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322" r:id="rId4"/>
    <p:sldId id="323" r:id="rId5"/>
    <p:sldId id="290" r:id="rId6"/>
    <p:sldId id="347" r:id="rId7"/>
    <p:sldId id="292" r:id="rId8"/>
    <p:sldId id="324" r:id="rId9"/>
    <p:sldId id="291" r:id="rId10"/>
    <p:sldId id="294" r:id="rId11"/>
    <p:sldId id="264" r:id="rId12"/>
    <p:sldId id="325" r:id="rId13"/>
    <p:sldId id="326" r:id="rId14"/>
    <p:sldId id="327" r:id="rId15"/>
    <p:sldId id="32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295" r:id="rId33"/>
    <p:sldId id="296" r:id="rId34"/>
    <p:sldId id="297" r:id="rId35"/>
    <p:sldId id="298" r:id="rId36"/>
    <p:sldId id="268" r:id="rId37"/>
    <p:sldId id="271" r:id="rId38"/>
    <p:sldId id="299" r:id="rId39"/>
    <p:sldId id="273" r:id="rId40"/>
    <p:sldId id="300" r:id="rId41"/>
    <p:sldId id="301" r:id="rId42"/>
    <p:sldId id="270" r:id="rId43"/>
    <p:sldId id="303" r:id="rId44"/>
    <p:sldId id="304" r:id="rId45"/>
    <p:sldId id="302" r:id="rId46"/>
    <p:sldId id="305" r:id="rId47"/>
    <p:sldId id="346" r:id="rId48"/>
    <p:sldId id="321" r:id="rId49"/>
    <p:sldId id="28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003300"/>
    <a:srgbClr val="6600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44851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579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42669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19596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9D364-F606-4B11-B518-0BB2F11F176F}"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2649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9D364-F606-4B11-B518-0BB2F11F176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354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9D364-F606-4B11-B518-0BB2F11F176F}"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961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9D364-F606-4B11-B518-0BB2F11F176F}"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91893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9D364-F606-4B11-B518-0BB2F11F176F}"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73278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3022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52310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9D364-F606-4B11-B518-0BB2F11F176F}"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85AAB-E0A8-4CF6-8678-4796E6BBEF11}" type="slidenum">
              <a:rPr lang="en-US" smtClean="0"/>
              <a:t>‹#›</a:t>
            </a:fld>
            <a:endParaRPr lang="en-US"/>
          </a:p>
        </p:txBody>
      </p:sp>
    </p:spTree>
    <p:extLst>
      <p:ext uri="{BB962C8B-B14F-4D97-AF65-F5344CB8AC3E}">
        <p14:creationId xmlns:p14="http://schemas.microsoft.com/office/powerpoint/2010/main" val="5456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a7jARt57Z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3"/>
          <p:cNvSpPr txBox="1">
            <a:spLocks noChangeArrowheads="1"/>
          </p:cNvSpPr>
          <p:nvPr/>
        </p:nvSpPr>
        <p:spPr bwMode="auto">
          <a:xfrm>
            <a:off x="8348749" y="6400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pic>
        <p:nvPicPr>
          <p:cNvPr id="14" name="Picture 13" descr="0"/>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16" name="TextBox 15"/>
          <p:cNvSpPr txBox="1"/>
          <p:nvPr/>
        </p:nvSpPr>
        <p:spPr>
          <a:xfrm>
            <a:off x="4868917" y="0"/>
            <a:ext cx="7323083" cy="1200329"/>
          </a:xfrm>
          <a:prstGeom prst="rect">
            <a:avLst/>
          </a:prstGeom>
          <a:solidFill>
            <a:schemeClr val="bg1"/>
          </a:solidFill>
        </p:spPr>
        <p:txBody>
          <a:bodyPr wrap="square" rtlCol="0">
            <a:spAutoFit/>
          </a:bodyPr>
          <a:lstStyle/>
          <a:p>
            <a:pPr algn="ctr"/>
            <a:r>
              <a:rPr lang="en-US" sz="2400" b="1" i="1" dirty="0" smtClean="0">
                <a:solidFill>
                  <a:srgbClr val="C00000"/>
                </a:solidFill>
                <a:latin typeface="Times New Roman" panose="02020603050405020304" pitchFamily="18" charset="0"/>
                <a:cs typeface="Times New Roman" panose="02020603050405020304" pitchFamily="18" charset="0"/>
              </a:rPr>
              <a:t>THỰC </a:t>
            </a:r>
            <a:r>
              <a:rPr lang="en-US" sz="2400" b="1" i="1" dirty="0" smtClean="0">
                <a:solidFill>
                  <a:srgbClr val="C00000"/>
                </a:solidFill>
                <a:latin typeface="Times New Roman" panose="02020603050405020304" pitchFamily="18" charset="0"/>
                <a:cs typeface="Times New Roman" panose="02020603050405020304" pitchFamily="18" charset="0"/>
              </a:rPr>
              <a:t>HÀNH ĐỌC HIỂU</a:t>
            </a:r>
          </a:p>
          <a:p>
            <a:pPr algn="ctr"/>
            <a:r>
              <a:rPr lang="en-US" sz="2400" b="1" i="1" dirty="0" smtClean="0">
                <a:solidFill>
                  <a:srgbClr val="C00000"/>
                </a:solidFill>
                <a:latin typeface="Times New Roman" panose="02020603050405020304" pitchFamily="18" charset="0"/>
                <a:cs typeface="Times New Roman" panose="02020603050405020304" pitchFamily="18" charset="0"/>
              </a:rPr>
              <a:t>CHIẾC LƯỢC NGÀ</a:t>
            </a:r>
          </a:p>
          <a:p>
            <a:pPr algn="ct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Nguyễn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Quang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Sáng</a:t>
            </a:r>
            <a:endParaRPr lang="vi-VN" sz="24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704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Arial" panose="020B0604020202020204" pitchFamily="34" charset="0"/>
                <a:cs typeface="Arial" panose="020B0604020202020204" pitchFamily="34" charset="0"/>
              </a:rPr>
              <a:t>THỰC HÀNH ĐỌC HIỂU: CHIẾC LƯỢC NGÀ </a:t>
            </a:r>
            <a:r>
              <a:rPr lang="en-US" sz="3000" b="1" dirty="0">
                <a:solidFill>
                  <a:srgbClr val="002060"/>
                </a:solidFill>
                <a:latin typeface="Arial" panose="020B0604020202020204" pitchFamily="34" charset="0"/>
                <a:cs typeface="Arial" panose="020B0604020202020204" pitchFamily="34" charset="0"/>
              </a:rPr>
              <a:t>(</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sp>
        <p:nvSpPr>
          <p:cNvPr id="7" name="Text Box 13"/>
          <p:cNvSpPr txBox="1">
            <a:spLocks noChangeArrowheads="1"/>
          </p:cNvSpPr>
          <p:nvPr/>
        </p:nvSpPr>
        <p:spPr bwMode="auto">
          <a:xfrm>
            <a:off x="188423" y="220678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Văn</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bản</a:t>
            </a:r>
            <a:r>
              <a:rPr lang="en-US" altLang="en-US" sz="3000" b="1" dirty="0" smtClean="0">
                <a:solidFill>
                  <a:srgbClr val="002060"/>
                </a:solidFill>
                <a:cs typeface="Arial" panose="020B0604020202020204" pitchFamily="34" charset="0"/>
              </a:rPr>
              <a:t>.</a:t>
            </a:r>
          </a:p>
        </p:txBody>
      </p:sp>
      <p:sp>
        <p:nvSpPr>
          <p:cNvPr id="8" name="Text Box 13"/>
          <p:cNvSpPr txBox="1">
            <a:spLocks noChangeArrowheads="1"/>
          </p:cNvSpPr>
          <p:nvPr/>
        </p:nvSpPr>
        <p:spPr bwMode="auto">
          <a:xfrm>
            <a:off x="256310" y="2760785"/>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Xuất</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xứ</a:t>
            </a:r>
            <a:r>
              <a:rPr lang="en-US" altLang="en-US" sz="3000" b="1" dirty="0" smtClean="0">
                <a:solidFill>
                  <a:srgbClr val="002060"/>
                </a:solidFill>
                <a:cs typeface="Arial" panose="020B0604020202020204" pitchFamily="34" charset="0"/>
              </a:rPr>
              <a:t>.</a:t>
            </a:r>
          </a:p>
        </p:txBody>
      </p:sp>
      <p:sp>
        <p:nvSpPr>
          <p:cNvPr id="12" name="Rectangle 11"/>
          <p:cNvSpPr/>
          <p:nvPr/>
        </p:nvSpPr>
        <p:spPr>
          <a:xfrm>
            <a:off x="283206" y="3314783"/>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b.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Đọc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 </a:t>
            </a:r>
            <a:r>
              <a:rPr lang="en-US" sz="3000" b="1" dirty="0" err="1">
                <a:solidFill>
                  <a:srgbClr val="002060"/>
                </a:solidFill>
                <a:latin typeface="Arial" panose="020B0604020202020204" pitchFamily="34" charset="0"/>
                <a:ea typeface="SimSun" panose="02010600030101010101" pitchFamily="2" charset="-122"/>
                <a:cs typeface="Arial" panose="020B0604020202020204" pitchFamily="34" charset="0"/>
              </a:rPr>
              <a:t>T</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óm</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tắt</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
        <p:nvSpPr>
          <p:cNvPr id="15" name="Rectangle 14"/>
          <p:cNvSpPr/>
          <p:nvPr/>
        </p:nvSpPr>
        <p:spPr>
          <a:xfrm>
            <a:off x="283206" y="3933979"/>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c.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Cấu</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trúc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81991068"/>
              </p:ext>
            </p:extLst>
          </p:nvPr>
        </p:nvGraphicFramePr>
        <p:xfrm>
          <a:off x="0" y="1015663"/>
          <a:ext cx="12192000" cy="5752691"/>
        </p:xfrm>
        <a:graphic>
          <a:graphicData uri="http://schemas.openxmlformats.org/drawingml/2006/table">
            <a:tbl>
              <a:tblPr firstRow="1" firstCol="1" bandRow="1">
                <a:tableStyleId>{5C22544A-7EE6-4342-B048-85BDC9FD1C3A}</a:tableStyleId>
              </a:tblPr>
              <a:tblGrid>
                <a:gridCol w="3209365">
                  <a:extLst>
                    <a:ext uri="{9D8B030D-6E8A-4147-A177-3AD203B41FA5}">
                      <a16:colId xmlns:a16="http://schemas.microsoft.com/office/drawing/2014/main" xmlns="" val="3366167588"/>
                    </a:ext>
                  </a:extLst>
                </a:gridCol>
                <a:gridCol w="8982635">
                  <a:extLst>
                    <a:ext uri="{9D8B030D-6E8A-4147-A177-3AD203B41FA5}">
                      <a16:colId xmlns:a16="http://schemas.microsoft.com/office/drawing/2014/main" xmlns="" val="3624829410"/>
                    </a:ext>
                  </a:extLst>
                </a:gridCol>
              </a:tblGrid>
              <a:tr h="993174">
                <a:tc gridSpan="2">
                  <a:txBody>
                    <a:bodyPr/>
                    <a:lstStyle/>
                    <a:p>
                      <a:pPr algn="ctr">
                        <a:spcAft>
                          <a:spcPts val="0"/>
                        </a:spcAft>
                      </a:pPr>
                      <a:r>
                        <a:rPr lang="en-US" sz="2800" dirty="0" smtClean="0">
                          <a:solidFill>
                            <a:srgbClr val="FF0000"/>
                          </a:solidFill>
                          <a:effectLst/>
                          <a:latin typeface="Arial" panose="020B0604020202020204" pitchFamily="34" charset="0"/>
                          <a:cs typeface="Arial" panose="020B0604020202020204" pitchFamily="34" charset="0"/>
                        </a:rPr>
                        <a:t>THẢO LUẬN NHÓM (3 PHÚT)</a:t>
                      </a:r>
                    </a:p>
                    <a:p>
                      <a:pPr algn="just">
                        <a:spcAft>
                          <a:spcPts val="0"/>
                        </a:spcAft>
                      </a:pP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Nhiệm</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vụ</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Xác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định</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các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yếu</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tố</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sau</a:t>
                      </a:r>
                      <a:endParaRPr lang="en-US" sz="28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xmlns="" val="2230574787"/>
                  </a:ext>
                </a:extLst>
              </a:tr>
              <a:tr h="732695">
                <a:tc>
                  <a:txBody>
                    <a:bodyPr/>
                    <a:lstStyle/>
                    <a:p>
                      <a:pPr marL="0" indent="0" algn="just">
                        <a:spcAft>
                          <a:spcPts val="0"/>
                        </a:spcAft>
                        <a:buFontTx/>
                        <a:buNone/>
                      </a:pPr>
                      <a:r>
                        <a:rPr lang="pt-BR" sz="2800" dirty="0" smtClean="0">
                          <a:solidFill>
                            <a:srgbClr val="002060"/>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3670474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Ngôi kể: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4083107213"/>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Nội dung kể:</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2659934305"/>
                  </a:ext>
                </a:extLst>
              </a:tr>
              <a:tr h="671137">
                <a:tc>
                  <a:txBody>
                    <a:bodyPr/>
                    <a:lstStyle/>
                    <a:p>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Nhân</a:t>
                      </a:r>
                      <a:r>
                        <a:rPr lang="en-US" sz="2800" baseline="0" dirty="0" smtClean="0">
                          <a:solidFill>
                            <a:srgbClr val="002060"/>
                          </a:solidFill>
                          <a:latin typeface="Arial" panose="020B0604020202020204" pitchFamily="34" charset="0"/>
                          <a:cs typeface="Arial" panose="020B0604020202020204" pitchFamily="34" charset="0"/>
                        </a:rPr>
                        <a:t> </a:t>
                      </a:r>
                      <a:r>
                        <a:rPr lang="en-US" sz="2800" baseline="0" dirty="0" err="1" smtClean="0">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331236545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Đề tài:</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3171648017"/>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Mạch truyện.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2328358870"/>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Bố cục</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394089508"/>
                  </a:ext>
                </a:extLst>
              </a:tr>
            </a:tbl>
          </a:graphicData>
        </a:graphic>
      </p:graphicFrame>
    </p:spTree>
    <p:extLst>
      <p:ext uri="{BB962C8B-B14F-4D97-AF65-F5344CB8AC3E}">
        <p14:creationId xmlns:p14="http://schemas.microsoft.com/office/powerpoint/2010/main" val="9224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err="1">
                <a:solidFill>
                  <a:srgbClr val="002060"/>
                </a:solidFill>
                <a:latin typeface="Arial" panose="020B0604020202020204" pitchFamily="34" charset="0"/>
                <a:cs typeface="Arial" panose="020B0604020202020204" pitchFamily="34" charset="0"/>
              </a:rPr>
              <a:t>Văn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bản</a:t>
            </a:r>
            <a:r>
              <a:rPr lang="en-US" sz="3000" b="1" dirty="0">
                <a:solidFill>
                  <a:srgbClr val="002060"/>
                </a:solidFill>
                <a:latin typeface="Arial" panose="020B0604020202020204" pitchFamily="34" charset="0"/>
                <a:cs typeface="Arial" panose="020B0604020202020204" pitchFamily="34" charset="0"/>
              </a:rPr>
              <a:t>: LÀNG (</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Kim </a:t>
            </a:r>
            <a:r>
              <a:rPr lang="en-US" sz="3000" b="1" dirty="0" err="1" smtClean="0">
                <a:solidFill>
                  <a:srgbClr val="002060"/>
                </a:solidFill>
                <a:latin typeface="Arial" panose="020B0604020202020204" pitchFamily="34" charset="0"/>
                <a:cs typeface="Arial" panose="020B0604020202020204" pitchFamily="34" charset="0"/>
              </a:rPr>
              <a:t>Lân</a:t>
            </a:r>
            <a:endParaRPr lang="en-US" sz="30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Arial" panose="020B0604020202020204" pitchFamily="34" charset="0"/>
                <a:cs typeface="Arial" panose="020B0604020202020204" pitchFamily="34" charset="0"/>
              </a:rPr>
              <a:t>Tiết</a:t>
            </a:r>
            <a:r>
              <a:rPr lang="en-US" altLang="en-US" sz="2400" b="1" dirty="0">
                <a:solidFill>
                  <a:srgbClr val="C00000"/>
                </a:solidFill>
                <a:latin typeface="Arial" panose="020B0604020202020204" pitchFamily="34" charset="0"/>
                <a:cs typeface="Arial" panose="020B0604020202020204" pitchFamily="34" charset="0"/>
              </a:rPr>
              <a:t> </a:t>
            </a:r>
            <a:endParaRPr lang="en-US" altLang="en-US" sz="2400" b="1" dirty="0" smtClean="0">
              <a:solidFill>
                <a:srgbClr val="C00000"/>
              </a:solidFill>
              <a:latin typeface="Arial" panose="020B0604020202020204" pitchFamily="34" charset="0"/>
              <a:cs typeface="Arial" panose="020B0604020202020204" pitchFamily="34" charset="0"/>
            </a:endParaRPr>
          </a:p>
          <a:p>
            <a:pPr algn="ctr" eaLnBrk="1" hangingPunct="1">
              <a:defRPr/>
            </a:pPr>
            <a:r>
              <a:rPr lang="en-US" altLang="en-US" sz="2400" b="1" dirty="0" smtClean="0">
                <a:solidFill>
                  <a:srgbClr val="C00000"/>
                </a:solidFill>
                <a:latin typeface="Arial" panose="020B0604020202020204" pitchFamily="34" charset="0"/>
                <a:cs typeface="Arial" panose="020B0604020202020204" pitchFamily="34" charset="0"/>
              </a:rPr>
              <a:t>60, 61, 62</a:t>
            </a:r>
            <a:endParaRPr lang="en-US" sz="2400" dirty="0">
              <a:solidFill>
                <a:srgbClr val="C00000"/>
              </a:solidFill>
              <a:latin typeface="Arial" panose="020B0604020202020204" pitchFamily="34" charset="0"/>
              <a:cs typeface="Arial" panose="020B0604020202020204" pitchFamily="34" charset="0"/>
            </a:endParaRPr>
          </a:p>
        </p:txBody>
      </p:sp>
      <p:pic>
        <p:nvPicPr>
          <p:cNvPr id="11" name="Picture 34" descr="images195774_3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690" y="16625"/>
            <a:ext cx="606310" cy="982412"/>
          </a:xfrm>
          <a:prstGeom prst="rect">
            <a:avLst/>
          </a:prstGeom>
          <a:noFill/>
          <a:ln w="3175" cmpd="tri">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sp>
        <p:nvSpPr>
          <p:cNvPr id="8" name="Text Box 13"/>
          <p:cNvSpPr txBox="1">
            <a:spLocks noChangeArrowheads="1"/>
          </p:cNvSpPr>
          <p:nvPr/>
        </p:nvSpPr>
        <p:spPr bwMode="auto">
          <a:xfrm>
            <a:off x="188423" y="220678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Văn</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bản</a:t>
            </a:r>
            <a:r>
              <a:rPr lang="en-US" altLang="en-US" sz="3000" b="1" dirty="0" smtClean="0">
                <a:solidFill>
                  <a:srgbClr val="002060"/>
                </a:solidFill>
                <a:cs typeface="Arial" panose="020B0604020202020204" pitchFamily="34" charset="0"/>
              </a:rPr>
              <a:t>.</a:t>
            </a:r>
          </a:p>
        </p:txBody>
      </p:sp>
      <p:sp>
        <p:nvSpPr>
          <p:cNvPr id="12" name="Text Box 13"/>
          <p:cNvSpPr txBox="1">
            <a:spLocks noChangeArrowheads="1"/>
          </p:cNvSpPr>
          <p:nvPr/>
        </p:nvSpPr>
        <p:spPr bwMode="auto">
          <a:xfrm>
            <a:off x="256310" y="2760785"/>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Xuất</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xứ</a:t>
            </a:r>
            <a:r>
              <a:rPr lang="en-US" altLang="en-US" sz="3000" b="1" dirty="0" smtClean="0">
                <a:solidFill>
                  <a:srgbClr val="002060"/>
                </a:solidFill>
                <a:cs typeface="Arial" panose="020B0604020202020204" pitchFamily="34" charset="0"/>
              </a:rPr>
              <a:t>.</a:t>
            </a:r>
          </a:p>
        </p:txBody>
      </p:sp>
      <p:sp>
        <p:nvSpPr>
          <p:cNvPr id="2" name="Rectangle 1"/>
          <p:cNvSpPr/>
          <p:nvPr/>
        </p:nvSpPr>
        <p:spPr>
          <a:xfrm>
            <a:off x="283206" y="3314783"/>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b.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Đọc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 </a:t>
            </a:r>
            <a:r>
              <a:rPr lang="en-US" sz="3000" b="1" dirty="0" err="1">
                <a:solidFill>
                  <a:srgbClr val="002060"/>
                </a:solidFill>
                <a:latin typeface="Arial" panose="020B0604020202020204" pitchFamily="34" charset="0"/>
                <a:ea typeface="SimSun" panose="02010600030101010101" pitchFamily="2" charset="-122"/>
                <a:cs typeface="Arial" panose="020B0604020202020204" pitchFamily="34" charset="0"/>
              </a:rPr>
              <a:t>T</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óm</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tắt</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
        <p:nvSpPr>
          <p:cNvPr id="15" name="Rectangle 14"/>
          <p:cNvSpPr/>
          <p:nvPr/>
        </p:nvSpPr>
        <p:spPr>
          <a:xfrm>
            <a:off x="283206" y="3880189"/>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c.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Cấu</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trúc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21277813"/>
              </p:ext>
            </p:extLst>
          </p:nvPr>
        </p:nvGraphicFramePr>
        <p:xfrm>
          <a:off x="-35860" y="0"/>
          <a:ext cx="12192000" cy="6858001"/>
        </p:xfrm>
        <a:graphic>
          <a:graphicData uri="http://schemas.openxmlformats.org/drawingml/2006/table">
            <a:tbl>
              <a:tblPr firstRow="1" firstCol="1" bandRow="1">
                <a:tableStyleId>{5C22544A-7EE6-4342-B048-85BDC9FD1C3A}</a:tableStyleId>
              </a:tblPr>
              <a:tblGrid>
                <a:gridCol w="2554941">
                  <a:extLst>
                    <a:ext uri="{9D8B030D-6E8A-4147-A177-3AD203B41FA5}">
                      <a16:colId xmlns:a16="http://schemas.microsoft.com/office/drawing/2014/main" xmlns="" val="3366167588"/>
                    </a:ext>
                  </a:extLst>
                </a:gridCol>
                <a:gridCol w="9637059">
                  <a:extLst>
                    <a:ext uri="{9D8B030D-6E8A-4147-A177-3AD203B41FA5}">
                      <a16:colId xmlns:a16="http://schemas.microsoft.com/office/drawing/2014/main" xmlns="" val="3624829410"/>
                    </a:ext>
                  </a:extLst>
                </a:gridCol>
              </a:tblGrid>
              <a:tr h="528308">
                <a:tc gridSpan="2">
                  <a:txBody>
                    <a:bodyPr/>
                    <a:lstStyle/>
                    <a:p>
                      <a:pPr algn="just">
                        <a:spcAft>
                          <a:spcPts val="0"/>
                        </a:spcAft>
                      </a:pPr>
                      <a:r>
                        <a:rPr lang="en-US" sz="2800" dirty="0" smtClean="0">
                          <a:solidFill>
                            <a:srgbClr val="002060"/>
                          </a:solidFill>
                          <a:effectLst/>
                          <a:latin typeface="Arial" panose="020B0604020202020204" pitchFamily="34" charset="0"/>
                          <a:cs typeface="Arial" panose="020B0604020202020204" pitchFamily="34" charset="0"/>
                        </a:rPr>
                        <a:t>c. </a:t>
                      </a:r>
                      <a:r>
                        <a:rPr lang="en-US" sz="2800" dirty="0" err="1" smtClean="0">
                          <a:solidFill>
                            <a:srgbClr val="002060"/>
                          </a:solidFill>
                          <a:effectLst/>
                          <a:latin typeface="Arial" panose="020B0604020202020204" pitchFamily="34" charset="0"/>
                          <a:cs typeface="Arial" panose="020B0604020202020204" pitchFamily="34" charset="0"/>
                        </a:rPr>
                        <a:t>Cấu</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trúc</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văn</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bản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xmlns="" val="2230574787"/>
                  </a:ext>
                </a:extLst>
              </a:tr>
              <a:tr h="678699">
                <a:tc>
                  <a:txBody>
                    <a:bodyPr/>
                    <a:lstStyle/>
                    <a:p>
                      <a:pPr marL="0" indent="0" algn="just">
                        <a:spcAft>
                          <a:spcPts val="0"/>
                        </a:spcAft>
                        <a:buFontTx/>
                        <a:buNone/>
                      </a:pPr>
                      <a:r>
                        <a:rPr lang="pt-BR" sz="2800" dirty="0" smtClean="0">
                          <a:solidFill>
                            <a:srgbClr val="002060"/>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endParaRPr lang="en-US" sz="2800" baseline="0" dirty="0" smtClean="0">
                        <a:effectLst/>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36704745"/>
                  </a:ext>
                </a:extLst>
              </a:tr>
              <a:tr h="643465">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Ngôi kể: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4083107213"/>
                  </a:ext>
                </a:extLst>
              </a:tr>
              <a:tr h="1066201">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Nội dung kể:</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2659934305"/>
                  </a:ext>
                </a:extLst>
              </a:tr>
              <a:tr h="643465">
                <a:tc>
                  <a:txBody>
                    <a:bodyPr/>
                    <a:lstStyle/>
                    <a:p>
                      <a:pPr algn="just">
                        <a:spcAft>
                          <a:spcPts val="0"/>
                        </a:spcAft>
                      </a:pPr>
                      <a:r>
                        <a:rPr lang="en-US" sz="280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r>
                        <a:rPr lang="en-US" sz="2800" dirty="0" err="1" smtClean="0">
                          <a:solidFill>
                            <a:srgbClr val="002060"/>
                          </a:solidFill>
                          <a:effectLst/>
                          <a:latin typeface="Arial" panose="020B0604020202020204" pitchFamily="34" charset="0"/>
                          <a:ea typeface="SimSun" panose="02010600030101010101" pitchFamily="2" charset="-122"/>
                          <a:cs typeface="Arial" panose="020B0604020202020204" pitchFamily="34" charset="0"/>
                        </a:rPr>
                        <a:t>Nhân</a:t>
                      </a:r>
                      <a:r>
                        <a:rPr lang="en-US" sz="2800" baseline="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r>
                        <a:rPr lang="en-US" sz="2800" baseline="0" dirty="0" err="1" smtClean="0">
                          <a:solidFill>
                            <a:srgbClr val="002060"/>
                          </a:solidFill>
                          <a:effectLst/>
                          <a:latin typeface="Arial" panose="020B0604020202020204" pitchFamily="34" charset="0"/>
                          <a:ea typeface="SimSun" panose="02010600030101010101" pitchFamily="2" charset="-122"/>
                          <a:cs typeface="Arial" panose="020B0604020202020204" pitchFamily="34" charset="0"/>
                        </a:rPr>
                        <a:t>vật</a:t>
                      </a:r>
                      <a:r>
                        <a:rPr lang="en-US" sz="2800" baseline="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3608722104"/>
                  </a:ext>
                </a:extLst>
              </a:tr>
              <a:tr h="538208">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Đề tài:</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134133446"/>
                  </a:ext>
                </a:extLst>
              </a:tr>
              <a:tr h="937837">
                <a:tc>
                  <a:txBody>
                    <a:bodyPr/>
                    <a:lstStyle/>
                    <a:p>
                      <a:pPr algn="just">
                        <a:spcAft>
                          <a:spcPts val="0"/>
                        </a:spcAft>
                      </a:pPr>
                      <a:r>
                        <a:rPr lang="pt-BR" sz="2800" dirty="0" smtClean="0">
                          <a:solidFill>
                            <a:srgbClr val="002060"/>
                          </a:solidFill>
                          <a:effectLst/>
                          <a:latin typeface="Arial" panose="020B0604020202020204" pitchFamily="34" charset="0"/>
                          <a:cs typeface="Arial" panose="020B0604020202020204" pitchFamily="34" charset="0"/>
                        </a:rPr>
                        <a:t>- Mạch </a:t>
                      </a:r>
                      <a:r>
                        <a:rPr lang="pt-BR" sz="2800" dirty="0">
                          <a:solidFill>
                            <a:srgbClr val="002060"/>
                          </a:solidFill>
                          <a:effectLst/>
                          <a:latin typeface="Arial" panose="020B0604020202020204" pitchFamily="34" charset="0"/>
                          <a:cs typeface="Arial" panose="020B0604020202020204" pitchFamily="34" charset="0"/>
                        </a:rPr>
                        <a:t>truyện.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2083848291"/>
                  </a:ext>
                </a:extLst>
              </a:tr>
              <a:tr h="1821818">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Bố cục</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xmlns="" val="1074761616"/>
                  </a:ext>
                </a:extLst>
              </a:tr>
            </a:tbl>
          </a:graphicData>
        </a:graphic>
      </p:graphicFrame>
      <p:sp>
        <p:nvSpPr>
          <p:cNvPr id="3" name="Rectangle 2"/>
          <p:cNvSpPr/>
          <p:nvPr/>
        </p:nvSpPr>
        <p:spPr>
          <a:xfrm>
            <a:off x="2610030" y="554478"/>
            <a:ext cx="5896166"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a:t>
            </a:r>
          </a:p>
        </p:txBody>
      </p:sp>
      <p:sp>
        <p:nvSpPr>
          <p:cNvPr id="4" name="Rectangle 3"/>
          <p:cNvSpPr/>
          <p:nvPr/>
        </p:nvSpPr>
        <p:spPr>
          <a:xfrm>
            <a:off x="2627961" y="1180818"/>
            <a:ext cx="7337265"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Ngôi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Ba.</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5" name="Rectangle 4"/>
          <p:cNvSpPr/>
          <p:nvPr/>
        </p:nvSpPr>
        <p:spPr>
          <a:xfrm>
            <a:off x="2618998" y="1852611"/>
            <a:ext cx="9537142" cy="954107"/>
          </a:xfrm>
          <a:prstGeom prst="rect">
            <a:avLst/>
          </a:prstGeom>
        </p:spPr>
        <p:txBody>
          <a:bodyPr wrap="square">
            <a:spAutoFit/>
          </a:bodyPr>
          <a:lstStyle/>
          <a:p>
            <a:pPr algn="just"/>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chuyện</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cha con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Thu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phép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t>
            </a:r>
            <a:r>
              <a:rPr lang="vi-VN" sz="2800" dirty="0">
                <a:latin typeface="Arial" panose="020B0604020202020204" pitchFamily="34" charset="0"/>
                <a:cs typeface="Arial" panose="020B0604020202020204" pitchFamily="34" charset="0"/>
              </a:rPr>
              <a:t>ư khi ông trở về khu căn cứ</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2610030" y="2940703"/>
            <a:ext cx="8292497" cy="523220"/>
          </a:xfrm>
          <a:prstGeom prst="rect">
            <a:avLst/>
          </a:prstGeom>
        </p:spPr>
        <p:txBody>
          <a:bodyPr wrap="square">
            <a:spAutoFit/>
          </a:bodyPr>
          <a:lstStyle/>
          <a:p>
            <a:pPr algn="just">
              <a:defRPr/>
            </a:pP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Ông</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Sáu</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bé</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Thu</a:t>
            </a:r>
            <a:r>
              <a:rPr lang="en-US" sz="2800" dirty="0">
                <a:latin typeface="Arial" panose="020B0604020202020204" pitchFamily="34" charset="0"/>
                <a:ea typeface="SimSun" panose="02010600030101010101" pitchFamily="2" charset="-122"/>
                <a:cs typeface="Arial" panose="020B0604020202020204" pitchFamily="34" charset="0"/>
              </a:rPr>
              <a:t>, </a:t>
            </a:r>
            <a:r>
              <a:rPr lang="en-US" sz="2800" dirty="0" err="1">
                <a:latin typeface="Arial" panose="020B0604020202020204" pitchFamily="34" charset="0"/>
                <a:ea typeface="SimSun" panose="02010600030101010101" pitchFamily="2" charset="-122"/>
                <a:cs typeface="Arial" panose="020B0604020202020204" pitchFamily="34" charset="0"/>
              </a:rPr>
              <a:t>bác</a:t>
            </a:r>
            <a:r>
              <a:rPr lang="en-US" sz="2800" dirty="0">
                <a:latin typeface="Arial" panose="020B0604020202020204" pitchFamily="34" charset="0"/>
                <a:ea typeface="SimSun" panose="02010600030101010101" pitchFamily="2" charset="-122"/>
                <a:cs typeface="Arial" panose="020B0604020202020204" pitchFamily="34" charset="0"/>
              </a:rPr>
              <a:t> Ba…</a:t>
            </a:r>
          </a:p>
        </p:txBody>
      </p:sp>
      <p:sp>
        <p:nvSpPr>
          <p:cNvPr id="7" name="Rectangle 6"/>
          <p:cNvSpPr/>
          <p:nvPr/>
        </p:nvSpPr>
        <p:spPr>
          <a:xfrm>
            <a:off x="2605534" y="3530563"/>
            <a:ext cx="9283311"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bào</a:t>
            </a:r>
            <a:r>
              <a:rPr lang="en-US" sz="2800" dirty="0">
                <a:latin typeface="Arial" panose="020B0604020202020204" pitchFamily="34" charset="0"/>
                <a:cs typeface="Arial" panose="020B0604020202020204" pitchFamily="34" charset="0"/>
              </a:rPr>
              <a:t> Nam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Mĩ</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17" name="Rectangle 16"/>
          <p:cNvSpPr/>
          <p:nvPr/>
        </p:nvSpPr>
        <p:spPr>
          <a:xfrm>
            <a:off x="2618995" y="4131094"/>
            <a:ext cx="9528179" cy="954107"/>
          </a:xfrm>
          <a:prstGeom prst="rect">
            <a:avLst/>
          </a:prstGeom>
        </p:spPr>
        <p:txBody>
          <a:bodyPr wrap="square">
            <a:spAutoFit/>
          </a:bodyPr>
          <a:lstStyle/>
          <a:p>
            <a:pPr algn="just">
              <a:spcAft>
                <a:spcPts val="0"/>
              </a:spcAft>
            </a:pPr>
            <a:r>
              <a:rPr lang="pt-BR" sz="2800" dirty="0">
                <a:solidFill>
                  <a:schemeClr val="dk1"/>
                </a:solidFill>
                <a:latin typeface="Arial" panose="020B0604020202020204" pitchFamily="34" charset="0"/>
                <a:cs typeface="Arial" panose="020B0604020202020204" pitchFamily="34" charset="0"/>
              </a:rPr>
              <a:t>Phát triển theo diễn biến câu </a:t>
            </a:r>
            <a:r>
              <a:rPr lang="en-US" sz="2800" dirty="0" err="1">
                <a:latin typeface="Arial" panose="020B0604020202020204" pitchFamily="34" charset="0"/>
                <a:cs typeface="Arial" panose="020B0604020202020204" pitchFamily="34" charset="0"/>
              </a:rPr>
              <a:t>chuyện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cha con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Thu </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18" name="Rectangle 17"/>
          <p:cNvSpPr/>
          <p:nvPr/>
        </p:nvSpPr>
        <p:spPr>
          <a:xfrm>
            <a:off x="2659335" y="4989671"/>
            <a:ext cx="9447498"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Ba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P1: </a:t>
            </a:r>
            <a:r>
              <a:rPr lang="pt-BR" sz="2800" dirty="0">
                <a:solidFill>
                  <a:schemeClr val="dk1"/>
                </a:solidFill>
                <a:latin typeface="Arial" panose="020B0604020202020204" pitchFamily="34" charset="0"/>
                <a:cs typeface="Arial" panose="020B0604020202020204" pitchFamily="34" charset="0"/>
              </a:rPr>
              <a:t>Từ đầu đến: </a:t>
            </a:r>
            <a:r>
              <a:rPr lang="en-US" sz="2800" i="1" dirty="0" err="1">
                <a:solidFill>
                  <a:schemeClr val="dk1"/>
                </a:solidFill>
                <a:latin typeface="Arial" panose="020B0604020202020204" pitchFamily="34" charset="0"/>
                <a:cs typeface="Arial" panose="020B0604020202020204" pitchFamily="34" charset="0"/>
              </a:rPr>
              <a:t>Không</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muốn</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bắt</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nó</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về</a:t>
            </a:r>
            <a:r>
              <a:rPr lang="en-US" sz="2800" i="1" dirty="0">
                <a:solidFill>
                  <a:schemeClr val="dk1"/>
                </a:solidFill>
                <a:latin typeface="Arial" panose="020B0604020202020204" pitchFamily="34" charset="0"/>
                <a:cs typeface="Arial" panose="020B0604020202020204" pitchFamily="34" charset="0"/>
              </a:rPr>
              <a:t>.</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P2: Tiếp đến: </a:t>
            </a:r>
            <a:r>
              <a:rPr lang="pt-BR" sz="2800" i="1" dirty="0">
                <a:solidFill>
                  <a:schemeClr val="dk1"/>
                </a:solidFill>
                <a:latin typeface="Arial" panose="020B0604020202020204" pitchFamily="34" charset="0"/>
                <a:cs typeface="Arial" panose="020B0604020202020204" pitchFamily="34" charset="0"/>
              </a:rPr>
              <a:t>từ từ tuột xuống.</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P3: Còn lại.</a:t>
            </a:r>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68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67" y="114599"/>
            <a:ext cx="5339923" cy="1539139"/>
          </a:xfrm>
          <a:prstGeom prst="rect">
            <a:avLst/>
          </a:prstGeom>
        </p:spPr>
        <p:txBody>
          <a:bodyPr wrap="none">
            <a:spAutoFit/>
          </a:bodyPr>
          <a:lstStyle/>
          <a:p>
            <a:pPr algn="just">
              <a:lnSpc>
                <a:spcPct val="115000"/>
              </a:lnSpc>
              <a:spcAft>
                <a:spcPts val="0"/>
              </a:spcAf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II. ĐỌC HIỂU VĂN </a:t>
            </a:r>
            <a:r>
              <a:rPr lang="en-US" sz="2800" b="1" kern="100" dirty="0" smtClean="0">
                <a:latin typeface="Times New Roman" panose="02020603050405020304" pitchFamily="18" charset="0"/>
                <a:ea typeface="Calibri" panose="020F0502020204030204" pitchFamily="34" charset="0"/>
                <a:cs typeface="Times New Roman" panose="02020603050405020304" pitchFamily="18" charset="0"/>
              </a:rPr>
              <a:t>BẢN</a:t>
            </a:r>
          </a:p>
          <a:p>
            <a:pPr algn="just">
              <a:lnSpc>
                <a:spcPct val="115000"/>
              </a:lnSpc>
            </a:pPr>
            <a:r>
              <a:rPr lang="en-US" sz="2800" b="1" kern="1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7714" y="1265279"/>
            <a:ext cx="11791406" cy="2702984"/>
          </a:xfrm>
          <a:prstGeom prst="rect">
            <a:avLst/>
          </a:prstGeom>
        </p:spPr>
        <p:txBody>
          <a:bodyPr wrap="square">
            <a:spAutoFit/>
          </a:bodyPr>
          <a:lstStyle/>
          <a:p>
            <a:pPr algn="just">
              <a:lnSpc>
                <a:spcPct val="115000"/>
              </a:lnSpc>
              <a:spcAft>
                <a:spcPts val="800"/>
              </a:spcAft>
            </a:pP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dung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600" kern="100" dirty="0" err="1" smtClean="0">
                <a:latin typeface="Times New Roman" panose="02020603050405020304" pitchFamily="18" charset="0"/>
                <a:ea typeface="Calibri" panose="020F0502020204030204" pitchFamily="34" charset="0"/>
                <a:cs typeface="Times New Roman" panose="02020603050405020304" pitchFamily="18" charset="0"/>
              </a:rPr>
              <a:t>Chiếc</a:t>
            </a:r>
            <a:r>
              <a:rPr lang="en-US" sz="36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smtClean="0">
                <a:latin typeface="Times New Roman" panose="02020603050405020304" pitchFamily="18" charset="0"/>
                <a:ea typeface="Calibri" panose="020F0502020204030204" pitchFamily="34" charset="0"/>
                <a:cs typeface="Times New Roman" panose="02020603050405020304" pitchFamily="18" charset="0"/>
              </a:rPr>
              <a:t>ngà</a:t>
            </a:r>
            <a:r>
              <a:rPr lang="en-US" sz="3600" kern="100" smtClean="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ghi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cha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sĩ</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Nam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bé</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Thu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05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95" y="106422"/>
            <a:ext cx="11843656" cy="5782096"/>
          </a:xfrm>
          <a:prstGeom prst="rect">
            <a:avLst/>
          </a:prstGeom>
        </p:spPr>
        <p:txBody>
          <a:bodyPr wrap="square">
            <a:spAutoFit/>
          </a:bodyPr>
          <a:lstStyle/>
          <a:p>
            <a:pPr algn="just">
              <a:lnSpc>
                <a:spcPct val="115000"/>
              </a:lnSpc>
              <a:spcAft>
                <a:spcPts val="80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2. </a:t>
            </a:r>
            <a:r>
              <a:rPr lang="nl-NL" sz="3600" b="1" kern="1600" dirty="0">
                <a:latin typeface="Times New Roman" panose="02020603050405020304" pitchFamily="18" charset="0"/>
                <a:ea typeface="Times New Roman" panose="02020603050405020304" pitchFamily="18" charset="0"/>
                <a:cs typeface="Times New Roman" panose="02020603050405020304" pitchFamily="18" charset="0"/>
              </a:rPr>
              <a:t>Người kể chuyện</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nl-NL" sz="3600" kern="1600" dirty="0">
                <a:latin typeface="Times New Roman" panose="02020603050405020304" pitchFamily="18" charset="0"/>
                <a:ea typeface="Times New Roman" panose="02020603050405020304" pitchFamily="18" charset="0"/>
                <a:cs typeface="Times New Roman" panose="02020603050405020304" pitchFamily="18" charset="0"/>
              </a:rPr>
              <a:t>- Người kể câu chuyện có tên là Ba, một chiến sĩ giải phóng quân, bạn thân của ông Sáu, người đã chứng kiến câu chuyện giữa ông Sáu và bé Thu, cũng là người sau này đã trao lại chiếc lược ngà của ông Sáu cho bé Thu, khi đó đã trở thành một cô giao liên dũng cảm.</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nl-NL" sz="3600" kern="1600" dirty="0">
                <a:latin typeface="Times New Roman" panose="02020603050405020304" pitchFamily="18" charset="0"/>
                <a:ea typeface="Times New Roman" panose="02020603050405020304" pitchFamily="18" charset="0"/>
              </a:rPr>
              <a:t>- Người kể xưng tôi – ngôi thứ nhất, là người chứng kiến và có mối quan hệ thân thiết với các nhân vật chính, giúp nhà văn trình bày câu chuyện một cách trung thực, khách quan.</a:t>
            </a:r>
            <a:endParaRPr lang="en-US" sz="3600" dirty="0"/>
          </a:p>
        </p:txBody>
      </p:sp>
    </p:spTree>
    <p:extLst>
      <p:ext uri="{BB962C8B-B14F-4D97-AF65-F5344CB8AC3E}">
        <p14:creationId xmlns:p14="http://schemas.microsoft.com/office/powerpoint/2010/main" val="385711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078861"/>
          </a:xfrm>
          <a:prstGeom prst="rect">
            <a:avLst/>
          </a:prstGeom>
        </p:spPr>
        <p:txBody>
          <a:bodyPr wrap="square">
            <a:spAutoFit/>
          </a:bodyPr>
          <a:lstStyle/>
          <a:p>
            <a:pPr algn="just">
              <a:lnSpc>
                <a:spcPct val="115000"/>
              </a:lnSpc>
              <a:spcAft>
                <a:spcPts val="800"/>
              </a:spcAf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a. Chi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ngà</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Thu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gắm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voi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mòn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bé</a:t>
            </a:r>
            <a:r>
              <a:rPr lang="en-US" sz="2800" dirty="0">
                <a:latin typeface="Times New Roman" panose="02020603050405020304" pitchFamily="18" charset="0"/>
                <a:ea typeface="Calibri" panose="020F0502020204030204" pitchFamily="34" charset="0"/>
              </a:rPr>
              <a:t> Thu.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tâm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tặng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thương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con. </a:t>
            </a:r>
            <a:endParaRPr lang="en-US" sz="2800" dirty="0"/>
          </a:p>
        </p:txBody>
      </p:sp>
    </p:spTree>
    <p:extLst>
      <p:ext uri="{BB962C8B-B14F-4D97-AF65-F5344CB8AC3E}">
        <p14:creationId xmlns:p14="http://schemas.microsoft.com/office/powerpoint/2010/main" val="365660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22331" cy="5685659"/>
          </a:xfrm>
          <a:prstGeom prst="rect">
            <a:avLst/>
          </a:prstGeom>
        </p:spPr>
        <p:txBody>
          <a:bodyPr wrap="square">
            <a:spAutoFit/>
          </a:bodyPr>
          <a:lstStyle/>
          <a:p>
            <a:pPr algn="just">
              <a:lnSpc>
                <a:spcPct val="115000"/>
              </a:lnSpc>
              <a:spcAft>
                <a:spcPts val="800"/>
              </a:spcAft>
            </a:pP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b. Chi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thẹo</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thắt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mở</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chuyện</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Chính</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quyết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gọi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đó</a:t>
            </a:r>
            <a:r>
              <a:rPr lang="en-US" sz="3200" dirty="0">
                <a:latin typeface="Times New Roman" panose="02020603050405020304" pitchFamily="18" charset="0"/>
                <a:ea typeface="Calibri" panose="020F0502020204030204" pitchFamily="34" charset="0"/>
              </a:rPr>
              <a:t> ta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thuỷ</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sắc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dành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ấy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hiểu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ngọn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nguồn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càng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yêu</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nhiều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Ngoài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gây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bi </a:t>
            </a:r>
            <a:r>
              <a:rPr lang="en-US" sz="3200" dirty="0" err="1">
                <a:latin typeface="Times New Roman" panose="02020603050405020304" pitchFamily="18" charset="0"/>
                <a:ea typeface="Calibri" panose="020F0502020204030204" pitchFamily="34" charset="0"/>
              </a:rPr>
              <a:t>kịch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cha con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người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đọc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mất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éo</a:t>
            </a:r>
            <a:r>
              <a:rPr lang="en-US" sz="3200" dirty="0">
                <a:latin typeface="Times New Roman" panose="02020603050405020304" pitchFamily="18" charset="0"/>
                <a:ea typeface="Calibri" panose="020F0502020204030204" pitchFamily="34" charset="0"/>
              </a:rPr>
              <a:t> le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vậy</a:t>
            </a:r>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mang</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99236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69669" y="1642636"/>
            <a:ext cx="5009775"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5818094" y="1601072"/>
            <a:ext cx="6194611" cy="3970318"/>
          </a:xfrm>
          <a:prstGeom prst="rect">
            <a:avLst/>
          </a:prstGeom>
          <a:solidFill>
            <a:schemeClr val="accent5">
              <a:lumMod val="20000"/>
              <a:lumOff val="8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Ông đi kháng chiến khi con gái ông chưa đầy một tuổi;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Ông chỉ duy nhất một lần trở về thăm gia đình 3 ngày (khi con ông lên 8), sau đó ông ra đi và vĩnh viễn nằm lại nơi chiến trường.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34788" y="2196634"/>
            <a:ext cx="55177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chia li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bởi</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thật</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đáng</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28283" y="2238198"/>
            <a:ext cx="5686172"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3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nổi bật của nhân vật.</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64188" y="1324073"/>
            <a:ext cx="5011271" cy="501675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hi sinh tình riêng vì nghĩa lớn.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Ông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 trải qua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 thiếu thốn, gian lao</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cuộc sống kháng chiến</a:t>
            </a: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từng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 bom đạn của kẻ thù khiến cho bị thương</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rồi ông đã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 sinh</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một trận càn của địch lên khu căn cứ.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430306" y="3512450"/>
            <a:ext cx="61587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Ông Sáu - một cán bộ kháng chiến giàu lòng yêu nước và có tinh thần trách nhiệm cao </a:t>
            </a:r>
            <a:r>
              <a:rPr kumimoji="0" lang="pt-BR" sz="3000" b="0" i="1" u="none" strike="noStrike" kern="1200" cap="none" spc="0" normalizeH="0" baseline="0" noProof="0" dirty="0" smtClean="0">
                <a:ln>
                  <a:noFill/>
                </a:ln>
                <a:solidFill>
                  <a:srgbClr val="660033"/>
                </a:solidFill>
                <a:effectLst/>
                <a:uLnTx/>
                <a:uFillTx/>
                <a:latin typeface="Times New Roman" panose="02020603050405020304" pitchFamily="18" charset="0"/>
                <a:cs typeface="Times New Roman" panose="02020603050405020304" pitchFamily="18" charset="0"/>
              </a:rPr>
              <a:t>với </a:t>
            </a:r>
            <a:r>
              <a:rPr kumimoji="0" lang="pt-BR" sz="30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sự nghiệp Cách mạng của dân tộc</a:t>
            </a:r>
            <a:r>
              <a:rPr kumimoji="0" lang="pt-BR" sz="3000" b="0" i="0" u="none" strike="noStrike" kern="1200" cap="none" spc="0" normalizeH="0" baseline="0" noProof="0" dirty="0" smtClean="0">
                <a:ln>
                  <a:noFill/>
                </a:ln>
                <a:solidFill>
                  <a:srgbClr val="660033"/>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endParaRPr>
          </a:p>
        </p:txBody>
      </p:sp>
      <p:sp>
        <p:nvSpPr>
          <p:cNvPr id="21" name="Rectangle 20"/>
          <p:cNvSpPr/>
          <p:nvPr/>
        </p:nvSpPr>
        <p:spPr>
          <a:xfrm>
            <a:off x="228599" y="2823607"/>
            <a:ext cx="683558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cuộc kháng chiến của dân tộc.</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28283" y="2238198"/>
            <a:ext cx="5686172"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3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nổi bật của nhân vật.</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331596" y="3420431"/>
            <a:ext cx="1769523"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con.</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28599" y="2823607"/>
            <a:ext cx="683558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cuộc kháng chiến của dân tộc.</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9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6483" y="2716054"/>
            <a:ext cx="2164976" cy="107721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Ông</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Sáu</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4344252" y="556455"/>
            <a:ext cx="4243936"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p>
        </p:txBody>
      </p:sp>
      <p:sp>
        <p:nvSpPr>
          <p:cNvPr id="10" name="Rectangle 9"/>
          <p:cNvSpPr/>
          <p:nvPr/>
        </p:nvSpPr>
        <p:spPr>
          <a:xfrm>
            <a:off x="4380109" y="1366950"/>
            <a:ext cx="4243937"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4415969" y="2177445"/>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phép</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4415969" y="3480383"/>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a:t>
            </a:r>
            <a:r>
              <a:rPr kumimoji="0" lang="pt-BR"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lên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đường trở lại khu căn cứ.</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4415969" y="4783321"/>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cxnSp>
        <p:nvCxnSpPr>
          <p:cNvPr id="15" name="Straight Arrow Connector 14"/>
          <p:cNvCxnSpPr>
            <a:stCxn id="8" idx="3"/>
            <a:endCxn id="9" idx="1"/>
          </p:cNvCxnSpPr>
          <p:nvPr/>
        </p:nvCxnSpPr>
        <p:spPr>
          <a:xfrm flipV="1">
            <a:off x="2931459" y="848843"/>
            <a:ext cx="1412793" cy="240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2931459" y="1659338"/>
            <a:ext cx="1448650" cy="15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11" idx="1"/>
          </p:cNvCxnSpPr>
          <p:nvPr/>
        </p:nvCxnSpPr>
        <p:spPr>
          <a:xfrm flipV="1">
            <a:off x="2931459" y="2716054"/>
            <a:ext cx="1484510" cy="538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12" idx="1"/>
          </p:cNvCxnSpPr>
          <p:nvPr/>
        </p:nvCxnSpPr>
        <p:spPr>
          <a:xfrm>
            <a:off x="2931459" y="3254663"/>
            <a:ext cx="1484510" cy="764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3" idx="1"/>
          </p:cNvCxnSpPr>
          <p:nvPr/>
        </p:nvCxnSpPr>
        <p:spPr>
          <a:xfrm>
            <a:off x="2931459" y="3254663"/>
            <a:ext cx="1484510" cy="2067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4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Times New Roman" panose="02020603050405020304" pitchFamily="18" charset="0"/>
                <a:cs typeface="Times New Roman" panose="02020603050405020304" pitchFamily="18" charset="0"/>
              </a:rPr>
              <a:t>                   THỰC HÀNH ĐỌC HIỂU: CHIẾC LƯỢC NGÀ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Nguyễn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Quang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sáng</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5" name="Cloud Callout 14"/>
          <p:cNvSpPr/>
          <p:nvPr/>
        </p:nvSpPr>
        <p:spPr>
          <a:xfrm>
            <a:off x="4769224" y="1532965"/>
            <a:ext cx="7353107" cy="4105835"/>
          </a:xfrm>
          <a:prstGeom prst="cloudCallou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solidFill>
                  <a:srgbClr val="FF0000"/>
                </a:solidFill>
                <a:latin typeface="Times New Roman" panose="02020603050405020304" pitchFamily="18" charset="0"/>
                <a:cs typeface="Times New Roman" panose="02020603050405020304" pitchFamily="18" charset="0"/>
              </a:rPr>
              <a:t>“</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hãy</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truyện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a:t>
            </a:r>
            <a:r>
              <a:rPr lang="en-US" sz="3200" b="1" i="1" dirty="0" err="1" smtClean="0">
                <a:solidFill>
                  <a:srgbClr val="FF0000"/>
                </a:solidFill>
                <a:latin typeface="Times New Roman" panose="02020603050405020304" pitchFamily="18" charset="0"/>
                <a:cs typeface="Times New Roman" panose="02020603050405020304" pitchFamily="18" charset="0"/>
              </a:rPr>
              <a:t>Chiếc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ngà</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kể</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ai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sự</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kiện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Ấn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tượng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rõ</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truyện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sao</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11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459" y="618566"/>
            <a:ext cx="10936941" cy="424731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chi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khắc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đánh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nghệ</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khắc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giả</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4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638" y="1307957"/>
            <a:ext cx="4245073"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con.</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253729" y="1991232"/>
            <a:ext cx="770068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Nhớ</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mong</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được</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gặp</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Ngắm</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nhìn</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con qua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tấm</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ảnh</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nhỏ</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1323621" y="3191561"/>
            <a:ext cx="770068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Luôn</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yêu</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thương</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con.</a:t>
            </a:r>
            <a:endParaRPr kumimoji="0" lang="en-US" altLang="en-US" sz="36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206" y="98841"/>
            <a:ext cx="3674404" cy="53860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con</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582973"/>
            <a:ext cx="11780952"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Khao khát được gặp con, ngày trở về “</a:t>
            </a:r>
            <a:r>
              <a:rPr kumimoji="0" lang="pt-BR" sz="29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cái lòng người cha trong anh cứ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nao nao</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hận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ngay ra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trong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đám </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trẻ</a:t>
            </a:r>
            <a:r>
              <a:rPr kumimoji="0" lang="pt-BR" sz="2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a:t>
            </a:r>
            <a:r>
              <a:rPr kumimoji="0" lang="pt-BR" sz="29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hông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đợi xuồng cập bến, anh nhún chân, nhảy thót lên bờ”, “bước những bước dài</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và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kêu to: Thu, con</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anh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dang tay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 đón chờ được ôm con vào lòng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iọng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lặp bặp, run run</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mặt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đỏ bừng</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vết thẹo trên má phải giật giật liên hồi. </a:t>
            </a:r>
            <a:endPar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Khi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gái ngạc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nhiên, hốt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hoảng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“vụt chạy” ông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đứng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đó, hai tay buông thõng như bị gãy</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81911" y="5205085"/>
            <a:ext cx="5131379" cy="1431161"/>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Kết</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hợp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kể</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tả</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Ngôn</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giàu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sức</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gợi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Sử</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dụng</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so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sánh</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5481042" y="5682943"/>
            <a:ext cx="394445" cy="599226"/>
          </a:xfrm>
          <a:prstGeom prst="rightArrow">
            <a:avLst>
              <a:gd name="adj1" fmla="val 50000"/>
              <a:gd name="adj2" fmla="val 59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5875488" y="5225436"/>
            <a:ext cx="4909054" cy="1477328"/>
          </a:xfrm>
          <a:prstGeom prst="rect">
            <a:avLst/>
          </a:prstGeom>
          <a:solidFill>
            <a:schemeClr val="accent1">
              <a:lumMod val="20000"/>
              <a:lumOff val="80000"/>
            </a:schemeClr>
          </a:solidFill>
          <a:ln>
            <a:solidFill>
              <a:srgbClr val="C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Nỗi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nhớ thương, mong đợi </a:t>
            </a:r>
            <a:endPar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niềm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vui và sự xúc </a:t>
            </a: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động dâng tràn.</a:t>
            </a:r>
            <a:endParaRPr kumimoji="0" lang="en-US"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7" name="Right Arrow 6"/>
          <p:cNvSpPr/>
          <p:nvPr/>
        </p:nvSpPr>
        <p:spPr>
          <a:xfrm>
            <a:off x="10784542" y="5682943"/>
            <a:ext cx="394445" cy="682491"/>
          </a:xfrm>
          <a:prstGeom prst="rightArrow">
            <a:avLst>
              <a:gd name="adj1" fmla="val 50000"/>
              <a:gd name="adj2" fmla="val 5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1178987" y="4551474"/>
            <a:ext cx="983876" cy="2323713"/>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vô</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bờ</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0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P spid="3" grpId="0" animBg="1"/>
      <p:bldP spid="4" grpId="0" animBg="1"/>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406" y="107805"/>
            <a:ext cx="5019066"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a:t>
            </a:r>
            <a:r>
              <a:rPr kumimoji="0" lang="pt-BR"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618833"/>
            <a:ext cx="11780952" cy="3323987"/>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hông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đâu xa, luôn gần gũi vỗ về chăm chút cho con. </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hao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khát được nghe con gọi một tiếng “ba</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Buồn và khổ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tâm khi con gọi mình là “người ta” và luôn lảng tránh, ngờ vực, không chịu gọi ông là “ba”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nhưng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ông chỉ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“lắc đầu cười” mà thôi. </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Đã có lúc ông đánh con, đó là khi con bé có những hành động hỗn hào (hất tung cái trứng cá ông gắp cho nó trong bữa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cơm) để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ông luôn </a:t>
            </a:r>
            <a:r>
              <a:rPr kumimoji="0" lang="pt-BR"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day dứt, ân hận</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trong lòng.</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439271" y="4846439"/>
            <a:ext cx="11394141"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khao</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khát</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nỗi</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buồn</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cùng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sự</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quan</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tâm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lo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lắng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ông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Sáu</a:t>
            </a:r>
            <a:endParaRPr kumimoji="0" lang="en-US" sz="30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90681" y="5842391"/>
            <a:ext cx="4993341"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và</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trách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nhiệm</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với</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6069106" y="4404485"/>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104300" y="5400437"/>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9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92" y="90388"/>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lên đường trở lại khu căn cứ</a:t>
            </a:r>
            <a:r>
              <a:rPr kumimoji="0" lang="pt-BR"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5865" y="1013280"/>
            <a:ext cx="11780952" cy="2308324"/>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Vô </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cùng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vui sướng</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khi bất ngờ được nghe con gọi “ba”, được đón nhận tình yêu nồng cháy qua những nụ hôn, qua những vòng tay, cái câu chân xiết chặt, qua những tiếng khóc nghẹn ngào, níu giữ của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=&gt; khóc.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3148852" y="3838881"/>
            <a:ext cx="6297706"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hạnh</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phúc</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tình</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phụ</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tử</a:t>
            </a:r>
            <a:endParaRPr kumimoji="0" lang="en-US" sz="30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336672" y="4985479"/>
            <a:ext cx="4101356"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thương</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5997388" y="3369931"/>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087033" y="4468202"/>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0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15" y="935209"/>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67553" y="1760834"/>
            <a:ext cx="1168997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Tự tay làm </a:t>
            </a:r>
            <a:r>
              <a:rPr kumimoji="0" lang="pt-BR"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 tặng con. </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Trước </a:t>
            </a:r>
            <a:r>
              <a:rPr kumimoji="0" lang="pt-BR"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 hi </a:t>
            </a: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 vẫn nhớ trao cây lược cho bác Ba gửi về cho con.</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9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728"/>
            <a:ext cx="12120282" cy="586314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lấp</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hở</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miếng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tấc</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gò</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Thu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gỡ</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nghía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9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622" y="600635"/>
            <a:ext cx="11734801" cy="497565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tặng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con.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0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3784709"/>
              </p:ext>
            </p:extLst>
          </p:nvPr>
        </p:nvGraphicFramePr>
        <p:xfrm>
          <a:off x="0" y="0"/>
          <a:ext cx="12192000" cy="6858000"/>
        </p:xfrm>
        <a:graphic>
          <a:graphicData uri="http://schemas.openxmlformats.org/drawingml/2006/table">
            <a:tbl>
              <a:tblPr firstRow="1" bandRow="1">
                <a:tableStyleId>{5C22544A-7EE6-4342-B048-85BDC9FD1C3A}</a:tableStyleId>
              </a:tblPr>
              <a:tblGrid>
                <a:gridCol w="1866672">
                  <a:extLst>
                    <a:ext uri="{9D8B030D-6E8A-4147-A177-3AD203B41FA5}">
                      <a16:colId xmlns:a16="http://schemas.microsoft.com/office/drawing/2014/main" xmlns="" val="2467760746"/>
                    </a:ext>
                  </a:extLst>
                </a:gridCol>
                <a:gridCol w="10325328">
                  <a:extLst>
                    <a:ext uri="{9D8B030D-6E8A-4147-A177-3AD203B41FA5}">
                      <a16:colId xmlns:a16="http://schemas.microsoft.com/office/drawing/2014/main" xmlns="" val="3387630192"/>
                    </a:ext>
                  </a:extLst>
                </a:gridCol>
              </a:tblGrid>
              <a:tr h="684295">
                <a:tc gridSpan="2">
                  <a:txBody>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Ông</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Sáu</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làm</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cây</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lược</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để</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tặng</a:t>
                      </a:r>
                      <a:r>
                        <a:rPr lang="en-US" sz="2800" baseline="0" dirty="0" smtClean="0">
                          <a:solidFill>
                            <a:srgbClr val="002060"/>
                          </a:solidFill>
                          <a:latin typeface="Times New Roman" panose="02020603050405020304" pitchFamily="18" charset="0"/>
                          <a:cs typeface="Times New Roman" panose="02020603050405020304" pitchFamily="18" charset="0"/>
                        </a:rPr>
                        <a:t> con</a:t>
                      </a:r>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xmlns="" val="3198012204"/>
                  </a:ext>
                </a:extLst>
              </a:tr>
              <a:tr h="1610209">
                <a:tc>
                  <a:txBody>
                    <a:bodyPr/>
                    <a:lstStyle/>
                    <a:p>
                      <a:pPr algn="just"/>
                      <a:r>
                        <a:rPr lang="en-US" sz="2800" smtClean="0">
                          <a:latin typeface="Times New Roman" panose="02020603050405020304" pitchFamily="18" charset="0"/>
                          <a:cs typeface="Times New Roman" panose="02020603050405020304" pitchFamily="18" charset="0"/>
                        </a:rPr>
                        <a:t>1. Lí</a:t>
                      </a:r>
                      <a:r>
                        <a:rPr lang="en-US" sz="2800" baseline="0" smtClean="0">
                          <a:latin typeface="Times New Roman" panose="02020603050405020304" pitchFamily="18" charset="0"/>
                          <a:cs typeface="Times New Roman" panose="02020603050405020304" pitchFamily="18" charset="0"/>
                        </a:rPr>
                        <a:t> do</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62322500"/>
                  </a:ext>
                </a:extLst>
              </a:tr>
              <a:tr h="1983385">
                <a:tc>
                  <a:txBody>
                    <a:bodyPr/>
                    <a:lstStyle/>
                    <a:p>
                      <a:pPr algn="just"/>
                      <a:r>
                        <a:rPr lang="en-US" sz="2800" smtClean="0">
                          <a:latin typeface="Times New Roman" panose="02020603050405020304" pitchFamily="18" charset="0"/>
                          <a:cs typeface="Times New Roman" panose="02020603050405020304" pitchFamily="18" charset="0"/>
                        </a:rPr>
                        <a:t> 2. Hoàn</a:t>
                      </a:r>
                      <a:r>
                        <a:rPr lang="en-US" sz="2800" baseline="0" smtClean="0">
                          <a:latin typeface="Times New Roman" panose="02020603050405020304" pitchFamily="18" charset="0"/>
                          <a:cs typeface="Times New Roman" panose="02020603050405020304" pitchFamily="18" charset="0"/>
                        </a:rPr>
                        <a:t> cảnh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068788113"/>
                  </a:ext>
                </a:extLst>
              </a:tr>
              <a:tr h="2580111">
                <a:tc>
                  <a:txBody>
                    <a:bodyPr/>
                    <a:lstStyle/>
                    <a:p>
                      <a:pPr algn="just"/>
                      <a:r>
                        <a:rPr lang="en-US" sz="2800" smtClean="0">
                          <a:latin typeface="Times New Roman" panose="02020603050405020304" pitchFamily="18" charset="0"/>
                          <a:cs typeface="Times New Roman" panose="02020603050405020304" pitchFamily="18" charset="0"/>
                        </a:rPr>
                        <a:t>3. ông Sáu khi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2311533739"/>
                  </a:ext>
                </a:extLst>
              </a:tr>
            </a:tbl>
          </a:graphicData>
        </a:graphic>
      </p:graphicFrame>
      <p:sp>
        <p:nvSpPr>
          <p:cNvPr id="5" name="Rectangle 4"/>
          <p:cNvSpPr/>
          <p:nvPr/>
        </p:nvSpPr>
        <p:spPr>
          <a:xfrm>
            <a:off x="1873625" y="748265"/>
            <a:ext cx="1017494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Tình thương nhớ</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cùng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niềm ân hận</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lời dặn của con cứ văng vẳng bên tai</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 về ba mua cho con cây lược nghe ba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thôi thúc ông</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phải kiếm bằng được cây lược cho con.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873626" y="2383834"/>
            <a:ext cx="1017494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căn cứ bộn bề công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Điều kiện thiếu thốn: phải vào rừng xin ngà voi;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đạn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Mĩ</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đập</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mỏng</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cưa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vẫn cố công tự tay làm lược tặng con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017058" y="4266520"/>
            <a:ext cx="10174942"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Ông vui mừng, hớn hở khi tìm được khúc ngà voi;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dành hết tâm trí, sức lực vào làm cây lược “những lúc rỗi, anh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cưa từng chiếc răng lược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thận trọng, tỉ mỉ, cố công như người thợ bạc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cây lược làm xong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anh lại tỉ mẩn, gò lưng</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khắc dòng chữ “</a:t>
            </a:r>
            <a:r>
              <a:rPr kumimoji="0" lang="pt-BR"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Yêu nhớ tặng Thu con của ba”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223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 y="-1"/>
          <a:ext cx="12192002" cy="5450541"/>
        </p:xfrm>
        <a:graphic>
          <a:graphicData uri="http://schemas.openxmlformats.org/drawingml/2006/table">
            <a:tbl>
              <a:tblPr firstRow="1" bandRow="1">
                <a:tableStyleId>{5C22544A-7EE6-4342-B048-85BDC9FD1C3A}</a:tableStyleId>
              </a:tblPr>
              <a:tblGrid>
                <a:gridCol w="2106709">
                  <a:extLst>
                    <a:ext uri="{9D8B030D-6E8A-4147-A177-3AD203B41FA5}">
                      <a16:colId xmlns:a16="http://schemas.microsoft.com/office/drawing/2014/main" xmlns="" val="687781768"/>
                    </a:ext>
                  </a:extLst>
                </a:gridCol>
                <a:gridCol w="10085293">
                  <a:extLst>
                    <a:ext uri="{9D8B030D-6E8A-4147-A177-3AD203B41FA5}">
                      <a16:colId xmlns:a16="http://schemas.microsoft.com/office/drawing/2014/main" xmlns="" val="2221007082"/>
                    </a:ext>
                  </a:extLst>
                </a:gridCol>
              </a:tblGrid>
              <a:tr h="1409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2060"/>
                          </a:solidFill>
                          <a:latin typeface="Arial" panose="020B0604020202020204" pitchFamily="34" charset="0"/>
                          <a:cs typeface="Arial" panose="020B0604020202020204" pitchFamily="34" charset="0"/>
                        </a:rPr>
                        <a:t>4. </a:t>
                      </a:r>
                      <a:r>
                        <a:rPr lang="en-US" sz="2800" b="0" dirty="0" err="1" smtClean="0">
                          <a:solidFill>
                            <a:srgbClr val="002060"/>
                          </a:solidFill>
                          <a:latin typeface="Arial" panose="020B0604020202020204" pitchFamily="34" charset="0"/>
                          <a:cs typeface="Arial" panose="020B0604020202020204" pitchFamily="34" charset="0"/>
                        </a:rPr>
                        <a:t>Hình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ảnh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cây</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lược</a:t>
                      </a:r>
                      <a:endParaRPr lang="en-US" sz="2800" b="0" dirty="0" smtClean="0">
                        <a:solidFill>
                          <a:srgbClr val="002060"/>
                        </a:solidFill>
                        <a:latin typeface="Arial" panose="020B0604020202020204" pitchFamily="34" charset="0"/>
                        <a:cs typeface="Arial" panose="020B0604020202020204" pitchFamily="34" charset="0"/>
                      </a:endParaRPr>
                    </a:p>
                    <a:p>
                      <a:endParaRPr lang="en-US" sz="2800" dirty="0">
                        <a:solidFill>
                          <a:srgbClr val="C0000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xmlns="" val="47569838"/>
                  </a:ext>
                </a:extLst>
              </a:tr>
              <a:tr h="4040918">
                <a:tc>
                  <a:txBody>
                    <a:bodyPr/>
                    <a:lstStyle/>
                    <a:p>
                      <a:pPr algn="just"/>
                      <a:r>
                        <a:rPr lang="en-US" sz="2800" dirty="0" smtClean="0">
                          <a:latin typeface="Arial" panose="020B0604020202020204" pitchFamily="34" charset="0"/>
                          <a:cs typeface="Arial" panose="020B0604020202020204" pitchFamily="34" charset="0"/>
                        </a:rPr>
                        <a:t>5.</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Sáu</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Lí</a:t>
                      </a:r>
                      <a:r>
                        <a:rPr lang="en-US" sz="2800" baseline="0" dirty="0" smtClean="0">
                          <a:latin typeface="Arial" panose="020B0604020202020204" pitchFamily="34" charset="0"/>
                          <a:cs typeface="Arial" panose="020B0604020202020204" pitchFamily="34" charset="0"/>
                        </a:rPr>
                        <a:t> do.</a:t>
                      </a:r>
                      <a:endParaRPr lang="en-US" sz="2800" dirty="0" smtClean="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5">
                        <a:lumMod val="40000"/>
                        <a:lumOff val="60000"/>
                      </a:schemeClr>
                    </a:solidFill>
                  </a:tcPr>
                </a:tc>
                <a:extLst>
                  <a:ext uri="{0D108BD9-81ED-4DB2-BD59-A6C34878D82A}">
                    <a16:rowId xmlns:a16="http://schemas.microsoft.com/office/drawing/2014/main" xmlns="" val="3354479203"/>
                  </a:ext>
                </a:extLst>
              </a:tr>
            </a:tbl>
          </a:graphicData>
        </a:graphic>
      </p:graphicFrame>
      <p:sp>
        <p:nvSpPr>
          <p:cNvPr id="6" name="Rectangle 5"/>
          <p:cNvSpPr/>
          <p:nvPr/>
        </p:nvSpPr>
        <p:spPr>
          <a:xfrm>
            <a:off x="2196351" y="-13395"/>
            <a:ext cx="966395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cây lược dài độ hơn một tấc, bề ngang độ ba phân rưỡi, ... cây lược chỉ có một hàng răng thưa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Cây lược </a:t>
            </a:r>
            <a:r>
              <a:rPr kumimoji="0" lang="pt-BR" sz="28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không có gì đặc biệt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196351" y="1420855"/>
            <a:ext cx="9995648" cy="181588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Lúc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nào cũng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mang theo trong túi áo ngực</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ảnh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rỗi lại lấy ra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ngắm nghía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mài lên tóc cho thêm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Ô</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trân quý</a:t>
            </a:r>
            <a:r>
              <a:rPr kumimoji="0" lang="pt-BR" sz="28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 xem nó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như một báu </a:t>
            </a:r>
            <a:r>
              <a:rPr kumimoji="0" lang="pt-BR" sz="2800" b="1" i="0" u="none" strike="noStrike" kern="1200" cap="none" spc="0" normalizeH="0" baseline="0" noProof="0" dirty="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vật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196351" y="3208200"/>
            <a:ext cx="9995648"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Lí do: cây lược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chứa đựng tất cả tấm lòng người cha với con gái nhỏ</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nó làm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dịu bớt</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nỗi ân hận, dày vò</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ông. Mỗi khi nhìn cây lược ông lại như nhìn thấy con; Cây lược đãtrở thành cây cầu gắn kết tình cảm của cha con ông trong những ngày xa cách</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 y="5450540"/>
            <a:ext cx="12192002" cy="1015663"/>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Sáu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làm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cây</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lược</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bằng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cả</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nỗi</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nhớ</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niềm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thương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=&gt;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rất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yêu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a:t>
            </a:r>
            <a:endParaRPr kumimoji="0" lang="en-US" sz="3000" b="0"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58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71326" cy="5852160"/>
          </a:xfrm>
          <a:prstGeom prst="rect">
            <a:avLst/>
          </a:prstGeom>
        </p:spPr>
      </p:pic>
      <p:sp>
        <p:nvSpPr>
          <p:cNvPr id="5" name="Rectangle 4"/>
          <p:cNvSpPr/>
          <p:nvPr/>
        </p:nvSpPr>
        <p:spPr>
          <a:xfrm>
            <a:off x="0" y="5920712"/>
            <a:ext cx="9135291" cy="410882"/>
          </a:xfrm>
          <a:prstGeom prst="rect">
            <a:avLst/>
          </a:prstGeom>
        </p:spPr>
        <p:txBody>
          <a:bodyPr wrap="square">
            <a:spAutoFit/>
          </a:bodyPr>
          <a:lstStyle/>
          <a:p>
            <a:pPr algn="just">
              <a:lnSpc>
                <a:spcPct val="115000"/>
              </a:lnSpc>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link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Nguyễn</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Quang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Sáng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nhà</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của</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Đồng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bằng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Nam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Bộ</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(youtube.com)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99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7" y="125121"/>
            <a:ext cx="12039600" cy="5847755"/>
          </a:xfrm>
          <a:prstGeom prst="rect">
            <a:avLst/>
          </a:prstGeom>
        </p:spPr>
        <p:txBody>
          <a:bodyPr wrap="square">
            <a:spAutoFit/>
          </a:bodyPr>
          <a:lstStyle/>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xảy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ngực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con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3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9416822" y="1711369"/>
            <a:ext cx="261001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89647" y="2222358"/>
            <a:ext cx="1032655"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1312123" y="2222357"/>
            <a:ext cx="5492089" cy="61555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89647" y="3244335"/>
            <a:ext cx="2542684"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3000948" y="3249399"/>
            <a:ext cx="2250937"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6038783" y="3232685"/>
            <a:ext cx="362952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153" y="139424"/>
            <a:ext cx="1155550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không còn đủ sức nói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 trăng trối</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ông đã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 hết tàn lực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để móc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 lược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đưa cho người đồng đội thân thiết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 về cho con</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cứ thế nhìn bạn hồi lâu. Ánh mắt ông, ánh mắt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đong đầy yêu thương</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ấy ám ảnh bác Ba mãi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268941" y="3227311"/>
            <a:ext cx="1144793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một lời nhắn gửi </a:t>
            </a:r>
            <a:r>
              <a:rPr kumimoji="0" lang="pt-BR" sz="36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song ánh mắt kia</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còn </a:t>
            </a:r>
            <a:r>
              <a:rPr kumimoji="0" lang="pt-BR" sz="3600" b="0" i="1"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 liêng hơn cả một lời di chúc</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cây lược ngà giờ đây là kỉ vật giữ mãi tình yêu ông dành cho con.</a:t>
            </a:r>
            <a:endParaRPr kumimoji="0" lang="en-US"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9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 </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0" y="1104637"/>
            <a:ext cx="5943599" cy="2554545"/>
          </a:xfrm>
          <a:prstGeom prst="rect">
            <a:avLst/>
          </a:prstGeom>
          <a:solidFill>
            <a:schemeClr val="accent5">
              <a:lumMod val="20000"/>
              <a:lumOff val="80000"/>
            </a:schemeClr>
          </a:solidFill>
          <a:ln w="28575">
            <a:solidFill>
              <a:srgbClr val="C00000"/>
            </a:solidFill>
          </a:ln>
        </p:spPr>
        <p:txBody>
          <a:bodyPr wrap="square" rtlCol="0">
            <a:spAutoFit/>
          </a:bodyPr>
          <a:lstStyle/>
          <a:p>
            <a:pPr marL="457200" indent="-457200" algn="just">
              <a:buFontTx/>
              <a:buChar char="-"/>
            </a:pPr>
            <a:r>
              <a:rPr lang="en-US" sz="3200" dirty="0" smtClean="0">
                <a:latin typeface="Times New Roman" panose="02020603050405020304" pitchFamily="18" charset="0"/>
                <a:cs typeface="Times New Roman" panose="02020603050405020304" pitchFamily="18" charset="0"/>
              </a:rPr>
              <a:t>Ô</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Sáu xa nhà đi kháng chiến khi bé Thu, con gái ông, chưa tròn một tuổi. </a:t>
            </a:r>
            <a:endParaRPr lang="en-US" sz="3200" dirty="0" smtClean="0">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về phép thăm nhà, </a:t>
            </a:r>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tám</a:t>
            </a:r>
            <a:r>
              <a:rPr lang="vi-VN"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Down Arrow 2"/>
          <p:cNvSpPr/>
          <p:nvPr/>
        </p:nvSpPr>
        <p:spPr>
          <a:xfrm>
            <a:off x="8857129" y="3686077"/>
            <a:ext cx="645459" cy="446649"/>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6096000" y="4142483"/>
            <a:ext cx="5943599" cy="2062103"/>
          </a:xfrm>
          <a:prstGeom prst="rect">
            <a:avLst/>
          </a:prstGeom>
          <a:solidFill>
            <a:schemeClr val="accent6">
              <a:lumMod val="20000"/>
              <a:lumOff val="80000"/>
            </a:schemeClr>
          </a:solidFill>
          <a:ln w="28575">
            <a:solidFill>
              <a:srgbClr val="C00000"/>
            </a:solidFill>
          </a:ln>
        </p:spPr>
        <p:txBody>
          <a:bodyPr wrap="square" rtlCol="0">
            <a:spAutoFit/>
          </a:bodyPr>
          <a:lstStyle/>
          <a:p>
            <a:pPr marL="457200" indent="-457200" algn="just">
              <a:buFontTx/>
              <a:buChar char="-"/>
            </a:pPr>
            <a:r>
              <a:rPr lang="vi-VN" sz="3200" dirty="0" smtClean="0">
                <a:solidFill>
                  <a:srgbClr val="800000"/>
                </a:solidFill>
                <a:latin typeface="Times New Roman" panose="02020603050405020304" pitchFamily="18" charset="0"/>
                <a:cs typeface="Times New Roman" panose="02020603050405020304" pitchFamily="18" charset="0"/>
              </a:rPr>
              <a:t>Thu </a:t>
            </a:r>
            <a:r>
              <a:rPr lang="vi-VN" sz="3200" dirty="0">
                <a:solidFill>
                  <a:srgbClr val="800000"/>
                </a:solidFill>
                <a:latin typeface="Times New Roman" panose="02020603050405020304" pitchFamily="18" charset="0"/>
                <a:cs typeface="Times New Roman" panose="02020603050405020304" pitchFamily="18" charset="0"/>
              </a:rPr>
              <a:t>chưa tròn một </a:t>
            </a:r>
            <a:r>
              <a:rPr lang="vi-VN" sz="3200" dirty="0" smtClean="0">
                <a:solidFill>
                  <a:srgbClr val="800000"/>
                </a:solidFill>
                <a:latin typeface="Times New Roman" panose="02020603050405020304" pitchFamily="18" charset="0"/>
                <a:cs typeface="Times New Roman" panose="02020603050405020304" pitchFamily="18" charset="0"/>
              </a:rPr>
              <a:t>tuổi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đã</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phải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xa</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ba</a:t>
            </a:r>
            <a:r>
              <a:rPr lang="vi-VN" sz="3200" dirty="0" smtClean="0">
                <a:solidFill>
                  <a:srgbClr val="800000"/>
                </a:solidFill>
                <a:latin typeface="Times New Roman" panose="02020603050405020304" pitchFamily="18" charset="0"/>
                <a:cs typeface="Times New Roman" panose="02020603050405020304" pitchFamily="18" charset="0"/>
              </a:rPr>
              <a:t>. </a:t>
            </a:r>
            <a:endParaRPr lang="en-US" sz="3200" dirty="0" smtClean="0">
              <a:solidFill>
                <a:srgbClr val="800000"/>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solidFill>
                  <a:srgbClr val="800000"/>
                </a:solidFill>
                <a:latin typeface="Times New Roman" panose="02020603050405020304" pitchFamily="18" charset="0"/>
                <a:cs typeface="Times New Roman" panose="02020603050405020304" pitchFamily="18" charset="0"/>
              </a:rPr>
              <a:t>Suốt</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những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năm</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tuổi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thơ</a:t>
            </a:r>
            <a:r>
              <a:rPr lang="en-US" sz="3200" dirty="0" smtClean="0">
                <a:solidFill>
                  <a:srgbClr val="800000"/>
                </a:solidFill>
                <a:latin typeface="Times New Roman" panose="02020603050405020304" pitchFamily="18" charset="0"/>
                <a:cs typeface="Times New Roman" panose="02020603050405020304" pitchFamily="18" charset="0"/>
              </a:rPr>
              <a:t> Thu </a:t>
            </a:r>
            <a:r>
              <a:rPr lang="en-US" sz="3200" dirty="0" err="1" smtClean="0">
                <a:solidFill>
                  <a:srgbClr val="800000"/>
                </a:solidFill>
                <a:latin typeface="Times New Roman" panose="02020603050405020304" pitchFamily="18" charset="0"/>
                <a:cs typeface="Times New Roman" panose="02020603050405020304" pitchFamily="18" charset="0"/>
              </a:rPr>
              <a:t>sống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thiếu</a:t>
            </a:r>
            <a:r>
              <a:rPr lang="en-US" sz="3200" dirty="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vắng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ba</a:t>
            </a:r>
            <a:r>
              <a:rPr lang="en-US" sz="3200" dirty="0" smtClean="0">
                <a:solidFill>
                  <a:srgbClr val="800000"/>
                </a:solidFill>
                <a:latin typeface="Times New Roman" panose="02020603050405020304" pitchFamily="18" charset="0"/>
                <a:cs typeface="Times New Roman" panose="02020603050405020304" pitchFamily="18" charset="0"/>
              </a:rPr>
              <a:t>.</a:t>
            </a:r>
            <a:endParaRPr lang="en-US" sz="3200" dirty="0">
              <a:solidFill>
                <a:srgbClr val="800000"/>
              </a:solidFill>
              <a:latin typeface="Times New Roman" panose="02020603050405020304" pitchFamily="18" charset="0"/>
              <a:cs typeface="Times New Roman" panose="02020603050405020304" pitchFamily="18" charset="0"/>
            </a:endParaRPr>
          </a:p>
        </p:txBody>
      </p:sp>
      <p:sp>
        <p:nvSpPr>
          <p:cNvPr id="6" name="Left Arrow Callout 5"/>
          <p:cNvSpPr/>
          <p:nvPr/>
        </p:nvSpPr>
        <p:spPr>
          <a:xfrm>
            <a:off x="5513294" y="5082988"/>
            <a:ext cx="582706" cy="493059"/>
          </a:xfrm>
          <a:prstGeom prst="leftArrowCallou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336706" y="3453281"/>
            <a:ext cx="5176588" cy="2400657"/>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Bé</a:t>
            </a:r>
            <a:r>
              <a:rPr lang="en-US" sz="3000" dirty="0" smtClean="0">
                <a:solidFill>
                  <a:srgbClr val="002060"/>
                </a:solidFill>
                <a:latin typeface="Times New Roman" panose="02020603050405020304" pitchFamily="18" charset="0"/>
                <a:cs typeface="Times New Roman" panose="02020603050405020304" pitchFamily="18" charset="0"/>
              </a:rPr>
              <a:t> Thu </a:t>
            </a:r>
            <a:r>
              <a:rPr lang="pt-BR" sz="3000" dirty="0" smtClean="0">
                <a:solidFill>
                  <a:srgbClr val="002060"/>
                </a:solidFill>
                <a:latin typeface="Times New Roman" panose="02020603050405020304" pitchFamily="18" charset="0"/>
                <a:cs typeface="Times New Roman" panose="02020603050405020304" pitchFamily="18" charset="0"/>
              </a:rPr>
              <a:t>thật </a:t>
            </a:r>
            <a:r>
              <a:rPr lang="pt-BR" sz="3000" dirty="0">
                <a:solidFill>
                  <a:srgbClr val="002060"/>
                </a:solidFill>
                <a:latin typeface="Times New Roman" panose="02020603050405020304" pitchFamily="18" charset="0"/>
                <a:cs typeface="Times New Roman" panose="02020603050405020304" pitchFamily="18" charset="0"/>
              </a:rPr>
              <a:t>bất hạnh.</a:t>
            </a:r>
            <a:endParaRPr lang="en-US" sz="3000" dirty="0">
              <a:solidFill>
                <a:srgbClr val="002060"/>
              </a:solidFill>
              <a:latin typeface="Times New Roman" panose="02020603050405020304" pitchFamily="18" charset="0"/>
              <a:cs typeface="Times New Roman" panose="02020603050405020304" pitchFamily="18" charset="0"/>
            </a:endParaRPr>
          </a:p>
          <a:p>
            <a:pPr algn="just"/>
            <a:r>
              <a:rPr lang="pt-BR" sz="3000" dirty="0" smtClean="0">
                <a:solidFill>
                  <a:srgbClr val="002060"/>
                </a:solidFill>
                <a:latin typeface="Times New Roman" panose="02020603050405020304" pitchFamily="18" charset="0"/>
                <a:cs typeface="Times New Roman" panose="02020603050405020304" pitchFamily="18" charset="0"/>
              </a:rPr>
              <a:t>- Thu </a:t>
            </a:r>
            <a:r>
              <a:rPr lang="pt-BR" sz="3000" dirty="0">
                <a:solidFill>
                  <a:srgbClr val="002060"/>
                </a:solidFill>
                <a:latin typeface="Times New Roman" panose="02020603050405020304" pitchFamily="18" charset="0"/>
                <a:cs typeface="Times New Roman" panose="02020603050405020304" pitchFamily="18" charset="0"/>
              </a:rPr>
              <a:t>thật đáng thương</a:t>
            </a:r>
            <a:r>
              <a:rPr lang="pt-BR" sz="3000" dirty="0" smtClean="0">
                <a:solidFill>
                  <a:srgbClr val="002060"/>
                </a:solidFill>
                <a:latin typeface="Times New Roman" panose="02020603050405020304" pitchFamily="18" charset="0"/>
                <a:cs typeface="Times New Roman" panose="02020603050405020304" pitchFamily="18" charset="0"/>
              </a:rPr>
              <a:t>.</a:t>
            </a:r>
          </a:p>
          <a:p>
            <a:pPr algn="just"/>
            <a:r>
              <a:rPr lang="pt-BR" sz="3000" i="1" dirty="0" smtClean="0">
                <a:solidFill>
                  <a:srgbClr val="800000"/>
                </a:solidFill>
                <a:latin typeface="Times New Roman" panose="02020603050405020304" pitchFamily="18" charset="0"/>
                <a:cs typeface="Times New Roman" panose="02020603050405020304" pitchFamily="18" charset="0"/>
              </a:rPr>
              <a:t>=&gt; Hoàn cảnh chung của bao trẻ em Việt Nam trong những năm đất nước có chiến tranh.</a:t>
            </a:r>
            <a:endParaRPr lang="en-US" sz="3000" i="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1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2" grpId="0" animBg="1"/>
      <p:bldP spid="3" grpId="0" animBg="1"/>
      <p:bldP spid="18" grpId="0" animBg="1"/>
      <p:bldP spid="6"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11034" y="2263740"/>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Khi chưa nhận ba</a:t>
            </a:r>
            <a:r>
              <a:rPr lang="pt-BR"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611035" y="3766426"/>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Khi đã nhận </a:t>
            </a:r>
            <a:r>
              <a:rPr lang="pt-BR" sz="3200" dirty="0" smtClean="0">
                <a:latin typeface="Times New Roman" panose="02020603050405020304" pitchFamily="18" charset="0"/>
                <a:cs typeface="Times New Roman" panose="02020603050405020304" pitchFamily="18" charset="0"/>
              </a:rPr>
              <a:t>ba.</a:t>
            </a:r>
            <a:endParaRPr lang="en-US" sz="3200" dirty="0">
              <a:latin typeface="Times New Roman" panose="02020603050405020304" pitchFamily="18" charset="0"/>
              <a:cs typeface="Times New Roman" panose="02020603050405020304" pitchFamily="18" charset="0"/>
            </a:endParaRPr>
          </a:p>
        </p:txBody>
      </p:sp>
      <p:cxnSp>
        <p:nvCxnSpPr>
          <p:cNvPr id="7" name="Straight Arrow Connector 6"/>
          <p:cNvCxnSpPr>
            <a:stCxn id="19" idx="3"/>
            <a:endCxn id="4" idx="1"/>
          </p:cNvCxnSpPr>
          <p:nvPr/>
        </p:nvCxnSpPr>
        <p:spPr>
          <a:xfrm flipV="1">
            <a:off x="6732494" y="2556128"/>
            <a:ext cx="878540" cy="1218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3"/>
            <a:endCxn id="14" idx="1"/>
          </p:cNvCxnSpPr>
          <p:nvPr/>
        </p:nvCxnSpPr>
        <p:spPr>
          <a:xfrm>
            <a:off x="6732494" y="3775103"/>
            <a:ext cx="878541" cy="28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599" y="413523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2800" dirty="0">
                <a:solidFill>
                  <a:srgbClr val="002060"/>
                </a:solidFill>
                <a:latin typeface="Times New Roman" panose="02020603050405020304" pitchFamily="18" charset="0"/>
                <a:cs typeface="Times New Roman" panose="02020603050405020304" pitchFamily="18" charset="0"/>
              </a:rPr>
              <a:t>Trước khi nhận ra ông Sáu là cha.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14"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 </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411730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064189" y="1228086"/>
            <a:ext cx="4966446" cy="2862322"/>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en-US" sz="3000" dirty="0" err="1" smtClean="0">
                <a:latin typeface="Times New Roman" panose="02020603050405020304" pitchFamily="18" charset="0"/>
                <a:ea typeface="Times New Roman" pitchFamily="18" charset="0"/>
                <a:cs typeface="Times New Roman" panose="02020603050405020304" pitchFamily="18" charset="0"/>
              </a:rPr>
              <a:t>Nghe</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en-US" sz="3000" dirty="0" err="1" smtClean="0">
                <a:latin typeface="Times New Roman" panose="02020603050405020304" pitchFamily="18" charset="0"/>
                <a:ea typeface="Times New Roman" pitchFamily="18" charset="0"/>
                <a:cs typeface="Times New Roman" panose="02020603050405020304" pitchFamily="18" charset="0"/>
              </a:rPr>
              <a:t>gọi</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pt-BR" sz="3000" dirty="0" smtClean="0">
                <a:latin typeface="Times New Roman" panose="02020603050405020304" pitchFamily="18" charset="0"/>
                <a:ea typeface="Times New Roman" pitchFamily="18" charset="0"/>
                <a:cs typeface="Times New Roman" panose="02020603050405020304" pitchFamily="18" charset="0"/>
              </a:rPr>
              <a:t>con bé giật mình, tròn mắt nhìn. Nó ngơ ngác lạ lùng.(...) Con bé thấy lạ quá, nó chớp mắt nhìn  tôi như muốn hỏi đó là ai, mặt nó bỗng tái đi, kêu thét lên: “Má! Má!”.</a:t>
            </a:r>
          </a:p>
        </p:txBody>
      </p:sp>
      <p:cxnSp>
        <p:nvCxnSpPr>
          <p:cNvPr id="22" name="Straight Connector 21"/>
          <p:cNvCxnSpPr/>
          <p:nvPr/>
        </p:nvCxnSpPr>
        <p:spPr>
          <a:xfrm flipV="1">
            <a:off x="10242177" y="1663538"/>
            <a:ext cx="1492623" cy="158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34517" y="2136950"/>
            <a:ext cx="2142565" cy="51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40788" y="2153923"/>
            <a:ext cx="1519518" cy="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4517" y="2609535"/>
            <a:ext cx="10712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800" y="3038320"/>
            <a:ext cx="1653988" cy="126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47347" y="3561600"/>
            <a:ext cx="4800130" cy="954107"/>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pt-BR"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nó </a:t>
            </a:r>
            <a:r>
              <a:rPr lang="pt-BR"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bỗng tái đi, kêu thét lên: “Má! Má!”.</a:t>
            </a:r>
          </a:p>
        </p:txBody>
      </p:sp>
      <p:sp>
        <p:nvSpPr>
          <p:cNvPr id="32" name="Rectangle 31"/>
          <p:cNvSpPr/>
          <p:nvPr/>
        </p:nvSpPr>
        <p:spPr>
          <a:xfrm>
            <a:off x="11192557" y="3059028"/>
            <a:ext cx="763351" cy="553998"/>
          </a:xfrm>
          <a:prstGeom prst="rect">
            <a:avLst/>
          </a:prstGeom>
          <a:solidFill>
            <a:schemeClr val="accent3">
              <a:lumMod val="20000"/>
              <a:lumOff val="80000"/>
            </a:schemeClr>
          </a:solidFill>
        </p:spPr>
        <p:txBody>
          <a:bodyPr wrap="none">
            <a:spAutoFit/>
          </a:bodyPr>
          <a:lstStyle/>
          <a:p>
            <a:r>
              <a:rPr lang="pt-BR" sz="3000" dirty="0">
                <a:solidFill>
                  <a:srgbClr val="C00000"/>
                </a:solidFill>
                <a:latin typeface="Times New Roman" panose="02020603050405020304" pitchFamily="18" charset="0"/>
                <a:ea typeface="Times New Roman" pitchFamily="18" charset="0"/>
                <a:cs typeface="Times New Roman" panose="02020603050405020304" pitchFamily="18" charset="0"/>
              </a:rPr>
              <a:t>mặt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88841" y="4712862"/>
            <a:ext cx="10261445"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ngạc 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4712862"/>
            <a:ext cx="11816551"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7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animBg="1"/>
      <p:bldP spid="31" grpId="0" animBg="1"/>
      <p:bldP spid="32"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411730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77549" y="4713548"/>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88840" y="4712862"/>
            <a:ext cx="11576439"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ngạc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28599" y="530842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Trong ba ngày ông Sáu nghỉ phép:</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05" y="14111"/>
            <a:ext cx="12115800" cy="3939540"/>
          </a:xfrm>
          <a:prstGeom prst="rect">
            <a:avLst/>
          </a:prstGeom>
          <a:solidFill>
            <a:schemeClr val="accent1">
              <a:lumMod val="20000"/>
              <a:lumOff val="80000"/>
            </a:schemeClr>
          </a:solidFill>
          <a:ln>
            <a:solidFill>
              <a:srgbClr val="FF0000"/>
            </a:solidFill>
          </a:ln>
        </p:spPr>
        <p:txBody>
          <a:bodyPr wrap="square" rtlCol="0">
            <a:spAutoFit/>
          </a:bodyPr>
          <a:lstStyle/>
          <a:p>
            <a:pPr lvl="0" algn="just" fontAlgn="base">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Ông Sáu càng vỗ về con bé càng đẩy ra. Ông khao khát được nghe một tiếng ba của con bé nhưng nó nhất định không chịu gọi.</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giục ra kêu ba vào ăn cơm, nó nói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đi mà kêu</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dọa đánh, nó buộc phải kêu nhưng lại nói trổng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Vô ăn cơm</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chín rồi”.</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Cần người chắt nước cơm, nó vẫn nhất định nói trống không với ông Sáu.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sôi rồi chắt nước giùm cái”;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gọi ông sáu là người ta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Con kêu rồi người ta không nghe</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hất tung cái trứng cá ông Sáu gắp cho trong bữa ăn.</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Ông Sáu đánh, nó không khóc mà bỏ về bên ngoại, khi xuống xuồng còn cố ý khua sợi lòi tói kêu rổn rảng.</a:t>
            </a:r>
          </a:p>
        </p:txBody>
      </p:sp>
      <p:sp>
        <p:nvSpPr>
          <p:cNvPr id="5" name="TextBox 4"/>
          <p:cNvSpPr txBox="1"/>
          <p:nvPr/>
        </p:nvSpPr>
        <p:spPr>
          <a:xfrm>
            <a:off x="58270" y="4865218"/>
            <a:ext cx="12097870" cy="2015936"/>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2500" dirty="0" smtClean="0">
                <a:latin typeface="Times New Roman" panose="02020603050405020304" pitchFamily="18" charset="0"/>
                <a:cs typeface="Times New Roman" panose="02020603050405020304" pitchFamily="18" charset="0"/>
              </a:rPr>
              <a:t>- Bé Thu đang ngờ vực, lảng tránh, không muốn nói với ông Sáu.</a:t>
            </a:r>
            <a:endParaRPr lang="vi-VN" sz="2500" dirty="0" smtClean="0">
              <a:latin typeface="Times New Roman" panose="02020603050405020304" pitchFamily="18" charset="0"/>
              <a:cs typeface="Times New Roman" panose="02020603050405020304" pitchFamily="18" charset="0"/>
            </a:endParaRPr>
          </a:p>
          <a:p>
            <a:pPr algn="just">
              <a:buFontTx/>
              <a:buChar char="-"/>
            </a:pPr>
            <a:r>
              <a:rPr lang="pt-BR" sz="2500" dirty="0" smtClean="0">
                <a:latin typeface="Times New Roman" panose="02020603050405020304" pitchFamily="18" charset="0"/>
                <a:cs typeface="Times New Roman" panose="02020603050405020304" pitchFamily="18" charset="0"/>
              </a:rPr>
              <a:t> Đối xử với ông như người xa lạ.</a:t>
            </a:r>
          </a:p>
          <a:p>
            <a:pPr algn="just"/>
            <a:r>
              <a:rPr lang="pt-BR" sz="2500" dirty="0" smtClean="0">
                <a:latin typeface="Times New Roman" panose="02020603050405020304" pitchFamily="18" charset="0"/>
                <a:cs typeface="Times New Roman" panose="02020603050405020304" pitchFamily="18" charset="0"/>
              </a:rPr>
              <a:t>- Khước từ mọi sự quan tâm, chăm sóc của ông.</a:t>
            </a:r>
            <a:endParaRPr lang="vi-VN" sz="2500" dirty="0" smtClean="0">
              <a:latin typeface="Times New Roman" panose="02020603050405020304" pitchFamily="18" charset="0"/>
              <a:cs typeface="Times New Roman" panose="02020603050405020304" pitchFamily="18" charset="0"/>
            </a:endParaRPr>
          </a:p>
          <a:p>
            <a:pPr algn="just"/>
            <a:r>
              <a:rPr lang="pt-BR" sz="2500" dirty="0" smtClean="0">
                <a:latin typeface="Times New Roman" panose="02020603050405020304" pitchFamily="18" charset="0"/>
                <a:cs typeface="Times New Roman" panose="02020603050405020304" pitchFamily="18" charset="0"/>
              </a:rPr>
              <a:t>- Tỏ ra lì lợm, bất cần trước ông.</a:t>
            </a:r>
            <a:endParaRPr lang="vi-VN" sz="2500" dirty="0" smtClean="0">
              <a:latin typeface="Times New Roman" panose="02020603050405020304" pitchFamily="18" charset="0"/>
              <a:cs typeface="Times New Roman" panose="02020603050405020304" pitchFamily="18" charset="0"/>
            </a:endParaRPr>
          </a:p>
          <a:p>
            <a:pPr algn="just"/>
            <a:r>
              <a:rPr lang="pt-BR" sz="2500" dirty="0" smtClean="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C</a:t>
            </a:r>
            <a:r>
              <a:rPr lang="pt-BR" sz="2500" dirty="0" smtClean="0">
                <a:latin typeface="Times New Roman" panose="02020603050405020304" pitchFamily="18" charset="0"/>
                <a:cs typeface="Times New Roman" panose="02020603050405020304" pitchFamily="18" charset="0"/>
              </a:rPr>
              <a:t>ương quyết không gọi ông Sáu là ba.</a:t>
            </a:r>
            <a:endPar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endParaRPr>
          </a:p>
        </p:txBody>
      </p:sp>
      <p:sp>
        <p:nvSpPr>
          <p:cNvPr id="6" name="Down Arrow 5"/>
          <p:cNvSpPr/>
          <p:nvPr/>
        </p:nvSpPr>
        <p:spPr>
          <a:xfrm>
            <a:off x="5781576" y="4516615"/>
            <a:ext cx="789552" cy="330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0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8" y="938190"/>
            <a:ext cx="11914093" cy="1754326"/>
          </a:xfrm>
          <a:prstGeom prst="rect">
            <a:avLst/>
          </a:prstGeom>
        </p:spPr>
        <p:txBody>
          <a:bodyPr wrap="square">
            <a:spAutoFit/>
          </a:bodyPr>
          <a:lstStyle/>
          <a:p>
            <a:pPr algn="just">
              <a:spcAft>
                <a:spcPts val="0"/>
              </a:spcAft>
            </a:pPr>
            <a:r>
              <a:rPr lang="en-US"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Tâm lí và thái độ của Thu đã được bác Ba – người kể chuyện, đồng đội thân thiết của ông Sáu,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quan sát và thuật lại </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một cách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qua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hàng loạt chi tiết chân thực</a:t>
            </a:r>
            <a:r>
              <a:rPr lang="vi-VN" sz="3600" dirty="0" smtClean="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34470" y="3379711"/>
            <a:ext cx="11851341" cy="1754326"/>
          </a:xfrm>
          <a:prstGeom prst="rect">
            <a:avLst/>
          </a:prstGeom>
        </p:spPr>
        <p:txBody>
          <a:bodyPr wrap="square">
            <a:spAutoFit/>
          </a:bodyPr>
          <a:lstStyle/>
          <a:p>
            <a:pPr algn="just">
              <a:spcAft>
                <a:spcPts val="0"/>
              </a:spcAft>
            </a:pP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Thu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ương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bỉnh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lảng</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600" i="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0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49266" y="3561229"/>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49266" y="3551524"/>
            <a:ext cx="12215832"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ngạc 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49266" y="426076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Trong ba ngày ông Sáu nghỉ phép:</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28599" y="4260763"/>
            <a:ext cx="11851341" cy="1477328"/>
          </a:xfrm>
          <a:prstGeom prst="rect">
            <a:avLst/>
          </a:prstGeom>
        </p:spPr>
        <p:txBody>
          <a:bodyPr wrap="square">
            <a:spAutoFit/>
          </a:bodyPr>
          <a:lstStyle/>
          <a:p>
            <a:pPr algn="just">
              <a:spcAft>
                <a:spcPts val="0"/>
              </a:spcAft>
            </a:pP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ương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bỉnh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lảng</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6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9929" y="0"/>
            <a:ext cx="10730753" cy="2209836"/>
          </a:xfrm>
          <a:prstGeom prst="rect">
            <a:avLst/>
          </a:prstGeom>
          <a:solidFill>
            <a:schemeClr val="accent2">
              <a:lumMod val="20000"/>
              <a:lumOff val="80000"/>
            </a:schemeClr>
          </a:solidFill>
          <a:ln>
            <a:solidFill>
              <a:srgbClr val="FF0000"/>
            </a:solidFill>
          </a:ln>
        </p:spPr>
        <p:txBody>
          <a:bodyPr wrap="square">
            <a:spAutoFit/>
          </a:bodyPr>
          <a:lstStyle/>
          <a:p>
            <a:pPr algn="ctr">
              <a:spcBef>
                <a:spcPct val="30000"/>
              </a:spcBef>
            </a:pPr>
            <a:r>
              <a:rPr lang="en-US" sz="3200" b="1" dirty="0" smtClean="0">
                <a:solidFill>
                  <a:srgbClr val="0000FF"/>
                </a:solidFill>
                <a:latin typeface="Times New Roman" panose="02020603050405020304" pitchFamily="18" charset="0"/>
                <a:cs typeface="Times New Roman" panose="02020603050405020304" pitchFamily="18" charset="0"/>
              </a:rPr>
              <a:t>CÂU HỎI THẢO LUẬN</a:t>
            </a:r>
          </a:p>
          <a:p>
            <a:pPr algn="just">
              <a:spcBef>
                <a:spcPct val="30000"/>
              </a:spcBef>
            </a:pPr>
            <a:r>
              <a:rPr lang="en-US" sz="3200" i="1" dirty="0" smtClean="0">
                <a:solidFill>
                  <a:srgbClr val="0000FF"/>
                </a:solidFill>
                <a:latin typeface="Times New Roman" panose="02020603050405020304" pitchFamily="18" charset="0"/>
                <a:cs typeface="Times New Roman" panose="02020603050405020304" pitchFamily="18" charset="0"/>
              </a:rPr>
              <a:t>Theo </a:t>
            </a:r>
            <a:r>
              <a:rPr lang="en-US" sz="3200" i="1" dirty="0" err="1" smtClean="0">
                <a:solidFill>
                  <a:srgbClr val="0000FF"/>
                </a:solidFill>
                <a:latin typeface="Times New Roman" panose="02020603050405020304" pitchFamily="18" charset="0"/>
                <a:cs typeface="Times New Roman" panose="02020603050405020304" pitchFamily="18" charset="0"/>
              </a:rPr>
              <a:t>em</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sự</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ương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ngạnh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bướng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bỉnh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của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bé</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có</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đáng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trách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cương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quyết</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chịu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gọi</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Sáu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là</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có</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phải</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vì</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yêu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Vì</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sao</a:t>
            </a:r>
            <a:r>
              <a:rPr lang="en-US" sz="3200" i="1" dirty="0" smtClean="0">
                <a:solidFill>
                  <a:srgbClr val="0000FF"/>
                </a:solidFill>
                <a:latin typeface="Times New Roman" panose="02020603050405020304" pitchFamily="18" charset="0"/>
                <a:cs typeface="Times New Roman" panose="02020603050405020304" pitchFamily="18" charset="0"/>
              </a:rPr>
              <a:t>?</a:t>
            </a:r>
            <a:endParaRPr lang="en-US" sz="3200" i="1"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39906" y="3872172"/>
            <a:ext cx="1689847" cy="584775"/>
          </a:xfrm>
          <a:prstGeom prst="rect">
            <a:avLst/>
          </a:prstGeom>
          <a:solidFill>
            <a:schemeClr val="accent4">
              <a:lumMod val="20000"/>
              <a:lumOff val="80000"/>
            </a:schemeClr>
          </a:solidFill>
          <a:ln>
            <a:solidFill>
              <a:srgbClr val="FF0000"/>
            </a:solidFill>
          </a:ln>
        </p:spPr>
        <p:txBody>
          <a:bodyPr wrap="square">
            <a:spAutoFit/>
          </a:bodyPr>
          <a:lstStyle/>
          <a:p>
            <a:pPr lvl="0" algn="ctr" eaLnBrk="0" fontAlgn="base" hangingPunct="0">
              <a:spcBef>
                <a:spcPct val="0"/>
              </a:spcBef>
              <a:spcAft>
                <a:spcPct val="0"/>
              </a:spcAft>
            </a:pPr>
            <a:r>
              <a:rPr lang="pt-BR"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Lí do</a:t>
            </a:r>
            <a:endParaRPr lang="pt-BR" sz="3200" b="1" dirty="0" smtClean="0">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379694" y="2849341"/>
            <a:ext cx="8050305"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Vết thẹo trên mặt khiến ông Sáu không giống với hình ba mà  Thu đã biết qua ảnh. </a:t>
            </a:r>
          </a:p>
        </p:txBody>
      </p:sp>
      <p:sp>
        <p:nvSpPr>
          <p:cNvPr id="17" name="Rectangle 16"/>
          <p:cNvSpPr/>
          <p:nvPr/>
        </p:nvSpPr>
        <p:spPr>
          <a:xfrm>
            <a:off x="3384176" y="4303455"/>
            <a:ext cx="8045824"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Tình yêu Thu dành cho ba (người ba trong ảnh) quá lớn.</a:t>
            </a:r>
          </a:p>
        </p:txBody>
      </p:sp>
      <p:cxnSp>
        <p:nvCxnSpPr>
          <p:cNvPr id="18" name="Straight Arrow Connector 17"/>
          <p:cNvCxnSpPr>
            <a:endCxn id="16" idx="1"/>
          </p:cNvCxnSpPr>
          <p:nvPr/>
        </p:nvCxnSpPr>
        <p:spPr>
          <a:xfrm flipV="1">
            <a:off x="2729753" y="3387950"/>
            <a:ext cx="649941" cy="7766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3"/>
            <a:endCxn id="17" idx="1"/>
          </p:cNvCxnSpPr>
          <p:nvPr/>
        </p:nvCxnSpPr>
        <p:spPr>
          <a:xfrm>
            <a:off x="2729753" y="4164560"/>
            <a:ext cx="654423" cy="6775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10988" y="5627236"/>
            <a:ext cx="11089341" cy="1077218"/>
          </a:xfrm>
          <a:prstGeom prst="rect">
            <a:avLst/>
          </a:prstGeom>
          <a:noFill/>
        </p:spPr>
        <p:txBody>
          <a:bodyPr wrap="square" rtlCol="0">
            <a:spAutoFit/>
          </a:bodyPr>
          <a:lstStyle/>
          <a:p>
            <a:pPr algn="just"/>
            <a:r>
              <a:rPr lang="en-US" sz="3200" i="1" dirty="0" smtClean="0">
                <a:solidFill>
                  <a:srgbClr val="C00000"/>
                </a:solidFill>
                <a:latin typeface="Times New Roman" panose="02020603050405020304" pitchFamily="18" charset="0"/>
                <a:cs typeface="Times New Roman" panose="02020603050405020304" pitchFamily="18" charset="0"/>
              </a:rPr>
              <a:t>=&gt; Thu </a:t>
            </a:r>
            <a:r>
              <a:rPr lang="en-US" sz="3200" i="1" dirty="0" err="1" smtClean="0">
                <a:solidFill>
                  <a:srgbClr val="C00000"/>
                </a:solidFill>
                <a:latin typeface="Times New Roman" panose="02020603050405020304" pitchFamily="18" charset="0"/>
                <a:cs typeface="Times New Roman" panose="02020603050405020304" pitchFamily="18" charset="0"/>
              </a:rPr>
              <a:t>là</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một</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cô</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bé</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ngây</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thơ</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có</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cá</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tính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Tình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yêu</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ba</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của</a:t>
            </a:r>
            <a:r>
              <a:rPr lang="en-US" sz="3200" i="1" dirty="0" smtClean="0">
                <a:solidFill>
                  <a:srgbClr val="C00000"/>
                </a:solidFill>
                <a:latin typeface="Times New Roman" panose="02020603050405020304" pitchFamily="18" charset="0"/>
                <a:cs typeface="Times New Roman" panose="02020603050405020304" pitchFamily="18" charset="0"/>
              </a:rPr>
              <a:t> Thu </a:t>
            </a:r>
            <a:r>
              <a:rPr lang="en-US" sz="3200" i="1" dirty="0" err="1" smtClean="0">
                <a:solidFill>
                  <a:srgbClr val="C00000"/>
                </a:solidFill>
                <a:latin typeface="Times New Roman" panose="02020603050405020304" pitchFamily="18" charset="0"/>
                <a:cs typeface="Times New Roman" panose="02020603050405020304" pitchFamily="18" charset="0"/>
              </a:rPr>
              <a:t>rất</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chân</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thành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và</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mãnh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liệt</a:t>
            </a:r>
            <a:r>
              <a:rPr lang="en-US" sz="3200" i="1" dirty="0" smtClean="0">
                <a:solidFill>
                  <a:srgbClr val="C00000"/>
                </a:solidFill>
                <a:latin typeface="Times New Roman" panose="02020603050405020304" pitchFamily="18" charset="0"/>
                <a:cs typeface="Times New Roman" panose="02020603050405020304" pitchFamily="18" charset="0"/>
              </a:rPr>
              <a:t>.</a:t>
            </a:r>
            <a:endParaRPr lang="en-US" sz="3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3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Arial" panose="020B0604020202020204" pitchFamily="34" charset="0"/>
                <a:cs typeface="Arial" panose="020B0604020202020204" pitchFamily="34" charset="0"/>
              </a:rPr>
              <a:t>                   THỰC HÀNH ĐỌC HIỂU: CHIẾC LƯỢC NGÀ </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5" name="Cloud Callout 14"/>
          <p:cNvSpPr/>
          <p:nvPr/>
        </p:nvSpPr>
        <p:spPr>
          <a:xfrm>
            <a:off x="4769224" y="1532965"/>
            <a:ext cx="7353107" cy="4105835"/>
          </a:xfrm>
          <a:prstGeom prst="cloudCallou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H</a:t>
            </a:r>
            <a:r>
              <a:rPr lang="en-US" sz="4000" dirty="0" err="1" smtClean="0">
                <a:solidFill>
                  <a:srgbClr val="FF0000"/>
                </a:solidFill>
                <a:latin typeface="Times New Roman" panose="02020603050405020304" pitchFamily="18" charset="0"/>
                <a:cs typeface="Times New Roman" panose="02020603050405020304" pitchFamily="18" charset="0"/>
              </a:rPr>
              <a:t>ãy</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chia </a:t>
            </a:r>
            <a:r>
              <a:rPr lang="en-US" sz="4000" dirty="0" err="1">
                <a:solidFill>
                  <a:srgbClr val="FF0000"/>
                </a:solidFill>
                <a:latin typeface="Times New Roman" panose="02020603050405020304" pitchFamily="18" charset="0"/>
                <a:cs typeface="Times New Roman" panose="02020603050405020304" pitchFamily="18" charset="0"/>
              </a:rPr>
              <a:t>sẻ</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điều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Nguyễn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phẩm</a:t>
            </a:r>
            <a:r>
              <a:rPr lang="en-US" sz="4000"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của</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ông</a:t>
            </a:r>
            <a:r>
              <a:rPr lang="en-US" sz="4000" i="1" dirty="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8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599" y="3470021"/>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Thu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1.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599" y="3470021"/>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Thu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30926" y="1047074"/>
            <a:ext cx="11953498" cy="2554545"/>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Lúc đứng ở góc nhà, lúc tựa cửa nhìn mọi người vây quanh ba.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hơi khác, không bướng bỉnh, nhăn mày, cau có nữa.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sầm lại buồn rầu.</a:t>
            </a:r>
            <a:endParaRPr lang="vi-VN" sz="3200" dirty="0" smtClean="0">
              <a:latin typeface="Times New Roman" panose="02020603050405020304" pitchFamily="18" charset="0"/>
              <a:cs typeface="Times New Roman" panose="02020603050405020304" pitchFamily="18" charset="0"/>
            </a:endParaRPr>
          </a:p>
          <a:p>
            <a:pPr algn="just">
              <a:buFontTx/>
              <a:buChar char="-"/>
            </a:pPr>
            <a:r>
              <a:rPr lang="pt-BR" sz="3200" dirty="0" smtClean="0">
                <a:latin typeface="Times New Roman" panose="02020603050405020304" pitchFamily="18" charset="0"/>
                <a:cs typeface="Times New Roman" panose="02020603050405020304" pitchFamily="18" charset="0"/>
              </a:rPr>
              <a:t> Đôi mi dài uốn cong như không bao giờ chớp, đôi mắt to hơn, cái nhìn không ngơ ngác lạ lùng, cái nhìn với vẻ nghĩ ngợi sâu xa.</a:t>
            </a:r>
          </a:p>
        </p:txBody>
      </p:sp>
      <p:sp>
        <p:nvSpPr>
          <p:cNvPr id="11" name="TextBox 10"/>
          <p:cNvSpPr txBox="1"/>
          <p:nvPr/>
        </p:nvSpPr>
        <p:spPr>
          <a:xfrm>
            <a:off x="515469" y="4392515"/>
            <a:ext cx="5257802" cy="1569660"/>
          </a:xfrm>
          <a:prstGeom prst="rect">
            <a:avLst/>
          </a:prstGeom>
          <a:solidFill>
            <a:schemeClr val="accent2">
              <a:lumMod val="20000"/>
              <a:lumOff val="80000"/>
            </a:schemeClr>
          </a:solidFill>
          <a:ln>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Kết hợp kể với tả.</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Sử dụng thủ pháp đối chiếu so sánh.</a:t>
            </a:r>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6821202" y="4392515"/>
            <a:ext cx="4832916" cy="1077218"/>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3200" i="1" dirty="0" smtClean="0">
                <a:solidFill>
                  <a:srgbClr val="C00000"/>
                </a:solidFill>
                <a:latin typeface="Times New Roman" panose="02020603050405020304" pitchFamily="18" charset="0"/>
                <a:cs typeface="Times New Roman" panose="02020603050405020304" pitchFamily="18" charset="0"/>
              </a:rPr>
              <a:t>Làm nổi bật sự thay đổi của Thu về thái độ, tình cảm.</a:t>
            </a:r>
          </a:p>
        </p:txBody>
      </p:sp>
      <p:sp>
        <p:nvSpPr>
          <p:cNvPr id="2" name="Right Arrow 1"/>
          <p:cNvSpPr/>
          <p:nvPr/>
        </p:nvSpPr>
        <p:spPr>
          <a:xfrm>
            <a:off x="5861979" y="4975639"/>
            <a:ext cx="959223" cy="40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506" y="2231416"/>
            <a:ext cx="12066494" cy="1200329"/>
          </a:xfrm>
          <a:prstGeom prst="rect">
            <a:avLst/>
          </a:prstGeom>
          <a:noFill/>
        </p:spPr>
        <p:txBody>
          <a:bodyPr wrap="square" rtlCol="0">
            <a:spAutoFit/>
          </a:bodyPr>
          <a:lstStyle/>
          <a:p>
            <a:pPr algn="just"/>
            <a:r>
              <a:rPr lang="pt-BR" sz="3600" i="1" dirty="0" smtClean="0">
                <a:latin typeface="Times New Roman" panose="02020603050405020304" pitchFamily="18" charset="0"/>
                <a:cs typeface="Times New Roman" panose="02020603050405020304" pitchFamily="18" charset="0"/>
              </a:rPr>
              <a:t>Tiếng kêu như tiếng xé, xé tan sự im lặng, xé ruột gan mọi người nghe thật xót xa.</a:t>
            </a:r>
            <a:endParaRPr lang="vi-VN" sz="36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27847" y="3886200"/>
            <a:ext cx="4316506" cy="2308324"/>
          </a:xfrm>
          <a:prstGeom prst="rect">
            <a:avLst/>
          </a:prstGeom>
          <a:solidFill>
            <a:schemeClr val="bg1"/>
          </a:solidFill>
          <a:ln>
            <a:solidFill>
              <a:schemeClr val="bg1"/>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 Hình ảnh so sánh.</a:t>
            </a:r>
          </a:p>
          <a:p>
            <a:pPr algn="just">
              <a:buFontTx/>
              <a:buChar char="-"/>
            </a:pPr>
            <a:r>
              <a:rPr lang="pt-BR" sz="3600" dirty="0" smtClean="0">
                <a:latin typeface="Times New Roman" panose="02020603050405020304" pitchFamily="18" charset="0"/>
                <a:cs typeface="Times New Roman" panose="02020603050405020304" pitchFamily="18" charset="0"/>
              </a:rPr>
              <a:t> Điệp ngữ. </a:t>
            </a:r>
          </a:p>
          <a:p>
            <a:pPr algn="just">
              <a:buFontTx/>
              <a:buChar char="-"/>
            </a:pPr>
            <a:r>
              <a:rPr lang="pt-BR" sz="3600" i="1" dirty="0" smtClean="0">
                <a:latin typeface="Times New Roman" panose="02020603050405020304" pitchFamily="18" charset="0"/>
                <a:cs typeface="Times New Roman" panose="02020603050405020304" pitchFamily="18" charset="0"/>
              </a:rPr>
              <a:t> N</a:t>
            </a:r>
            <a:r>
              <a:rPr lang="pt-BR" sz="3600" dirty="0" smtClean="0">
                <a:latin typeface="Times New Roman" panose="02020603050405020304" pitchFamily="18" charset="0"/>
                <a:cs typeface="Times New Roman" panose="02020603050405020304" pitchFamily="18" charset="0"/>
              </a:rPr>
              <a:t>ói quá. </a:t>
            </a:r>
          </a:p>
          <a:p>
            <a:pPr algn="just">
              <a:buFontTx/>
              <a:buChar char="-"/>
            </a:pPr>
            <a:r>
              <a:rPr lang="pt-BR" sz="3600" dirty="0" smtClean="0">
                <a:latin typeface="Times New Roman" panose="02020603050405020304" pitchFamily="18" charset="0"/>
                <a:cs typeface="Times New Roman" panose="02020603050405020304" pitchFamily="18" charset="0"/>
              </a:rPr>
              <a:t> Biểu cảm trực tiếp.</a:t>
            </a:r>
            <a:endParaRPr lang="vi-VN" sz="36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163233" y="3886200"/>
            <a:ext cx="5930155" cy="2308324"/>
          </a:xfrm>
          <a:prstGeom prst="rect">
            <a:avLst/>
          </a:prstGeom>
          <a:solidFill>
            <a:schemeClr val="accent6">
              <a:lumMod val="20000"/>
              <a:lumOff val="80000"/>
            </a:schemeClr>
          </a:solidFill>
          <a:ln>
            <a:solidFill>
              <a:srgbClr val="FF0066"/>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Làm nổi bật sự xúc động đến nghẹn lòng của bác Ba cũng như mọi người trước tiếng gọi “ba” của bé Thu.</a:t>
            </a:r>
            <a:endParaRPr lang="vi-VN" sz="36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0" y="16116"/>
            <a:ext cx="12192000" cy="2062103"/>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Khi bắt găp ánh nhìn </a:t>
            </a:r>
            <a:r>
              <a:rPr lang="pt-BR" sz="3200" i="1" dirty="0" smtClean="0">
                <a:latin typeface="Times New Roman" panose="02020603050405020304" pitchFamily="18" charset="0"/>
                <a:cs typeface="Times New Roman" panose="02020603050405020304" pitchFamily="18" charset="0"/>
              </a:rPr>
              <a:t>trìu mến</a:t>
            </a:r>
            <a:r>
              <a:rPr lang="pt-BR" sz="3200" dirty="0" smtClean="0">
                <a:latin typeface="Times New Roman" panose="02020603050405020304" pitchFamily="18" charset="0"/>
                <a:cs typeface="Times New Roman" panose="02020603050405020304" pitchFamily="18" charset="0"/>
              </a:rPr>
              <a:t> và </a:t>
            </a:r>
            <a:r>
              <a:rPr lang="pt-BR" sz="3200" i="1" dirty="0" smtClean="0">
                <a:latin typeface="Times New Roman" panose="02020603050405020304" pitchFamily="18" charset="0"/>
                <a:cs typeface="Times New Roman" panose="02020603050405020304" pitchFamily="18" charset="0"/>
              </a:rPr>
              <a:t>buồn rầu</a:t>
            </a:r>
            <a:r>
              <a:rPr lang="pt-BR" sz="3200" dirty="0" smtClean="0">
                <a:latin typeface="Times New Roman" panose="02020603050405020304" pitchFamily="18" charset="0"/>
                <a:cs typeface="Times New Roman" panose="02020603050405020304" pitchFamily="18" charset="0"/>
              </a:rPr>
              <a:t> của ông Sáu </a:t>
            </a:r>
            <a:r>
              <a:rPr lang="pt-BR" sz="3200" i="1" dirty="0" smtClean="0">
                <a:latin typeface="Times New Roman" panose="02020603050405020304" pitchFamily="18" charset="0"/>
                <a:cs typeface="Times New Roman" panose="02020603050405020304" pitchFamily="18" charset="0"/>
              </a:rPr>
              <a:t>đôi mắt con bé xôn xao</a:t>
            </a:r>
            <a:r>
              <a:rPr lang="pt-BR" sz="3200" dirty="0" smtClean="0">
                <a:latin typeface="Times New Roman" panose="02020603050405020304" pitchFamily="18" charset="0"/>
                <a:cs typeface="Times New Roman" panose="02020603050405020304" pitchFamily="18" charset="0"/>
              </a:rPr>
              <a:t>. </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Và trước lời chào từ biệt của ba “</a:t>
            </a:r>
            <a:r>
              <a:rPr lang="pt-BR" sz="3200" i="1" dirty="0" smtClean="0">
                <a:latin typeface="Times New Roman" panose="02020603050405020304" pitchFamily="18" charset="0"/>
                <a:cs typeface="Times New Roman" panose="02020603050405020304" pitchFamily="18" charset="0"/>
              </a:rPr>
              <a:t>Thôi! Ba đi nghe con!”</a:t>
            </a:r>
            <a:r>
              <a:rPr lang="pt-BR" sz="3200" dirty="0" smtClean="0">
                <a:latin typeface="Times New Roman" panose="02020603050405020304" pitchFamily="18" charset="0"/>
                <a:cs typeface="Times New Roman" panose="02020603050405020304" pitchFamily="18" charset="0"/>
              </a:rPr>
              <a:t> nó bỗng kêu thét lên “ba..a…a…ba!”</a:t>
            </a:r>
            <a:endParaRPr lang="vi-VN" sz="3200" dirty="0" smtClean="0">
              <a:latin typeface="Times New Roman" panose="02020603050405020304" pitchFamily="18" charset="0"/>
              <a:cs typeface="Times New Roman" panose="02020603050405020304" pitchFamily="18" charset="0"/>
            </a:endParaRPr>
          </a:p>
        </p:txBody>
      </p:sp>
      <p:sp>
        <p:nvSpPr>
          <p:cNvPr id="11" name="Right Brace 10"/>
          <p:cNvSpPr/>
          <p:nvPr/>
        </p:nvSpPr>
        <p:spPr>
          <a:xfrm>
            <a:off x="5589493" y="4303058"/>
            <a:ext cx="228600" cy="1577789"/>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5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53" y="4267112"/>
            <a:ext cx="7530353" cy="2246769"/>
          </a:xfrm>
          <a:prstGeom prst="rect">
            <a:avLst/>
          </a:prstGeom>
          <a:noFill/>
        </p:spPr>
        <p:txBody>
          <a:bodyPr wrap="square" rtlCol="0">
            <a:spAutoFit/>
          </a:bodyPr>
          <a:lstStyle/>
          <a:p>
            <a:pPr algn="just">
              <a:buFontTx/>
              <a:buChar cha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0" y="16116"/>
            <a:ext cx="12192000" cy="3539430"/>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xô</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con </a:t>
            </a:r>
            <a:r>
              <a:rPr lang="en-US" sz="2800" i="1" dirty="0" err="1">
                <a:solidFill>
                  <a:srgbClr val="002060"/>
                </a:solidFill>
                <a:latin typeface="Times New Roman" panose="02020603050405020304" pitchFamily="18" charset="0"/>
                <a:cs typeface="Times New Roman" panose="02020603050405020304" pitchFamily="18" charset="0"/>
              </a:rPr>
              <a:t>sóc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ôm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dựng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khóc</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“Ba!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 Ba ở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con!”</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Ba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bế</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khắp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thẹo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giữ</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đôi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run </a:t>
            </a:r>
            <a:r>
              <a:rPr lang="en-US" sz="2800" i="1" dirty="0" err="1">
                <a:solidFill>
                  <a:srgbClr val="002060"/>
                </a:solidFill>
                <a:latin typeface="Times New Roman" panose="02020603050405020304" pitchFamily="18" charset="0"/>
                <a:cs typeface="Times New Roman" panose="02020603050405020304" pitchFamily="18" charset="0"/>
              </a:rPr>
              <a:t>run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453716" y="4159624"/>
            <a:ext cx="3442447" cy="2246769"/>
          </a:xfrm>
          <a:prstGeom prst="rect">
            <a:avLst/>
          </a:prstGeom>
          <a:noFill/>
        </p:spPr>
        <p:txBody>
          <a:bodyPr wrap="square" rtlCol="0">
            <a:spAutoFit/>
          </a:bodyPr>
          <a:lstStyle/>
          <a:p>
            <a:pPr algn="just"/>
            <a:r>
              <a:rPr lang="en-US" sz="2800" i="1" dirty="0" smtClean="0">
                <a:solidFill>
                  <a:srgbClr val="C00000"/>
                </a:solidFill>
                <a:latin typeface="Times New Roman" panose="02020603050405020304" pitchFamily="18" charset="0"/>
                <a:cs typeface="Times New Roman" panose="02020603050405020304" pitchFamily="18" charset="0"/>
              </a:rPr>
              <a:t>Thu </a:t>
            </a:r>
            <a:r>
              <a:rPr lang="en-US" sz="2800" i="1" dirty="0" err="1" smtClean="0">
                <a:solidFill>
                  <a:srgbClr val="C00000"/>
                </a:solidFill>
                <a:latin typeface="Times New Roman" panose="02020603050405020304" pitchFamily="18" charset="0"/>
                <a:cs typeface="Times New Roman" panose="02020603050405020304" pitchFamily="18" charset="0"/>
              </a:rPr>
              <a:t>cuống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quýt</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vội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vàng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bày</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tỏ</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tình</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cảm</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mãnh</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liệt</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với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ba</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Bé</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không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muốn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phải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xa</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ba</a:t>
            </a:r>
            <a:r>
              <a:rPr lang="en-US" sz="2800" i="1" dirty="0" smtClean="0">
                <a:solidFill>
                  <a:srgbClr val="C00000"/>
                </a:solidFill>
                <a:latin typeface="Times New Roman" panose="02020603050405020304" pitchFamily="18" charset="0"/>
                <a:cs typeface="Times New Roman" panose="02020603050405020304" pitchFamily="18" charset="0"/>
              </a:rPr>
              <a:t>.</a:t>
            </a:r>
            <a:endParaRPr lang="en-US" sz="2800" i="1" dirty="0">
              <a:solidFill>
                <a:srgbClr val="C0000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7915835" y="4606172"/>
            <a:ext cx="215152" cy="1353671"/>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53" y="4060924"/>
            <a:ext cx="7530353" cy="2246769"/>
          </a:xfrm>
          <a:prstGeom prst="rect">
            <a:avLst/>
          </a:prstGeom>
          <a:noFill/>
        </p:spPr>
        <p:txBody>
          <a:bodyPr wrap="square" rtlCol="0">
            <a:spAutoFit/>
          </a:bodyPr>
          <a:lstStyle/>
          <a:p>
            <a:pPr algn="just">
              <a:buFontTx/>
              <a:buChar cha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0" y="16116"/>
            <a:ext cx="12192000" cy="3539430"/>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xô</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con </a:t>
            </a:r>
            <a:r>
              <a:rPr lang="en-US" sz="2800" i="1" dirty="0" err="1">
                <a:solidFill>
                  <a:srgbClr val="002060"/>
                </a:solidFill>
                <a:latin typeface="Times New Roman" panose="02020603050405020304" pitchFamily="18" charset="0"/>
                <a:cs typeface="Times New Roman" panose="02020603050405020304" pitchFamily="18" charset="0"/>
              </a:rPr>
              <a:t>sóc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ôm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dựng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khóc</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“Ba!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 Ba ở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con!”</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Ba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bế</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khắp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thẹo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giữ</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đôi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run </a:t>
            </a:r>
            <a:r>
              <a:rPr lang="en-US" sz="2800" i="1" dirty="0" err="1">
                <a:solidFill>
                  <a:srgbClr val="002060"/>
                </a:solidFill>
                <a:latin typeface="Times New Roman" panose="02020603050405020304" pitchFamily="18" charset="0"/>
                <a:cs typeface="Times New Roman" panose="02020603050405020304" pitchFamily="18" charset="0"/>
              </a:rPr>
              <a:t>run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453716" y="4060923"/>
            <a:ext cx="3442447" cy="2246769"/>
          </a:xfrm>
          <a:prstGeom prst="rect">
            <a:avLst/>
          </a:prstGeom>
          <a:noFill/>
        </p:spPr>
        <p:txBody>
          <a:bodyPr wrap="square" rtlCol="0">
            <a:spAutoFit/>
          </a:bodyPr>
          <a:lstStyle/>
          <a:p>
            <a:pPr algn="just"/>
            <a:r>
              <a:rPr lang="en-US" sz="2800" i="1" dirty="0" smtClean="0">
                <a:solidFill>
                  <a:srgbClr val="7030A0"/>
                </a:solidFill>
                <a:latin typeface="Times New Roman" panose="02020603050405020304" pitchFamily="18" charset="0"/>
                <a:cs typeface="Times New Roman" panose="02020603050405020304" pitchFamily="18" charset="0"/>
              </a:rPr>
              <a:t>Thu </a:t>
            </a:r>
            <a:r>
              <a:rPr lang="en-US" sz="2800" i="1" dirty="0" err="1" smtClean="0">
                <a:solidFill>
                  <a:srgbClr val="7030A0"/>
                </a:solidFill>
                <a:latin typeface="Times New Roman" panose="02020603050405020304" pitchFamily="18" charset="0"/>
                <a:cs typeface="Times New Roman" panose="02020603050405020304" pitchFamily="18" charset="0"/>
              </a:rPr>
              <a:t>cuống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quýt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vội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vàng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bày</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tỏ</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tình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cảm</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mãnh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liệt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với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Bé</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không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muốn</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phải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xa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7915835" y="4265513"/>
            <a:ext cx="215152" cy="1353671"/>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6" name="TextBox 5"/>
          <p:cNvSpPr txBox="1"/>
          <p:nvPr/>
        </p:nvSpPr>
        <p:spPr>
          <a:xfrm>
            <a:off x="1479175" y="6289073"/>
            <a:ext cx="10264590" cy="523220"/>
          </a:xfrm>
          <a:prstGeom prst="rect">
            <a:avLst/>
          </a:prstGeom>
          <a:solidFill>
            <a:schemeClr val="accent2">
              <a:lumMod val="20000"/>
              <a:lumOff val="80000"/>
            </a:schemeClr>
          </a:solidFill>
        </p:spPr>
        <p:txBody>
          <a:bodyPr wrap="square" rtlCol="0">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rPr>
              <a:t>Thu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một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cô</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bé</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hồn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nhiên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tình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yêu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sâu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sắc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cháy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bỏng</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4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695" y="1556272"/>
            <a:ext cx="11737571" cy="2554545"/>
          </a:xfrm>
          <a:prstGeom prst="rect">
            <a:avLst/>
          </a:prstGeom>
          <a:noFill/>
        </p:spPr>
        <p:txBody>
          <a:bodyPr wrap="square" rtlCol="0">
            <a:spAutoFit/>
          </a:bodyPr>
          <a:lstStyle/>
          <a:p>
            <a:pPr algn="just"/>
            <a:r>
              <a:rPr lang="en-US" sz="4000" dirty="0" smtClean="0">
                <a:solidFill>
                  <a:srgbClr val="002060"/>
                </a:solidFill>
                <a:latin typeface="Times New Roman" panose="02020603050405020304" pitchFamily="18" charset="0"/>
                <a:cs typeface="Times New Roman" panose="02020603050405020304" pitchFamily="18" charset="0"/>
              </a:rPr>
              <a:t>1. </a:t>
            </a:r>
            <a:r>
              <a:rPr lang="en-US" sz="4000" dirty="0" err="1" smtClean="0">
                <a:solidFill>
                  <a:srgbClr val="002060"/>
                </a:solidFill>
                <a:latin typeface="Times New Roman" panose="02020603050405020304" pitchFamily="18" charset="0"/>
                <a:cs typeface="Times New Roman" panose="02020603050405020304" pitchFamily="18" charset="0"/>
              </a:rPr>
              <a:t>Kể</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tóm</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tắt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phần</a:t>
            </a:r>
            <a:r>
              <a:rPr lang="en-US" sz="4000" dirty="0" smtClean="0">
                <a:solidFill>
                  <a:srgbClr val="002060"/>
                </a:solidFill>
                <a:latin typeface="Times New Roman" panose="02020603050405020304" pitchFamily="18" charset="0"/>
                <a:cs typeface="Times New Roman" panose="02020603050405020304" pitchFamily="18" charset="0"/>
              </a:rPr>
              <a:t> 1 </a:t>
            </a:r>
            <a:r>
              <a:rPr lang="en-US" sz="4000" dirty="0" err="1" smtClean="0">
                <a:solidFill>
                  <a:srgbClr val="002060"/>
                </a:solidFill>
                <a:latin typeface="Times New Roman" panose="02020603050405020304" pitchFamily="18" charset="0"/>
                <a:cs typeface="Times New Roman" panose="02020603050405020304" pitchFamily="18" charset="0"/>
              </a:rPr>
              <a:t>của</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văn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bản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Chiếc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lược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ngà</a:t>
            </a:r>
            <a:r>
              <a:rPr lang="en-US" sz="4000" dirty="0" smtClean="0">
                <a:solidFill>
                  <a:srgbClr val="002060"/>
                </a:solidFill>
                <a:latin typeface="Times New Roman" panose="02020603050405020304" pitchFamily="18" charset="0"/>
                <a:cs typeface="Times New Roman" panose="02020603050405020304" pitchFamily="18" charset="0"/>
              </a:rPr>
              <a:t>”</a:t>
            </a:r>
          </a:p>
          <a:p>
            <a:pPr algn="just"/>
            <a:r>
              <a:rPr lang="en-US" sz="4000" dirty="0" smtClean="0">
                <a:solidFill>
                  <a:srgbClr val="002060"/>
                </a:solidFill>
                <a:latin typeface="Times New Roman" panose="02020603050405020304" pitchFamily="18" charset="0"/>
                <a:cs typeface="Times New Roman" panose="02020603050405020304" pitchFamily="18" charset="0"/>
              </a:rPr>
              <a:t>2. </a:t>
            </a:r>
            <a:r>
              <a:rPr lang="en-US" sz="4000" dirty="0" err="1" smtClean="0">
                <a:solidFill>
                  <a:srgbClr val="002060"/>
                </a:solidFill>
                <a:latin typeface="Times New Roman" panose="02020603050405020304" pitchFamily="18" charset="0"/>
                <a:cs typeface="Times New Roman" panose="02020603050405020304" pitchFamily="18" charset="0"/>
              </a:rPr>
              <a:t>Khái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quát</a:t>
            </a:r>
            <a:r>
              <a:rPr 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diễn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biến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thái</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độ</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hành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động</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tâm</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trạng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nhân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vật</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bé</a:t>
            </a:r>
            <a:r>
              <a:rPr lang="en-US" altLang="en-US" sz="4000" dirty="0" smtClean="0">
                <a:solidFill>
                  <a:srgbClr val="002060"/>
                </a:solidFill>
                <a:latin typeface="Times New Roman" panose="02020603050405020304" pitchFamily="18" charset="0"/>
                <a:cs typeface="Times New Roman" panose="02020603050405020304" pitchFamily="18" charset="0"/>
              </a:rPr>
              <a:t> Thu </a:t>
            </a:r>
            <a:r>
              <a:rPr lang="en-US" altLang="en-US" sz="4000" dirty="0" err="1" smtClean="0">
                <a:solidFill>
                  <a:srgbClr val="002060"/>
                </a:solidFill>
                <a:latin typeface="Times New Roman" panose="02020603050405020304" pitchFamily="18" charset="0"/>
                <a:cs typeface="Times New Roman" panose="02020603050405020304" pitchFamily="18" charset="0"/>
              </a:rPr>
              <a:t>trong</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đoạn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trích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truyện</a:t>
            </a:r>
            <a:r>
              <a:rPr lang="en-US" altLang="en-US" sz="4000" dirty="0" smtClean="0">
                <a:solidFill>
                  <a:srgbClr val="002060"/>
                </a:solidFill>
                <a:latin typeface="Times New Roman" panose="02020603050405020304" pitchFamily="18" charset="0"/>
                <a:cs typeface="Times New Roman" panose="02020603050405020304" pitchFamily="18" charset="0"/>
              </a:rPr>
              <a:t>.</a:t>
            </a:r>
          </a:p>
          <a:p>
            <a:pPr algn="just"/>
            <a:r>
              <a:rPr lang="en-US" altLang="en-US" sz="4000" dirty="0" smtClean="0">
                <a:solidFill>
                  <a:srgbClr val="002060"/>
                </a:solidFill>
                <a:latin typeface="Times New Roman" panose="02020603050405020304" pitchFamily="18" charset="0"/>
                <a:cs typeface="Times New Roman" panose="02020603050405020304" pitchFamily="18" charset="0"/>
              </a:rPr>
              <a:t>3.  </a:t>
            </a:r>
            <a:r>
              <a:rPr lang="en-US" altLang="en-US" sz="4000" dirty="0" err="1" smtClean="0">
                <a:solidFill>
                  <a:srgbClr val="002060"/>
                </a:solidFill>
                <a:latin typeface="Times New Roman" panose="02020603050405020304" pitchFamily="18" charset="0"/>
                <a:cs typeface="Times New Roman" panose="02020603050405020304" pitchFamily="18" charset="0"/>
              </a:rPr>
              <a:t>Nhận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xét</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đánh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giá</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về</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nhân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vật</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bé</a:t>
            </a:r>
            <a:r>
              <a:rPr lang="en-US" altLang="en-US" sz="4000" dirty="0" smtClean="0">
                <a:solidFill>
                  <a:srgbClr val="002060"/>
                </a:solidFill>
                <a:latin typeface="Times New Roman" panose="02020603050405020304" pitchFamily="18" charset="0"/>
                <a:cs typeface="Times New Roman" panose="02020603050405020304" pitchFamily="18" charset="0"/>
              </a:rPr>
              <a:t> Thu.</a:t>
            </a:r>
            <a:endParaRPr lang="en-US" alt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66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752" y="309283"/>
            <a:ext cx="5522259" cy="3046988"/>
          </a:xfrm>
          <a:prstGeom prst="rect">
            <a:avLst/>
          </a:prstGeom>
          <a:solidFill>
            <a:schemeClr val="accent4">
              <a:lumMod val="20000"/>
              <a:lumOff val="80000"/>
            </a:schemeClr>
          </a:solidFill>
          <a:ln>
            <a:solidFill>
              <a:srgbClr val="FF0066"/>
            </a:solidFill>
          </a:ln>
        </p:spPr>
        <p:txBody>
          <a:bodyPr wrap="square" rtlCol="0">
            <a:spAutoFit/>
          </a:bodyPr>
          <a:lstStyle/>
          <a:p>
            <a:pPr algn="just">
              <a:buFontTx/>
              <a:buChar char="-"/>
            </a:pPr>
            <a:r>
              <a:rPr lang="pt-BR" sz="3200" b="1" dirty="0" smtClean="0">
                <a:latin typeface="Times New Roman" panose="02020603050405020304" pitchFamily="18" charset="0"/>
                <a:cs typeface="Times New Roman" panose="02020603050405020304" pitchFamily="18" charset="0"/>
              </a:rPr>
              <a:t>Trước khi nhận ra ba</a:t>
            </a:r>
            <a:r>
              <a:rPr lang="pt-BR" sz="3200" dirty="0" smtClean="0">
                <a:latin typeface="Times New Roman" panose="02020603050405020304" pitchFamily="18" charset="0"/>
                <a:cs typeface="Times New Roman" panose="02020603050405020304" pitchFamily="18" charset="0"/>
              </a:rPr>
              <a:t>: </a:t>
            </a:r>
          </a:p>
          <a:p>
            <a:pPr algn="just"/>
            <a:r>
              <a:rPr lang="pt-BR" sz="3200" dirty="0" smtClean="0">
                <a:latin typeface="Times New Roman" panose="02020603050405020304" pitchFamily="18" charset="0"/>
                <a:cs typeface="Times New Roman" panose="02020603050405020304" pitchFamily="18" charset="0"/>
              </a:rPr>
              <a:t>Thu ngỡ ngàng, ngạc nhiên, hốt hoảng, sợ hãi, lảng tránh, ngờ vực, hậm hực, khó chịu, cương quyết không chịu gọi ông Sáu là ba .</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17343" y="339090"/>
            <a:ext cx="5558115" cy="3046988"/>
          </a:xfrm>
          <a:prstGeom prst="rect">
            <a:avLst/>
          </a:prstGeom>
          <a:solidFill>
            <a:schemeClr val="accent4">
              <a:lumMod val="20000"/>
              <a:lumOff val="80000"/>
            </a:schemeClr>
          </a:solidFill>
          <a:ln>
            <a:solidFill>
              <a:srgbClr val="FF0066"/>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Khi nhận ra ông Sáu là ba</a:t>
            </a:r>
            <a:r>
              <a:rPr lang="pt-BR" sz="3200" dirty="0" smtClean="0">
                <a:latin typeface="Times New Roman" panose="02020603050405020304" pitchFamily="18" charset="0"/>
                <a:cs typeface="Times New Roman" panose="02020603050405020304" pitchFamily="18" charset="0"/>
              </a:rPr>
              <a:t>:</a:t>
            </a:r>
          </a:p>
          <a:p>
            <a:pPr algn="just"/>
            <a:r>
              <a:rPr lang="pt-BR" sz="3200" dirty="0" smtClean="0">
                <a:latin typeface="Times New Roman" panose="02020603050405020304" pitchFamily="18" charset="0"/>
                <a:cs typeface="Times New Roman" panose="02020603050405020304" pitchFamily="18" charset="0"/>
              </a:rPr>
              <a:t> Thu bất ngờ kêu thét gọi ba, cuống quýt bày tỏ tình yêu ba, thương ba, hối hận, nuối tiếc, không muốn rời xa ba.</a:t>
            </a:r>
          </a:p>
          <a:p>
            <a:pPr algn="just"/>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600699" y="1491827"/>
            <a:ext cx="990600" cy="923330"/>
          </a:xfrm>
          <a:prstGeom prst="rect">
            <a:avLst/>
          </a:prstGeom>
          <a:noFill/>
        </p:spPr>
        <p:txBody>
          <a:bodyPr wrap="square" rtlCol="0">
            <a:spAutoFit/>
          </a:bodyPr>
          <a:lstStyle/>
          <a:p>
            <a:pPr algn="just"/>
            <a:r>
              <a:rPr lang="en-US" sz="5400" b="1" dirty="0" smtClean="0">
                <a:solidFill>
                  <a:srgbClr val="7030A0"/>
                </a:solidFill>
                <a:latin typeface="Times New Roman" panose="02020603050405020304" pitchFamily="18" charset="0"/>
                <a:cs typeface="Times New Roman" panose="02020603050405020304" pitchFamily="18" charset="0"/>
              </a:rPr>
              <a:t>&gt;&lt;</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00635" y="3951371"/>
            <a:ext cx="11044518" cy="1754326"/>
          </a:xfrm>
          <a:prstGeom prst="rect">
            <a:avLst/>
          </a:prstGeom>
          <a:solidFill>
            <a:schemeClr val="tx2">
              <a:lumMod val="20000"/>
              <a:lumOff val="80000"/>
            </a:schemeClr>
          </a:solidFill>
          <a:ln>
            <a:solidFill>
              <a:srgbClr val="C00000"/>
            </a:solidFill>
          </a:ln>
        </p:spPr>
        <p:txBody>
          <a:bodyPr wrap="square" rtlCol="0">
            <a:spAutoFit/>
          </a:bodyPr>
          <a:lstStyle/>
          <a:p>
            <a:pPr algn="just"/>
            <a:r>
              <a:rPr lang="pt-BR" sz="3600" b="1" i="1" smtClean="0">
                <a:solidFill>
                  <a:srgbClr val="C00000"/>
                </a:solidFill>
                <a:latin typeface="Times New Roman" panose="02020603050405020304" pitchFamily="18" charset="0"/>
                <a:cs typeface="Times New Roman" panose="02020603050405020304" pitchFamily="18" charset="0"/>
              </a:rPr>
              <a:t>Tính cách và tình cảm của Thu vẫn nhất quán, vẫn thể hiện rõ sự ngây thơ con trẻ, vẫn cháy bỏng, sâu sắc tình yêu ba chân thành. </a:t>
            </a:r>
            <a:endParaRPr lang="vi-VN" sz="3600" b="1" i="1" smtClean="0">
              <a:solidFill>
                <a:srgbClr val="C0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5988424" y="3386078"/>
            <a:ext cx="3527612" cy="531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a:off x="2823882" y="3356271"/>
            <a:ext cx="3164542" cy="561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3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5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045" y="89532"/>
            <a:ext cx="11869783" cy="4978799"/>
          </a:xfrm>
          <a:prstGeom prst="rect">
            <a:avLst/>
          </a:prstGeom>
        </p:spPr>
        <p:txBody>
          <a:bodyPr wrap="square">
            <a:spAutoFit/>
          </a:bodyPr>
          <a:lstStyle/>
          <a:p>
            <a:pPr algn="just">
              <a:lnSpc>
                <a:spcPct val="115000"/>
              </a:lnSpc>
              <a:spcAft>
                <a:spcPts val="800"/>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5.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đề</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cha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ngộ</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éo</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le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hi </a:t>
            </a:r>
            <a:r>
              <a:rPr lang="en-US" sz="3600" dirty="0" err="1">
                <a:latin typeface="Times New Roman" panose="02020603050405020304" pitchFamily="18" charset="0"/>
                <a:ea typeface="Calibri" panose="020F0502020204030204" pitchFamily="34" charset="0"/>
              </a:rPr>
              <a:t>sinh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mát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về</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cha con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luôn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người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nhớ</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về</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khổ</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liệt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Từ</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trọng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cha con,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cuộc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hôm</a:t>
            </a:r>
            <a:r>
              <a:rPr lang="en-US" sz="3600" dirty="0">
                <a:latin typeface="Times New Roman" panose="02020603050405020304" pitchFamily="18" charset="0"/>
                <a:ea typeface="Calibri" panose="020F0502020204030204" pitchFamily="34" charset="0"/>
              </a:rPr>
              <a:t> nay</a:t>
            </a:r>
            <a:endParaRPr lang="en-US" sz="3600" dirty="0"/>
          </a:p>
        </p:txBody>
      </p:sp>
    </p:spTree>
    <p:extLst>
      <p:ext uri="{BB962C8B-B14F-4D97-AF65-F5344CB8AC3E}">
        <p14:creationId xmlns:p14="http://schemas.microsoft.com/office/powerpoint/2010/main" val="336464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37249" y="0"/>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III. TỔNG KẾT</a:t>
            </a:r>
          </a:p>
        </p:txBody>
      </p:sp>
      <p:sp>
        <p:nvSpPr>
          <p:cNvPr id="18" name="TextBox 17"/>
          <p:cNvSpPr txBox="1">
            <a:spLocks noChangeArrowheads="1"/>
          </p:cNvSpPr>
          <p:nvPr/>
        </p:nvSpPr>
        <p:spPr bwMode="auto">
          <a:xfrm>
            <a:off x="0" y="3122882"/>
            <a:ext cx="11748248"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3600" b="1" i="1" dirty="0">
                <a:latin typeface="Times New Roman" panose="02020603050405020304" pitchFamily="18" charset="0"/>
                <a:cs typeface="Times New Roman" panose="02020603050405020304" pitchFamily="18" charset="0"/>
              </a:rPr>
              <a:t>2</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Nội</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a:latin typeface="Times New Roman" panose="02020603050405020304" pitchFamily="18" charset="0"/>
                <a:cs typeface="Times New Roman" panose="02020603050405020304" pitchFamily="18" charset="0"/>
              </a:rPr>
              <a:t>dung: </a:t>
            </a:r>
            <a:endParaRPr lang="en-US" altLang="en-US" sz="3600" b="1" i="1" dirty="0" smtClean="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Nỗi niềm của người cha, niềm khao khát tình cha của người con</a:t>
            </a:r>
            <a:r>
              <a:rPr lang="nl-NL" dirty="0" smtClean="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Là câu chuyện cảm động về tình cha con sâu nặng, cho ta hiểu thêm những mất mát to lớn của chiến tranh mà nhân dân ta đã trải qua trong cuộc kháng chiến chống Mĩ cứu nước.</a:t>
            </a:r>
            <a:endParaRPr lang="en-US" altLang="en-US" sz="3600" dirty="0">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187041" y="359362"/>
            <a:ext cx="11819966" cy="291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dirty="0" smtClean="0">
                <a:latin typeface="Times New Roman" panose="02020603050405020304" pitchFamily="18" charset="0"/>
                <a:cs typeface="Times New Roman" panose="02020603050405020304" pitchFamily="18" charset="0"/>
              </a:rPr>
              <a:t>1. </a:t>
            </a:r>
            <a:r>
              <a:rPr lang="en-US" altLang="en-US" sz="3600" b="1" i="1" dirty="0" err="1" smtClean="0">
                <a:latin typeface="Times New Roman" panose="02020603050405020304" pitchFamily="18" charset="0"/>
                <a:cs typeface="Times New Roman" panose="02020603050405020304" pitchFamily="18" charset="0"/>
              </a:rPr>
              <a:t>Nghệ</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thuật</a:t>
            </a:r>
            <a:r>
              <a:rPr lang="en-US" altLang="en-US" sz="3600" b="1" i="1" dirty="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Tình </a:t>
            </a:r>
            <a:r>
              <a:rPr lang="nl-NL" dirty="0">
                <a:latin typeface="Times New Roman" panose="02020603050405020304" pitchFamily="18" charset="0"/>
                <a:cs typeface="Times New Roman" panose="02020603050405020304" pitchFamily="18" charset="0"/>
              </a:rPr>
              <a:t>huống truyện độc đáo</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Có </a:t>
            </a:r>
            <a:r>
              <a:rPr lang="nl-NL" dirty="0">
                <a:latin typeface="Times New Roman" panose="02020603050405020304" pitchFamily="18" charset="0"/>
                <a:cs typeface="Times New Roman" panose="02020603050405020304" pitchFamily="18" charset="0"/>
              </a:rPr>
              <a:t>cốt truyện mang yếu tố bất ngờ, lựa chọn người kể chuyện phù hợp.</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Nghệ </a:t>
            </a:r>
            <a:r>
              <a:rPr lang="nl-NL" dirty="0">
                <a:latin typeface="Times New Roman" panose="02020603050405020304" pitchFamily="18" charset="0"/>
                <a:cs typeface="Times New Roman" panose="02020603050405020304" pitchFamily="18" charset="0"/>
              </a:rPr>
              <a:t>thuật miêu tả tâm lý nhân vật đặc sắc.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a:spLocks noChangeArrowheads="1"/>
          </p:cNvSpPr>
          <p:nvPr/>
        </p:nvSpPr>
        <p:spPr bwMode="auto">
          <a:xfrm>
            <a:off x="4688541" y="1288020"/>
            <a:ext cx="254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smtClean="0"/>
              <a:t>LUYỆN </a:t>
            </a:r>
            <a:r>
              <a:rPr lang="en-US" altLang="en-US" sz="3000" b="1" dirty="0"/>
              <a:t>TẬP</a:t>
            </a:r>
          </a:p>
        </p:txBody>
      </p:sp>
      <p:sp>
        <p:nvSpPr>
          <p:cNvPr id="15" name="Rectangle 14"/>
          <p:cNvSpPr/>
          <p:nvPr/>
        </p:nvSpPr>
        <p:spPr>
          <a:xfrm>
            <a:off x="305056" y="1942121"/>
            <a:ext cx="11679826" cy="1569660"/>
          </a:xfrm>
          <a:prstGeom prst="rect">
            <a:avLst/>
          </a:prstGeom>
        </p:spPr>
        <p:txBody>
          <a:bodyPr wrap="square">
            <a:spAutoFit/>
          </a:bodyPr>
          <a:lstStyle/>
          <a:p>
            <a:r>
              <a:rPr lang="de-DE" sz="3200" dirty="0" smtClean="0">
                <a:latin typeface="Times New Roman" panose="02020603050405020304" pitchFamily="18" charset="0"/>
                <a:cs typeface="Times New Roman" panose="02020603050405020304" pitchFamily="18" charset="0"/>
              </a:rPr>
              <a:t>1. Viết </a:t>
            </a:r>
            <a:r>
              <a:rPr lang="de-DE" sz="3200" dirty="0">
                <a:latin typeface="Times New Roman" panose="02020603050405020304" pitchFamily="18" charset="0"/>
                <a:cs typeface="Times New Roman" panose="02020603050405020304" pitchFamily="18" charset="0"/>
              </a:rPr>
              <a:t>lại đoạn truyện kể về cuộc gặp gỡ cuối cùng của hai cha con ông Sáu theo lời hồi tưởng của một nhân vật khác (Ông Sáu hoặc bé Thu)?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9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err="1">
                <a:solidFill>
                  <a:srgbClr val="002060"/>
                </a:solidFill>
                <a:latin typeface="Arial" panose="020B0604020202020204" pitchFamily="34" charset="0"/>
                <a:cs typeface="Arial" panose="020B0604020202020204" pitchFamily="34" charset="0"/>
              </a:rPr>
              <a:t>Văn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bản</a:t>
            </a:r>
            <a:r>
              <a:rPr lang="en-US" sz="3000" b="1" dirty="0">
                <a:solidFill>
                  <a:srgbClr val="002060"/>
                </a:solidFill>
                <a:latin typeface="Arial" panose="020B0604020202020204" pitchFamily="34" charset="0"/>
                <a:cs typeface="Arial" panose="020B0604020202020204" pitchFamily="34" charset="0"/>
              </a:rPr>
              <a:t>: </a:t>
            </a:r>
            <a:r>
              <a:rPr lang="en-US" sz="3000" b="1" dirty="0" smtClean="0">
                <a:solidFill>
                  <a:srgbClr val="002060"/>
                </a:solidFill>
                <a:latin typeface="Arial" panose="020B0604020202020204" pitchFamily="34" charset="0"/>
                <a:cs typeface="Arial" panose="020B0604020202020204" pitchFamily="34" charset="0"/>
              </a:rPr>
              <a:t>CHIẾC LƯỢC NGÀ </a:t>
            </a:r>
            <a:r>
              <a:rPr lang="en-US" sz="3000" b="1" dirty="0">
                <a:solidFill>
                  <a:srgbClr val="002060"/>
                </a:solidFill>
                <a:latin typeface="Arial" panose="020B0604020202020204" pitchFamily="34" charset="0"/>
                <a:cs typeface="Arial" panose="020B0604020202020204" pitchFamily="34" charset="0"/>
              </a:rPr>
              <a:t>(</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pic>
        <p:nvPicPr>
          <p:cNvPr id="7" name="Picture 7" descr="ImageView"/>
          <p:cNvPicPr>
            <a:picLocks noChangeAspect="1" noChangeArrowheads="1"/>
          </p:cNvPicPr>
          <p:nvPr/>
        </p:nvPicPr>
        <p:blipFill>
          <a:blip r:embed="rId2"/>
          <a:srcRect/>
          <a:stretch>
            <a:fillRect/>
          </a:stretch>
        </p:blipFill>
        <p:spPr bwMode="auto">
          <a:xfrm>
            <a:off x="466166" y="2411506"/>
            <a:ext cx="2931459" cy="3532094"/>
          </a:xfrm>
          <a:prstGeom prst="rect">
            <a:avLst/>
          </a:prstGeom>
          <a:solidFill>
            <a:schemeClr val="accent6"/>
          </a:solidFill>
          <a:ln>
            <a:solidFill>
              <a:srgbClr val="FF0000"/>
            </a:solidFill>
          </a:ln>
        </p:spPr>
      </p:pic>
      <p:sp>
        <p:nvSpPr>
          <p:cNvPr id="2" name="TextBox 1"/>
          <p:cNvSpPr txBox="1"/>
          <p:nvPr/>
        </p:nvSpPr>
        <p:spPr>
          <a:xfrm>
            <a:off x="466166" y="6060141"/>
            <a:ext cx="2931459"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NGUYỄN QUANG SÁNG </a:t>
            </a:r>
          </a:p>
          <a:p>
            <a:pPr algn="ctr"/>
            <a:r>
              <a:rPr lang="en-US" b="1" dirty="0" smtClean="0">
                <a:latin typeface="Arial" panose="020B0604020202020204" pitchFamily="34" charset="0"/>
                <a:cs typeface="Arial" panose="020B0604020202020204" pitchFamily="34" charset="0"/>
              </a:rPr>
              <a:t>(1932-2014)</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4336348" y="1131630"/>
            <a:ext cx="7691717" cy="492443"/>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Quê</a:t>
            </a:r>
            <a:r>
              <a:rPr lang="en-US" sz="2600" i="1" dirty="0" smtClean="0">
                <a:latin typeface="Arial" panose="020B0604020202020204" pitchFamily="34" charset="0"/>
                <a:ea typeface="Times New Roman" panose="02020603050405020304" pitchFamily="18" charset="0"/>
                <a:cs typeface="Arial" panose="020B0604020202020204" pitchFamily="34" charset="0"/>
              </a:rPr>
              <a:t> ở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Chợ</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Mới</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tỉnh</a:t>
            </a:r>
            <a:r>
              <a:rPr lang="en-US" sz="2600" i="1" dirty="0" smtClean="0">
                <a:latin typeface="Arial" panose="020B0604020202020204" pitchFamily="34" charset="0"/>
                <a:ea typeface="Times New Roman" panose="02020603050405020304" pitchFamily="18" charset="0"/>
                <a:cs typeface="Arial" panose="020B0604020202020204" pitchFamily="34" charset="0"/>
              </a:rPr>
              <a:t> An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Giang</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12" name="Rectangle 11"/>
          <p:cNvSpPr/>
          <p:nvPr/>
        </p:nvSpPr>
        <p:spPr>
          <a:xfrm>
            <a:off x="4336348" y="1735871"/>
            <a:ext cx="7691717" cy="892552"/>
          </a:xfrm>
          <a:prstGeom prst="rect">
            <a:avLst/>
          </a:prstGeom>
          <a:solidFill>
            <a:schemeClr val="accent4">
              <a:lumMod val="20000"/>
              <a:lumOff val="80000"/>
            </a:schemeClr>
          </a:solidFill>
          <a:ln>
            <a:solidFill>
              <a:srgbClr val="C00000"/>
            </a:solidFill>
          </a:ln>
        </p:spPr>
        <p:txBody>
          <a:bodyPr wrap="square">
            <a:spAutoFit/>
          </a:bodyPr>
          <a:lstStyle/>
          <a:p>
            <a:pPr algn="just"/>
            <a:r>
              <a:rPr lang="en-US" sz="2600" i="1" dirty="0" smtClean="0">
                <a:latin typeface="Arial" panose="020B0604020202020204" pitchFamily="34" charset="0"/>
                <a:ea typeface="Times New Roman" panose="02020603050405020304" pitchFamily="18" charset="0"/>
                <a:cs typeface="Arial" panose="020B0604020202020204" pitchFamily="34" charset="0"/>
              </a:rPr>
              <a:t>-</a:t>
            </a:r>
            <a:r>
              <a:rPr lang="vi-VN" sz="2600" i="1" dirty="0" smtClean="0">
                <a:latin typeface="Arial" panose="020B0604020202020204" pitchFamily="34" charset="0"/>
                <a:ea typeface="Times New Roman" panose="02020603050405020304" pitchFamily="18" charset="0"/>
                <a:cs typeface="Arial" panose="020B0604020202020204" pitchFamily="34" charset="0"/>
              </a:rPr>
              <a:t> </a:t>
            </a:r>
            <a:r>
              <a:rPr lang="fr-FR" sz="2600" i="1" dirty="0" err="1">
                <a:latin typeface="Arial" panose="020B0604020202020204" pitchFamily="34" charset="0"/>
                <a:cs typeface="Arial" panose="020B0604020202020204" pitchFamily="34" charset="0"/>
              </a:rPr>
              <a:t>Trong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kháng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chiến</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chống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Pháp</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ông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tham</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gia</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bộ</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đội</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hoạt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động</a:t>
            </a:r>
            <a:r>
              <a:rPr lang="fr-FR" sz="2600" i="1" dirty="0">
                <a:latin typeface="Arial" panose="020B0604020202020204" pitchFamily="34" charset="0"/>
                <a:cs typeface="Arial" panose="020B0604020202020204" pitchFamily="34" charset="0"/>
              </a:rPr>
              <a:t> ở </a:t>
            </a:r>
            <a:r>
              <a:rPr lang="fr-FR" sz="2600" i="1" dirty="0" err="1">
                <a:latin typeface="Arial" panose="020B0604020202020204" pitchFamily="34" charset="0"/>
                <a:cs typeface="Arial" panose="020B0604020202020204" pitchFamily="34" charset="0"/>
              </a:rPr>
              <a:t>chiến</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trường</a:t>
            </a:r>
            <a:r>
              <a:rPr lang="fr-FR" sz="2600" i="1" dirty="0">
                <a:latin typeface="Arial" panose="020B0604020202020204" pitchFamily="34" charset="0"/>
                <a:cs typeface="Arial" panose="020B0604020202020204" pitchFamily="34" charset="0"/>
              </a:rPr>
              <a:t> Nam </a:t>
            </a:r>
            <a:r>
              <a:rPr lang="fr-FR" sz="2600" i="1" dirty="0" err="1">
                <a:latin typeface="Arial" panose="020B0604020202020204" pitchFamily="34" charset="0"/>
                <a:cs typeface="Arial" panose="020B0604020202020204" pitchFamily="34" charset="0"/>
              </a:rPr>
              <a:t>Bộ</a:t>
            </a:r>
            <a:r>
              <a:rPr lang="fr-FR"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6" name="Rectangle 15"/>
          <p:cNvSpPr/>
          <p:nvPr/>
        </p:nvSpPr>
        <p:spPr>
          <a:xfrm>
            <a:off x="4336347" y="2711505"/>
            <a:ext cx="7691717" cy="492443"/>
          </a:xfrm>
          <a:prstGeom prst="rect">
            <a:avLst/>
          </a:prstGeom>
          <a:solidFill>
            <a:schemeClr val="accent6">
              <a:lumMod val="20000"/>
              <a:lumOff val="80000"/>
            </a:schemeClr>
          </a:solidFill>
          <a:ln>
            <a:solidFill>
              <a:srgbClr val="FF0000"/>
            </a:solidFill>
          </a:ln>
        </p:spPr>
        <p:txBody>
          <a:bodyPr wrap="square">
            <a:spAutoFit/>
          </a:bodyPr>
          <a:lstStyle/>
          <a:p>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fr-FR" sz="2600" i="1" dirty="0" err="1">
                <a:latin typeface="Arial" panose="020B0604020202020204" pitchFamily="34" charset="0"/>
                <a:cs typeface="Arial" panose="020B0604020202020204" pitchFamily="34" charset="0"/>
              </a:rPr>
              <a:t>S</a:t>
            </a:r>
            <a:r>
              <a:rPr lang="fr-FR" sz="2600" i="1" dirty="0" err="1" smtClean="0">
                <a:latin typeface="Arial" panose="020B0604020202020204" pitchFamily="34" charset="0"/>
                <a:cs typeface="Arial" panose="020B0604020202020204" pitchFamily="34" charset="0"/>
              </a:rPr>
              <a:t>au</a:t>
            </a:r>
            <a:r>
              <a:rPr lang="fr-FR" sz="2600" i="1" dirty="0" smtClean="0">
                <a:latin typeface="Arial" panose="020B0604020202020204" pitchFamily="34" charset="0"/>
                <a:cs typeface="Arial" panose="020B0604020202020204" pitchFamily="34" charset="0"/>
              </a:rPr>
              <a:t> </a:t>
            </a:r>
            <a:r>
              <a:rPr lang="fr-FR" sz="2600" i="1" dirty="0">
                <a:latin typeface="Arial" panose="020B0604020202020204" pitchFamily="34" charset="0"/>
                <a:cs typeface="Arial" panose="020B0604020202020204" pitchFamily="34" charset="0"/>
              </a:rPr>
              <a:t>1954 </a:t>
            </a:r>
            <a:r>
              <a:rPr lang="fr-FR" sz="2600" i="1" dirty="0" err="1">
                <a:latin typeface="Arial" panose="020B0604020202020204" pitchFamily="34" charset="0"/>
                <a:cs typeface="Arial" panose="020B0604020202020204" pitchFamily="34" charset="0"/>
              </a:rPr>
              <a:t>ông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tập</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kết</a:t>
            </a:r>
            <a:r>
              <a:rPr lang="fr-FR" sz="2600" i="1" dirty="0">
                <a:latin typeface="Arial" panose="020B0604020202020204" pitchFamily="34" charset="0"/>
                <a:cs typeface="Arial" panose="020B0604020202020204" pitchFamily="34" charset="0"/>
              </a:rPr>
              <a:t> ra </a:t>
            </a:r>
            <a:r>
              <a:rPr lang="fr-FR" sz="2600" i="1" dirty="0" err="1">
                <a:latin typeface="Arial" panose="020B0604020202020204" pitchFamily="34" charset="0"/>
                <a:cs typeface="Arial" panose="020B0604020202020204" pitchFamily="34" charset="0"/>
              </a:rPr>
              <a:t>Bắc</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và</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bắt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đầu</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viết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văn</a:t>
            </a:r>
            <a:r>
              <a:rPr lang="fr-FR"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7" name="TextBox 16"/>
          <p:cNvSpPr txBox="1"/>
          <p:nvPr/>
        </p:nvSpPr>
        <p:spPr>
          <a:xfrm>
            <a:off x="4336346" y="3330841"/>
            <a:ext cx="7691717" cy="830997"/>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những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Mĩ</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trở</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miền</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tham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gia</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tiếp</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tục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sáng</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8" name="Rectangle 17"/>
          <p:cNvSpPr/>
          <p:nvPr/>
        </p:nvSpPr>
        <p:spPr>
          <a:xfrm>
            <a:off x="4336345" y="4288731"/>
            <a:ext cx="7691717" cy="1569660"/>
          </a:xfrm>
          <a:prstGeom prst="rect">
            <a:avLst/>
          </a:prstGeom>
          <a:solidFill>
            <a:schemeClr val="accent2">
              <a:lumMod val="20000"/>
              <a:lumOff val="80000"/>
            </a:schemeClr>
          </a:solidFill>
          <a:ln>
            <a:solidFill>
              <a:srgbClr val="002060"/>
            </a:solidFill>
          </a:ln>
        </p:spPr>
        <p:txBody>
          <a:bodyPr wrap="square">
            <a:spAutoFit/>
          </a:bodyPr>
          <a:lstStyle/>
          <a:p>
            <a:pPr algn="just"/>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phẩm</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có</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nhiều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thể</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loại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tiểu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thuyết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truyện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ngắn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kịch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bản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phim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hầu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chỉ</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viết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cuộc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con </a:t>
            </a:r>
            <a:r>
              <a:rPr lang="fr-FR" sz="2400" i="1" dirty="0" err="1">
                <a:latin typeface="Arial" panose="020B0604020202020204" pitchFamily="34" charset="0"/>
                <a:cs typeface="Arial" panose="020B0604020202020204" pitchFamily="34" charset="0"/>
              </a:rPr>
              <a:t>người</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Bộ</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tranh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cũng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như</a:t>
            </a:r>
            <a:r>
              <a:rPr lang="fr-FR" sz="2400" i="1" dirty="0">
                <a:latin typeface="Arial" panose="020B0604020202020204" pitchFamily="34" charset="0"/>
                <a:cs typeface="Arial" panose="020B0604020202020204" pitchFamily="34" charset="0"/>
              </a:rPr>
              <a:t> khi </a:t>
            </a:r>
            <a:r>
              <a:rPr lang="fr-FR" sz="2400" i="1" dirty="0" err="1">
                <a:latin typeface="Arial" panose="020B0604020202020204" pitchFamily="34" charset="0"/>
                <a:cs typeface="Arial" panose="020B0604020202020204" pitchFamily="34" charset="0"/>
              </a:rPr>
              <a:t>đất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đã</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hoà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bình</a:t>
            </a:r>
            <a:r>
              <a:rPr lang="fr-FR" sz="2400" dirty="0">
                <a:latin typeface="Arial" panose="020B0604020202020204" pitchFamily="34" charset="0"/>
                <a:cs typeface="Arial" panose="020B0604020202020204" pitchFamily="34" charset="0"/>
              </a:rPr>
              <a:t>.</a:t>
            </a:r>
            <a:r>
              <a:rPr lang="en-US" sz="2400" i="1" dirty="0" smtClean="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9" name="Rectangle 18"/>
          <p:cNvSpPr/>
          <p:nvPr/>
        </p:nvSpPr>
        <p:spPr>
          <a:xfrm>
            <a:off x="4336344" y="5943600"/>
            <a:ext cx="7691717" cy="830997"/>
          </a:xfrm>
          <a:prstGeom prst="rect">
            <a:avLst/>
          </a:prstGeom>
          <a:solidFill>
            <a:schemeClr val="accent6">
              <a:lumMod val="20000"/>
              <a:lumOff val="80000"/>
            </a:schemeClr>
          </a:solidFill>
          <a:ln>
            <a:solidFill>
              <a:srgbClr val="FF0000"/>
            </a:solidFill>
          </a:ln>
        </p:spPr>
        <p:txBody>
          <a:bodyPr wrap="square">
            <a:spAutoFit/>
          </a:bodyPr>
          <a:lstStyle/>
          <a:p>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2000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được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tặng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Giải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thưởng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Hồ</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Chí</a:t>
            </a:r>
            <a:r>
              <a:rPr lang="fr-FR" sz="2400" i="1" dirty="0">
                <a:latin typeface="Arial" panose="020B0604020202020204" pitchFamily="34" charset="0"/>
                <a:cs typeface="Arial" panose="020B0604020202020204" pitchFamily="34" charset="0"/>
              </a:rPr>
              <a:t> Minh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văn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học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nghê</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thuật</a:t>
            </a:r>
            <a:endParaRPr lang="en-US" sz="2400" dirty="0">
              <a:latin typeface="Arial" panose="020B0604020202020204" pitchFamily="34" charset="0"/>
              <a:cs typeface="Arial" panose="020B0604020202020204" pitchFamily="34" charset="0"/>
            </a:endParaRPr>
          </a:p>
        </p:txBody>
      </p:sp>
      <p:cxnSp>
        <p:nvCxnSpPr>
          <p:cNvPr id="4" name="Straight Arrow Connector 3"/>
          <p:cNvCxnSpPr>
            <a:stCxn id="2" idx="3"/>
          </p:cNvCxnSpPr>
          <p:nvPr/>
        </p:nvCxnSpPr>
        <p:spPr>
          <a:xfrm flipV="1">
            <a:off x="3397625" y="1380565"/>
            <a:ext cx="938720" cy="500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3"/>
          </p:cNvCxnSpPr>
          <p:nvPr/>
        </p:nvCxnSpPr>
        <p:spPr>
          <a:xfrm flipV="1">
            <a:off x="3397625" y="2206787"/>
            <a:ext cx="938719" cy="41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p:cNvCxnSpPr>
          <p:nvPr/>
        </p:nvCxnSpPr>
        <p:spPr>
          <a:xfrm flipV="1">
            <a:off x="3397625" y="2976282"/>
            <a:ext cx="938717" cy="340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3"/>
            <a:endCxn id="17" idx="1"/>
          </p:cNvCxnSpPr>
          <p:nvPr/>
        </p:nvCxnSpPr>
        <p:spPr>
          <a:xfrm flipV="1">
            <a:off x="3397625" y="3746340"/>
            <a:ext cx="938721" cy="263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3"/>
            <a:endCxn id="18" idx="1"/>
          </p:cNvCxnSpPr>
          <p:nvPr/>
        </p:nvCxnSpPr>
        <p:spPr>
          <a:xfrm flipV="1">
            <a:off x="3397625" y="5073561"/>
            <a:ext cx="938720" cy="130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 idx="3"/>
            <a:endCxn id="19" idx="1"/>
          </p:cNvCxnSpPr>
          <p:nvPr/>
        </p:nvCxnSpPr>
        <p:spPr>
          <a:xfrm flipV="1">
            <a:off x="3397625" y="6359099"/>
            <a:ext cx="938719" cy="24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6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830" r="17988"/>
          <a:stretch>
            <a:fillRect/>
          </a:stretch>
        </p:blipFill>
        <p:spPr bwMode="auto">
          <a:xfrm>
            <a:off x="7203617" y="1079608"/>
            <a:ext cx="1854323" cy="2521560"/>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6368" r="26085"/>
          <a:stretch>
            <a:fillRect/>
          </a:stretch>
        </p:blipFill>
        <p:spPr bwMode="auto">
          <a:xfrm>
            <a:off x="9857389" y="2340388"/>
            <a:ext cx="1921487" cy="2790824"/>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037" y="206221"/>
            <a:ext cx="1777339" cy="2232912"/>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ight Triangle 1"/>
          <p:cNvSpPr/>
          <p:nvPr/>
        </p:nvSpPr>
        <p:spPr>
          <a:xfrm>
            <a:off x="0" y="0"/>
            <a:ext cx="12192000" cy="68580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r="50553"/>
          <a:stretch>
            <a:fillRect/>
          </a:stretch>
        </p:blipFill>
        <p:spPr bwMode="auto">
          <a:xfrm>
            <a:off x="348237" y="1543226"/>
            <a:ext cx="1823359" cy="25477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l="50885"/>
          <a:stretch>
            <a:fillRect/>
          </a:stretch>
        </p:blipFill>
        <p:spPr bwMode="auto">
          <a:xfrm>
            <a:off x="2652573" y="2953623"/>
            <a:ext cx="1898475" cy="267065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7" descr="Những tác phẩm nổi tiếng của nhà văn Nguyễn Quang Sáng - Xuất bản"/>
          <p:cNvPicPr>
            <a:picLocks noChangeAspect="1" noChangeArrowheads="1"/>
          </p:cNvPicPr>
          <p:nvPr/>
        </p:nvPicPr>
        <p:blipFill rotWithShape="1">
          <a:blip r:embed="rId6">
            <a:extLst>
              <a:ext uri="{28A0092B-C50C-407E-A947-70E740481C1C}">
                <a14:useLocalDpi xmlns:a14="http://schemas.microsoft.com/office/drawing/2010/main" val="0"/>
              </a:ext>
            </a:extLst>
          </a:blip>
          <a:srcRect l="7886" t="5616" r="7975" b="5353"/>
          <a:stretch>
            <a:fillRect/>
          </a:stretch>
        </p:blipFill>
        <p:spPr bwMode="auto">
          <a:xfrm>
            <a:off x="5090437" y="4090989"/>
            <a:ext cx="1803273" cy="25231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rot="1750178">
            <a:off x="132484" y="790018"/>
            <a:ext cx="4841390" cy="769441"/>
          </a:xfrm>
          <a:prstGeom prst="rect">
            <a:avLst/>
          </a:prstGeom>
          <a:noFill/>
        </p:spPr>
        <p:txBody>
          <a:bodyPr wrap="non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Tác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phẩm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tiêu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biểu</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9905"/>
      </p:ext>
    </p:extLst>
  </p:cSld>
  <p:clrMapOvr>
    <a:masterClrMapping/>
  </p:clrMapOvr>
  <mc:AlternateContent xmlns:mc="http://schemas.openxmlformats.org/markup-compatibility/2006" xmlns:p14="http://schemas.microsoft.com/office/powerpoint/2010/main">
    <mc:Choice Requires="p14">
      <p:transition spd="slow" p14:dur="34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circle(in)">
                                      <p:cBhvr>
                                        <p:cTn id="22" dur="20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338047" y="1174376"/>
            <a:ext cx="5764305" cy="568362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anose="02020603050405020304" pitchFamily="18" charset="0"/>
                <a:cs typeface="Times New Roman" panose="02020603050405020304" pitchFamily="18" charset="0"/>
              </a:rPr>
              <a:t>YÊU CẦU ĐỌC</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Đọc to, rõ ràng, phân biệt ngôn ngữ tự sự (ngôn ngữ kể chuyện) với ngôn ngữ nhân vật.</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Chú </a:t>
            </a:r>
            <a:r>
              <a:rPr lang="pt-BR" sz="3600" dirty="0">
                <a:solidFill>
                  <a:srgbClr val="002060"/>
                </a:solidFill>
                <a:latin typeface="Times New Roman" panose="02020603050405020304" pitchFamily="18" charset="0"/>
                <a:cs typeface="Times New Roman" panose="02020603050405020304" pitchFamily="18" charset="0"/>
              </a:rPr>
              <a:t>ý </a:t>
            </a:r>
            <a:r>
              <a:rPr lang="pt-BR" sz="3600" dirty="0" smtClean="0">
                <a:solidFill>
                  <a:srgbClr val="002060"/>
                </a:solidFill>
                <a:latin typeface="Times New Roman" panose="02020603050405020304" pitchFamily="18" charset="0"/>
                <a:cs typeface="Times New Roman" panose="02020603050405020304" pitchFamily="18" charset="0"/>
              </a:rPr>
              <a:t>giọng điệu của bé Thu với ông sáu ở hai thời điểm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87625"/>
            <a:ext cx="3708066" cy="1785104"/>
          </a:xfrm>
          <a:prstGeom prst="rect">
            <a:avLst/>
          </a:prstGeom>
        </p:spPr>
        <p:txBody>
          <a:bodyPr wrap="none">
            <a:spAutoFit/>
          </a:bodyPr>
          <a:lstStyle/>
          <a:p>
            <a:pPr>
              <a:spcBef>
                <a:spcPct val="50000"/>
              </a:spcBef>
              <a:defRPr/>
            </a:pPr>
            <a:r>
              <a:rPr lang="en-US" altLang="en-US" sz="4400" b="1" dirty="0">
                <a:solidFill>
                  <a:srgbClr val="002060"/>
                </a:solidFill>
                <a:latin typeface="Times New Roman" panose="02020603050405020304" pitchFamily="18" charset="0"/>
                <a:cs typeface="Times New Roman" panose="02020603050405020304" pitchFamily="18" charset="0"/>
              </a:rPr>
              <a:t>2. </a:t>
            </a:r>
            <a:r>
              <a:rPr lang="en-US" altLang="en-US" sz="4400" b="1" dirty="0" err="1">
                <a:solidFill>
                  <a:srgbClr val="002060"/>
                </a:solidFill>
                <a:latin typeface="Times New Roman" panose="02020603050405020304" pitchFamily="18" charset="0"/>
                <a:cs typeface="Times New Roman" panose="02020603050405020304" pitchFamily="18" charset="0"/>
              </a:rPr>
              <a:t>Tác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phẩm</a:t>
            </a:r>
            <a:endParaRPr lang="en-US" altLang="en-US" sz="4400" b="1" dirty="0">
              <a:solidFill>
                <a:srgbClr val="002060"/>
              </a:solidFill>
              <a:latin typeface="Times New Roman" panose="02020603050405020304" pitchFamily="18" charset="0"/>
              <a:cs typeface="Times New Roman" panose="02020603050405020304" pitchFamily="18" charset="0"/>
            </a:endParaRPr>
          </a:p>
          <a:p>
            <a:pPr>
              <a:spcBef>
                <a:spcPct val="50000"/>
              </a:spcBef>
              <a:defRPr/>
            </a:pPr>
            <a:r>
              <a:rPr lang="en-US" altLang="en-US" sz="4400" b="1" dirty="0" smtClean="0">
                <a:solidFill>
                  <a:srgbClr val="002060"/>
                </a:solidFill>
                <a:latin typeface="Times New Roman" panose="02020603050405020304" pitchFamily="18" charset="0"/>
                <a:cs typeface="Times New Roman" panose="02020603050405020304" pitchFamily="18" charset="0"/>
              </a:rPr>
              <a:t>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Đọc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tóm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tắt</a:t>
            </a:r>
            <a:endParaRPr lang="en-US" alt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3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ChangeArrowheads="1"/>
          </p:cNvSpPr>
          <p:nvPr/>
        </p:nvSpPr>
        <p:spPr bwMode="auto">
          <a:xfrm>
            <a:off x="111827" y="110000"/>
            <a:ext cx="11975670" cy="70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phẩm</a:t>
            </a:r>
            <a:endParaRPr lang="en-US" altLang="en-US" sz="3000" b="1" dirty="0">
              <a:solidFill>
                <a:srgbClr val="002060"/>
              </a:solidFill>
              <a:cs typeface="Arial" panose="020B0604020202020204" pitchFamily="34" charset="0"/>
            </a:endParaRPr>
          </a:p>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Đọc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tóm</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tắt</a:t>
            </a:r>
            <a:endParaRPr lang="en-US" altLang="en-US" sz="3000" b="1" dirty="0" smtClean="0">
              <a:solidFill>
                <a:srgbClr val="002060"/>
              </a:solidFill>
              <a:cs typeface="Arial" panose="020B0604020202020204" pitchFamily="34" charset="0"/>
            </a:endParaRPr>
          </a:p>
          <a:p>
            <a:pPr algn="just" eaLnBrk="1" hangingPunct="1">
              <a:spcBef>
                <a:spcPct val="50000"/>
              </a:spcBef>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đẵng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sẹo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pPr algn="just" eaLnBrk="1" hangingPunct="1">
              <a:spcBef>
                <a:spcPct val="50000"/>
              </a:spcBef>
              <a:defRPr/>
            </a:pPr>
            <a:endParaRPr lang="en-US" altLang="en-US" sz="2800" b="1" dirty="0" smtClean="0">
              <a:solidFill>
                <a:srgbClr val="002060"/>
              </a:solidFill>
              <a:latin typeface="Times New Roman" panose="02020603050405020304" pitchFamily="18" charset="0"/>
              <a:cs typeface="Times New Roman" panose="02020603050405020304" pitchFamily="18" charset="0"/>
            </a:endParaRPr>
          </a:p>
          <a:p>
            <a:pPr algn="just" eaLnBrk="1" hangingPunct="1">
              <a:spcBef>
                <a:spcPct val="50000"/>
              </a:spcBef>
              <a:defRPr/>
            </a:pPr>
            <a:endParaRPr lang="en-US" altLang="en-US" sz="28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0" y="95933"/>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b. </a:t>
            </a:r>
            <a:r>
              <a:rPr lang="en-US" altLang="en-US" sz="3000" b="1" dirty="0" err="1" smtClean="0">
                <a:solidFill>
                  <a:srgbClr val="002060"/>
                </a:solidFill>
                <a:latin typeface="Times New Roman" panose="02020603050405020304" pitchFamily="18" charset="0"/>
                <a:cs typeface="Times New Roman" panose="02020603050405020304" pitchFamily="18" charset="0"/>
              </a:rPr>
              <a:t>Văn</a:t>
            </a:r>
            <a:r>
              <a:rPr lang="en-US" altLang="en-US" sz="3000" b="1" dirty="0" smtClean="0">
                <a:solidFill>
                  <a:srgbClr val="002060"/>
                </a:solidFill>
                <a:latin typeface="Times New Roman" panose="02020603050405020304" pitchFamily="18" charset="0"/>
                <a:cs typeface="Times New Roman" panose="02020603050405020304" pitchFamily="18" charset="0"/>
              </a:rPr>
              <a:t> </a:t>
            </a:r>
            <a:r>
              <a:rPr lang="en-US" altLang="en-US" sz="3000" b="1" dirty="0" err="1" smtClean="0">
                <a:solidFill>
                  <a:srgbClr val="002060"/>
                </a:solidFill>
                <a:latin typeface="Times New Roman" panose="02020603050405020304" pitchFamily="18" charset="0"/>
                <a:cs typeface="Times New Roman" panose="02020603050405020304" pitchFamily="18" charset="0"/>
              </a:rPr>
              <a:t>bản</a:t>
            </a:r>
            <a:endParaRPr lang="en-US" altLang="en-US" sz="3000" b="1" dirty="0" smtClean="0">
              <a:solidFill>
                <a:srgbClr val="002060"/>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0" y="649931"/>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err="1" smtClean="0">
                <a:solidFill>
                  <a:srgbClr val="002060"/>
                </a:solidFill>
                <a:latin typeface="Times New Roman" panose="02020603050405020304" pitchFamily="18" charset="0"/>
                <a:cs typeface="Times New Roman" panose="02020603050405020304" pitchFamily="18" charset="0"/>
              </a:rPr>
              <a:t>Xuất</a:t>
            </a:r>
            <a:r>
              <a:rPr lang="en-US" altLang="en-US" sz="3000" b="1" dirty="0" smtClean="0">
                <a:solidFill>
                  <a:srgbClr val="002060"/>
                </a:solidFill>
                <a:latin typeface="Times New Roman" panose="02020603050405020304" pitchFamily="18" charset="0"/>
                <a:cs typeface="Times New Roman" panose="02020603050405020304" pitchFamily="18" charset="0"/>
              </a:rPr>
              <a:t> </a:t>
            </a:r>
            <a:r>
              <a:rPr lang="en-US" altLang="en-US" sz="3000" b="1" dirty="0" err="1" smtClean="0">
                <a:solidFill>
                  <a:srgbClr val="002060"/>
                </a:solidFill>
                <a:latin typeface="Times New Roman" panose="02020603050405020304" pitchFamily="18" charset="0"/>
                <a:cs typeface="Times New Roman" panose="02020603050405020304" pitchFamily="18" charset="0"/>
              </a:rPr>
              <a:t>xứ</a:t>
            </a:r>
            <a:r>
              <a:rPr lang="en-US" altLang="en-US" sz="3000" b="1" dirty="0" smtClean="0">
                <a:solidFill>
                  <a:srgbClr val="00206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0" y="1029442"/>
            <a:ext cx="11196917" cy="3554819"/>
          </a:xfrm>
          <a:prstGeom prst="rect">
            <a:avLst/>
          </a:prstGeom>
        </p:spPr>
        <p:txBody>
          <a:bodyPr wrap="square">
            <a:spAutoFit/>
          </a:bodyPr>
          <a:lstStyle/>
          <a:p>
            <a:pPr algn="just">
              <a:lnSpc>
                <a:spcPct val="150000"/>
              </a:lnSpc>
              <a:spcAft>
                <a:spcPts val="0"/>
              </a:spcAft>
            </a:pP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1966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endPar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Mĩ</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723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4963</Words>
  <Application>Microsoft Office PowerPoint</Application>
  <PresentationFormat>Widescreen</PresentationFormat>
  <Paragraphs>343</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165</cp:revision>
  <dcterms:created xsi:type="dcterms:W3CDTF">2022-12-01T13:39:30Z</dcterms:created>
  <dcterms:modified xsi:type="dcterms:W3CDTF">2026-04-08T00:33:24Z</dcterms:modified>
</cp:coreProperties>
</file>