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7" r:id="rId3"/>
    <p:sldId id="269" r:id="rId4"/>
    <p:sldId id="258" r:id="rId5"/>
    <p:sldId id="270" r:id="rId6"/>
    <p:sldId id="259" r:id="rId7"/>
    <p:sldId id="271" r:id="rId8"/>
    <p:sldId id="261" r:id="rId9"/>
    <p:sldId id="273" r:id="rId10"/>
    <p:sldId id="262" r:id="rId11"/>
    <p:sldId id="274" r:id="rId12"/>
    <p:sldId id="309" r:id="rId13"/>
    <p:sldId id="310" r:id="rId14"/>
    <p:sldId id="370" r:id="rId15"/>
    <p:sldId id="383" r:id="rId16"/>
    <p:sldId id="371" r:id="rId17"/>
    <p:sldId id="319" r:id="rId18"/>
    <p:sldId id="385" r:id="rId19"/>
    <p:sldId id="325" r:id="rId20"/>
    <p:sldId id="386" r:id="rId21"/>
    <p:sldId id="327" r:id="rId22"/>
    <p:sldId id="395" r:id="rId23"/>
    <p:sldId id="396" r:id="rId24"/>
    <p:sldId id="397" r:id="rId25"/>
    <p:sldId id="328" r:id="rId26"/>
    <p:sldId id="329" r:id="rId27"/>
    <p:sldId id="330" r:id="rId28"/>
    <p:sldId id="387" r:id="rId29"/>
    <p:sldId id="388" r:id="rId30"/>
    <p:sldId id="389" r:id="rId31"/>
    <p:sldId id="390"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9Slide07 IcielCrocante" panose="020B0604020202020204" charset="0"/>
      <p:regular r:id="rId38"/>
    </p:embeddedFont>
    <p:embeddedFont>
      <p:font typeface="#9Slide05 SVNWallows" panose="020B0604020202020204" charset="0"/>
      <p:regular r:id="rId39"/>
    </p:embeddedFont>
    <p:embeddedFont>
      <p:font typeface="Calibri Light" panose="020F0302020204030204" pitchFamily="34" charset="0"/>
      <p:regular r:id="rId40"/>
      <p:italic r:id="rId41"/>
    </p:embeddedFont>
    <p:embeddedFont>
      <p:font typeface="#9Slide05 Braxton Regular" panose="020B0604020202020204" charset="0"/>
      <p:regular r:id="rId42"/>
    </p:embeddedFont>
    <p:embeddedFont>
      <p:font typeface="#9Slide05 IcielSanelma" panose="020B0604020202020204" charset="0"/>
      <p:regular r:id="rId43"/>
    </p:embeddedFont>
    <p:embeddedFont>
      <p:font typeface="#9Slide05 SVNBistro Script"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6D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DBBE-6FA7-4ECF-963E-99B4AB949A74}"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09903-6536-4DED-83EC-D21D108F1530}" type="slidenum">
              <a:rPr lang="en-US" smtClean="0"/>
              <a:t>‹#›</a:t>
            </a:fld>
            <a:endParaRPr lang="en-US"/>
          </a:p>
        </p:txBody>
      </p:sp>
    </p:spTree>
    <p:extLst>
      <p:ext uri="{BB962C8B-B14F-4D97-AF65-F5344CB8AC3E}">
        <p14:creationId xmlns:p14="http://schemas.microsoft.com/office/powerpoint/2010/main" val="11087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a:t>
            </a:fld>
            <a:endParaRPr lang="en-US"/>
          </a:p>
        </p:txBody>
      </p:sp>
    </p:spTree>
    <p:extLst>
      <p:ext uri="{BB962C8B-B14F-4D97-AF65-F5344CB8AC3E}">
        <p14:creationId xmlns:p14="http://schemas.microsoft.com/office/powerpoint/2010/main" val="206916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10</a:t>
            </a:fld>
            <a:endParaRPr lang="en-US"/>
          </a:p>
        </p:txBody>
      </p:sp>
    </p:spTree>
    <p:extLst>
      <p:ext uri="{BB962C8B-B14F-4D97-AF65-F5344CB8AC3E}">
        <p14:creationId xmlns:p14="http://schemas.microsoft.com/office/powerpoint/2010/main" val="2003721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11</a:t>
            </a:fld>
            <a:endParaRPr lang="en-US"/>
          </a:p>
        </p:txBody>
      </p:sp>
    </p:spTree>
    <p:extLst>
      <p:ext uri="{BB962C8B-B14F-4D97-AF65-F5344CB8AC3E}">
        <p14:creationId xmlns:p14="http://schemas.microsoft.com/office/powerpoint/2010/main" val="4087057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12</a:t>
            </a:fld>
            <a:endParaRPr lang="en-US"/>
          </a:p>
        </p:txBody>
      </p:sp>
    </p:spTree>
    <p:extLst>
      <p:ext uri="{BB962C8B-B14F-4D97-AF65-F5344CB8AC3E}">
        <p14:creationId xmlns:p14="http://schemas.microsoft.com/office/powerpoint/2010/main" val="232577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362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cho</a:t>
            </a:r>
            <a:r>
              <a:rPr lang="en-US" dirty="0"/>
              <a:t> HS 2 </a:t>
            </a:r>
            <a:r>
              <a:rPr lang="en-US" dirty="0" err="1"/>
              <a:t>phút</a:t>
            </a:r>
            <a:r>
              <a:rPr lang="en-US" baseline="0" dirty="0"/>
              <a:t> </a:t>
            </a:r>
            <a:r>
              <a:rPr lang="en-US" baseline="0" dirty="0" err="1"/>
              <a:t>đọc</a:t>
            </a:r>
            <a:r>
              <a:rPr lang="en-US" baseline="0" dirty="0"/>
              <a:t> </a:t>
            </a:r>
            <a:r>
              <a:rPr lang="en-US" baseline="0" dirty="0" err="1"/>
              <a:t>lại</a:t>
            </a:r>
            <a:r>
              <a:rPr lang="en-US" baseline="0" dirty="0"/>
              <a:t> </a:t>
            </a:r>
            <a:r>
              <a:rPr lang="en-US" baseline="0" dirty="0" err="1"/>
              <a:t>nội</a:t>
            </a:r>
            <a:r>
              <a:rPr lang="en-US" baseline="0" dirty="0"/>
              <a:t> dung </a:t>
            </a:r>
            <a:r>
              <a:rPr lang="en-US" baseline="0" dirty="0" err="1"/>
              <a:t>phần</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trong</a:t>
            </a:r>
            <a:r>
              <a:rPr lang="en-US" baseline="0" dirty="0"/>
              <a:t> </a:t>
            </a:r>
            <a:r>
              <a:rPr lang="en-US" baseline="0" dirty="0" err="1"/>
              <a:t>sgk</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từng</a:t>
            </a:r>
            <a:r>
              <a:rPr lang="en-US" baseline="0" dirty="0"/>
              <a:t> HS, </a:t>
            </a:r>
            <a:r>
              <a:rPr lang="en-US" baseline="0" dirty="0" err="1"/>
              <a:t>mỗi</a:t>
            </a:r>
            <a:r>
              <a:rPr lang="en-US" baseline="0" dirty="0"/>
              <a:t> HS </a:t>
            </a:r>
            <a:r>
              <a:rPr lang="en-US" baseline="0" dirty="0" err="1"/>
              <a:t>nêu</a:t>
            </a:r>
            <a:r>
              <a:rPr lang="en-US" baseline="0" dirty="0"/>
              <a:t> 1 </a:t>
            </a:r>
            <a:r>
              <a:rPr lang="en-US" baseline="0" dirty="0" err="1"/>
              <a:t>yêu</a:t>
            </a:r>
            <a:r>
              <a:rPr lang="en-US" baseline="0" dirty="0"/>
              <a:t> </a:t>
            </a:r>
            <a:r>
              <a:rPr lang="en-US" baseline="0" dirty="0" err="1"/>
              <a:t>cầu</a:t>
            </a:r>
            <a:r>
              <a:rPr lang="en-US" baseline="0" dirty="0"/>
              <a:t> (</a:t>
            </a:r>
            <a:r>
              <a:rPr lang="en-US" baseline="0" dirty="0" err="1"/>
              <a:t>không</a:t>
            </a:r>
            <a:r>
              <a:rPr lang="en-US" baseline="0" dirty="0"/>
              <a:t> </a:t>
            </a:r>
            <a:r>
              <a:rPr lang="en-US" baseline="0" dirty="0" err="1"/>
              <a:t>trùng</a:t>
            </a:r>
            <a:r>
              <a:rPr lang="en-US" baseline="0" dirty="0"/>
              <a:t> </a:t>
            </a:r>
            <a:r>
              <a:rPr lang="en-US" baseline="0" dirty="0" err="1"/>
              <a:t>lặp</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yêu</a:t>
            </a:r>
            <a:r>
              <a:rPr lang="en-US" baseline="0" dirty="0"/>
              <a:t> </a:t>
            </a:r>
            <a:r>
              <a:rPr lang="en-US" baseline="0" dirty="0" err="1"/>
              <a:t>cầu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5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23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16</a:t>
            </a:fld>
            <a:endParaRPr lang="en-US"/>
          </a:p>
        </p:txBody>
      </p:sp>
    </p:spTree>
    <p:extLst>
      <p:ext uri="{BB962C8B-B14F-4D97-AF65-F5344CB8AC3E}">
        <p14:creationId xmlns:p14="http://schemas.microsoft.com/office/powerpoint/2010/main" val="40584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51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18</a:t>
            </a:fld>
            <a:endParaRPr lang="en-US"/>
          </a:p>
        </p:txBody>
      </p:sp>
    </p:spTree>
    <p:extLst>
      <p:ext uri="{BB962C8B-B14F-4D97-AF65-F5344CB8AC3E}">
        <p14:creationId xmlns:p14="http://schemas.microsoft.com/office/powerpoint/2010/main" val="262474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8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a:t>
            </a:fld>
            <a:endParaRPr lang="en-US"/>
          </a:p>
        </p:txBody>
      </p:sp>
    </p:spTree>
    <p:extLst>
      <p:ext uri="{BB962C8B-B14F-4D97-AF65-F5344CB8AC3E}">
        <p14:creationId xmlns:p14="http://schemas.microsoft.com/office/powerpoint/2010/main" val="3004883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20</a:t>
            </a:fld>
            <a:endParaRPr lang="en-US"/>
          </a:p>
        </p:txBody>
      </p:sp>
    </p:spTree>
    <p:extLst>
      <p:ext uri="{BB962C8B-B14F-4D97-AF65-F5344CB8AC3E}">
        <p14:creationId xmlns:p14="http://schemas.microsoft.com/office/powerpoint/2010/main" val="3177264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baseline="0" dirty="0"/>
              <a:t> </a:t>
            </a:r>
            <a:r>
              <a:rPr lang="en-US" baseline="0" dirty="0" err="1"/>
              <a:t>thành</a:t>
            </a:r>
            <a:r>
              <a:rPr lang="en-US" baseline="0" dirty="0"/>
              <a:t> 4 </a:t>
            </a:r>
            <a:r>
              <a:rPr lang="en-US" baseline="0" dirty="0" err="1"/>
              <a:t>nhóm</a:t>
            </a:r>
            <a:r>
              <a:rPr lang="en-US" baseline="0" dirty="0"/>
              <a:t>, </a:t>
            </a:r>
            <a:r>
              <a:rPr lang="en-US" dirty="0" err="1"/>
              <a:t>Xem</a:t>
            </a:r>
            <a:r>
              <a:rPr lang="en-US" dirty="0"/>
              <a:t> video, </a:t>
            </a:r>
            <a:r>
              <a:rPr lang="en-US" dirty="0" err="1"/>
              <a:t>kết</a:t>
            </a:r>
            <a:r>
              <a:rPr lang="en-US" baseline="0" dirty="0"/>
              <a:t> </a:t>
            </a:r>
            <a:r>
              <a:rPr lang="en-US" baseline="0" dirty="0" err="1"/>
              <a:t>hợp</a:t>
            </a:r>
            <a:r>
              <a:rPr lang="en-US" baseline="0" dirty="0"/>
              <a:t> </a:t>
            </a:r>
            <a:r>
              <a:rPr lang="en-US" baseline="0" dirty="0" err="1"/>
              <a:t>hiểu</a:t>
            </a:r>
            <a:r>
              <a:rPr lang="en-US" baseline="0" dirty="0"/>
              <a:t> </a:t>
            </a:r>
            <a:r>
              <a:rPr lang="en-US" baseline="0" dirty="0" err="1"/>
              <a:t>biết</a:t>
            </a:r>
            <a:r>
              <a:rPr lang="en-US" baseline="0" dirty="0"/>
              <a:t> </a:t>
            </a:r>
            <a:r>
              <a:rPr lang="en-US" baseline="0" dirty="0" err="1"/>
              <a:t>của</a:t>
            </a:r>
            <a:r>
              <a:rPr lang="en-US" baseline="0" dirty="0"/>
              <a:t> </a:t>
            </a:r>
            <a:r>
              <a:rPr lang="en-US" baseline="0" dirty="0" err="1"/>
              <a:t>bản</a:t>
            </a:r>
            <a:r>
              <a:rPr lang="en-US" baseline="0" dirty="0"/>
              <a:t> </a:t>
            </a:r>
            <a:r>
              <a:rPr lang="en-US" baseline="0" dirty="0" err="1"/>
              <a:t>thân</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phiếu</a:t>
            </a:r>
            <a:r>
              <a:rPr lang="en-US" baseline="0" dirty="0"/>
              <a:t> </a:t>
            </a:r>
            <a:r>
              <a:rPr lang="en-US" baseline="0" dirty="0" err="1"/>
              <a:t>tìm</a:t>
            </a:r>
            <a:r>
              <a:rPr lang="en-US" baseline="0" dirty="0"/>
              <a:t> ý</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21</a:t>
            </a:fld>
            <a:endParaRPr lang="en-US"/>
          </a:p>
        </p:txBody>
      </p:sp>
    </p:spTree>
    <p:extLst>
      <p:ext uri="{BB962C8B-B14F-4D97-AF65-F5344CB8AC3E}">
        <p14:creationId xmlns:p14="http://schemas.microsoft.com/office/powerpoint/2010/main" val="3863316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24</a:t>
            </a:fld>
            <a:endParaRPr lang="en-US"/>
          </a:p>
        </p:txBody>
      </p:sp>
    </p:spTree>
    <p:extLst>
      <p:ext uri="{BB962C8B-B14F-4D97-AF65-F5344CB8AC3E}">
        <p14:creationId xmlns:p14="http://schemas.microsoft.com/office/powerpoint/2010/main" val="4066541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25</a:t>
            </a:fld>
            <a:endParaRPr lang="en-US"/>
          </a:p>
        </p:txBody>
      </p:sp>
    </p:spTree>
    <p:extLst>
      <p:ext uri="{BB962C8B-B14F-4D97-AF65-F5344CB8AC3E}">
        <p14:creationId xmlns:p14="http://schemas.microsoft.com/office/powerpoint/2010/main" val="1894822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26</a:t>
            </a:fld>
            <a:endParaRPr lang="en-US"/>
          </a:p>
        </p:txBody>
      </p:sp>
    </p:spTree>
    <p:extLst>
      <p:ext uri="{BB962C8B-B14F-4D97-AF65-F5344CB8AC3E}">
        <p14:creationId xmlns:p14="http://schemas.microsoft.com/office/powerpoint/2010/main" val="424355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3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3</a:t>
            </a:fld>
            <a:endParaRPr lang="en-US"/>
          </a:p>
        </p:txBody>
      </p:sp>
    </p:spTree>
    <p:extLst>
      <p:ext uri="{BB962C8B-B14F-4D97-AF65-F5344CB8AC3E}">
        <p14:creationId xmlns:p14="http://schemas.microsoft.com/office/powerpoint/2010/main" val="12815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4</a:t>
            </a:fld>
            <a:endParaRPr lang="en-US"/>
          </a:p>
        </p:txBody>
      </p:sp>
    </p:spTree>
    <p:extLst>
      <p:ext uri="{BB962C8B-B14F-4D97-AF65-F5344CB8AC3E}">
        <p14:creationId xmlns:p14="http://schemas.microsoft.com/office/powerpoint/2010/main" val="151247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5</a:t>
            </a:fld>
            <a:endParaRPr lang="en-US"/>
          </a:p>
        </p:txBody>
      </p:sp>
    </p:spTree>
    <p:extLst>
      <p:ext uri="{BB962C8B-B14F-4D97-AF65-F5344CB8AC3E}">
        <p14:creationId xmlns:p14="http://schemas.microsoft.com/office/powerpoint/2010/main" val="84050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6</a:t>
            </a:fld>
            <a:endParaRPr lang="en-US"/>
          </a:p>
        </p:txBody>
      </p:sp>
    </p:spTree>
    <p:extLst>
      <p:ext uri="{BB962C8B-B14F-4D97-AF65-F5344CB8AC3E}">
        <p14:creationId xmlns:p14="http://schemas.microsoft.com/office/powerpoint/2010/main" val="4031484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7</a:t>
            </a:fld>
            <a:endParaRPr lang="en-US"/>
          </a:p>
        </p:txBody>
      </p:sp>
    </p:spTree>
    <p:extLst>
      <p:ext uri="{BB962C8B-B14F-4D97-AF65-F5344CB8AC3E}">
        <p14:creationId xmlns:p14="http://schemas.microsoft.com/office/powerpoint/2010/main" val="338115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8</a:t>
            </a:fld>
            <a:endParaRPr lang="en-US"/>
          </a:p>
        </p:txBody>
      </p:sp>
    </p:spTree>
    <p:extLst>
      <p:ext uri="{BB962C8B-B14F-4D97-AF65-F5344CB8AC3E}">
        <p14:creationId xmlns:p14="http://schemas.microsoft.com/office/powerpoint/2010/main" val="2157319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9</a:t>
            </a:fld>
            <a:endParaRPr lang="en-US"/>
          </a:p>
        </p:txBody>
      </p:sp>
    </p:spTree>
    <p:extLst>
      <p:ext uri="{BB962C8B-B14F-4D97-AF65-F5344CB8AC3E}">
        <p14:creationId xmlns:p14="http://schemas.microsoft.com/office/powerpoint/2010/main" val="110017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616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3546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780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914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6017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734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0379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0689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47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4809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537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1729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5.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1345570" y="5749670"/>
            <a:ext cx="6636774" cy="4114800"/>
          </a:xfrm>
          <a:custGeom>
            <a:avLst/>
            <a:gdLst/>
            <a:ahLst/>
            <a:cxnLst/>
            <a:rect l="l" t="t" r="r" b="b"/>
            <a:pathLst>
              <a:path w="6636774" h="4114800">
                <a:moveTo>
                  <a:pt x="0" y="0"/>
                </a:moveTo>
                <a:lnTo>
                  <a:pt x="6636775" y="0"/>
                </a:lnTo>
                <a:lnTo>
                  <a:pt x="663677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0478647" y="5300794"/>
            <a:ext cx="7315200" cy="4078260"/>
          </a:xfrm>
          <a:custGeom>
            <a:avLst/>
            <a:gdLst/>
            <a:ahLst/>
            <a:cxnLst/>
            <a:rect l="l" t="t" r="r" b="b"/>
            <a:pathLst>
              <a:path w="7315200" h="4078260">
                <a:moveTo>
                  <a:pt x="0" y="0"/>
                </a:moveTo>
                <a:lnTo>
                  <a:pt x="7315200" y="0"/>
                </a:lnTo>
                <a:lnTo>
                  <a:pt x="7315200" y="4078260"/>
                </a:lnTo>
                <a:lnTo>
                  <a:pt x="0" y="4078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898441">
            <a:off x="4741695" y="490231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TextBox 11"/>
          <p:cNvSpPr txBox="1"/>
          <p:nvPr/>
        </p:nvSpPr>
        <p:spPr>
          <a:xfrm>
            <a:off x="1028700" y="1344781"/>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HẠ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8C6D3480-349D-CF64-78F5-6A9509EF75F6}"/>
              </a:ext>
            </a:extLst>
          </p:cNvPr>
          <p:cNvPicPr>
            <a:picLocks noChangeAspect="1"/>
          </p:cNvPicPr>
          <p:nvPr/>
        </p:nvPicPr>
        <p:blipFill>
          <a:blip r:embed="rId3"/>
          <a:srcRect t="19"/>
          <a:stretch/>
        </p:blipFill>
        <p:spPr>
          <a:xfrm>
            <a:off x="20" y="1923"/>
            <a:ext cx="18287980" cy="10285077"/>
          </a:xfrm>
          <a:prstGeom prst="rect">
            <a:avLst/>
          </a:prstGeom>
        </p:spPr>
      </p:pic>
    </p:spTree>
    <p:extLst>
      <p:ext uri="{BB962C8B-B14F-4D97-AF65-F5344CB8AC3E}">
        <p14:creationId xmlns:p14="http://schemas.microsoft.com/office/powerpoint/2010/main" val="383059598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FF21E322-5933-D7DD-BCE7-2B0E24977FE2}"/>
              </a:ext>
            </a:extLst>
          </p:cNvPr>
          <p:cNvGrpSpPr/>
          <p:nvPr/>
        </p:nvGrpSpPr>
        <p:grpSpPr>
          <a:xfrm>
            <a:off x="2089445" y="-2476500"/>
            <a:ext cx="14109107" cy="9642370"/>
            <a:chOff x="0" y="0"/>
            <a:chExt cx="3792762" cy="3261740"/>
          </a:xfrm>
          <a:solidFill>
            <a:srgbClr val="FCF6D2"/>
          </a:solidFill>
        </p:grpSpPr>
        <p:sp>
          <p:nvSpPr>
            <p:cNvPr id="3" name="Freeform 3">
              <a:extLst>
                <a:ext uri="{FF2B5EF4-FFF2-40B4-BE49-F238E27FC236}">
                  <a16:creationId xmlns:a16="http://schemas.microsoft.com/office/drawing/2014/main" xmlns=""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endParaRPr lang="en-US"/>
            </a:p>
          </p:txBody>
        </p:sp>
      </p:grpSp>
      <p:sp>
        <p:nvSpPr>
          <p:cNvPr id="9" name="TextBox 8"/>
          <p:cNvSpPr txBox="1"/>
          <p:nvPr/>
        </p:nvSpPr>
        <p:spPr>
          <a:xfrm>
            <a:off x="2667000" y="2471569"/>
            <a:ext cx="12344400" cy="4278094"/>
          </a:xfrm>
          <a:prstGeom prst="rect">
            <a:avLst/>
          </a:prstGeom>
          <a:noFill/>
        </p:spPr>
        <p:txBody>
          <a:bodyPr wrap="square" rtlCol="0">
            <a:spAutoFit/>
          </a:bodyPr>
          <a:lstStyle/>
          <a:p>
            <a:pPr algn="ctr"/>
            <a:r>
              <a:rPr lang="en-US" sz="4800" dirty="0" err="1">
                <a:solidFill>
                  <a:srgbClr val="FF0000"/>
                </a:solidFill>
                <a:latin typeface="#9Slide05 SVNWallows" pitchFamily="2" charset="0"/>
                <a:cs typeface="Times New Roman" panose="02020603050405020304" pitchFamily="18" charset="0"/>
              </a:rPr>
              <a:t>Viết</a:t>
            </a:r>
            <a:endParaRPr lang="en-US" sz="4800" dirty="0">
              <a:solidFill>
                <a:srgbClr val="FF0000"/>
              </a:solidFill>
              <a:latin typeface="#9Slide05 SVNWallows" pitchFamily="2" charset="0"/>
              <a:cs typeface="Times New Roman" panose="02020603050405020304" pitchFamily="18" charset="0"/>
            </a:endParaRPr>
          </a:p>
          <a:p>
            <a:pPr algn="ctr"/>
            <a:endParaRPr lang="en-US" sz="4800" dirty="0">
              <a:solidFill>
                <a:srgbClr val="FF0000"/>
              </a:solidFill>
              <a:latin typeface="#9Slide05 SVNWallows" pitchFamily="2" charset="0"/>
              <a:cs typeface="Times New Roman" panose="02020603050405020304" pitchFamily="18" charset="0"/>
            </a:endParaRPr>
          </a:p>
          <a:p>
            <a:pPr algn="ctr"/>
            <a:r>
              <a:rPr lang="en-US" sz="8800" dirty="0" err="1">
                <a:solidFill>
                  <a:prstClr val="black"/>
                </a:solidFill>
                <a:latin typeface="#9Slide05 SVNWallows" pitchFamily="2" charset="0"/>
                <a:cs typeface="Times New Roman" panose="02020603050405020304" pitchFamily="18" charset="0"/>
              </a:rPr>
              <a:t>Viết</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bài</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văn</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thuyết</a:t>
            </a:r>
            <a:r>
              <a:rPr lang="en-US" sz="8800" dirty="0">
                <a:solidFill>
                  <a:prstClr val="black"/>
                </a:solidFill>
                <a:latin typeface="#9Slide05 SVNWallows" pitchFamily="2" charset="0"/>
                <a:cs typeface="Times New Roman" panose="02020603050405020304" pitchFamily="18" charset="0"/>
              </a:rPr>
              <a:t> minh </a:t>
            </a:r>
            <a:r>
              <a:rPr lang="en-US" sz="8800" dirty="0" err="1">
                <a:solidFill>
                  <a:prstClr val="black"/>
                </a:solidFill>
                <a:latin typeface="#9Slide05 SVNWallows" pitchFamily="2" charset="0"/>
                <a:cs typeface="Times New Roman" panose="02020603050405020304" pitchFamily="18" charset="0"/>
              </a:rPr>
              <a:t>về</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một</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danh</a:t>
            </a:r>
            <a:r>
              <a:rPr lang="en-US" sz="8800" dirty="0">
                <a:solidFill>
                  <a:prstClr val="black"/>
                </a:solidFill>
                <a:latin typeface="#9Slide05 SVNWallows" pitchFamily="2" charset="0"/>
                <a:cs typeface="Times New Roman" panose="02020603050405020304" pitchFamily="18" charset="0"/>
              </a:rPr>
              <a:t> lam </a:t>
            </a:r>
            <a:r>
              <a:rPr lang="en-US" sz="8800" dirty="0" err="1">
                <a:solidFill>
                  <a:prstClr val="black"/>
                </a:solidFill>
                <a:latin typeface="#9Slide05 SVNWallows" pitchFamily="2" charset="0"/>
                <a:cs typeface="Times New Roman" panose="02020603050405020304" pitchFamily="18" charset="0"/>
              </a:rPr>
              <a:t>thắng</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cảnh</a:t>
            </a:r>
            <a:endParaRPr lang="en-US" sz="8800" dirty="0">
              <a:solidFill>
                <a:prstClr val="black"/>
              </a:solidFill>
              <a:latin typeface="#9Slide05 SVNWallows" pitchFamily="2" charset="0"/>
              <a:cs typeface="Times New Roman" panose="02020603050405020304" pitchFamily="18" charset="0"/>
            </a:endParaRPr>
          </a:p>
        </p:txBody>
      </p:sp>
      <p:sp>
        <p:nvSpPr>
          <p:cNvPr id="7" name="TextBox 9"/>
          <p:cNvSpPr txBox="1"/>
          <p:nvPr/>
        </p:nvSpPr>
        <p:spPr>
          <a:xfrm>
            <a:off x="3733800" y="723900"/>
            <a:ext cx="10820399" cy="1461939"/>
          </a:xfrm>
          <a:prstGeom prst="rect">
            <a:avLst/>
          </a:prstGeom>
        </p:spPr>
        <p:txBody>
          <a:bodyPr wrap="square" lIns="0" tIns="0" rIns="0" bIns="0" rtlCol="0" anchor="t">
            <a:spAutoFit/>
          </a:bodyPr>
          <a:lstStyle/>
          <a:p>
            <a:pPr marL="0" marR="0" lvl="0" indent="0" algn="ctr" defTabSz="914400" rtl="0" eaLnBrk="1" fontAlgn="auto" latinLnBrk="0" hangingPunct="1">
              <a:lnSpc>
                <a:spcPts val="12028"/>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AC4724"/>
                </a:solidFill>
                <a:effectLst/>
                <a:uLnTx/>
                <a:uFillTx/>
                <a:latin typeface="#9Slide05 SVNBistro Script" panose="02000506000000020003" pitchFamily="2" charset="0"/>
                <a:ea typeface="+mn-ea"/>
                <a:cs typeface="+mn-cs"/>
              </a:rPr>
              <a:t>Bài</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3: </a:t>
            </a:r>
            <a:r>
              <a:rPr kumimoji="0" lang="en-US" sz="80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Văn</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80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bản</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80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thông</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tin</a:t>
            </a:r>
            <a:endParaRPr kumimoji="0" lang="en-US" sz="8000" b="0" i="0" u="none" strike="noStrike" kern="1200" cap="none" spc="0" normalizeH="0" baseline="0" noProof="0" dirty="0">
              <a:ln>
                <a:noFill/>
              </a:ln>
              <a:solidFill>
                <a:srgbClr val="AC4724"/>
              </a:solidFill>
              <a:effectLst/>
              <a:uLnTx/>
              <a:uFillTx/>
              <a:latin typeface="#9Slide05 SVNBistro Script" panose="02000506000000020003" pitchFamily="2" charset="0"/>
              <a:ea typeface="+mn-ea"/>
              <a:cs typeface="+mn-cs"/>
            </a:endParaRPr>
          </a:p>
        </p:txBody>
      </p:sp>
      <p:sp>
        <p:nvSpPr>
          <p:cNvPr id="5" name="Freeform 2">
            <a:extLst>
              <a:ext uri="{FF2B5EF4-FFF2-40B4-BE49-F238E27FC236}">
                <a16:creationId xmlns:a16="http://schemas.microsoft.com/office/drawing/2014/main" xmlns="" id="{DBD2FB1A-6CE1-386C-2229-B84CDCD5EEB1}"/>
              </a:ext>
            </a:extLst>
          </p:cNvPr>
          <p:cNvSpPr/>
          <p:nvPr/>
        </p:nvSpPr>
        <p:spPr>
          <a:xfrm>
            <a:off x="4783206" y="6819740"/>
            <a:ext cx="3962400" cy="3638144"/>
          </a:xfrm>
          <a:custGeom>
            <a:avLst/>
            <a:gdLst/>
            <a:ahLst/>
            <a:cxnLst/>
            <a:rect l="l" t="t" r="r" b="b"/>
            <a:pathLst>
              <a:path w="4802340" h="4400144">
                <a:moveTo>
                  <a:pt x="0" y="0"/>
                </a:moveTo>
                <a:lnTo>
                  <a:pt x="4802340" y="0"/>
                </a:lnTo>
                <a:lnTo>
                  <a:pt x="4802340" y="4400144"/>
                </a:lnTo>
                <a:lnTo>
                  <a:pt x="0" y="4400144"/>
                </a:lnTo>
                <a:lnTo>
                  <a:pt x="0" y="0"/>
                </a:lnTo>
                <a:close/>
              </a:path>
            </a:pathLst>
          </a:custGeom>
          <a:blipFill>
            <a:blip r:embed="rId3"/>
            <a:stretch>
              <a:fillRect/>
            </a:stretch>
          </a:blipFill>
        </p:spPr>
        <p:txBody>
          <a:bodyPr/>
          <a:lstStyle/>
          <a:p>
            <a:r>
              <a:rPr lang="en-US" dirty="0"/>
              <a:t>v</a:t>
            </a:r>
          </a:p>
        </p:txBody>
      </p:sp>
      <p:sp>
        <p:nvSpPr>
          <p:cNvPr id="6" name="Freeform 4">
            <a:extLst>
              <a:ext uri="{FF2B5EF4-FFF2-40B4-BE49-F238E27FC236}">
                <a16:creationId xmlns:a16="http://schemas.microsoft.com/office/drawing/2014/main" xmlns="" id="{A77676F6-4E85-C568-99FC-211CC6E4F7CB}"/>
              </a:ext>
            </a:extLst>
          </p:cNvPr>
          <p:cNvSpPr/>
          <p:nvPr/>
        </p:nvSpPr>
        <p:spPr>
          <a:xfrm>
            <a:off x="-97738" y="6165273"/>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xmlns="" id="{1D73FF37-C490-6575-C373-479A98326EB8}"/>
              </a:ext>
            </a:extLst>
          </p:cNvPr>
          <p:cNvSpPr/>
          <p:nvPr/>
        </p:nvSpPr>
        <p:spPr>
          <a:xfrm>
            <a:off x="13699509" y="6179128"/>
            <a:ext cx="4623127" cy="4432422"/>
          </a:xfrm>
          <a:custGeom>
            <a:avLst/>
            <a:gdLst/>
            <a:ahLst/>
            <a:cxnLst/>
            <a:rect l="l" t="t" r="r" b="b"/>
            <a:pathLst>
              <a:path w="5259379" h="5042429">
                <a:moveTo>
                  <a:pt x="0" y="0"/>
                </a:moveTo>
                <a:lnTo>
                  <a:pt x="5259379" y="0"/>
                </a:lnTo>
                <a:lnTo>
                  <a:pt x="5259379" y="5042429"/>
                </a:lnTo>
                <a:lnTo>
                  <a:pt x="0" y="5042429"/>
                </a:lnTo>
                <a:lnTo>
                  <a:pt x="0" y="0"/>
                </a:lnTo>
                <a:close/>
              </a:path>
            </a:pathLst>
          </a:custGeom>
          <a:blipFill>
            <a:blip r:embed="rId6"/>
            <a:stretch>
              <a:fillRect/>
            </a:stretch>
          </a:blipFill>
        </p:spPr>
        <p:txBody>
          <a:bodyPr/>
          <a:lstStyle/>
          <a:p>
            <a:endParaRPr lang="en-US"/>
          </a:p>
        </p:txBody>
      </p:sp>
      <p:sp>
        <p:nvSpPr>
          <p:cNvPr id="12" name="Freeform 5">
            <a:extLst>
              <a:ext uri="{FF2B5EF4-FFF2-40B4-BE49-F238E27FC236}">
                <a16:creationId xmlns:a16="http://schemas.microsoft.com/office/drawing/2014/main" xmlns="" id="{D66F0FEB-1A5A-EDC0-1B93-E2C34A8E743D}"/>
              </a:ext>
            </a:extLst>
          </p:cNvPr>
          <p:cNvSpPr/>
          <p:nvPr/>
        </p:nvSpPr>
        <p:spPr>
          <a:xfrm>
            <a:off x="9143998" y="6573592"/>
            <a:ext cx="3599108" cy="359910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53721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xmlns="" id="{0328A51A-8EAC-E91F-39A3-C2CB3F2DCB1B}"/>
              </a:ext>
            </a:extLst>
          </p:cNvPr>
          <p:cNvGrpSpPr/>
          <p:nvPr/>
        </p:nvGrpSpPr>
        <p:grpSpPr>
          <a:xfrm>
            <a:off x="1752600" y="1604242"/>
            <a:ext cx="15392400" cy="6011716"/>
            <a:chOff x="0" y="0"/>
            <a:chExt cx="2928248" cy="2033593"/>
          </a:xfrm>
        </p:grpSpPr>
        <p:sp>
          <p:nvSpPr>
            <p:cNvPr id="3" name="Freeform 5">
              <a:extLst>
                <a:ext uri="{FF2B5EF4-FFF2-40B4-BE49-F238E27FC236}">
                  <a16:creationId xmlns:a16="http://schemas.microsoft.com/office/drawing/2014/main" xmlns="" id="{5C2CA0A7-D1A1-F52E-B38A-C242823CE162}"/>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22" name="Group 21"/>
          <p:cNvGrpSpPr/>
          <p:nvPr/>
        </p:nvGrpSpPr>
        <p:grpSpPr>
          <a:xfrm>
            <a:off x="2971800" y="2705100"/>
            <a:ext cx="13106400" cy="3657600"/>
            <a:chOff x="2971800" y="2857500"/>
            <a:chExt cx="13106400" cy="3657600"/>
          </a:xfrm>
        </p:grpSpPr>
        <p:sp>
          <p:nvSpPr>
            <p:cNvPr id="20" name="Rectangle 19"/>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extBox 23"/>
          <p:cNvSpPr txBox="1"/>
          <p:nvPr/>
        </p:nvSpPr>
        <p:spPr>
          <a:xfrm>
            <a:off x="3177538" y="3252991"/>
            <a:ext cx="12542523"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a:t>
            </a:r>
          </a:p>
          <a:p>
            <a:pPr marL="0" marR="0" lvl="0" indent="0" algn="ctr" defTabSz="914400" rtl="0" eaLnBrk="1" fontAlgn="auto" latinLnBrk="0" hangingPunct="1">
              <a:lnSpc>
                <a:spcPts val="9292"/>
              </a:lnSpc>
              <a:spcBef>
                <a:spcPts val="0"/>
              </a:spcBef>
              <a:spcAft>
                <a:spcPts val="0"/>
              </a:spcAft>
              <a:buClrTx/>
              <a:buSzTx/>
              <a:buFontTx/>
              <a:buNone/>
              <a:tabLst/>
              <a:defRPr/>
            </a:pPr>
            <a:r>
              <a:rPr lang="en-US" sz="9600" dirty="0" err="1">
                <a:solidFill>
                  <a:schemeClr val="accent2">
                    <a:lumMod val="75000"/>
                  </a:schemeClr>
                </a:solidFill>
                <a:latin typeface="#9Slide05 IcielSanelma" pitchFamily="2" charset="0"/>
              </a:rPr>
              <a:t>Định</a:t>
            </a:r>
            <a:r>
              <a:rPr lang="en-US" sz="9600" dirty="0">
                <a:solidFill>
                  <a:schemeClr val="accent2">
                    <a:lumMod val="75000"/>
                  </a:schemeClr>
                </a:solidFill>
                <a:latin typeface="#9Slide05 IcielSanelma" pitchFamily="2" charset="0"/>
              </a:rPr>
              <a:t> </a:t>
            </a:r>
            <a:r>
              <a:rPr lang="en-US" sz="9600" dirty="0" err="1">
                <a:solidFill>
                  <a:schemeClr val="accent2">
                    <a:lumMod val="75000"/>
                  </a:schemeClr>
                </a:solidFill>
                <a:latin typeface="#9Slide05 IcielSanelma" pitchFamily="2" charset="0"/>
              </a:rPr>
              <a:t>hướng</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9" name="Freeform 4">
            <a:extLst>
              <a:ext uri="{FF2B5EF4-FFF2-40B4-BE49-F238E27FC236}">
                <a16:creationId xmlns:a16="http://schemas.microsoft.com/office/drawing/2014/main" xmlns="" id="{A77676F6-4E85-C568-99FC-211CC6E4F7CB}"/>
              </a:ext>
            </a:extLst>
          </p:cNvPr>
          <p:cNvSpPr/>
          <p:nvPr/>
        </p:nvSpPr>
        <p:spPr>
          <a:xfrm>
            <a:off x="7239000" y="6605791"/>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14175222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xmlns="" id="{501FC93C-9C5F-05FA-C1B7-15CD070BA5B3}"/>
              </a:ext>
            </a:extLst>
          </p:cNvPr>
          <p:cNvGrpSpPr/>
          <p:nvPr/>
        </p:nvGrpSpPr>
        <p:grpSpPr>
          <a:xfrm>
            <a:off x="762000" y="2324100"/>
            <a:ext cx="16459200" cy="6011716"/>
            <a:chOff x="0" y="0"/>
            <a:chExt cx="2928248" cy="2033593"/>
          </a:xfrm>
        </p:grpSpPr>
        <p:sp>
          <p:nvSpPr>
            <p:cNvPr id="8" name="Freeform 5">
              <a:extLst>
                <a:ext uri="{FF2B5EF4-FFF2-40B4-BE49-F238E27FC236}">
                  <a16:creationId xmlns:a16="http://schemas.microsoft.com/office/drawing/2014/main" xmlns="" id="{FC46C1D9-015D-45AB-ECC7-ACF624ADF419}"/>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sz="2000"/>
            </a:p>
          </p:txBody>
        </p:sp>
      </p:gr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17" name="Rectangle 16"/>
          <p:cNvSpPr/>
          <p:nvPr/>
        </p:nvSpPr>
        <p:spPr>
          <a:xfrm>
            <a:off x="6477000" y="721170"/>
            <a:ext cx="739140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1. KHÁI NIỆM</a:t>
            </a:r>
            <a:endParaRPr kumimoji="0" lang="vi-VN"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
        <p:nvSpPr>
          <p:cNvPr id="7" name="Rectangle 6"/>
          <p:cNvSpPr/>
          <p:nvPr/>
        </p:nvSpPr>
        <p:spPr>
          <a:xfrm>
            <a:off x="1219200" y="3252466"/>
            <a:ext cx="13030200" cy="2800767"/>
          </a:xfrm>
          <a:prstGeom prst="rect">
            <a:avLst/>
          </a:prstGeom>
        </p:spPr>
        <p:txBody>
          <a:bodyPr wrap="square">
            <a:spAutoFit/>
          </a:bodyPr>
          <a:lstStyle/>
          <a:p>
            <a:pPr algn="just"/>
            <a:r>
              <a:rPr lang="vi-VN" sz="4400" b="1" dirty="0">
                <a:latin typeface="+mj-lt"/>
              </a:rPr>
              <a:t>Thuyết minh về một danh lam thắng cảnh </a:t>
            </a:r>
            <a:r>
              <a:rPr lang="vi-VN" sz="4400" dirty="0">
                <a:latin typeface="+mj-lt"/>
              </a:rPr>
              <a:t>là nêu lên đặc điểm nổi bật của thắng cảnh đó, phân tích, làm sáng tỏ vẻ đẹp và giá trị (vật chất và tinh thần) của di sản được giới thiệu…</a:t>
            </a:r>
          </a:p>
        </p:txBody>
      </p:sp>
      <p:sp>
        <p:nvSpPr>
          <p:cNvPr id="9" name="Freeform 6"/>
          <p:cNvSpPr/>
          <p:nvPr/>
        </p:nvSpPr>
        <p:spPr>
          <a:xfrm>
            <a:off x="15849600" y="-876996"/>
            <a:ext cx="3141480" cy="2673114"/>
          </a:xfrm>
          <a:custGeom>
            <a:avLst/>
            <a:gdLst/>
            <a:ahLst/>
            <a:cxnLst/>
            <a:rect l="l" t="t" r="r" b="b"/>
            <a:pathLst>
              <a:path w="3141480" h="2673114">
                <a:moveTo>
                  <a:pt x="0" y="0"/>
                </a:moveTo>
                <a:lnTo>
                  <a:pt x="3141480" y="0"/>
                </a:lnTo>
                <a:lnTo>
                  <a:pt x="3141480" y="2673114"/>
                </a:lnTo>
                <a:lnTo>
                  <a:pt x="0" y="26731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 name="Freeform 3">
            <a:extLst>
              <a:ext uri="{FF2B5EF4-FFF2-40B4-BE49-F238E27FC236}">
                <a16:creationId xmlns:a16="http://schemas.microsoft.com/office/drawing/2014/main" xmlns="" id="{470F1AF6-40C1-FB1F-5396-709C334D49CB}"/>
              </a:ext>
            </a:extLst>
          </p:cNvPr>
          <p:cNvSpPr/>
          <p:nvPr/>
        </p:nvSpPr>
        <p:spPr>
          <a:xfrm>
            <a:off x="14173200" y="2057400"/>
            <a:ext cx="3765042" cy="8229600"/>
          </a:xfrm>
          <a:custGeom>
            <a:avLst/>
            <a:gdLst/>
            <a:ahLst/>
            <a:cxnLst/>
            <a:rect l="l" t="t" r="r" b="b"/>
            <a:pathLst>
              <a:path w="3765042" h="8229600">
                <a:moveTo>
                  <a:pt x="0" y="0"/>
                </a:moveTo>
                <a:lnTo>
                  <a:pt x="3765042" y="0"/>
                </a:lnTo>
                <a:lnTo>
                  <a:pt x="376504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194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94551CC-1A8D-D59C-AEEB-9164838098CB}"/>
              </a:ext>
            </a:extLst>
          </p:cNvPr>
          <p:cNvGrpSpPr/>
          <p:nvPr/>
        </p:nvGrpSpPr>
        <p:grpSpPr>
          <a:xfrm>
            <a:off x="-609600" y="190500"/>
            <a:ext cx="14803121" cy="3657600"/>
            <a:chOff x="0" y="0"/>
            <a:chExt cx="2928248" cy="2033593"/>
          </a:xfrm>
          <a:solidFill>
            <a:srgbClr val="FCF6D2"/>
          </a:solidFill>
        </p:grpSpPr>
        <p:sp>
          <p:nvSpPr>
            <p:cNvPr id="5" name="Freeform 5">
              <a:extLst>
                <a:ext uri="{FF2B5EF4-FFF2-40B4-BE49-F238E27FC236}">
                  <a16:creationId xmlns:a16="http://schemas.microsoft.com/office/drawing/2014/main" xmlns="" id="{010A3754-B1A7-BE51-9F89-B1D9C5B9DEC9}"/>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 name="TextBox 1"/>
          <p:cNvSpPr txBox="1"/>
          <p:nvPr/>
        </p:nvSpPr>
        <p:spPr>
          <a:xfrm>
            <a:off x="221512" y="1181100"/>
            <a:ext cx="14859000" cy="221599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13800" b="1" dirty="0">
                <a:solidFill>
                  <a:prstClr val="black">
                    <a:lumMod val="95000"/>
                    <a:lumOff val="5000"/>
                  </a:prstClr>
                </a:solidFill>
                <a:latin typeface="#9Slide05 Braxton Regular" panose="03060000000000000000" pitchFamily="66" charset="0"/>
                <a:cs typeface="Times New Roman" panose="02020603050405020304" pitchFamily="18" charset="0"/>
              </a:rPr>
              <a:t>GHI NHỚ THẦN TỐC</a:t>
            </a:r>
            <a:endParaRPr kumimoji="0" lang="vi-VN" sz="13800" b="1" i="0" u="none" strike="noStrike" kern="1200" cap="none" spc="0" normalizeH="0" baseline="0" noProof="0" dirty="0">
              <a:ln>
                <a:noFill/>
              </a:ln>
              <a:solidFill>
                <a:prstClr val="black">
                  <a:lumMod val="95000"/>
                  <a:lumOff val="5000"/>
                </a:prstClr>
              </a:solidFill>
              <a:effectLst/>
              <a:uLnTx/>
              <a:uFillTx/>
              <a:latin typeface="#9Slide05 Braxton Regular" panose="03060000000000000000" pitchFamily="66" charset="0"/>
              <a:cs typeface="Times New Roman" panose="02020603050405020304" pitchFamily="18" charset="0"/>
            </a:endParaRPr>
          </a:p>
        </p:txBody>
      </p:sp>
      <p:sp>
        <p:nvSpPr>
          <p:cNvPr id="7" name="Rectangle 6"/>
          <p:cNvSpPr/>
          <p:nvPr/>
        </p:nvSpPr>
        <p:spPr>
          <a:xfrm>
            <a:off x="685800" y="5235833"/>
            <a:ext cx="11430000" cy="144655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lam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4">
            <a:extLst>
              <a:ext uri="{FF2B5EF4-FFF2-40B4-BE49-F238E27FC236}">
                <a16:creationId xmlns:a16="http://schemas.microsoft.com/office/drawing/2014/main" xmlns="" id="{8C8D02B8-69A4-C4AD-CE70-629277802F7F}"/>
              </a:ext>
            </a:extLst>
          </p:cNvPr>
          <p:cNvSpPr/>
          <p:nvPr/>
        </p:nvSpPr>
        <p:spPr>
          <a:xfrm>
            <a:off x="12496799" y="2950485"/>
            <a:ext cx="6315437" cy="7197079"/>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6576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17" name="Rectangle 16"/>
          <p:cNvSpPr/>
          <p:nvPr/>
        </p:nvSpPr>
        <p:spPr>
          <a:xfrm>
            <a:off x="6477000" y="800100"/>
            <a:ext cx="121920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2. YÊU CẦU ĐỐI VỚI KIỂU VĂN BẢN</a:t>
            </a:r>
            <a:endParaRPr kumimoji="0" lang="vi-VN" sz="54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
        <p:nvSpPr>
          <p:cNvPr id="7" name="Rectangle 6"/>
          <p:cNvSpPr/>
          <p:nvPr/>
        </p:nvSpPr>
        <p:spPr>
          <a:xfrm>
            <a:off x="1066800" y="2271879"/>
            <a:ext cx="16154400" cy="6186309"/>
          </a:xfrm>
          <a:prstGeom prst="rect">
            <a:avLst/>
          </a:prstGeom>
        </p:spPr>
        <p:txBody>
          <a:bodyPr wrap="square">
            <a:spAutoFit/>
          </a:bodyPr>
          <a:lstStyle/>
          <a:p>
            <a:pPr algn="just"/>
            <a:r>
              <a:rPr lang="vi-VN" sz="4400" dirty="0">
                <a:latin typeface="+mj-lt"/>
              </a:rPr>
              <a:t>- Xác định danh lam thắng cảnh cần giới thiệu.</a:t>
            </a:r>
          </a:p>
          <a:p>
            <a:pPr algn="just"/>
            <a:r>
              <a:rPr lang="vi-VN" sz="4400" dirty="0">
                <a:latin typeface="+mj-lt"/>
              </a:rPr>
              <a:t>- Tìm hiểu và ghi chép các thông tin quan trọng cần giới thiệu về danh lam thắng cảnh đó.</a:t>
            </a:r>
          </a:p>
          <a:p>
            <a:pPr algn="just"/>
            <a:r>
              <a:rPr lang="vi-VN" sz="4400" dirty="0">
                <a:latin typeface="+mj-lt"/>
              </a:rPr>
              <a:t>- Triển khai bài văn thuyết minh về một danh lam thắng cảnh theo bố cục ba phần, nội dung cụ thể của mỗi phần kết hợp thuyết minh với các phương pháp biểu đạt, phương tiện ngôn ngữ, hình ảnh.</a:t>
            </a:r>
          </a:p>
          <a:p>
            <a:pPr algn="just"/>
            <a:r>
              <a:rPr lang="vi-VN" sz="4400" dirty="0">
                <a:latin typeface="+mj-lt"/>
              </a:rPr>
              <a:t>- Liên hệ và kết nối với những hiểu biết, trải nghiệm của cá nhân về danh lam thắng cảnh trong nước và thế giới để viết bài văn sinh động, giàu sức thuyết phục.</a:t>
            </a:r>
          </a:p>
        </p:txBody>
      </p:sp>
      <p:sp>
        <p:nvSpPr>
          <p:cNvPr id="6" name="Freeform 2">
            <a:extLst>
              <a:ext uri="{FF2B5EF4-FFF2-40B4-BE49-F238E27FC236}">
                <a16:creationId xmlns:a16="http://schemas.microsoft.com/office/drawing/2014/main" xmlns="" id="{09186F3C-673A-5CE3-38B1-62940BD4A5AF}"/>
              </a:ext>
            </a:extLst>
          </p:cNvPr>
          <p:cNvSpPr/>
          <p:nvPr/>
        </p:nvSpPr>
        <p:spPr>
          <a:xfrm>
            <a:off x="15592458" y="7719402"/>
            <a:ext cx="3048189" cy="2552535"/>
          </a:xfrm>
          <a:custGeom>
            <a:avLst/>
            <a:gdLst/>
            <a:ahLst/>
            <a:cxnLst/>
            <a:rect l="l" t="t" r="r" b="b"/>
            <a:pathLst>
              <a:path w="5029389" h="4532737">
                <a:moveTo>
                  <a:pt x="0" y="0"/>
                </a:moveTo>
                <a:lnTo>
                  <a:pt x="5029388" y="0"/>
                </a:lnTo>
                <a:lnTo>
                  <a:pt x="5029388" y="4532736"/>
                </a:lnTo>
                <a:lnTo>
                  <a:pt x="0" y="4532736"/>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491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23366CD-98E3-89D4-C261-8A283F2FEC3A}"/>
              </a:ext>
            </a:extLst>
          </p:cNvPr>
          <p:cNvGrpSpPr/>
          <p:nvPr/>
        </p:nvGrpSpPr>
        <p:grpSpPr>
          <a:xfrm>
            <a:off x="1503679" y="2019301"/>
            <a:ext cx="16250921" cy="5105400"/>
            <a:chOff x="0" y="0"/>
            <a:chExt cx="2928248" cy="2033593"/>
          </a:xfrm>
        </p:grpSpPr>
        <p:sp>
          <p:nvSpPr>
            <p:cNvPr id="3" name="Freeform 5">
              <a:extLst>
                <a:ext uri="{FF2B5EF4-FFF2-40B4-BE49-F238E27FC236}">
                  <a16:creationId xmlns:a16="http://schemas.microsoft.com/office/drawing/2014/main" xmlns="" id="{24FCD26E-6133-F604-E8DE-760D18DF0193}"/>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7" name="Group 6"/>
          <p:cNvGrpSpPr/>
          <p:nvPr/>
        </p:nvGrpSpPr>
        <p:grpSpPr>
          <a:xfrm>
            <a:off x="2303780" y="2781300"/>
            <a:ext cx="14917420" cy="3657600"/>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23"/>
          <p:cNvSpPr txBox="1"/>
          <p:nvPr/>
        </p:nvSpPr>
        <p:spPr>
          <a:xfrm>
            <a:off x="2914117" y="3351955"/>
            <a:ext cx="13870204"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II.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Thực</a:t>
            </a: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hành</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11" name="Freeform 4">
            <a:extLst>
              <a:ext uri="{FF2B5EF4-FFF2-40B4-BE49-F238E27FC236}">
                <a16:creationId xmlns:a16="http://schemas.microsoft.com/office/drawing/2014/main" xmlns="" id="{A77676F6-4E85-C568-99FC-211CC6E4F7CB}"/>
              </a:ext>
            </a:extLst>
          </p:cNvPr>
          <p:cNvSpPr/>
          <p:nvPr/>
        </p:nvSpPr>
        <p:spPr>
          <a:xfrm>
            <a:off x="7239000" y="6605791"/>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876085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BB5D50C-C695-7B12-7B92-84CC5B2BAB8E}"/>
              </a:ext>
            </a:extLst>
          </p:cNvPr>
          <p:cNvGrpSpPr/>
          <p:nvPr/>
        </p:nvGrpSpPr>
        <p:grpSpPr>
          <a:xfrm>
            <a:off x="665479" y="1400383"/>
            <a:ext cx="16250921" cy="5105400"/>
            <a:chOff x="0" y="0"/>
            <a:chExt cx="2928248" cy="2033593"/>
          </a:xfrm>
          <a:solidFill>
            <a:srgbClr val="FCF6D2"/>
          </a:solidFill>
        </p:grpSpPr>
        <p:sp>
          <p:nvSpPr>
            <p:cNvPr id="4" name="Freeform 5">
              <a:extLst>
                <a:ext uri="{FF2B5EF4-FFF2-40B4-BE49-F238E27FC236}">
                  <a16:creationId xmlns:a16="http://schemas.microsoft.com/office/drawing/2014/main" xmlns="" id="{1DD72B82-00A8-9255-E90D-C0B45C4CD42C}"/>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4">
            <a:extLst>
              <a:ext uri="{FF2B5EF4-FFF2-40B4-BE49-F238E27FC236}">
                <a16:creationId xmlns:a16="http://schemas.microsoft.com/office/drawing/2014/main" xmlns="" id="{43635DEB-1451-FF7E-25C0-A77985C8D629}"/>
              </a:ext>
            </a:extLst>
          </p:cNvPr>
          <p:cNvSpPr/>
          <p:nvPr/>
        </p:nvSpPr>
        <p:spPr>
          <a:xfrm>
            <a:off x="13093031" y="4646827"/>
            <a:ext cx="4704301" cy="5936027"/>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3"/>
          <p:cNvSpPr txBox="1"/>
          <p:nvPr/>
        </p:nvSpPr>
        <p:spPr>
          <a:xfrm>
            <a:off x="1066800" y="3162300"/>
            <a:ext cx="13870204" cy="1247457"/>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1. </a:t>
            </a: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Thực</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hành</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viết</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theo</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các</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bước</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Tree>
    <p:extLst>
      <p:ext uri="{BB962C8B-B14F-4D97-AF65-F5344CB8AC3E}">
        <p14:creationId xmlns:p14="http://schemas.microsoft.com/office/powerpoint/2010/main" val="3668233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FA5A0B8-D993-7228-1DA0-B4F049FF94F1}"/>
              </a:ext>
            </a:extLst>
          </p:cNvPr>
          <p:cNvGrpSpPr/>
          <p:nvPr/>
        </p:nvGrpSpPr>
        <p:grpSpPr>
          <a:xfrm>
            <a:off x="9144000" y="-397954"/>
            <a:ext cx="9601200" cy="11180254"/>
            <a:chOff x="0" y="0"/>
            <a:chExt cx="2928248" cy="2033593"/>
          </a:xfrm>
          <a:solidFill>
            <a:srgbClr val="FCF6D2"/>
          </a:solidFill>
        </p:grpSpPr>
        <p:sp>
          <p:nvSpPr>
            <p:cNvPr id="9" name="Freeform 5">
              <a:extLst>
                <a:ext uri="{FF2B5EF4-FFF2-40B4-BE49-F238E27FC236}">
                  <a16:creationId xmlns:a16="http://schemas.microsoft.com/office/drawing/2014/main" xmlns=""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 name="TextBox 1"/>
          <p:cNvSpPr txBox="1"/>
          <p:nvPr/>
        </p:nvSpPr>
        <p:spPr>
          <a:xfrm>
            <a:off x="241589" y="1096238"/>
            <a:ext cx="8686800" cy="8094524"/>
          </a:xfrm>
          <a:prstGeom prst="rect">
            <a:avLst/>
          </a:prstGeom>
          <a:noFill/>
        </p:spPr>
        <p:txBody>
          <a:bodyPr wrap="square" rtlCol="0">
            <a:spAutoFit/>
          </a:bodyPr>
          <a:lstStyle/>
          <a:p>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 Trong bài hát “Việt Nam quê hương tôi” của nhạc sĩ Đỗ Nhuận có đoạn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“Bạn ơi hãy đến quê hương chúng tôi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Ngắm mặt biển xanh xa tít chân trời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Nghe sóng vỗ dạt dào biển cả</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Vút phi lao giõ thổi bên bờ</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Buồm vươn cánh vượt sóng ra ngoài khơi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Trong nắng hồng bừng lên sáng ngời”.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Từ cảm hứng tự hào về quê hương nêu trên, em hãy viết một bài văn thuyết minh giới thiệu một danh lam thắng cảnh của Việt Nam mà em yêu thích.</a:t>
            </a:r>
          </a:p>
        </p:txBody>
      </p:sp>
      <p:sp>
        <p:nvSpPr>
          <p:cNvPr id="3" name="Freeform 6"/>
          <p:cNvSpPr/>
          <p:nvPr/>
        </p:nvSpPr>
        <p:spPr>
          <a:xfrm>
            <a:off x="11468100" y="1866900"/>
            <a:ext cx="3886200" cy="6248400"/>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p:cNvSpPr txBox="1"/>
          <p:nvPr/>
        </p:nvSpPr>
        <p:spPr>
          <a:xfrm>
            <a:off x="15601950" y="1344156"/>
            <a:ext cx="2895600" cy="2554545"/>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1: </a:t>
            </a:r>
            <a:r>
              <a:rPr lang="en-US" sz="4000" dirty="0" err="1">
                <a:solidFill>
                  <a:prstClr val="black"/>
                </a:solidFill>
                <a:latin typeface="Times New Roman" panose="02020603050405020304" pitchFamily="18" charset="0"/>
                <a:cs typeface="Times New Roman" panose="02020603050405020304" pitchFamily="18" charset="0"/>
              </a:rPr>
              <a:t>Chuẩn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bị</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trước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viết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296400" y="3083094"/>
            <a:ext cx="2190750" cy="1938992"/>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2: </a:t>
            </a:r>
            <a:r>
              <a:rPr lang="en-US" sz="4000" dirty="0" err="1">
                <a:solidFill>
                  <a:prstClr val="black"/>
                </a:solidFill>
                <a:latin typeface="Times New Roman" panose="02020603050405020304" pitchFamily="18" charset="0"/>
                <a:cs typeface="Times New Roman" panose="02020603050405020304" pitchFamily="18" charset="0"/>
              </a:rPr>
              <a:t>Tìm</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lập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dàn</a:t>
            </a:r>
            <a:r>
              <a:rPr lang="en-US" sz="4000" dirty="0">
                <a:solidFill>
                  <a:prstClr val="black"/>
                </a:solidFill>
                <a:latin typeface="Times New Roman" panose="02020603050405020304" pitchFamily="18" charset="0"/>
                <a:cs typeface="Times New Roman" panose="02020603050405020304" pitchFamily="18" charset="0"/>
              </a:rPr>
              <a:t> ý</a:t>
            </a:r>
          </a:p>
        </p:txBody>
      </p:sp>
      <p:sp>
        <p:nvSpPr>
          <p:cNvPr id="6" name="TextBox 5"/>
          <p:cNvSpPr txBox="1"/>
          <p:nvPr/>
        </p:nvSpPr>
        <p:spPr>
          <a:xfrm>
            <a:off x="15845790" y="5192173"/>
            <a:ext cx="2438400" cy="1323439"/>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3: </a:t>
            </a:r>
            <a:r>
              <a:rPr lang="en-US" sz="4000" dirty="0" err="1">
                <a:solidFill>
                  <a:prstClr val="black"/>
                </a:solidFill>
                <a:latin typeface="Times New Roman" panose="02020603050405020304" pitchFamily="18" charset="0"/>
                <a:cs typeface="Times New Roman" panose="02020603050405020304" pitchFamily="18" charset="0"/>
              </a:rPr>
              <a:t>Viết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96400" y="7717587"/>
            <a:ext cx="3848100" cy="1938992"/>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4: </a:t>
            </a:r>
            <a:r>
              <a:rPr lang="en-US" sz="4000" dirty="0" err="1">
                <a:solidFill>
                  <a:prstClr val="black"/>
                </a:solidFill>
                <a:latin typeface="Times New Roman" panose="02020603050405020304" pitchFamily="18" charset="0"/>
                <a:cs typeface="Times New Roman" panose="02020603050405020304" pitchFamily="18" charset="0"/>
              </a:rPr>
              <a:t>Xem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chỉnh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sửa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rút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nghiệm</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2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459561"/>
            <a:ext cx="876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1371600" y="1998443"/>
            <a:ext cx="15697200" cy="7478970"/>
          </a:xfrm>
          <a:prstGeom prst="rect">
            <a:avLst/>
          </a:prstGeom>
        </p:spPr>
        <p:txBody>
          <a:bodyPr wrap="square">
            <a:spAutoFit/>
          </a:bodyPr>
          <a:lstStyle/>
          <a:p>
            <a:pPr algn="just"/>
            <a:r>
              <a:rPr lang="vi-VN" sz="4000" b="1" dirty="0">
                <a:solidFill>
                  <a:schemeClr val="tx1">
                    <a:lumMod val="95000"/>
                    <a:lumOff val="5000"/>
                  </a:schemeClr>
                </a:solidFill>
                <a:latin typeface="+mj-lt"/>
              </a:rPr>
              <a:t>- Đọc kĩ và tìm hiểu yêu cầu của bài tập trước khi viết:</a:t>
            </a:r>
          </a:p>
          <a:p>
            <a:pPr algn="just"/>
            <a:r>
              <a:rPr lang="vi-VN" sz="4000" dirty="0">
                <a:solidFill>
                  <a:schemeClr val="tx1">
                    <a:lumMod val="95000"/>
                    <a:lumOff val="5000"/>
                  </a:schemeClr>
                </a:solidFill>
                <a:latin typeface="+mj-lt"/>
              </a:rPr>
              <a:t>+ Trọng tâm cần làm rõ: Giới thiệu một cảnh đẹp thiên nhiên mà em yêu thích (chú ý phân biệt với di tích lịch sử là những công trình do con người tạo nên).</a:t>
            </a:r>
          </a:p>
          <a:p>
            <a:pPr algn="just"/>
            <a:r>
              <a:rPr lang="vi-VN" sz="4000" dirty="0">
                <a:solidFill>
                  <a:schemeClr val="tx1">
                    <a:lumMod val="95000"/>
                    <a:lumOff val="5000"/>
                  </a:schemeClr>
                </a:solidFill>
                <a:latin typeface="+mj-lt"/>
              </a:rPr>
              <a:t>+ Kiểu văn bản chính: thuyết minh giới thiệu về một danh lam thắng cảnh.</a:t>
            </a:r>
          </a:p>
          <a:p>
            <a:pPr algn="just"/>
            <a:r>
              <a:rPr lang="vi-VN" sz="4000" dirty="0">
                <a:solidFill>
                  <a:schemeClr val="tx1">
                    <a:lumMod val="95000"/>
                    <a:lumOff val="5000"/>
                  </a:schemeClr>
                </a:solidFill>
                <a:latin typeface="+mj-lt"/>
              </a:rPr>
              <a:t>+ Phạm vi kiến thức cần huy động: kiến thức địa lí và lịch sử về vùng đất, địa điểm có cảnh đẹp thiên nhiên.</a:t>
            </a:r>
          </a:p>
          <a:p>
            <a:pPr algn="just"/>
            <a:r>
              <a:rPr lang="vi-VN" sz="4000" b="1" dirty="0">
                <a:solidFill>
                  <a:schemeClr val="tx1">
                    <a:lumMod val="95000"/>
                    <a:lumOff val="5000"/>
                  </a:schemeClr>
                </a:solidFill>
                <a:latin typeface="+mj-lt"/>
              </a:rPr>
              <a:t>- Đọc và ghi chép các thông tin đã thu thập được từ sách, báo, Internet,… về danh lam thắng cảnh mà mình yêu thích.</a:t>
            </a:r>
          </a:p>
          <a:p>
            <a:pPr algn="just"/>
            <a:r>
              <a:rPr lang="vi-VN" sz="4000" dirty="0">
                <a:solidFill>
                  <a:schemeClr val="tx1">
                    <a:lumMod val="95000"/>
                    <a:lumOff val="5000"/>
                  </a:schemeClr>
                </a:solidFill>
                <a:latin typeface="+mj-lt"/>
              </a:rPr>
              <a:t>- </a:t>
            </a:r>
            <a:r>
              <a:rPr lang="vi-VN" sz="4000" b="1" dirty="0">
                <a:solidFill>
                  <a:schemeClr val="tx1">
                    <a:lumMod val="95000"/>
                    <a:lumOff val="5000"/>
                  </a:schemeClr>
                </a:solidFill>
                <a:latin typeface="+mj-lt"/>
              </a:rPr>
              <a:t>Xác định cách triển khai, trình bày thông tin cho bài viết </a:t>
            </a:r>
            <a:r>
              <a:rPr lang="vi-VN" sz="4000" dirty="0">
                <a:solidFill>
                  <a:schemeClr val="tx1">
                    <a:lumMod val="95000"/>
                    <a:lumOff val="5000"/>
                  </a:schemeClr>
                </a:solidFill>
                <a:latin typeface="+mj-lt"/>
              </a:rPr>
              <a:t>(theo trình tự thời gian, không gian, chính – phụ, nguyên nhân – kết quả hay phân loại đối tượng,…)</a:t>
            </a:r>
            <a:endParaRPr lang="vi-VN" sz="4000" b="0" i="0" dirty="0">
              <a:solidFill>
                <a:schemeClr val="tx1">
                  <a:lumMod val="95000"/>
                  <a:lumOff val="5000"/>
                </a:schemeClr>
              </a:solidFill>
              <a:effectLst/>
              <a:latin typeface="+mj-lt"/>
            </a:endParaRPr>
          </a:p>
        </p:txBody>
      </p:sp>
    </p:spTree>
    <p:extLst>
      <p:ext uri="{BB962C8B-B14F-4D97-AF65-F5344CB8AC3E}">
        <p14:creationId xmlns:p14="http://schemas.microsoft.com/office/powerpoint/2010/main" val="371778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E669861A-7311-34A8-29D0-5B7F8AACE8CD}"/>
              </a:ext>
            </a:extLst>
          </p:cNvPr>
          <p:cNvPicPr>
            <a:picLocks noChangeAspect="1"/>
          </p:cNvPicPr>
          <p:nvPr/>
        </p:nvPicPr>
        <p:blipFill>
          <a:blip r:embed="rId3"/>
          <a:srcRect l="13969" r="238" b="1"/>
          <a:stretch/>
        </p:blipFill>
        <p:spPr>
          <a:xfrm>
            <a:off x="20" y="1923"/>
            <a:ext cx="18287980" cy="10285077"/>
          </a:xfrm>
          <a:prstGeom prst="rect">
            <a:avLst/>
          </a:prstGeom>
        </p:spPr>
      </p:pic>
    </p:spTree>
    <p:extLst>
      <p:ext uri="{BB962C8B-B14F-4D97-AF65-F5344CB8AC3E}">
        <p14:creationId xmlns:p14="http://schemas.microsoft.com/office/powerpoint/2010/main" val="167445472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b.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dàn</a:t>
            </a:r>
            <a:r>
              <a:rPr lang="en-US" sz="4400" b="1" dirty="0">
                <a:solidFill>
                  <a:prstClr val="black"/>
                </a:solidFill>
                <a:latin typeface="Times New Roman" panose="02020603050405020304" pitchFamily="18" charset="0"/>
                <a:cs typeface="Times New Roman" panose="02020603050405020304" pitchFamily="18" charset="0"/>
              </a:rPr>
              <a:t> ý</a:t>
            </a: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3" name="Rectangle 2"/>
          <p:cNvSpPr/>
          <p:nvPr/>
        </p:nvSpPr>
        <p:spPr>
          <a:xfrm>
            <a:off x="4572000" y="1823216"/>
            <a:ext cx="89154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PHIẾU TÌM Ý</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04247608"/>
              </p:ext>
            </p:extLst>
          </p:nvPr>
        </p:nvGraphicFramePr>
        <p:xfrm>
          <a:off x="762000" y="2756079"/>
          <a:ext cx="14935200" cy="7071360"/>
        </p:xfrm>
        <a:graphic>
          <a:graphicData uri="http://schemas.openxmlformats.org/drawingml/2006/table">
            <a:tbl>
              <a:tblPr firstRow="1" bandRow="1">
                <a:tableStyleId>{5C22544A-7EE6-4342-B048-85BDC9FD1C3A}</a:tableStyleId>
              </a:tblPr>
              <a:tblGrid>
                <a:gridCol w="7467600">
                  <a:extLst>
                    <a:ext uri="{9D8B030D-6E8A-4147-A177-3AD203B41FA5}">
                      <a16:colId xmlns:a16="http://schemas.microsoft.com/office/drawing/2014/main" xmlns="" val="2235562585"/>
                    </a:ext>
                  </a:extLst>
                </a:gridCol>
                <a:gridCol w="7467600">
                  <a:extLst>
                    <a:ext uri="{9D8B030D-6E8A-4147-A177-3AD203B41FA5}">
                      <a16:colId xmlns:a16="http://schemas.microsoft.com/office/drawing/2014/main" xmlns="" val="1935850377"/>
                    </a:ext>
                  </a:extLst>
                </a:gridCol>
              </a:tblGrid>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400" b="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Danh</a:t>
                      </a:r>
                      <a:r>
                        <a:rPr lang="en-US"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la</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m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thắng</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cảnh</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được</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giới</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thiệu</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ở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đâu</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Có</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thể</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đến</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địa</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điểm</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này</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bằng</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cách</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nào</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endParaRPr lang="vi-VN"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44941959"/>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Danh lam thắng cảnh này có gì đặc sắc (đẹp, hấp dẫn, độc đáo)?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90932377"/>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Giá trị vật chất và tinh thần của danh lam thắng cảnh này là gì?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4598469"/>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Cần phải làm gì để bảo vệ và phát huy giá trị của danh lam thắng cảnh này?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7659727"/>
                  </a:ext>
                </a:extLst>
              </a:tr>
            </a:tbl>
          </a:graphicData>
        </a:graphic>
      </p:graphicFrame>
      <p:pic>
        <p:nvPicPr>
          <p:cNvPr id="9" name="Picture 8">
            <a:extLst>
              <a:ext uri="{FF2B5EF4-FFF2-40B4-BE49-F238E27FC236}">
                <a16:creationId xmlns:a16="http://schemas.microsoft.com/office/drawing/2014/main" xmlns="" id="{CCA94984-7ACB-9203-484B-D157BA2946A7}"/>
              </a:ext>
            </a:extLst>
          </p:cNvPr>
          <p:cNvPicPr>
            <a:picLocks noChangeAspect="1"/>
          </p:cNvPicPr>
          <p:nvPr/>
        </p:nvPicPr>
        <p:blipFill>
          <a:blip r:embed="rId3"/>
          <a:stretch>
            <a:fillRect/>
          </a:stretch>
        </p:blipFill>
        <p:spPr>
          <a:xfrm>
            <a:off x="13294423" y="3394940"/>
            <a:ext cx="4805553" cy="6892060"/>
          </a:xfrm>
          <a:prstGeom prst="rect">
            <a:avLst/>
          </a:prstGeom>
        </p:spPr>
      </p:pic>
    </p:spTree>
    <p:extLst>
      <p:ext uri="{BB962C8B-B14F-4D97-AF65-F5344CB8AC3E}">
        <p14:creationId xmlns:p14="http://schemas.microsoft.com/office/powerpoint/2010/main" val="14002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80">
                                          <p:stCondLst>
                                            <p:cond delay="0"/>
                                          </p:stCondLst>
                                        </p:cTn>
                                        <p:tgtEl>
                                          <p:spTgt spid="9"/>
                                        </p:tgtEl>
                                      </p:cBhvr>
                                    </p:animEffect>
                                    <p:anim calcmode="lin" valueType="num">
                                      <p:cBhvr>
                                        <p:cTn id="4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3" dur="26">
                                          <p:stCondLst>
                                            <p:cond delay="650"/>
                                          </p:stCondLst>
                                        </p:cTn>
                                        <p:tgtEl>
                                          <p:spTgt spid="9"/>
                                        </p:tgtEl>
                                      </p:cBhvr>
                                      <p:to x="100000" y="60000"/>
                                    </p:animScale>
                                    <p:animScale>
                                      <p:cBhvr>
                                        <p:cTn id="54" dur="166" decel="50000">
                                          <p:stCondLst>
                                            <p:cond delay="676"/>
                                          </p:stCondLst>
                                        </p:cTn>
                                        <p:tgtEl>
                                          <p:spTgt spid="9"/>
                                        </p:tgtEl>
                                      </p:cBhvr>
                                      <p:to x="100000" y="100000"/>
                                    </p:animScale>
                                    <p:animScale>
                                      <p:cBhvr>
                                        <p:cTn id="55" dur="26">
                                          <p:stCondLst>
                                            <p:cond delay="1312"/>
                                          </p:stCondLst>
                                        </p:cTn>
                                        <p:tgtEl>
                                          <p:spTgt spid="9"/>
                                        </p:tgtEl>
                                      </p:cBhvr>
                                      <p:to x="100000" y="80000"/>
                                    </p:animScale>
                                    <p:animScale>
                                      <p:cBhvr>
                                        <p:cTn id="56" dur="166" decel="50000">
                                          <p:stCondLst>
                                            <p:cond delay="1338"/>
                                          </p:stCondLst>
                                        </p:cTn>
                                        <p:tgtEl>
                                          <p:spTgt spid="9"/>
                                        </p:tgtEl>
                                      </p:cBhvr>
                                      <p:to x="100000" y="100000"/>
                                    </p:animScale>
                                    <p:animScale>
                                      <p:cBhvr>
                                        <p:cTn id="57" dur="26">
                                          <p:stCondLst>
                                            <p:cond delay="1642"/>
                                          </p:stCondLst>
                                        </p:cTn>
                                        <p:tgtEl>
                                          <p:spTgt spid="9"/>
                                        </p:tgtEl>
                                      </p:cBhvr>
                                      <p:to x="100000" y="90000"/>
                                    </p:animScale>
                                    <p:animScale>
                                      <p:cBhvr>
                                        <p:cTn id="58" dur="166" decel="50000">
                                          <p:stCondLst>
                                            <p:cond delay="1668"/>
                                          </p:stCondLst>
                                        </p:cTn>
                                        <p:tgtEl>
                                          <p:spTgt spid="9"/>
                                        </p:tgtEl>
                                      </p:cBhvr>
                                      <p:to x="100000" y="100000"/>
                                    </p:animScale>
                                    <p:animScale>
                                      <p:cBhvr>
                                        <p:cTn id="59" dur="26">
                                          <p:stCondLst>
                                            <p:cond delay="1808"/>
                                          </p:stCondLst>
                                        </p:cTn>
                                        <p:tgtEl>
                                          <p:spTgt spid="9"/>
                                        </p:tgtEl>
                                      </p:cBhvr>
                                      <p:to x="100000" y="95000"/>
                                    </p:animScale>
                                    <p:animScale>
                                      <p:cBhvr>
                                        <p:cTn id="6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3429000" y="342900"/>
            <a:ext cx="10820399" cy="1408078"/>
          </a:xfrm>
          <a:prstGeom prst="rect">
            <a:avLst/>
          </a:prstGeom>
        </p:spPr>
        <p:txBody>
          <a:bodyPr wrap="square" lIns="0" tIns="0" rIns="0" bIns="0" rtlCol="0" anchor="t">
            <a:spAutoFit/>
          </a:bodyPr>
          <a:lstStyle/>
          <a:p>
            <a:pPr marL="0" marR="0" lvl="0" indent="0" algn="ctr" defTabSz="914400" rtl="0" eaLnBrk="1" fontAlgn="auto" latinLnBrk="0" hangingPunct="1">
              <a:lnSpc>
                <a:spcPts val="12028"/>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C4724"/>
                </a:solidFill>
                <a:effectLst/>
                <a:uLnTx/>
                <a:uFillTx/>
                <a:latin typeface="#9Slide05 SVNBistro Script" panose="02000506000000020003" pitchFamily="2" charset="0"/>
                <a:ea typeface="+mn-ea"/>
                <a:cs typeface="+mn-cs"/>
              </a:rPr>
              <a:t>5 </a:t>
            </a:r>
            <a:r>
              <a:rPr kumimoji="0" lang="en-US" sz="6600" b="0" i="0" u="none" strike="noStrike" kern="1200" cap="none" spc="0" normalizeH="0" baseline="0" noProof="0" dirty="0" err="1">
                <a:ln>
                  <a:noFill/>
                </a:ln>
                <a:solidFill>
                  <a:srgbClr val="AC4724"/>
                </a:solidFill>
                <a:effectLst/>
                <a:uLnTx/>
                <a:uFillTx/>
                <a:latin typeface="#9Slide05 SVNBistro Script" panose="02000506000000020003" pitchFamily="2" charset="0"/>
                <a:ea typeface="+mn-ea"/>
                <a:cs typeface="+mn-cs"/>
              </a:rPr>
              <a:t>phút</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Hoàn</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thành</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phiếu</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tìm</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ý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Hồ</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Ba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Bể</a:t>
            </a:r>
            <a:endParaRPr kumimoji="0" lang="en-US" sz="6600" b="0" i="0" u="none" strike="noStrike" kern="1200" cap="none" spc="0" normalizeH="0" baseline="0" noProof="0" dirty="0">
              <a:ln>
                <a:noFill/>
              </a:ln>
              <a:solidFill>
                <a:srgbClr val="AC4724"/>
              </a:solidFill>
              <a:effectLst/>
              <a:uLnTx/>
              <a:uFillTx/>
              <a:latin typeface="#9Slide05 SVNBistro Script" panose="02000506000000020003" pitchFamily="2" charset="0"/>
              <a:ea typeface="+mn-ea"/>
              <a:cs typeface="+mn-cs"/>
            </a:endParaRPr>
          </a:p>
        </p:txBody>
      </p:sp>
      <p:pic>
        <p:nvPicPr>
          <p:cNvPr id="2" name="Y2meta.app-Sự tích Hồ Ba Bể có ai còn nhớ không_ Sự thật ít ai biết về Bắc Kạn _ Du lịch Bắc Kạn-(720p)">
            <a:hlinkClick r:id="" action="ppaction://media"/>
            <a:extLst>
              <a:ext uri="{FF2B5EF4-FFF2-40B4-BE49-F238E27FC236}">
                <a16:creationId xmlns:a16="http://schemas.microsoft.com/office/drawing/2014/main" xmlns="" id="{1014D901-938B-B3C0-BE11-41FE3641AB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3600" y="1937101"/>
            <a:ext cx="14325600" cy="8058151"/>
          </a:xfrm>
          <a:prstGeom prst="rect">
            <a:avLst/>
          </a:prstGeom>
        </p:spPr>
      </p:pic>
    </p:spTree>
    <p:extLst>
      <p:ext uri="{BB962C8B-B14F-4D97-AF65-F5344CB8AC3E}">
        <p14:creationId xmlns:p14="http://schemas.microsoft.com/office/powerpoint/2010/main" val="3636796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527414"/>
              </p:ext>
            </p:extLst>
          </p:nvPr>
        </p:nvGraphicFramePr>
        <p:xfrm>
          <a:off x="304800" y="24245"/>
          <a:ext cx="17449800" cy="10058400"/>
        </p:xfrm>
        <a:graphic>
          <a:graphicData uri="http://schemas.openxmlformats.org/drawingml/2006/table">
            <a:tbl>
              <a:tblPr firstRow="1" bandRow="1">
                <a:tableStyleId>{5940675A-B579-460E-94D1-54222C63F5DA}</a:tableStyleId>
              </a:tblPr>
              <a:tblGrid>
                <a:gridCol w="2971800">
                  <a:extLst>
                    <a:ext uri="{9D8B030D-6E8A-4147-A177-3AD203B41FA5}">
                      <a16:colId xmlns:a16="http://schemas.microsoft.com/office/drawing/2014/main" xmlns="" val="2235562585"/>
                    </a:ext>
                  </a:extLst>
                </a:gridCol>
                <a:gridCol w="14478000">
                  <a:extLst>
                    <a:ext uri="{9D8B030D-6E8A-4147-A177-3AD203B41FA5}">
                      <a16:colId xmlns:a16="http://schemas.microsoft.com/office/drawing/2014/main" xmlns="" val="1935850377"/>
                    </a:ext>
                  </a:extLst>
                </a:gridCol>
              </a:tblGrid>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3600" kern="1200" dirty="0" err="1">
                          <a:latin typeface="Times New Roman" panose="02020603050405020304" pitchFamily="18" charset="0"/>
                          <a:cs typeface="Times New Roman" panose="02020603050405020304" pitchFamily="18" charset="0"/>
                        </a:rPr>
                        <a:t>Danh</a:t>
                      </a:r>
                      <a:r>
                        <a:rPr lang="en-US" sz="3600" kern="1200" dirty="0">
                          <a:latin typeface="Times New Roman" panose="02020603050405020304" pitchFamily="18" charset="0"/>
                          <a:cs typeface="Times New Roman" panose="02020603050405020304" pitchFamily="18" charset="0"/>
                        </a:rPr>
                        <a:t> la</a:t>
                      </a:r>
                      <a:r>
                        <a:rPr lang="en-US" sz="3600" kern="1200" baseline="0" dirty="0">
                          <a:latin typeface="Times New Roman" panose="02020603050405020304" pitchFamily="18" charset="0"/>
                          <a:cs typeface="Times New Roman" panose="02020603050405020304" pitchFamily="18" charset="0"/>
                        </a:rPr>
                        <a:t>m </a:t>
                      </a:r>
                      <a:r>
                        <a:rPr lang="en-US" sz="3600" kern="1200" baseline="0" dirty="0" err="1">
                          <a:latin typeface="Times New Roman" panose="02020603050405020304" pitchFamily="18" charset="0"/>
                          <a:cs typeface="Times New Roman" panose="02020603050405020304" pitchFamily="18" charset="0"/>
                        </a:rPr>
                        <a:t>thắng</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cảnh</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được</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giới</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thiệu</a:t>
                      </a:r>
                      <a:r>
                        <a:rPr lang="en-US" sz="3600" kern="1200" baseline="0" dirty="0">
                          <a:latin typeface="Times New Roman" panose="02020603050405020304" pitchFamily="18" charset="0"/>
                          <a:cs typeface="Times New Roman" panose="02020603050405020304" pitchFamily="18" charset="0"/>
                        </a:rPr>
                        <a:t> ở </a:t>
                      </a:r>
                      <a:r>
                        <a:rPr lang="en-US" sz="3600" kern="1200" baseline="0" dirty="0" err="1">
                          <a:latin typeface="Times New Roman" panose="02020603050405020304" pitchFamily="18" charset="0"/>
                          <a:cs typeface="Times New Roman" panose="02020603050405020304" pitchFamily="18" charset="0"/>
                        </a:rPr>
                        <a:t>đâu</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Có</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thể</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đến</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địa</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điểm</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này</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bằng</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cách</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nào</a:t>
                      </a:r>
                      <a:r>
                        <a:rPr lang="en-US" sz="3600" kern="1200" baseline="0" dirty="0">
                          <a:latin typeface="Times New Roman" panose="02020603050405020304" pitchFamily="18" charset="0"/>
                          <a:cs typeface="Times New Roman" panose="02020603050405020304" pitchFamily="18" charset="0"/>
                        </a:rPr>
                        <a:t>?</a:t>
                      </a:r>
                      <a:endParaRPr lang="vi-VN" sz="3600" b="1"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3600" kern="1200" dirty="0">
                          <a:solidFill>
                            <a:srgbClr val="000000"/>
                          </a:solidFill>
                          <a:latin typeface="Times New Roman" panose="02020603050405020304" pitchFamily="18" charset="0"/>
                          <a:ea typeface="+mn-ea"/>
                          <a:cs typeface="Times New Roman" panose="02020603050405020304" pitchFamily="18" charset="0"/>
                        </a:rPr>
                        <a:t>Hồ Ba Bể nằm trên địa bàn xã Nam Mẫu, huyện Ba Bể, tỉnh Bắc Kạn cách Hà Nội hơn 200km về phía Bắc. Từ thành phố Bắc Kạn đi Hồ Ba Bể khoảng 70km về phía Tây Bắc.</a:t>
                      </a:r>
                    </a:p>
                  </a:txBody>
                  <a:tcPr/>
                </a:tc>
                <a:extLst>
                  <a:ext uri="{0D108BD9-81ED-4DB2-BD59-A6C34878D82A}">
                    <a16:rowId xmlns:a16="http://schemas.microsoft.com/office/drawing/2014/main" xmlns="" val="2644941959"/>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3600" kern="1200" dirty="0">
                          <a:latin typeface="Times New Roman" panose="02020603050405020304" pitchFamily="18" charset="0"/>
                          <a:cs typeface="Times New Roman" panose="02020603050405020304" pitchFamily="18" charset="0"/>
                        </a:rPr>
                        <a:t>Danh lam thắng cảnh này có gì đặc sắc (đẹp, hấp dẫn, độc đáo)?</a:t>
                      </a:r>
                      <a:endParaRPr lang="vi-VN" sz="3600" b="1"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Hồ có diện tích mặt nước là 650ha. Chiều dài gần 8km, có thắt nút ở giữa hồ.</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Hồ được bao bọc bởi những dãy núi đá vôi có nhiều hang động và những suối ngầm.</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Độ sâu trung bình là từ 20 mét đôn 25 mét. </a:t>
                      </a:r>
                      <a:endParaRPr lang="en-US" sz="3600" kern="1200" dirty="0">
                        <a:solidFill>
                          <a:srgbClr val="000000"/>
                        </a:solidFill>
                        <a:latin typeface="Times New Roman" panose="02020603050405020304" pitchFamily="18" charset="0"/>
                        <a:ea typeface="+mn-ea"/>
                        <a:cs typeface="Times New Roman" panose="02020603050405020304" pitchFamily="18" charset="0"/>
                      </a:endParaRP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Vào mùa cạn thì nước có chiều sâu khoảng từ 5 mét đến 10 mét.</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Có hai đảo nhỏ nổi lên giữa hồ là đảo An Mã (đảo giống như con ngựa đóng cương đang lội nước) và đảo Bà Góa. (Truyện Sự tích hồ Ba Bể là cách giải thích của nhân dân ta về nguồn gốc của hồ Ba Bể.)</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Ngày mồng 5 tháng giông hằng năm, trên đảo An Mã có hội “lồng tồng” (lễ xuống đồng của người dân tộc sống trong vùng.)</a:t>
                      </a:r>
                    </a:p>
                  </a:txBody>
                  <a:tcPr/>
                </a:tc>
                <a:extLst>
                  <a:ext uri="{0D108BD9-81ED-4DB2-BD59-A6C34878D82A}">
                    <a16:rowId xmlns:a16="http://schemas.microsoft.com/office/drawing/2014/main" xmlns="" val="4090932377"/>
                  </a:ext>
                </a:extLst>
              </a:tr>
            </a:tbl>
          </a:graphicData>
        </a:graphic>
      </p:graphicFrame>
    </p:spTree>
    <p:extLst>
      <p:ext uri="{BB962C8B-B14F-4D97-AF65-F5344CB8AC3E}">
        <p14:creationId xmlns:p14="http://schemas.microsoft.com/office/powerpoint/2010/main" val="14140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61048330"/>
              </p:ext>
            </p:extLst>
          </p:nvPr>
        </p:nvGraphicFramePr>
        <p:xfrm>
          <a:off x="533400" y="419100"/>
          <a:ext cx="17449800" cy="929640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xmlns="" val="2235562585"/>
                    </a:ext>
                  </a:extLst>
                </a:gridCol>
                <a:gridCol w="13563600">
                  <a:extLst>
                    <a:ext uri="{9D8B030D-6E8A-4147-A177-3AD203B41FA5}">
                      <a16:colId xmlns:a16="http://schemas.microsoft.com/office/drawing/2014/main" xmlns="" val="1935850377"/>
                    </a:ext>
                  </a:extLst>
                </a:gridCol>
              </a:tblGrid>
              <a:tr h="4148394">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Giá trị vật chất và tinh thần của danh lam thắng cảnh này là gì?</a:t>
                      </a:r>
                      <a:endParaRPr lang="vi-VN" sz="40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algn="just"/>
                      <a:r>
                        <a:rPr lang="vi-VN" sz="4000" kern="1200" dirty="0">
                          <a:solidFill>
                            <a:srgbClr val="000000"/>
                          </a:solidFill>
                          <a:latin typeface="Times New Roman" panose="02020603050405020304" pitchFamily="18" charset="0"/>
                          <a:ea typeface="+mn-ea"/>
                          <a:cs typeface="Times New Roman" panose="02020603050405020304" pitchFamily="18" charset="0"/>
                        </a:rPr>
                        <a:t>– Hồ Ba Bể được công nhận là một trong 21 khu du lịch quốc gia Việt Nam.</a:t>
                      </a:r>
                    </a:p>
                    <a:p>
                      <a:pPr algn="just"/>
                      <a:r>
                        <a:rPr lang="vi-VN" sz="4000" kern="1200" dirty="0">
                          <a:solidFill>
                            <a:srgbClr val="000000"/>
                          </a:solidFill>
                          <a:latin typeface="Times New Roman" panose="02020603050405020304" pitchFamily="18" charset="0"/>
                          <a:ea typeface="+mn-ea"/>
                          <a:cs typeface="Times New Roman" panose="02020603050405020304" pitchFamily="18" charset="0"/>
                        </a:rPr>
                        <a:t>– Đây là nơi thu hút rất nhiều khách du lịch trong cũng như ngoài nước.</a:t>
                      </a:r>
                    </a:p>
                  </a:txBody>
                  <a:tcPr/>
                </a:tc>
                <a:extLst>
                  <a:ext uri="{0D108BD9-81ED-4DB2-BD59-A6C34878D82A}">
                    <a16:rowId xmlns:a16="http://schemas.microsoft.com/office/drawing/2014/main" xmlns="" val="74598469"/>
                  </a:ext>
                </a:extLst>
              </a:tr>
              <a:tr h="5148006">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Cần phải làm gì để bảo vệ và phát huy giá trị của danh lam thắng cảnh này?</a:t>
                      </a:r>
                      <a:endParaRPr lang="vi-VN" sz="40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kern="1200" dirty="0">
                          <a:solidFill>
                            <a:srgbClr val="000000"/>
                          </a:solidFill>
                          <a:latin typeface="Times New Roman" panose="02020603050405020304" pitchFamily="18" charset="0"/>
                          <a:ea typeface="+mn-ea"/>
                          <a:cs typeface="Times New Roman" panose="02020603050405020304" pitchFamily="18" charset="0"/>
                        </a:rPr>
                        <a:t>Để bảo vệ và phát huy giá trị của danh lam thắng cảnh hồ Ba Bể, chúng ta cần: bảo vệ, giữ gìn vệ sinh môi trường xung quanh, giữ gìn sự sạch đẹp của hồ trong quá trình tham quan…</a:t>
                      </a:r>
                      <a:endParaRPr lang="vi-VN" sz="4000" b="0" i="0" kern="1200" dirty="0">
                        <a:solidFill>
                          <a:srgbClr val="000000"/>
                        </a:solidFill>
                        <a:effectLst/>
                        <a:latin typeface="Times New Roman" panose="02020603050405020304" pitchFamily="18" charset="0"/>
                        <a:ea typeface="+mn-ea"/>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57659727"/>
                  </a:ext>
                </a:extLst>
              </a:tr>
            </a:tbl>
          </a:graphicData>
        </a:graphic>
      </p:graphicFrame>
    </p:spTree>
    <p:extLst>
      <p:ext uri="{BB962C8B-B14F-4D97-AF65-F5344CB8AC3E}">
        <p14:creationId xmlns:p14="http://schemas.microsoft.com/office/powerpoint/2010/main" val="401407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94551CC-1A8D-D59C-AEEB-9164838098CB}"/>
              </a:ext>
            </a:extLst>
          </p:cNvPr>
          <p:cNvGrpSpPr/>
          <p:nvPr/>
        </p:nvGrpSpPr>
        <p:grpSpPr>
          <a:xfrm>
            <a:off x="762000" y="876300"/>
            <a:ext cx="3048000" cy="1143000"/>
            <a:chOff x="0" y="-542291"/>
            <a:chExt cx="2928248" cy="2033593"/>
          </a:xfrm>
          <a:solidFill>
            <a:schemeClr val="accent1">
              <a:lumMod val="20000"/>
              <a:lumOff val="80000"/>
            </a:schemeClr>
          </a:solidFill>
        </p:grpSpPr>
        <p:sp>
          <p:nvSpPr>
            <p:cNvPr id="14" name="Freeform 5">
              <a:extLst>
                <a:ext uri="{FF2B5EF4-FFF2-40B4-BE49-F238E27FC236}">
                  <a16:creationId xmlns:a16="http://schemas.microsoft.com/office/drawing/2014/main" xmlns="" id="{010A3754-B1A7-BE51-9F89-B1D9C5B9DEC9}"/>
                </a:ext>
              </a:extLst>
            </p:cNvPr>
            <p:cNvSpPr/>
            <p:nvPr/>
          </p:nvSpPr>
          <p:spPr>
            <a:xfrm>
              <a:off x="0" y="-542291"/>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nchor="ctr"/>
            <a:lstStyle/>
            <a:p>
              <a:pPr algn="ctr"/>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xmlns="" id="{594551CC-1A8D-D59C-AEEB-9164838098CB}"/>
              </a:ext>
            </a:extLst>
          </p:cNvPr>
          <p:cNvGrpSpPr/>
          <p:nvPr/>
        </p:nvGrpSpPr>
        <p:grpSpPr>
          <a:xfrm>
            <a:off x="762000" y="4076700"/>
            <a:ext cx="3048000" cy="1143000"/>
            <a:chOff x="0" y="-542291"/>
            <a:chExt cx="2928248" cy="2033593"/>
          </a:xfrm>
          <a:solidFill>
            <a:schemeClr val="accent6">
              <a:lumMod val="20000"/>
              <a:lumOff val="80000"/>
            </a:schemeClr>
          </a:solidFill>
        </p:grpSpPr>
        <p:sp>
          <p:nvSpPr>
            <p:cNvPr id="16" name="Freeform 5">
              <a:extLst>
                <a:ext uri="{FF2B5EF4-FFF2-40B4-BE49-F238E27FC236}">
                  <a16:creationId xmlns:a16="http://schemas.microsoft.com/office/drawing/2014/main" xmlns="" id="{010A3754-B1A7-BE51-9F89-B1D9C5B9DEC9}"/>
                </a:ext>
              </a:extLst>
            </p:cNvPr>
            <p:cNvSpPr/>
            <p:nvPr/>
          </p:nvSpPr>
          <p:spPr>
            <a:xfrm>
              <a:off x="0" y="-542291"/>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nchor="ctr"/>
            <a:lstStyle/>
            <a:p>
              <a:pPr algn="ct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94551CC-1A8D-D59C-AEEB-9164838098CB}"/>
              </a:ext>
            </a:extLst>
          </p:cNvPr>
          <p:cNvGrpSpPr/>
          <p:nvPr/>
        </p:nvGrpSpPr>
        <p:grpSpPr>
          <a:xfrm>
            <a:off x="762000" y="7810500"/>
            <a:ext cx="3048000" cy="1143000"/>
            <a:chOff x="0" y="-542291"/>
            <a:chExt cx="2928248" cy="2033593"/>
          </a:xfrm>
          <a:solidFill>
            <a:srgbClr val="FFFF99"/>
          </a:solidFill>
        </p:grpSpPr>
        <p:sp>
          <p:nvSpPr>
            <p:cNvPr id="18" name="Freeform 5">
              <a:extLst>
                <a:ext uri="{FF2B5EF4-FFF2-40B4-BE49-F238E27FC236}">
                  <a16:creationId xmlns:a16="http://schemas.microsoft.com/office/drawing/2014/main" xmlns="" id="{010A3754-B1A7-BE51-9F89-B1D9C5B9DEC9}"/>
                </a:ext>
              </a:extLst>
            </p:cNvPr>
            <p:cNvSpPr/>
            <p:nvPr/>
          </p:nvSpPr>
          <p:spPr>
            <a:xfrm>
              <a:off x="0" y="-542291"/>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chemeClr val="accent2">
                <a:lumMod val="20000"/>
                <a:lumOff val="80000"/>
              </a:schemeClr>
            </a:solidFill>
          </p:spPr>
          <p:txBody>
            <a:bodyPr anchor="ctr"/>
            <a:lstStyle/>
            <a:p>
              <a:pPr algn="ct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grpSp>
      <p:sp>
        <p:nvSpPr>
          <p:cNvPr id="4" name="Rounded Rectangle 3"/>
          <p:cNvSpPr/>
          <p:nvPr/>
        </p:nvSpPr>
        <p:spPr>
          <a:xfrm>
            <a:off x="4343400" y="693307"/>
            <a:ext cx="13792200" cy="1805996"/>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343400" y="2933700"/>
            <a:ext cx="13792200" cy="40386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Lần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lượt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thông</a:t>
            </a:r>
            <a:r>
              <a:rPr lang="en-US" sz="4000" dirty="0">
                <a:solidFill>
                  <a:schemeClr val="tx1"/>
                </a:solidFill>
                <a:latin typeface="Times New Roman" panose="02020603050405020304" pitchFamily="18" charset="0"/>
                <a:cs typeface="Times New Roman" panose="02020603050405020304" pitchFamily="18" charset="0"/>
              </a:rPr>
              <a:t> tin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toạ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thức</a:t>
            </a:r>
            <a:r>
              <a:rPr lang="en-US" sz="4000" dirty="0">
                <a:solidFill>
                  <a:schemeClr val="tx1"/>
                </a:solidFill>
                <a:latin typeface="Times New Roman" panose="02020603050405020304" pitchFamily="18" charset="0"/>
                <a:cs typeface="Times New Roman" panose="02020603050405020304" pitchFamily="18" charset="0"/>
              </a:rPr>
              <a:t> di </a:t>
            </a:r>
            <a:r>
              <a:rPr lang="en-US" sz="4000" dirty="0" err="1">
                <a:solidFill>
                  <a:schemeClr val="tx1"/>
                </a:solidFill>
                <a:latin typeface="Times New Roman" panose="02020603050405020304" pitchFamily="18" charset="0"/>
                <a:cs typeface="Times New Roman" panose="02020603050405020304" pitchFamily="18" charset="0"/>
              </a:rPr>
              <a:t>chuyển</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Đặc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sắc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thần</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vệ</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huy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343400" y="7277100"/>
            <a:ext cx="13792200" cy="2666999"/>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Đánh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suy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nghĩ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tham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quan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nếu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cần</a:t>
            </a:r>
            <a:r>
              <a:rPr lang="en-US" sz="4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85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80">
                                          <p:stCondLst>
                                            <p:cond delay="0"/>
                                          </p:stCondLst>
                                        </p:cTn>
                                        <p:tgtEl>
                                          <p:spTgt spid="19"/>
                                        </p:tgtEl>
                                      </p:cBhvr>
                                    </p:animEffect>
                                    <p:anim calcmode="lin" valueType="num">
                                      <p:cBhvr>
                                        <p:cTn id="3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2" dur="26">
                                          <p:stCondLst>
                                            <p:cond delay="650"/>
                                          </p:stCondLst>
                                        </p:cTn>
                                        <p:tgtEl>
                                          <p:spTgt spid="19"/>
                                        </p:tgtEl>
                                      </p:cBhvr>
                                      <p:to x="100000" y="60000"/>
                                    </p:animScale>
                                    <p:animScale>
                                      <p:cBhvr>
                                        <p:cTn id="43" dur="166" decel="50000">
                                          <p:stCondLst>
                                            <p:cond delay="676"/>
                                          </p:stCondLst>
                                        </p:cTn>
                                        <p:tgtEl>
                                          <p:spTgt spid="19"/>
                                        </p:tgtEl>
                                      </p:cBhvr>
                                      <p:to x="100000" y="100000"/>
                                    </p:animScale>
                                    <p:animScale>
                                      <p:cBhvr>
                                        <p:cTn id="44" dur="26">
                                          <p:stCondLst>
                                            <p:cond delay="1312"/>
                                          </p:stCondLst>
                                        </p:cTn>
                                        <p:tgtEl>
                                          <p:spTgt spid="19"/>
                                        </p:tgtEl>
                                      </p:cBhvr>
                                      <p:to x="100000" y="80000"/>
                                    </p:animScale>
                                    <p:animScale>
                                      <p:cBhvr>
                                        <p:cTn id="45" dur="166" decel="50000">
                                          <p:stCondLst>
                                            <p:cond delay="1338"/>
                                          </p:stCondLst>
                                        </p:cTn>
                                        <p:tgtEl>
                                          <p:spTgt spid="19"/>
                                        </p:tgtEl>
                                      </p:cBhvr>
                                      <p:to x="100000" y="100000"/>
                                    </p:animScale>
                                    <p:animScale>
                                      <p:cBhvr>
                                        <p:cTn id="46" dur="26">
                                          <p:stCondLst>
                                            <p:cond delay="1642"/>
                                          </p:stCondLst>
                                        </p:cTn>
                                        <p:tgtEl>
                                          <p:spTgt spid="19"/>
                                        </p:tgtEl>
                                      </p:cBhvr>
                                      <p:to x="100000" y="90000"/>
                                    </p:animScale>
                                    <p:animScale>
                                      <p:cBhvr>
                                        <p:cTn id="47" dur="166" decel="50000">
                                          <p:stCondLst>
                                            <p:cond delay="1668"/>
                                          </p:stCondLst>
                                        </p:cTn>
                                        <p:tgtEl>
                                          <p:spTgt spid="19"/>
                                        </p:tgtEl>
                                      </p:cBhvr>
                                      <p:to x="100000" y="100000"/>
                                    </p:animScale>
                                    <p:animScale>
                                      <p:cBhvr>
                                        <p:cTn id="48" dur="26">
                                          <p:stCondLst>
                                            <p:cond delay="1808"/>
                                          </p:stCondLst>
                                        </p:cTn>
                                        <p:tgtEl>
                                          <p:spTgt spid="19"/>
                                        </p:tgtEl>
                                      </p:cBhvr>
                                      <p:to x="100000" y="95000"/>
                                    </p:animScale>
                                    <p:animScale>
                                      <p:cBhvr>
                                        <p:cTn id="49" dur="166" decel="50000">
                                          <p:stCondLst>
                                            <p:cond delay="1834"/>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style.rotation</p:attrName>
                                        </p:attrNameLst>
                                      </p:cBhvr>
                                      <p:tavLst>
                                        <p:tav tm="0">
                                          <p:val>
                                            <p:fltVal val="90"/>
                                          </p:val>
                                        </p:tav>
                                        <p:tav tm="100000">
                                          <p:val>
                                            <p:fltVal val="0"/>
                                          </p:val>
                                        </p:tav>
                                      </p:tavLst>
                                    </p:anim>
                                    <p:animEffect transition="in" filter="fade">
                                      <p:cBhvr>
                                        <p:cTn id="5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3314700"/>
            <a:ext cx="14630400" cy="2123658"/>
          </a:xfrm>
          <a:prstGeom prst="rect">
            <a:avLst/>
          </a:prstGeom>
          <a:noFill/>
        </p:spPr>
        <p:txBody>
          <a:bodyPr wrap="square" rtlCol="0">
            <a:spAutoFit/>
          </a:bodyPr>
          <a:lstStyle/>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lam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minh.</a:t>
            </a:r>
          </a:p>
        </p:txBody>
      </p:sp>
      <p:sp>
        <p:nvSpPr>
          <p:cNvPr id="4" name="TextBox 3"/>
          <p:cNvSpPr txBox="1"/>
          <p:nvPr/>
        </p:nvSpPr>
        <p:spPr>
          <a:xfrm>
            <a:off x="5029200" y="459561"/>
            <a:ext cx="8763000" cy="769441"/>
          </a:xfrm>
          <a:prstGeom prst="rect">
            <a:avLst/>
          </a:prstGeom>
          <a:noFill/>
        </p:spPr>
        <p:txBody>
          <a:bodyPr wrap="square" rtlCol="0">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c.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pic>
        <p:nvPicPr>
          <p:cNvPr id="8" name="Picture 7" descr="A hand holding a pencil&#10;&#10;Description automatically generated">
            <a:extLst>
              <a:ext uri="{FF2B5EF4-FFF2-40B4-BE49-F238E27FC236}">
                <a16:creationId xmlns:a16="http://schemas.microsoft.com/office/drawing/2014/main" xmlns="" id="{927EAB6B-34AF-AE9C-0436-CCEC5A742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4979256"/>
            <a:ext cx="6934200" cy="6043849"/>
          </a:xfrm>
          <a:prstGeom prst="rect">
            <a:avLst/>
          </a:prstGeom>
        </p:spPr>
      </p:pic>
    </p:spTree>
    <p:extLst>
      <p:ext uri="{BB962C8B-B14F-4D97-AF65-F5344CB8AC3E}">
        <p14:creationId xmlns:p14="http://schemas.microsoft.com/office/powerpoint/2010/main" val="6860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400" y="2019300"/>
            <a:ext cx="12039600" cy="769441"/>
          </a:xfrm>
          <a:prstGeom prst="rect">
            <a:avLst/>
          </a:prstGeom>
          <a:noFill/>
        </p:spPr>
        <p:txBody>
          <a:bodyPr wrap="square" rtlCol="0">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d. </a:t>
            </a:r>
            <a:r>
              <a:rPr lang="en-US" sz="4400" b="1" dirty="0" err="1">
                <a:solidFill>
                  <a:prstClr val="black"/>
                </a:solidFill>
                <a:latin typeface="Times New Roman" panose="02020603050405020304" pitchFamily="18" charset="0"/>
                <a:cs typeface="Times New Roman" panose="02020603050405020304" pitchFamily="18" charset="0"/>
              </a:rPr>
              <a:t>Kiểm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endParaRPr lang="en-US" sz="44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FDE88E1-E97C-79B0-DB76-5E41473167E4}"/>
              </a:ext>
            </a:extLst>
          </p:cNvPr>
          <p:cNvPicPr>
            <a:picLocks noChangeAspect="1"/>
          </p:cNvPicPr>
          <p:nvPr/>
        </p:nvPicPr>
        <p:blipFill>
          <a:blip r:embed="rId3"/>
          <a:stretch>
            <a:fillRect/>
          </a:stretch>
        </p:blipFill>
        <p:spPr>
          <a:xfrm>
            <a:off x="8915400" y="-3810"/>
            <a:ext cx="7225704" cy="10287000"/>
          </a:xfrm>
          <a:prstGeom prst="rect">
            <a:avLst/>
          </a:prstGeom>
        </p:spPr>
      </p:pic>
    </p:spTree>
    <p:extLst>
      <p:ext uri="{BB962C8B-B14F-4D97-AF65-F5344CB8AC3E}">
        <p14:creationId xmlns:p14="http://schemas.microsoft.com/office/powerpoint/2010/main" val="31301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BB5D50C-C695-7B12-7B92-84CC5B2BAB8E}"/>
              </a:ext>
            </a:extLst>
          </p:cNvPr>
          <p:cNvGrpSpPr/>
          <p:nvPr/>
        </p:nvGrpSpPr>
        <p:grpSpPr>
          <a:xfrm>
            <a:off x="665479" y="1400383"/>
            <a:ext cx="16250921" cy="5105400"/>
            <a:chOff x="0" y="0"/>
            <a:chExt cx="2928248" cy="2033593"/>
          </a:xfrm>
          <a:solidFill>
            <a:srgbClr val="FCF6D2"/>
          </a:solidFill>
        </p:grpSpPr>
        <p:sp>
          <p:nvSpPr>
            <p:cNvPr id="4" name="Freeform 5">
              <a:extLst>
                <a:ext uri="{FF2B5EF4-FFF2-40B4-BE49-F238E27FC236}">
                  <a16:creationId xmlns:a16="http://schemas.microsoft.com/office/drawing/2014/main" xmlns="" id="{1DD72B82-00A8-9255-E90D-C0B45C4CD42C}"/>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4">
            <a:extLst>
              <a:ext uri="{FF2B5EF4-FFF2-40B4-BE49-F238E27FC236}">
                <a16:creationId xmlns:a16="http://schemas.microsoft.com/office/drawing/2014/main" xmlns="" id="{43635DEB-1451-FF7E-25C0-A77985C8D629}"/>
              </a:ext>
            </a:extLst>
          </p:cNvPr>
          <p:cNvSpPr/>
          <p:nvPr/>
        </p:nvSpPr>
        <p:spPr>
          <a:xfrm>
            <a:off x="13093031" y="4646827"/>
            <a:ext cx="4704301" cy="5936027"/>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3"/>
          <p:cNvSpPr txBox="1"/>
          <p:nvPr/>
        </p:nvSpPr>
        <p:spPr>
          <a:xfrm>
            <a:off x="3962400" y="2733037"/>
            <a:ext cx="9296400"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ED7D31">
                    <a:lumMod val="75000"/>
                  </a:srgbClr>
                </a:solidFill>
                <a:effectLst/>
                <a:uLnTx/>
                <a:uFillTx/>
                <a:latin typeface="#9Slide05 IcielSanelma" pitchFamily="2" charset="0"/>
                <a:ea typeface="+mn-ea"/>
                <a:cs typeface="+mn-cs"/>
              </a:rPr>
              <a:t>2. </a:t>
            </a:r>
            <a:r>
              <a:rPr kumimoji="0" lang="en-US" sz="9600" b="0" i="0" u="none" strike="noStrike" kern="1200" cap="none" spc="0" normalizeH="0" baseline="0" noProof="0" dirty="0" err="1">
                <a:ln>
                  <a:noFill/>
                </a:ln>
                <a:solidFill>
                  <a:srgbClr val="ED7D31">
                    <a:lumMod val="75000"/>
                  </a:srgbClr>
                </a:solidFill>
                <a:effectLst/>
                <a:uLnTx/>
                <a:uFillTx/>
                <a:latin typeface="#9Slide05 IcielSanelma" pitchFamily="2" charset="0"/>
                <a:ea typeface="+mn-ea"/>
                <a:cs typeface="+mn-cs"/>
              </a:rPr>
              <a:t>Miêu</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tả</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và</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tự</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sự</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trong</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văn</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thuyết</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minh</a:t>
            </a:r>
            <a:endParaRPr kumimoji="0" lang="en-US" sz="9600" b="0" i="0" u="none" strike="noStrike" kern="1200" cap="none" spc="0" normalizeH="0" baseline="0" noProof="0" dirty="0">
              <a:ln>
                <a:noFill/>
              </a:ln>
              <a:solidFill>
                <a:srgbClr val="ED7D31">
                  <a:lumMod val="75000"/>
                </a:srgbClr>
              </a:solidFill>
              <a:effectLst/>
              <a:uLnTx/>
              <a:uFillTx/>
              <a:latin typeface="#9Slide05 IcielSanelma" pitchFamily="2" charset="0"/>
              <a:ea typeface="+mn-ea"/>
              <a:cs typeface="+mn-cs"/>
            </a:endParaRPr>
          </a:p>
        </p:txBody>
      </p:sp>
    </p:spTree>
    <p:extLst>
      <p:ext uri="{BB962C8B-B14F-4D97-AF65-F5344CB8AC3E}">
        <p14:creationId xmlns:p14="http://schemas.microsoft.com/office/powerpoint/2010/main" val="15533248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095500"/>
            <a:ext cx="16687800" cy="7540526"/>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Văn thuyết minh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đề cao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tính khách quan, khoa học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trong việc trình bày, giới thiệu, phổ biến, hoặc nhằm giải thích rõ đặc điểm cơ bản của một đối tượng, cung cấp tri thức về các hiện tượng, sự vật trong tự nhiên và xã hội.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nét</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Việc kể và tả trong văn bản thuyết minh chỉ giúp làm rõ thêm các đặc điểm vốn có của đối tượng được giới thiệu, không làm người đọc hiểu sai về đối tượng ấy.</a:t>
            </a:r>
            <a:endParaRPr lang="vi-VN" sz="4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FF21E322-5933-D7DD-BCE7-2B0E24977FE2}"/>
              </a:ext>
            </a:extLst>
          </p:cNvPr>
          <p:cNvGrpSpPr/>
          <p:nvPr/>
        </p:nvGrpSpPr>
        <p:grpSpPr>
          <a:xfrm>
            <a:off x="2089445" y="-495300"/>
            <a:ext cx="14109107" cy="2133600"/>
            <a:chOff x="0" y="0"/>
            <a:chExt cx="3792762" cy="3261740"/>
          </a:xfrm>
          <a:solidFill>
            <a:srgbClr val="FCF6D2"/>
          </a:solidFill>
        </p:grpSpPr>
        <p:sp>
          <p:nvSpPr>
            <p:cNvPr id="4" name="Freeform 3">
              <a:extLst>
                <a:ext uri="{FF2B5EF4-FFF2-40B4-BE49-F238E27FC236}">
                  <a16:creationId xmlns:a16="http://schemas.microsoft.com/office/drawing/2014/main" xmlns=""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endParaRPr lang="en-US"/>
            </a:p>
          </p:txBody>
        </p:sp>
      </p:grpSp>
      <p:sp>
        <p:nvSpPr>
          <p:cNvPr id="5" name="Rectangle 4"/>
          <p:cNvSpPr/>
          <p:nvPr/>
        </p:nvSpPr>
        <p:spPr>
          <a:xfrm>
            <a:off x="6724036" y="571500"/>
            <a:ext cx="5220928" cy="830997"/>
          </a:xfrm>
          <a:prstGeom prst="rect">
            <a:avLst/>
          </a:prstGeom>
        </p:spPr>
        <p:txBody>
          <a:bodyPr wrap="square">
            <a:spAutoFit/>
          </a:bodyPr>
          <a:lstStyle/>
          <a:p>
            <a:pPr algn="just"/>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a</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 Cách thức</a:t>
            </a:r>
          </a:p>
        </p:txBody>
      </p:sp>
    </p:spTree>
    <p:extLst>
      <p:ext uri="{BB962C8B-B14F-4D97-AF65-F5344CB8AC3E}">
        <p14:creationId xmlns:p14="http://schemas.microsoft.com/office/powerpoint/2010/main" val="14064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p:cTn id="30"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8" y="2476917"/>
            <a:ext cx="16764000"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Văn bản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Khám phá kì quan thế giới: Thác I-goa-du</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người viết đã kết hợp kể và tả lại một cách sinh động, hấp dẫn về chuyến đi vào “Họng quỷ” nhằm khám phá trung tâm thác nước.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V</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ăn bản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Vườn Quốc gia Tràm Chim – Tam Nông</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cũng có rất nhiều đoạn văn thuyết minh kết hợp với miêu tả để làm nổi bật vẻ đẹp độc đáo của các danh lam thắng cảnh này.</a:t>
            </a:r>
          </a:p>
        </p:txBody>
      </p:sp>
      <p:grpSp>
        <p:nvGrpSpPr>
          <p:cNvPr id="3" name="Group 2">
            <a:extLst>
              <a:ext uri="{FF2B5EF4-FFF2-40B4-BE49-F238E27FC236}">
                <a16:creationId xmlns:a16="http://schemas.microsoft.com/office/drawing/2014/main" xmlns="" id="{FF21E322-5933-D7DD-BCE7-2B0E24977FE2}"/>
              </a:ext>
            </a:extLst>
          </p:cNvPr>
          <p:cNvGrpSpPr/>
          <p:nvPr/>
        </p:nvGrpSpPr>
        <p:grpSpPr>
          <a:xfrm>
            <a:off x="2089445" y="-495300"/>
            <a:ext cx="14109107" cy="2133600"/>
            <a:chOff x="0" y="0"/>
            <a:chExt cx="3792762" cy="3261740"/>
          </a:xfrm>
          <a:solidFill>
            <a:srgbClr val="FCF6D2"/>
          </a:solidFill>
        </p:grpSpPr>
        <p:sp>
          <p:nvSpPr>
            <p:cNvPr id="4" name="Freeform 3">
              <a:extLst>
                <a:ext uri="{FF2B5EF4-FFF2-40B4-BE49-F238E27FC236}">
                  <a16:creationId xmlns:a16="http://schemas.microsoft.com/office/drawing/2014/main" xmlns=""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endParaRPr lang="en-US"/>
            </a:p>
          </p:txBody>
        </p:sp>
      </p:grpSp>
      <p:sp>
        <p:nvSpPr>
          <p:cNvPr id="5" name="Rectangle 4"/>
          <p:cNvSpPr/>
          <p:nvPr/>
        </p:nvSpPr>
        <p:spPr>
          <a:xfrm>
            <a:off x="6724036" y="571500"/>
            <a:ext cx="5220928" cy="830997"/>
          </a:xfrm>
          <a:prstGeom prst="rect">
            <a:avLst/>
          </a:prstGeom>
        </p:spPr>
        <p:txBody>
          <a:bodyPr wrap="square">
            <a:spAutoFit/>
          </a:bodyPr>
          <a:lstStyle/>
          <a:p>
            <a:pPr algn="just"/>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a</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 Cách thức</a:t>
            </a:r>
          </a:p>
        </p:txBody>
      </p:sp>
    </p:spTree>
    <p:extLst>
      <p:ext uri="{BB962C8B-B14F-4D97-AF65-F5344CB8AC3E}">
        <p14:creationId xmlns:p14="http://schemas.microsoft.com/office/powerpoint/2010/main" val="18661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1322078" y="3901049"/>
            <a:ext cx="6683760" cy="5915127"/>
          </a:xfrm>
          <a:custGeom>
            <a:avLst/>
            <a:gdLst/>
            <a:ahLst/>
            <a:cxnLst/>
            <a:rect l="l" t="t" r="r" b="b"/>
            <a:pathLst>
              <a:path w="6683760" h="5915127">
                <a:moveTo>
                  <a:pt x="0" y="0"/>
                </a:moveTo>
                <a:lnTo>
                  <a:pt x="6683759" y="0"/>
                </a:lnTo>
                <a:lnTo>
                  <a:pt x="6683759" y="5915127"/>
                </a:lnTo>
                <a:lnTo>
                  <a:pt x="0" y="5915127"/>
                </a:lnTo>
                <a:lnTo>
                  <a:pt x="0" y="0"/>
                </a:lnTo>
                <a:close/>
              </a:path>
            </a:pathLst>
          </a:custGeom>
          <a:blipFill>
            <a:blip r:embed="rId3"/>
            <a:stretch>
              <a:fillRect/>
            </a:stretch>
          </a:blipFill>
        </p:spPr>
        <p:txBody>
          <a:bodyPr/>
          <a:lstStyle/>
          <a:p>
            <a:endParaRPr lang="en-US"/>
          </a:p>
        </p:txBody>
      </p:sp>
      <p:sp>
        <p:nvSpPr>
          <p:cNvPr id="9" name="Freeform 9"/>
          <p:cNvSpPr/>
          <p:nvPr/>
        </p:nvSpPr>
        <p:spPr>
          <a:xfrm>
            <a:off x="11115365" y="4299761"/>
            <a:ext cx="5017355" cy="5117702"/>
          </a:xfrm>
          <a:custGeom>
            <a:avLst/>
            <a:gdLst/>
            <a:ahLst/>
            <a:cxnLst/>
            <a:rect l="l" t="t" r="r" b="b"/>
            <a:pathLst>
              <a:path w="5017355" h="5117702">
                <a:moveTo>
                  <a:pt x="0" y="0"/>
                </a:moveTo>
                <a:lnTo>
                  <a:pt x="5017355" y="0"/>
                </a:lnTo>
                <a:lnTo>
                  <a:pt x="5017355" y="5117702"/>
                </a:lnTo>
                <a:lnTo>
                  <a:pt x="0" y="5117702"/>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1344781"/>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PHÚ QUỐC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8" y="2476917"/>
            <a:ext cx="16764000" cy="2123658"/>
          </a:xfrm>
          <a:prstGeom prst="rect">
            <a:avLst/>
          </a:prstGeom>
        </p:spPr>
        <p:txBody>
          <a:bodyPr wrap="square">
            <a:spAutoFit/>
          </a:bodyPr>
          <a:lstStyle/>
          <a:p>
            <a:pPr lvl="0" algn="just"/>
            <a:r>
              <a:rPr lang="vi-VN" sz="4400" dirty="0">
                <a:latin typeface="Times New Roman" panose="02020603050405020304" pitchFamily="18" charset="0"/>
                <a:cs typeface="Times New Roman" panose="02020603050405020304" pitchFamily="18" charset="0"/>
              </a:rPr>
              <a:t>Hãy viết đoạn văn thuyết minh giới thiệu một danh lam thắng cảnh của Việt Nam mà em yêu thích, trong đó có sử dụng kết hợp phương thức tự sự và miêu tả.</a:t>
            </a:r>
            <a:endParaRPr kumimoji="0" lang="vi-VN" sz="88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FF21E322-5933-D7DD-BCE7-2B0E24977FE2}"/>
              </a:ext>
            </a:extLst>
          </p:cNvPr>
          <p:cNvGrpSpPr/>
          <p:nvPr/>
        </p:nvGrpSpPr>
        <p:grpSpPr>
          <a:xfrm>
            <a:off x="2089445" y="-495300"/>
            <a:ext cx="14109107" cy="2133600"/>
            <a:chOff x="0" y="0"/>
            <a:chExt cx="3792762" cy="3261740"/>
          </a:xfrm>
          <a:solidFill>
            <a:srgbClr val="FCF6D2"/>
          </a:solidFill>
        </p:grpSpPr>
        <p:sp>
          <p:nvSpPr>
            <p:cNvPr id="4" name="Freeform 3">
              <a:extLst>
                <a:ext uri="{FF2B5EF4-FFF2-40B4-BE49-F238E27FC236}">
                  <a16:creationId xmlns:a16="http://schemas.microsoft.com/office/drawing/2014/main" xmlns=""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6724036" y="571500"/>
            <a:ext cx="5220928"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tập</a:t>
            </a:r>
            <a:endParaRPr kumimoji="0" lang="vi-VN"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bridge over water with buildings and trees&#10;&#10;Description automatically generated">
            <a:extLst>
              <a:ext uri="{FF2B5EF4-FFF2-40B4-BE49-F238E27FC236}">
                <a16:creationId xmlns:a16="http://schemas.microsoft.com/office/drawing/2014/main" xmlns="" id="{62CC9919-D41B-AA47-5582-A368F85F37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606534"/>
            <a:ext cx="12877800" cy="8407098"/>
          </a:xfrm>
          <a:prstGeom prst="rect">
            <a:avLst/>
          </a:prstGeom>
        </p:spPr>
      </p:pic>
    </p:spTree>
    <p:extLst>
      <p:ext uri="{BB962C8B-B14F-4D97-AF65-F5344CB8AC3E}">
        <p14:creationId xmlns:p14="http://schemas.microsoft.com/office/powerpoint/2010/main" val="27966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63F2FE4E-453F-2C89-7EB2-6E802D1FFF2D}"/>
              </a:ext>
            </a:extLst>
          </p:cNvPr>
          <p:cNvPicPr>
            <a:picLocks noChangeAspect="1"/>
          </p:cNvPicPr>
          <p:nvPr/>
        </p:nvPicPr>
        <p:blipFill>
          <a:blip r:embed="rId3"/>
          <a:srcRect t="15429"/>
          <a:stretch/>
        </p:blipFill>
        <p:spPr>
          <a:xfrm>
            <a:off x="20" y="1923"/>
            <a:ext cx="18287980" cy="10285077"/>
          </a:xfrm>
          <a:prstGeom prst="rect">
            <a:avLst/>
          </a:prstGeom>
        </p:spPr>
      </p:pic>
    </p:spTree>
    <p:extLst>
      <p:ext uri="{BB962C8B-B14F-4D97-AF65-F5344CB8AC3E}">
        <p14:creationId xmlns:p14="http://schemas.microsoft.com/office/powerpoint/2010/main" val="404596280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1028700" y="3983308"/>
            <a:ext cx="6904752" cy="5750608"/>
          </a:xfrm>
          <a:custGeom>
            <a:avLst/>
            <a:gdLst/>
            <a:ahLst/>
            <a:cxnLst/>
            <a:rect l="l" t="t" r="r" b="b"/>
            <a:pathLst>
              <a:path w="6904752" h="5750608">
                <a:moveTo>
                  <a:pt x="0" y="0"/>
                </a:moveTo>
                <a:lnTo>
                  <a:pt x="6904752" y="0"/>
                </a:lnTo>
                <a:lnTo>
                  <a:pt x="6904752" y="5750608"/>
                </a:lnTo>
                <a:lnTo>
                  <a:pt x="0" y="5750608"/>
                </a:lnTo>
                <a:lnTo>
                  <a:pt x="0" y="0"/>
                </a:lnTo>
                <a:close/>
              </a:path>
            </a:pathLst>
          </a:custGeom>
          <a:blipFill>
            <a:blip r:embed="rId3"/>
            <a:stretch>
              <a:fillRect l="-13525" r="-19730"/>
            </a:stretch>
          </a:blipFill>
        </p:spPr>
        <p:txBody>
          <a:bodyPr/>
          <a:lstStyle/>
          <a:p>
            <a:endParaRPr lang="en-US"/>
          </a:p>
        </p:txBody>
      </p:sp>
      <p:sp>
        <p:nvSpPr>
          <p:cNvPr id="9" name="Freeform 9"/>
          <p:cNvSpPr/>
          <p:nvPr/>
        </p:nvSpPr>
        <p:spPr>
          <a:xfrm>
            <a:off x="11729777" y="4865505"/>
            <a:ext cx="4716103" cy="4114800"/>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85800" y="1306695"/>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NGŨ HÀNH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A615C9DC-9D80-6356-B24A-5170D7944DC8}"/>
              </a:ext>
            </a:extLst>
          </p:cNvPr>
          <p:cNvPicPr>
            <a:picLocks noChangeAspect="1"/>
          </p:cNvPicPr>
          <p:nvPr/>
        </p:nvPicPr>
        <p:blipFill>
          <a:blip r:embed="rId3"/>
          <a:srcRect t="13892" b="1854"/>
          <a:stretch/>
        </p:blipFill>
        <p:spPr>
          <a:xfrm>
            <a:off x="20" y="1923"/>
            <a:ext cx="18287980" cy="10285077"/>
          </a:xfrm>
          <a:prstGeom prst="rect">
            <a:avLst/>
          </a:prstGeom>
        </p:spPr>
      </p:pic>
    </p:spTree>
    <p:extLst>
      <p:ext uri="{BB962C8B-B14F-4D97-AF65-F5344CB8AC3E}">
        <p14:creationId xmlns:p14="http://schemas.microsoft.com/office/powerpoint/2010/main" val="111309907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2221190" y="4559673"/>
            <a:ext cx="4204052" cy="5304797"/>
          </a:xfrm>
          <a:custGeom>
            <a:avLst/>
            <a:gdLst/>
            <a:ahLst/>
            <a:cxnLst/>
            <a:rect l="l" t="t" r="r" b="b"/>
            <a:pathLst>
              <a:path w="4204052" h="5304797">
                <a:moveTo>
                  <a:pt x="0" y="0"/>
                </a:moveTo>
                <a:lnTo>
                  <a:pt x="4204052" y="0"/>
                </a:lnTo>
                <a:lnTo>
                  <a:pt x="4204052" y="5304797"/>
                </a:lnTo>
                <a:lnTo>
                  <a:pt x="0" y="53047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0074623" y="4559673"/>
            <a:ext cx="7495390" cy="4996927"/>
          </a:xfrm>
          <a:custGeom>
            <a:avLst/>
            <a:gdLst/>
            <a:ahLst/>
            <a:cxnLst/>
            <a:rect l="l" t="t" r="r" b="b"/>
            <a:pathLst>
              <a:path w="7495390" h="4996927">
                <a:moveTo>
                  <a:pt x="0" y="0"/>
                </a:moveTo>
                <a:lnTo>
                  <a:pt x="7495390" y="0"/>
                </a:lnTo>
                <a:lnTo>
                  <a:pt x="7495390" y="4996927"/>
                </a:lnTo>
                <a:lnTo>
                  <a:pt x="0" y="4996927"/>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876907" y="1257300"/>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ĐÀ LẠT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D890670B-B975-3525-22C8-2C5936ABE677}"/>
              </a:ext>
            </a:extLst>
          </p:cNvPr>
          <p:cNvPicPr>
            <a:picLocks noChangeAspect="1"/>
          </p:cNvPicPr>
          <p:nvPr/>
        </p:nvPicPr>
        <p:blipFill>
          <a:blip r:embed="rId3"/>
          <a:srcRect t="15746"/>
          <a:stretch/>
        </p:blipFill>
        <p:spPr>
          <a:xfrm>
            <a:off x="20" y="1923"/>
            <a:ext cx="18287980" cy="10285077"/>
          </a:xfrm>
          <a:prstGeom prst="rect">
            <a:avLst/>
          </a:prstGeom>
        </p:spPr>
      </p:pic>
    </p:spTree>
    <p:extLst>
      <p:ext uri="{BB962C8B-B14F-4D97-AF65-F5344CB8AC3E}">
        <p14:creationId xmlns:p14="http://schemas.microsoft.com/office/powerpoint/2010/main" val="404555262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2860656" y="4030925"/>
            <a:ext cx="3982154" cy="5709181"/>
          </a:xfrm>
          <a:custGeom>
            <a:avLst/>
            <a:gdLst/>
            <a:ahLst/>
            <a:cxnLst/>
            <a:rect l="l" t="t" r="r" b="b"/>
            <a:pathLst>
              <a:path w="3982154" h="5709181">
                <a:moveTo>
                  <a:pt x="0" y="0"/>
                </a:moveTo>
                <a:lnTo>
                  <a:pt x="3982154" y="0"/>
                </a:lnTo>
                <a:lnTo>
                  <a:pt x="3982154" y="5709181"/>
                </a:lnTo>
                <a:lnTo>
                  <a:pt x="0" y="5709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0626784" y="549498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2699527" y="4536933"/>
            <a:ext cx="1849031" cy="1916094"/>
          </a:xfrm>
          <a:custGeom>
            <a:avLst/>
            <a:gdLst/>
            <a:ahLst/>
            <a:cxnLst/>
            <a:rect l="l" t="t" r="r" b="b"/>
            <a:pathLst>
              <a:path w="1849031" h="1916094">
                <a:moveTo>
                  <a:pt x="0" y="0"/>
                </a:moveTo>
                <a:lnTo>
                  <a:pt x="1849031" y="0"/>
                </a:lnTo>
                <a:lnTo>
                  <a:pt x="1849031" y="1916094"/>
                </a:lnTo>
                <a:lnTo>
                  <a:pt x="0" y="19160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TextBox 11"/>
          <p:cNvSpPr txBox="1"/>
          <p:nvPr/>
        </p:nvSpPr>
        <p:spPr>
          <a:xfrm>
            <a:off x="1028700" y="1364211"/>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MŨI NÉ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1341</Words>
  <Application>Microsoft Office PowerPoint</Application>
  <PresentationFormat>Custom</PresentationFormat>
  <Paragraphs>122</Paragraphs>
  <Slides>30</Slides>
  <Notes>25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Calibri</vt:lpstr>
      <vt:lpstr>#9Slide07 IcielCrocante</vt:lpstr>
      <vt:lpstr>Times New Roman</vt:lpstr>
      <vt:lpstr>#9Slide05 SVNWallows</vt:lpstr>
      <vt:lpstr>Calibri Light</vt:lpstr>
      <vt:lpstr>#9Slide05 Braxton Regular</vt:lpstr>
      <vt:lpstr>Wingdings</vt:lpstr>
      <vt:lpstr>Arial</vt:lpstr>
      <vt:lpstr>Sifonn</vt:lpstr>
      <vt:lpstr>#9Slide05 IcielSanelma</vt:lpstr>
      <vt:lpstr>#9Slide05 SVNBistro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dc:creator>laptop</dc:creator>
  <cp:lastModifiedBy>laptop</cp:lastModifiedBy>
  <cp:revision>41</cp:revision>
  <dcterms:created xsi:type="dcterms:W3CDTF">2006-08-16T00:00:00Z</dcterms:created>
  <dcterms:modified xsi:type="dcterms:W3CDTF">2026-04-07T02:57:31Z</dcterms:modified>
  <dc:identifier>DAGIqu7OUZY</dc:identifier>
</cp:coreProperties>
</file>