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74" r:id="rId2"/>
    <p:sldId id="379" r:id="rId3"/>
    <p:sldId id="380" r:id="rId4"/>
    <p:sldId id="256" r:id="rId5"/>
    <p:sldId id="257" r:id="rId6"/>
    <p:sldId id="409" r:id="rId7"/>
    <p:sldId id="263" r:id="rId8"/>
    <p:sldId id="369" r:id="rId9"/>
    <p:sldId id="382" r:id="rId10"/>
    <p:sldId id="364" r:id="rId11"/>
    <p:sldId id="371" r:id="rId12"/>
    <p:sldId id="375" r:id="rId13"/>
    <p:sldId id="38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#9Slide07 SVNGuerrilla" panose="00000500000000000000" charset="0"/>
      <p:regular r:id="rId20"/>
    </p:embeddedFont>
    <p:embeddedFont>
      <p:font typeface="#9Slide05 SVNBistro Script" panose="020B0604020202020204" charset="0"/>
      <p:regular r:id="rId21"/>
    </p:embeddedFont>
    <p:embeddedFont>
      <p:font typeface="#9Slide04 Vollkorn Bold" panose="020B0604020202020204" charset="0"/>
      <p:bold r:id="rId22"/>
    </p:embeddedFont>
    <p:embeddedFont>
      <p:font typeface="#9Slide07 SVNBango" panose="02000000000000000000" charset="0"/>
      <p:regular r:id="rId23"/>
    </p:embeddedFont>
    <p:embeddedFont>
      <p:font typeface="#9Slide05 Pattaya" panose="020B0604020202020204" charset="-3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64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3D07-65A9-49E9-B524-FEEE3BED8F6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E8D8-F5DD-43BE-9FD2-9534E5625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7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87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5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7E8D8-F5DD-43BE-9FD2-9534E56251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51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E8D8-F5DD-43BE-9FD2-9534E56251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ẫu vector trái tim tan vỡ">
            <a:extLst>
              <a:ext uri="{FF2B5EF4-FFF2-40B4-BE49-F238E27FC236}">
                <a16:creationId xmlns:a16="http://schemas.microsoft.com/office/drawing/2014/main" xmlns="" id="{2AD40267-E910-D4D2-039D-CCE8C365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0667" l="2000" r="97167">
                        <a14:foregroundMark x1="14833" y1="13167" x2="41667" y2="78833"/>
                        <a14:foregroundMark x1="94167" y1="32667" x2="76000" y2="34833"/>
                        <a14:foregroundMark x1="5833" y1="25833" x2="17667" y2="37333"/>
                        <a14:foregroundMark x1="97000" y1="35833" x2="97167" y2="29333"/>
                        <a14:foregroundMark x1="2000" y1="28833" x2="3833" y2="33333"/>
                        <a14:foregroundMark x1="22167" y1="9333" x2="26667" y2="10333"/>
                        <a14:foregroundMark x1="72833" y1="69333" x2="95000" y2="42167"/>
                        <a14:foregroundMark x1="46167" y1="89833" x2="46167" y2="9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5405">
            <a:off x="9906000" y="15621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400300"/>
            <a:ext cx="784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atin typeface="#9Slide05 SVNBistro Script" panose="02000506000000020003" pitchFamily="2" charset="0"/>
              </a:rPr>
              <a:t>Mảnh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ghép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hoàn</a:t>
            </a:r>
            <a:r>
              <a:rPr lang="en-US" sz="16600" dirty="0">
                <a:latin typeface="#9Slide05 SVNBistro Script" panose="02000506000000020003" pitchFamily="2" charset="0"/>
              </a:rPr>
              <a:t> </a:t>
            </a:r>
            <a:r>
              <a:rPr lang="en-US" sz="16600" dirty="0" err="1">
                <a:latin typeface="#9Slide05 SVNBistro Script" panose="02000506000000020003" pitchFamily="2" charset="0"/>
              </a:rPr>
              <a:t>hảo</a:t>
            </a:r>
            <a:endParaRPr lang="en-US" sz="16600" dirty="0">
              <a:latin typeface="#9Slide05 SVNBistro Script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0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337384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86773"/>
              </p:ext>
            </p:extLst>
          </p:nvPr>
        </p:nvGraphicFramePr>
        <p:xfrm>
          <a:off x="304800" y="1257300"/>
          <a:ext cx="17678400" cy="880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xmlns="" val="412276196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422445088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898805628"/>
                    </a:ext>
                  </a:extLst>
                </a:gridCol>
              </a:tblGrid>
              <a:tr h="114521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936585"/>
                  </a:ext>
                </a:extLst>
              </a:tr>
              <a:tr h="1145219">
                <a:tc rowSpan="2">
                  <a:txBody>
                    <a:bodyPr/>
                    <a:lstStyle/>
                    <a:p>
                      <a:pPr algn="just"/>
                      <a:r>
                        <a:rPr lang="en-US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 đánh giá của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Quỹ Tiền tệ Quốc tế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Ngân hàng Thế giới (*),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 tế thế giới năm 2003 đạt mức tăng trưởng 3,2%. (Theo Phí Như Chanh)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435746"/>
                  </a:ext>
                </a:extLst>
              </a:tr>
              <a:tr h="213064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970818"/>
                  </a:ext>
                </a:extLst>
              </a:tr>
              <a:tr h="3808520">
                <a:tc>
                  <a:txBody>
                    <a:bodyPr/>
                    <a:lstStyle/>
                    <a:p>
                      <a:pPr algn="just"/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Việt Nam gia nhập </a:t>
                      </a:r>
                      <a:r>
                        <a:rPr lang="vi-VN" sz="4400" b="1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 chức Thương mại Thế giới (*) </a:t>
                      </a:r>
                      <a:r>
                        <a:rPr lang="vi-VN" sz="4400" i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 một sự kiện quan trọng trong đời sống kinh tế - xã hội của nước ta. (Theo Uỷ ban Quốc gia về Hợp tác Kinh tế quốc tế)</a:t>
                      </a:r>
                      <a:endParaRPr lang="vi-VN" sz="44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991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400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8BC366B2-5C61-2486-DBB9-4A8F9D4D7B14}"/>
              </a:ext>
            </a:extLst>
          </p:cNvPr>
          <p:cNvSpPr/>
          <p:nvPr/>
        </p:nvSpPr>
        <p:spPr>
          <a:xfrm>
            <a:off x="-152400" y="6057900"/>
            <a:ext cx="4972568" cy="4114800"/>
          </a:xfrm>
          <a:custGeom>
            <a:avLst/>
            <a:gdLst/>
            <a:ahLst/>
            <a:cxnLst/>
            <a:rect l="l" t="t" r="r" b="b"/>
            <a:pathLst>
              <a:path w="4972568" h="4114800">
                <a:moveTo>
                  <a:pt x="0" y="0"/>
                </a:moveTo>
                <a:lnTo>
                  <a:pt x="4972568" y="0"/>
                </a:lnTo>
                <a:lnTo>
                  <a:pt x="4972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803839"/>
              </p:ext>
            </p:extLst>
          </p:nvPr>
        </p:nvGraphicFramePr>
        <p:xfrm>
          <a:off x="4988560" y="4229100"/>
          <a:ext cx="1268984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840">
                  <a:extLst>
                    <a:ext uri="{9D8B030D-6E8A-4147-A177-3AD203B41FA5}">
                      <a16:colId xmlns:a16="http://schemas.microsoft.com/office/drawing/2014/main" xmlns="" val="2422445088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xmlns="" val="2898805628"/>
                    </a:ext>
                  </a:extLst>
                </a:gridCol>
              </a:tblGrid>
              <a:tr h="19081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936585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Á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435746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Á-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0970818"/>
                  </a:ext>
                </a:extLst>
              </a:tr>
              <a:tr h="1014959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99134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1975902"/>
            <a:ext cx="16916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2).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96400" y="2857500"/>
            <a:ext cx="7988086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9B6AA8C-1688-6928-F454-75C6783DB16E}"/>
              </a:ext>
            </a:extLst>
          </p:cNvPr>
          <p:cNvSpPr/>
          <p:nvPr/>
        </p:nvSpPr>
        <p:spPr>
          <a:xfrm>
            <a:off x="228600" y="1824015"/>
            <a:ext cx="7988086" cy="9077370"/>
          </a:xfrm>
          <a:custGeom>
            <a:avLst/>
            <a:gdLst/>
            <a:ahLst/>
            <a:cxnLst/>
            <a:rect l="l" t="t" r="r" b="b"/>
            <a:pathLst>
              <a:path w="3621024" h="4114800">
                <a:moveTo>
                  <a:pt x="0" y="0"/>
                </a:moveTo>
                <a:lnTo>
                  <a:pt x="3621024" y="0"/>
                </a:lnTo>
                <a:lnTo>
                  <a:pt x="36210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800100"/>
            <a:ext cx="14782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416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52500"/>
            <a:ext cx="9220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“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(UN).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="" id="{CC4A8595-B40A-F72F-E370-BE39A96E4E1B}"/>
              </a:ext>
            </a:extLst>
          </p:cNvPr>
          <p:cNvSpPr/>
          <p:nvPr/>
        </p:nvSpPr>
        <p:spPr>
          <a:xfrm>
            <a:off x="8686800" y="3145229"/>
            <a:ext cx="10715273" cy="7141771"/>
          </a:xfrm>
          <a:custGeom>
            <a:avLst/>
            <a:gdLst/>
            <a:ahLst/>
            <a:cxnLst/>
            <a:rect l="l" t="t" r="r" b="b"/>
            <a:pathLst>
              <a:path w="10715273" h="7141771">
                <a:moveTo>
                  <a:pt x="0" y="0"/>
                </a:moveTo>
                <a:lnTo>
                  <a:pt x="10715273" y="0"/>
                </a:lnTo>
                <a:lnTo>
                  <a:pt x="10715273" y="7141771"/>
                </a:lnTo>
                <a:lnTo>
                  <a:pt x="0" y="714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3650635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2189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7406378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9676" y="2046086"/>
            <a:ext cx="2858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11040986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38039" y="2046085"/>
            <a:ext cx="2633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14679624" y="1813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331178" y="20232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7162800" y="5067870"/>
            <a:ext cx="3997389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34289" y="6177018"/>
            <a:ext cx="25612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14838040" y="5115536"/>
            <a:ext cx="3449960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9341" y="6084685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189653" y="5115536"/>
            <a:ext cx="3535973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2773" y="5939393"/>
            <a:ext cx="21842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11239653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15168" y="5911453"/>
            <a:ext cx="218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3617974" y="5115536"/>
            <a:ext cx="3543147" cy="4713977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64335" y="5631615"/>
            <a:ext cx="245269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9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2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75D7469C-CC62-7157-588D-34E9FF3F9FC9}"/>
              </a:ext>
            </a:extLst>
          </p:cNvPr>
          <p:cNvGrpSpPr/>
          <p:nvPr/>
        </p:nvGrpSpPr>
        <p:grpSpPr>
          <a:xfrm>
            <a:off x="458003" y="2332258"/>
            <a:ext cx="17216814" cy="6669172"/>
            <a:chOff x="0" y="0"/>
            <a:chExt cx="4534469" cy="1756490"/>
          </a:xfrm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xmlns="" id="{5A4ED136-9434-93E5-CF1E-288FE1701862}"/>
                </a:ext>
              </a:extLst>
            </p:cNvPr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17">
              <a:extLst>
                <a:ext uri="{FF2B5EF4-FFF2-40B4-BE49-F238E27FC236}">
                  <a16:creationId xmlns:a16="http://schemas.microsoft.com/office/drawing/2014/main" xmlns="" id="{74826C5E-690B-6082-7643-4A6F877B2C9E}"/>
                </a:ext>
              </a:extLst>
            </p:cNvPr>
            <p:cNvSpPr txBox="1"/>
            <p:nvPr/>
          </p:nvSpPr>
          <p:spPr>
            <a:xfrm>
              <a:off x="0" y="-38100"/>
              <a:ext cx="4534469" cy="17945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  <a:defRPr/>
              </a:pPr>
              <a:endParaRPr>
                <a:solidFill>
                  <a:prstClr val="black"/>
                </a:solidFill>
                <a:latin typeface="Calibri"/>
                <a:cs typeface="Arial"/>
                <a:sym typeface="Arial"/>
              </a:endParaRPr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16027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581" y="204608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2391737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885" y="1598208"/>
            <a:ext cx="23631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Âu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5904564" y="20678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6118" y="2048625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IAEA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8280274" y="20346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70342" y="1085789"/>
            <a:ext cx="21850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3109593" y="500418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9000" y="6846026"/>
            <a:ext cx="279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UNICEF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5485303" y="500086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12280" y="5839899"/>
            <a:ext cx="20771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Quỹ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quốc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8998130" y="5006723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49684" y="6848566"/>
            <a:ext cx="1966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WHO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6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11373840" y="5003404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453808" y="6240008"/>
            <a:ext cx="19675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8" name="Freeform 2">
            <a:extLst>
              <a:ext uri="{FF2B5EF4-FFF2-40B4-BE49-F238E27FC236}">
                <a16:creationId xmlns:a16="http://schemas.microsoft.com/office/drawing/2014/main" xmlns="" id="{29822382-C4A3-337C-A87A-2746C36A47FC}"/>
              </a:ext>
            </a:extLst>
          </p:cNvPr>
          <p:cNvSpPr/>
          <p:nvPr/>
        </p:nvSpPr>
        <p:spPr>
          <a:xfrm>
            <a:off x="11852891" y="204242"/>
            <a:ext cx="3489173" cy="4652740"/>
          </a:xfrm>
          <a:custGeom>
            <a:avLst/>
            <a:gdLst/>
            <a:ahLst/>
            <a:cxnLst/>
            <a:rect l="l" t="t" r="r" b="b"/>
            <a:pathLst>
              <a:path w="2731198" h="4114800">
                <a:moveTo>
                  <a:pt x="0" y="0"/>
                </a:moveTo>
                <a:lnTo>
                  <a:pt x="2731199" y="0"/>
                </a:lnTo>
                <a:lnTo>
                  <a:pt x="2731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58505" y="2046084"/>
            <a:ext cx="2837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buClr>
                <a:srgbClr val="000000"/>
              </a:buClr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ABD</a:t>
            </a:r>
            <a:endParaRPr lang="vi-VN" sz="4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xmlns="" id="{9C142EF3-6F54-9FEF-3EAA-67978A8049FB}"/>
              </a:ext>
            </a:extLst>
          </p:cNvPr>
          <p:cNvSpPr/>
          <p:nvPr/>
        </p:nvSpPr>
        <p:spPr>
          <a:xfrm>
            <a:off x="14228601" y="200923"/>
            <a:ext cx="3475663" cy="4656059"/>
          </a:xfrm>
          <a:custGeom>
            <a:avLst/>
            <a:gdLst/>
            <a:ahLst/>
            <a:cxnLst/>
            <a:rect l="l" t="t" r="r" b="b"/>
            <a:pathLst>
              <a:path w="2643759" h="4114800">
                <a:moveTo>
                  <a:pt x="0" y="0"/>
                </a:moveTo>
                <a:lnTo>
                  <a:pt x="2643759" y="0"/>
                </a:lnTo>
                <a:lnTo>
                  <a:pt x="26437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algn="ctr">
              <a:defRPr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117123" y="1147345"/>
            <a:ext cx="23631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Aft>
                <a:spcPts val="1126"/>
              </a:spcAft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Ngân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triển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Á</a:t>
            </a:r>
            <a:endParaRPr lang="en-US" sz="4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0" y="1157774"/>
            <a:ext cx="18288000" cy="7795726"/>
            <a:chOff x="0" y="0"/>
            <a:chExt cx="4534469" cy="17564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534469" cy="1756490"/>
            </a:xfrm>
            <a:custGeom>
              <a:avLst/>
              <a:gdLst/>
              <a:ahLst/>
              <a:cxnLst/>
              <a:rect l="l" t="t" r="r" b="b"/>
              <a:pathLst>
                <a:path w="4534469" h="1756490">
                  <a:moveTo>
                    <a:pt x="8993" y="0"/>
                  </a:moveTo>
                  <a:lnTo>
                    <a:pt x="4525476" y="0"/>
                  </a:lnTo>
                  <a:cubicBezTo>
                    <a:pt x="4530443" y="0"/>
                    <a:pt x="4534469" y="4027"/>
                    <a:pt x="4534469" y="8993"/>
                  </a:cubicBezTo>
                  <a:lnTo>
                    <a:pt x="4534469" y="1747496"/>
                  </a:lnTo>
                  <a:cubicBezTo>
                    <a:pt x="4534469" y="1752463"/>
                    <a:pt x="4530443" y="1756490"/>
                    <a:pt x="4525476" y="1756490"/>
                  </a:cubicBezTo>
                  <a:lnTo>
                    <a:pt x="8993" y="1756490"/>
                  </a:lnTo>
                  <a:cubicBezTo>
                    <a:pt x="6608" y="1756490"/>
                    <a:pt x="4321" y="1755542"/>
                    <a:pt x="2634" y="1753856"/>
                  </a:cubicBezTo>
                  <a:cubicBezTo>
                    <a:pt x="948" y="1752169"/>
                    <a:pt x="0" y="1749881"/>
                    <a:pt x="0" y="1747496"/>
                  </a:cubicBezTo>
                  <a:lnTo>
                    <a:pt x="0" y="8993"/>
                  </a:lnTo>
                  <a:cubicBezTo>
                    <a:pt x="0" y="6608"/>
                    <a:pt x="948" y="4321"/>
                    <a:pt x="2634" y="2634"/>
                  </a:cubicBezTo>
                  <a:cubicBezTo>
                    <a:pt x="4321" y="948"/>
                    <a:pt x="6608" y="0"/>
                    <a:pt x="8993" y="0"/>
                  </a:cubicBezTo>
                  <a:close/>
                </a:path>
              </a:pathLst>
            </a:custGeom>
            <a:solidFill>
              <a:srgbClr val="DBCAAB">
                <a:alpha val="4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4534469" cy="1813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539649" y="1775217"/>
            <a:ext cx="13981602" cy="357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92"/>
              </a:lnSpc>
            </a:pPr>
            <a:r>
              <a:rPr lang="en-US" sz="7148" dirty="0" err="1">
                <a:solidFill>
                  <a:srgbClr val="AE661E"/>
                </a:solidFill>
                <a:latin typeface="#9Slide07 SVNGuerrilla" panose="00000500000000000000" pitchFamily="2" charset="0"/>
              </a:rPr>
              <a:t>Bài</a:t>
            </a:r>
            <a:r>
              <a:rPr lang="en-US" sz="7148" dirty="0">
                <a:solidFill>
                  <a:srgbClr val="AE661E"/>
                </a:solidFill>
                <a:latin typeface="#9Slide07 SVNGuerrilla" panose="00000500000000000000" pitchFamily="2" charset="0"/>
              </a:rPr>
              <a:t> 3: </a:t>
            </a:r>
          </a:p>
          <a:p>
            <a:pPr algn="ctr">
              <a:lnSpc>
                <a:spcPts val="9292"/>
              </a:lnSpc>
            </a:pPr>
            <a:r>
              <a:rPr lang="en-US" sz="7148" smtClean="0">
                <a:solidFill>
                  <a:srgbClr val="AE661E"/>
                </a:solidFill>
                <a:latin typeface="#9Slide07 SVNGuerrilla" panose="00000500000000000000" pitchFamily="2" charset="0"/>
              </a:rPr>
              <a:t>VĂN BẢN THÔNG TIN</a:t>
            </a:r>
            <a:endParaRPr lang="en-US" sz="7200" dirty="0">
              <a:latin typeface="#9Slide07 SVNGuerrilla" panose="00000500000000000000" pitchFamily="2" charset="0"/>
              <a:ea typeface="#9Slide04 Vollkorn Bold" panose="00000800000000000000" pitchFamily="2" charset="0"/>
              <a:cs typeface="#9Slide05 Pattaya" panose="00000500000000000000" pitchFamily="2" charset="-34"/>
            </a:endParaRPr>
          </a:p>
          <a:p>
            <a:pPr algn="ctr">
              <a:lnSpc>
                <a:spcPts val="9292"/>
              </a:lnSpc>
            </a:pPr>
            <a:endParaRPr lang="en-US" sz="7148" dirty="0">
              <a:solidFill>
                <a:srgbClr val="AE661E"/>
              </a:solidFill>
              <a:latin typeface="#9Slide07 SVNGuerrilla" panose="00000500000000000000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2861625" y="5479943"/>
            <a:ext cx="1256474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hành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spc="139" dirty="0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 </a:t>
            </a:r>
            <a:r>
              <a:rPr lang="en-US" sz="8000" spc="139" dirty="0" err="1">
                <a:solidFill>
                  <a:schemeClr val="bg2">
                    <a:lumMod val="10000"/>
                  </a:schemeClr>
                </a:solidFill>
                <a:latin typeface="#9Slide07 SVNBango" panose="02000000000000000000" pitchFamily="2" charset="0"/>
              </a:rPr>
              <a:t>Việt</a:t>
            </a:r>
            <a:endParaRPr lang="en-US" sz="8000" spc="139" dirty="0">
              <a:solidFill>
                <a:schemeClr val="bg2">
                  <a:lumMod val="10000"/>
                </a:schemeClr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08A938D6-2131-538E-9189-884243561CF5}"/>
              </a:ext>
            </a:extLst>
          </p:cNvPr>
          <p:cNvSpPr/>
          <p:nvPr/>
        </p:nvSpPr>
        <p:spPr>
          <a:xfrm>
            <a:off x="12573000" y="4457700"/>
            <a:ext cx="5997010" cy="6083362"/>
          </a:xfrm>
          <a:custGeom>
            <a:avLst/>
            <a:gdLst/>
            <a:ahLst/>
            <a:cxnLst/>
            <a:rect l="l" t="t" r="r" b="b"/>
            <a:pathLst>
              <a:path w="4549210" h="4329022">
                <a:moveTo>
                  <a:pt x="0" y="0"/>
                </a:moveTo>
                <a:lnTo>
                  <a:pt x="4549210" y="0"/>
                </a:lnTo>
                <a:lnTo>
                  <a:pt x="4549210" y="4329022"/>
                </a:lnTo>
                <a:lnTo>
                  <a:pt x="0" y="4329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FFC4EFD4-95E4-2476-DB01-6A2E01509644}"/>
              </a:ext>
            </a:extLst>
          </p:cNvPr>
          <p:cNvGrpSpPr/>
          <p:nvPr/>
        </p:nvGrpSpPr>
        <p:grpSpPr>
          <a:xfrm>
            <a:off x="925409" y="1790700"/>
            <a:ext cx="482666" cy="482666"/>
            <a:chOff x="0" y="0"/>
            <a:chExt cx="812800" cy="8128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876C4482-0524-2705-D22A-73D40C86A9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xmlns="" id="{BBB6AE71-8A50-D6D9-DEB7-0CECE62C022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25" name="Group 8">
            <a:extLst>
              <a:ext uri="{FF2B5EF4-FFF2-40B4-BE49-F238E27FC236}">
                <a16:creationId xmlns:a16="http://schemas.microsoft.com/office/drawing/2014/main" xmlns="" id="{B2C972DC-DB90-D695-B5BE-40196DCBD10C}"/>
              </a:ext>
            </a:extLst>
          </p:cNvPr>
          <p:cNvGrpSpPr/>
          <p:nvPr/>
        </p:nvGrpSpPr>
        <p:grpSpPr>
          <a:xfrm>
            <a:off x="1508921" y="1790700"/>
            <a:ext cx="482666" cy="482666"/>
            <a:chOff x="0" y="0"/>
            <a:chExt cx="812800" cy="812800"/>
          </a:xfrm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xmlns="" id="{9AAF330E-7DB6-C246-5854-7E9AE04C516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10">
              <a:extLst>
                <a:ext uri="{FF2B5EF4-FFF2-40B4-BE49-F238E27FC236}">
                  <a16:creationId xmlns:a16="http://schemas.microsoft.com/office/drawing/2014/main" xmlns="" id="{1F37BAB7-78C4-07BE-6599-1F98E5086C7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xmlns="" id="{0A18C402-C93C-ED78-08A7-C7A4E73A6A06}"/>
              </a:ext>
            </a:extLst>
          </p:cNvPr>
          <p:cNvGrpSpPr/>
          <p:nvPr/>
        </p:nvGrpSpPr>
        <p:grpSpPr>
          <a:xfrm>
            <a:off x="2087463" y="1790700"/>
            <a:ext cx="482666" cy="482666"/>
            <a:chOff x="0" y="0"/>
            <a:chExt cx="812800" cy="812800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AFF53BFA-7056-F25B-C9D8-726F0C1F30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xmlns="" id="{8E63EFE1-8F4C-EE4E-CAC2-856BD28F60FD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xmlns="" id="{65761553-2BFF-2AE6-0570-CC19A71D6FEA}"/>
              </a:ext>
            </a:extLst>
          </p:cNvPr>
          <p:cNvGrpSpPr/>
          <p:nvPr/>
        </p:nvGrpSpPr>
        <p:grpSpPr>
          <a:xfrm>
            <a:off x="2666006" y="1790700"/>
            <a:ext cx="482666" cy="482666"/>
            <a:chOff x="0" y="0"/>
            <a:chExt cx="812800" cy="812800"/>
          </a:xfrm>
        </p:grpSpPr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xmlns="" id="{B1E65490-7332-A367-5430-3CACADFB9A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xmlns="" id="{5A4B8331-4F06-9E6E-C2D2-8D2749A1B81E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260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I.</a:t>
            </a:r>
          </a:p>
          <a:p>
            <a:pPr algn="ctr"/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Tri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thức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tiếng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Việt</a:t>
            </a:r>
            <a:endParaRPr lang="en-US" sz="8000" dirty="0">
              <a:solidFill>
                <a:srgbClr val="605A35"/>
              </a:solidFill>
              <a:latin typeface="#9Slide07 SVNBango" panose="02000000000000000000" pitchFamily="2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BC35A-6E59-1758-B16D-52FFB32D8584}"/>
              </a:ext>
            </a:extLst>
          </p:cNvPr>
          <p:cNvSpPr txBox="1"/>
          <p:nvPr/>
        </p:nvSpPr>
        <p:spPr>
          <a:xfrm>
            <a:off x="1600200" y="1409700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01DC1C-CD12-93D3-3F2B-DF6843D72A4A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3A9D32-4047-EEA5-DACE-0BE064F14A68}"/>
              </a:ext>
            </a:extLst>
          </p:cNvPr>
          <p:cNvSpPr txBox="1"/>
          <p:nvPr/>
        </p:nvSpPr>
        <p:spPr>
          <a:xfrm>
            <a:off x="609600" y="4076700"/>
            <a:ext cx="148649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4752A9-C393-82D2-3473-C2CC99BE22FC}"/>
              </a:ext>
            </a:extLst>
          </p:cNvPr>
          <p:cNvSpPr txBox="1"/>
          <p:nvPr/>
        </p:nvSpPr>
        <p:spPr>
          <a:xfrm>
            <a:off x="1600200" y="5359688"/>
            <a:ext cx="15011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AF9713-E886-0708-F0C5-B514300F0CD8}"/>
              </a:ext>
            </a:extLst>
          </p:cNvPr>
          <p:cNvSpPr txBox="1"/>
          <p:nvPr/>
        </p:nvSpPr>
        <p:spPr>
          <a:xfrm>
            <a:off x="1600200" y="6614736"/>
            <a:ext cx="16382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5BC35A-6E59-1758-B16D-52FFB32D8584}"/>
              </a:ext>
            </a:extLst>
          </p:cNvPr>
          <p:cNvSpPr txBox="1"/>
          <p:nvPr/>
        </p:nvSpPr>
        <p:spPr>
          <a:xfrm>
            <a:off x="1447800" y="1866900"/>
            <a:ext cx="159326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Ép-phờ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xmlns="" id="{59325278-CBF0-394C-F72E-23CF3743F674}"/>
              </a:ext>
            </a:extLst>
          </p:cNvPr>
          <p:cNvSpPr/>
          <p:nvPr/>
        </p:nvSpPr>
        <p:spPr>
          <a:xfrm>
            <a:off x="1981200" y="1485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xmlns="" id="{0AF36842-FCEF-22EB-02FD-D15696905B4F}"/>
              </a:ext>
            </a:extLst>
          </p:cNvPr>
          <p:cNvSpPr/>
          <p:nvPr/>
        </p:nvSpPr>
        <p:spPr>
          <a:xfrm>
            <a:off x="37776" y="13335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B5B1B7-FF3E-85EA-BBF3-14B66527DCB3}"/>
              </a:ext>
            </a:extLst>
          </p:cNvPr>
          <p:cNvSpPr txBox="1"/>
          <p:nvPr/>
        </p:nvSpPr>
        <p:spPr>
          <a:xfrm>
            <a:off x="3962400" y="571500"/>
            <a:ext cx="373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779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70033" y="1028700"/>
            <a:ext cx="482666" cy="4826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7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53545" y="1028700"/>
            <a:ext cx="482666" cy="48266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E661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32087" y="1028700"/>
            <a:ext cx="482666" cy="482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9A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010630" y="1028700"/>
            <a:ext cx="482666" cy="48266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BCAA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486400" y="2684075"/>
            <a:ext cx="1314826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ii.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Thực</a:t>
            </a:r>
            <a:r>
              <a:rPr lang="en-US" sz="8000" dirty="0">
                <a:solidFill>
                  <a:srgbClr val="605A35"/>
                </a:solidFill>
                <a:latin typeface="#9Slide07 SVNBango" panose="02000000000000000000" pitchFamily="2" charset="0"/>
              </a:rPr>
              <a:t> </a:t>
            </a:r>
            <a:r>
              <a:rPr lang="en-US" sz="8000" dirty="0" err="1">
                <a:solidFill>
                  <a:srgbClr val="605A35"/>
                </a:solidFill>
                <a:latin typeface="#9Slide07 SVNBango" panose="02000000000000000000" pitchFamily="2" charset="0"/>
              </a:rPr>
              <a:t>hành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2D994F52-9406-48A6-BD7D-A391C28E9D22}"/>
              </a:ext>
            </a:extLst>
          </p:cNvPr>
          <p:cNvSpPr/>
          <p:nvPr/>
        </p:nvSpPr>
        <p:spPr>
          <a:xfrm>
            <a:off x="381000" y="4198159"/>
            <a:ext cx="6765414" cy="6647018"/>
          </a:xfrm>
          <a:custGeom>
            <a:avLst/>
            <a:gdLst/>
            <a:ahLst/>
            <a:cxnLst/>
            <a:rect l="l" t="t" r="r" b="b"/>
            <a:pathLst>
              <a:path w="5212701" h="5121478">
                <a:moveTo>
                  <a:pt x="0" y="0"/>
                </a:moveTo>
                <a:lnTo>
                  <a:pt x="5212701" y="0"/>
                </a:lnTo>
                <a:lnTo>
                  <a:pt x="5212701" y="5121478"/>
                </a:lnTo>
                <a:lnTo>
                  <a:pt x="0" y="5121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38500"/>
            <a:ext cx="16383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Tìm tên viết tắt của các tổ chức quốc tế phù hợp với chỗ có kí hiệu * trong những câu dưới đây: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a) Theo đánh giá của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Quỹ Tiền tệ Quốc tế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và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Ngân hàng Thế giới (*),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kinh tế thế giới năm 2003 đạt mức tăng trưởng 3,2%. (Theo Phí Như Chanh)</a:t>
            </a:r>
          </a:p>
          <a:p>
            <a:pPr algn="just"/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b) Việt Nam gia nhập </a:t>
            </a:r>
            <a:r>
              <a:rPr lang="vi-VN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Tổ chức Thương mại Thế giới (*) </a:t>
            </a:r>
            <a:r>
              <a:rPr lang="vi-VN" sz="4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là một sự kiện quan trọng trong đời sống kinh tế - xã hội của nước ta. (Theo Uỷ ban Quốc gia về Hợp tác Kinh tế quốc tế)</a:t>
            </a:r>
            <a:endParaRPr lang="vi-VN" sz="4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TextBox 40"/>
          <p:cNvSpPr txBox="1"/>
          <p:nvPr/>
        </p:nvSpPr>
        <p:spPr>
          <a:xfrm>
            <a:off x="3660012" y="987136"/>
            <a:ext cx="1314826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60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giây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thử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605A35"/>
                </a:solidFill>
                <a:effectLst/>
                <a:uLnTx/>
                <a:uFillTx/>
                <a:latin typeface="#9Slide07 SVNBango" panose="02000000000000000000" pitchFamily="2" charset="0"/>
                <a:ea typeface="+mn-ea"/>
                <a:cs typeface="+mn-cs"/>
              </a:rPr>
              <a:t>thách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605A35"/>
              </a:solidFill>
              <a:effectLst/>
              <a:uLnTx/>
              <a:uFillTx/>
              <a:latin typeface="#9Slide07 SVNBango" panose="02000000000000000000" pitchFamily="2" charset="0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18653D31-161A-F584-18CF-0CC356B6B339}"/>
              </a:ext>
            </a:extLst>
          </p:cNvPr>
          <p:cNvSpPr/>
          <p:nvPr/>
        </p:nvSpPr>
        <p:spPr>
          <a:xfrm>
            <a:off x="1070264" y="293909"/>
            <a:ext cx="1717262" cy="1889697"/>
          </a:xfrm>
          <a:custGeom>
            <a:avLst/>
            <a:gdLst/>
            <a:ahLst/>
            <a:cxnLst/>
            <a:rect l="l" t="t" r="r" b="b"/>
            <a:pathLst>
              <a:path w="3739325" h="4114800">
                <a:moveTo>
                  <a:pt x="0" y="0"/>
                </a:moveTo>
                <a:lnTo>
                  <a:pt x="3739325" y="0"/>
                </a:lnTo>
                <a:lnTo>
                  <a:pt x="37393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B8A47174-4B68-CE75-28C6-F6EAB1004CA1}"/>
              </a:ext>
            </a:extLst>
          </p:cNvPr>
          <p:cNvSpPr/>
          <p:nvPr/>
        </p:nvSpPr>
        <p:spPr>
          <a:xfrm>
            <a:off x="1942750" y="800100"/>
            <a:ext cx="2170700" cy="2165273"/>
          </a:xfrm>
          <a:custGeom>
            <a:avLst/>
            <a:gdLst/>
            <a:ahLst/>
            <a:cxnLst/>
            <a:rect l="l" t="t" r="r" b="b"/>
            <a:pathLst>
              <a:path w="4125113" h="4114800">
                <a:moveTo>
                  <a:pt x="0" y="0"/>
                </a:moveTo>
                <a:lnTo>
                  <a:pt x="4125112" y="0"/>
                </a:lnTo>
                <a:lnTo>
                  <a:pt x="41251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764</Words>
  <Application>Microsoft Office PowerPoint</Application>
  <PresentationFormat>Custom</PresentationFormat>
  <Paragraphs>84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#9Slide07 SVNGuerrilla</vt:lpstr>
      <vt:lpstr>Times New Roman</vt:lpstr>
      <vt:lpstr>#9Slide05 SVNBistro Script</vt:lpstr>
      <vt:lpstr>Arial</vt:lpstr>
      <vt:lpstr>#9Slide04 Vollkorn Bold</vt:lpstr>
      <vt:lpstr>#9Slide07 SVNBango</vt:lpstr>
      <vt:lpstr>#9Slide05 Pattaya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Orange Simple Aesthetic Time Management Presentation</dc:title>
  <dc:creator>laptop</dc:creator>
  <cp:lastModifiedBy>laptop</cp:lastModifiedBy>
  <cp:revision>108</cp:revision>
  <dcterms:created xsi:type="dcterms:W3CDTF">2006-08-16T00:00:00Z</dcterms:created>
  <dcterms:modified xsi:type="dcterms:W3CDTF">2026-04-07T02:44:55Z</dcterms:modified>
  <dc:identifier>DAF_GkGXQus</dc:identifier>
</cp:coreProperties>
</file>