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5" r:id="rId11"/>
    <p:sldId id="266" r:id="rId12"/>
    <p:sldId id="268" r:id="rId13"/>
    <p:sldId id="269" r:id="rId14"/>
    <p:sldId id="271" r:id="rId15"/>
    <p:sldId id="272" r:id="rId16"/>
    <p:sldId id="273" r:id="rId17"/>
    <p:sldId id="274" r:id="rId18"/>
    <p:sldId id="275" r:id="rId19"/>
    <p:sldId id="276" r:id="rId20"/>
    <p:sldId id="267" r:id="rId21"/>
    <p:sldId id="27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027BF-0170-4400-900E-8BE7F4D1D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BCC9FBA-575E-4717-A40D-1436E24A6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CE0040-95BA-412D-8D4D-E6C7946F54BD}"/>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5" name="Footer Placeholder 4">
            <a:extLst>
              <a:ext uri="{FF2B5EF4-FFF2-40B4-BE49-F238E27FC236}">
                <a16:creationId xmlns:a16="http://schemas.microsoft.com/office/drawing/2014/main" xmlns="" id="{837E153B-05D6-4F7A-A9A1-E7921D19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4BE4F0-88DE-4AEB-9D55-59247C9F921A}"/>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9207448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C653E-D7B2-4366-BEB7-3B1B561477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F54B7FB-D55D-4F88-B90F-759B6E6BA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279D17-3C51-4290-AA5F-B755940C449A}"/>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5" name="Footer Placeholder 4">
            <a:extLst>
              <a:ext uri="{FF2B5EF4-FFF2-40B4-BE49-F238E27FC236}">
                <a16:creationId xmlns:a16="http://schemas.microsoft.com/office/drawing/2014/main" xmlns="" id="{B078FFB4-B8C2-4DB1-A6B4-2AAC21CB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82BAB5-0EA9-4DA1-A576-FD25385D3DE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8052267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B66764-7530-451E-AA0D-5B1330196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CCAA85-2F9A-490A-8ACB-62A4896E92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CCF2A4-5F0F-4521-AACD-F80C093690F7}"/>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5" name="Footer Placeholder 4">
            <a:extLst>
              <a:ext uri="{FF2B5EF4-FFF2-40B4-BE49-F238E27FC236}">
                <a16:creationId xmlns:a16="http://schemas.microsoft.com/office/drawing/2014/main" xmlns="" id="{A41A0FEC-A815-4794-AE6A-8CB7FE68C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191853-BBDC-4152-B348-27F013F85C9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3125796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84AFDB-A750-4499-9B79-28EF4941C333}"/>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5" name="Footer Placeholder 4">
            <a:extLst>
              <a:ext uri="{FF2B5EF4-FFF2-40B4-BE49-F238E27FC236}">
                <a16:creationId xmlns:a16="http://schemas.microsoft.com/office/drawing/2014/main" xmlns=""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28613153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50157-16E0-4FE7-A755-1CF9FACBF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90ECF50-9CE3-408E-BECD-FF16C2E7F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1AC580-4BB2-4A0F-8557-338793E1A22B}"/>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5" name="Footer Placeholder 4">
            <a:extLst>
              <a:ext uri="{FF2B5EF4-FFF2-40B4-BE49-F238E27FC236}">
                <a16:creationId xmlns:a16="http://schemas.microsoft.com/office/drawing/2014/main" xmlns="" id="{A1A5C72E-C4D0-4F34-BBFF-48C4C6280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AC8FC6-DD8D-4131-B9DB-6017325D3C7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1650904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D11F9-B770-47A6-ABEE-E8CBA1F41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0BBDEC-496F-4D55-9F09-8F34C1185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470173E-4C32-4E04-97F8-78841FBB2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409D1A8-5497-4630-970A-5E2677DCB949}"/>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6" name="Footer Placeholder 5">
            <a:extLst>
              <a:ext uri="{FF2B5EF4-FFF2-40B4-BE49-F238E27FC236}">
                <a16:creationId xmlns:a16="http://schemas.microsoft.com/office/drawing/2014/main" xmlns="" id="{EBDC9E50-674F-4EFE-8673-73EFBE6F1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FCFE4A-6590-4D95-8CFB-DC74ABC62EA2}"/>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6681222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FAE99-9A0B-4653-9B60-72A4C99D9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7B5133-983B-4DEB-A978-E7F7B5579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E4CE0EA-B713-4486-B115-B9B7553EF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21FAE5C-B5F4-4C08-A05A-C2939B572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43C73E-E299-4283-9F3F-7CE6BB08C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FC242FB-F75E-43CF-A465-FB58D14DFD13}"/>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8" name="Footer Placeholder 7">
            <a:extLst>
              <a:ext uri="{FF2B5EF4-FFF2-40B4-BE49-F238E27FC236}">
                <a16:creationId xmlns:a16="http://schemas.microsoft.com/office/drawing/2014/main" xmlns="" id="{D133CF93-33C5-4703-B778-82438429BD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9050B26-2E2A-419B-A719-3AED4528BC6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3795905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7AD49-3CEA-41FF-A7D6-4A5E0C5FA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26685E4-BF89-4868-B42E-E52701FB431E}"/>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4" name="Footer Placeholder 3">
            <a:extLst>
              <a:ext uri="{FF2B5EF4-FFF2-40B4-BE49-F238E27FC236}">
                <a16:creationId xmlns:a16="http://schemas.microsoft.com/office/drawing/2014/main" xmlns="" id="{36CCF563-AB78-4DCC-99C5-67A6C3072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20D0DA-F87F-47E3-90F3-5D5982D903B5}"/>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9217385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A23904C-59EA-44F7-A38E-815C3B3B4152}"/>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3" name="Footer Placeholder 2">
            <a:extLst>
              <a:ext uri="{FF2B5EF4-FFF2-40B4-BE49-F238E27FC236}">
                <a16:creationId xmlns:a16="http://schemas.microsoft.com/office/drawing/2014/main" xmlns="" id="{9089D1D8-8657-4EE6-A6A4-18FB421E6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DBDE649-E80C-48CC-A130-F47E455D71A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6035480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2837D-6F41-4BE0-B213-8E5E08DF2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AC4339D-7DEC-42C6-A749-618561C18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8DD06E-8D28-4F5C-BD6A-D0B6440F3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01520F-B1EE-485D-B8F8-1D9E25611942}"/>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6" name="Footer Placeholder 5">
            <a:extLst>
              <a:ext uri="{FF2B5EF4-FFF2-40B4-BE49-F238E27FC236}">
                <a16:creationId xmlns:a16="http://schemas.microsoft.com/office/drawing/2014/main" xmlns="" id="{DF598A81-D82D-423C-93C0-A6A1D0040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52D574-237E-4D77-AABC-B1A015A0A87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656755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A45E0-7E4F-4E6A-B2BB-18C82F935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D585C4C-4032-46F2-AF58-B94E223CB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7F95FB1-E267-445A-A240-6189A7E7A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C6AC9E-88FA-4939-95AD-C9326BB46AC5}"/>
              </a:ext>
            </a:extLst>
          </p:cNvPr>
          <p:cNvSpPr>
            <a:spLocks noGrp="1"/>
          </p:cNvSpPr>
          <p:nvPr>
            <p:ph type="dt" sz="half" idx="10"/>
          </p:nvPr>
        </p:nvSpPr>
        <p:spPr/>
        <p:txBody>
          <a:bodyPr/>
          <a:lstStyle/>
          <a:p>
            <a:fld id="{2E909479-4409-4210-B80E-260325CED1B3}" type="datetimeFigureOut">
              <a:rPr lang="en-US" smtClean="0"/>
              <a:t>4/6/2026</a:t>
            </a:fld>
            <a:endParaRPr lang="en-US"/>
          </a:p>
        </p:txBody>
      </p:sp>
      <p:sp>
        <p:nvSpPr>
          <p:cNvPr id="6" name="Footer Placeholder 5">
            <a:extLst>
              <a:ext uri="{FF2B5EF4-FFF2-40B4-BE49-F238E27FC236}">
                <a16:creationId xmlns:a16="http://schemas.microsoft.com/office/drawing/2014/main" xmlns="" id="{50A273E9-ABA1-40D9-94DB-E0AFC7101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A90F34-4035-469E-A5A3-AD089072EE1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65049901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71F1A9-EBA8-461A-B14C-481A7962C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4B3CAA-4AC9-4E1B-B4B7-D8BB9105B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3FC4FA-9883-4AB8-8A49-CAB5BCE0E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09479-4409-4210-B80E-260325CED1B3}" type="datetimeFigureOut">
              <a:rPr lang="en-US" smtClean="0"/>
              <a:t>4/6/2026</a:t>
            </a:fld>
            <a:endParaRPr lang="en-US"/>
          </a:p>
        </p:txBody>
      </p:sp>
      <p:sp>
        <p:nvSpPr>
          <p:cNvPr id="5" name="Footer Placeholder 4">
            <a:extLst>
              <a:ext uri="{FF2B5EF4-FFF2-40B4-BE49-F238E27FC236}">
                <a16:creationId xmlns:a16="http://schemas.microsoft.com/office/drawing/2014/main" xmlns="" id="{D000F598-8DCE-4F00-8D79-9227958B4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41574A9-DA45-43AE-911B-5F212198F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D4E8-FA1A-4A57-947E-49C53F76A706}" type="slidenum">
              <a:rPr lang="en-US" smtClean="0"/>
              <a:t>‹#›</a:t>
            </a:fld>
            <a:endParaRPr lang="en-US"/>
          </a:p>
        </p:txBody>
      </p:sp>
    </p:spTree>
    <p:extLst>
      <p:ext uri="{BB962C8B-B14F-4D97-AF65-F5344CB8AC3E}">
        <p14:creationId xmlns:p14="http://schemas.microsoft.com/office/powerpoint/2010/main" val="285840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vấn đề tồn tại của văn bản Truyện Kiều | Nguyễn Du">
            <a:extLst>
              <a:ext uri="{FF2B5EF4-FFF2-40B4-BE49-F238E27FC236}">
                <a16:creationId xmlns:a16="http://schemas.microsoft.com/office/drawing/2014/main" xmlns="" id="{1199ABED-9B0F-4AA0-B332-7FEFB5AA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96719" cy="6715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1E8CFB7-1580-41B2-B5A9-00345D25E24C}"/>
              </a:ext>
            </a:extLst>
          </p:cNvPr>
          <p:cNvSpPr txBox="1"/>
          <p:nvPr/>
        </p:nvSpPr>
        <p:spPr>
          <a:xfrm>
            <a:off x="5537200" y="1412240"/>
            <a:ext cx="609173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KIỀU Ở LẦU NGƯNG BÍCH</a:t>
            </a:r>
          </a:p>
        </p:txBody>
      </p:sp>
      <p:sp>
        <p:nvSpPr>
          <p:cNvPr id="6" name="TextBox 5">
            <a:extLst>
              <a:ext uri="{FF2B5EF4-FFF2-40B4-BE49-F238E27FC236}">
                <a16:creationId xmlns:a16="http://schemas.microsoft.com/office/drawing/2014/main" xmlns="" id="{1534067B-5F97-417C-9252-4712566232C1}"/>
              </a:ext>
            </a:extLst>
          </p:cNvPr>
          <p:cNvSpPr txBox="1"/>
          <p:nvPr/>
        </p:nvSpPr>
        <p:spPr>
          <a:xfrm>
            <a:off x="9997399" y="2058571"/>
            <a:ext cx="197201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Du -</a:t>
            </a:r>
          </a:p>
        </p:txBody>
      </p:sp>
    </p:spTree>
    <p:extLst>
      <p:ext uri="{BB962C8B-B14F-4D97-AF65-F5344CB8AC3E}">
        <p14:creationId xmlns:p14="http://schemas.microsoft.com/office/powerpoint/2010/main" val="226076548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xmlns=""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493343" y="528346"/>
            <a:ext cx="4925839"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608721E5-7C98-4D28-B0DD-2D7A30284782}"/>
              </a:ext>
            </a:extLst>
          </p:cNvPr>
          <p:cNvSpPr>
            <a:spLocks noGrp="1"/>
          </p:cNvSpPr>
          <p:nvPr>
            <p:ph idx="1"/>
          </p:nvPr>
        </p:nvSpPr>
        <p:spPr>
          <a:xfrm>
            <a:off x="738272" y="173147"/>
            <a:ext cx="8786812" cy="1079854"/>
          </a:xfrm>
        </p:spPr>
        <p:txBody>
          <a:bodyPr>
            <a:noAutofit/>
          </a:bodyPr>
          <a:lstStyle/>
          <a:p>
            <a:pPr algn="just">
              <a:buFontTx/>
              <a:buNone/>
              <a:defRPr/>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cha </a:t>
            </a:r>
            <a:r>
              <a:rPr lang="en-US" dirty="0" err="1">
                <a:latin typeface="Times New Roman" pitchFamily="18" charset="0"/>
                <a:cs typeface="Times New Roman" pitchFamily="18" charset="0"/>
              </a:rPr>
              <a:t>mẹ</a:t>
            </a:r>
            <a:r>
              <a:rPr lang="en-US" dirty="0">
                <a:latin typeface="Times New Roman" pitchFamily="18" charset="0"/>
                <a:cs typeface="Times New Roman" pitchFamily="18" charset="0"/>
              </a:rPr>
              <a:t>. </a:t>
            </a:r>
          </a:p>
          <a:p>
            <a:pPr algn="just">
              <a:buFontTx/>
              <a:buNone/>
              <a:defRPr/>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endParaRPr lang="en-US" dirty="0">
              <a:latin typeface="Times New Roman" pitchFamily="18" charset="0"/>
              <a:cs typeface="Times New Roman" pitchFamily="18" charset="0"/>
            </a:endParaRPr>
          </a:p>
        </p:txBody>
      </p:sp>
      <p:sp>
        <p:nvSpPr>
          <p:cNvPr id="10" name="Content Placeholder 2">
            <a:extLst>
              <a:ext uri="{FF2B5EF4-FFF2-40B4-BE49-F238E27FC236}">
                <a16:creationId xmlns:a16="http://schemas.microsoft.com/office/drawing/2014/main" xmlns="" id="{6C57395B-2AC0-40D7-B843-D937883F6C77}"/>
              </a:ext>
            </a:extLst>
          </p:cNvPr>
          <p:cNvSpPr txBox="1">
            <a:spLocks/>
          </p:cNvSpPr>
          <p:nvPr/>
        </p:nvSpPr>
        <p:spPr>
          <a:xfrm>
            <a:off x="3073533" y="3920339"/>
            <a:ext cx="8786812" cy="179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0" algn="ctr">
              <a:buFontTx/>
              <a:buNone/>
              <a:defRPr/>
            </a:pPr>
            <a:r>
              <a:rPr lang="vi-VN" dirty="0">
                <a:solidFill>
                  <a:srgbClr val="FF0000"/>
                </a:solidFill>
                <a:latin typeface="Times New Roman" pitchFamily="18" charset="0"/>
                <a:cs typeface="Times New Roman" pitchFamily="18" charset="0"/>
              </a:rPr>
              <a:t>Tưởng</a:t>
            </a:r>
            <a:r>
              <a:rPr lang="vi-VN" dirty="0">
                <a:latin typeface="Times New Roman" pitchFamily="18" charset="0"/>
                <a:cs typeface="Times New Roman" pitchFamily="18" charset="0"/>
              </a:rPr>
              <a:t> người dưới nguyệt chén đồng</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Tin sương luống những rày tr</a:t>
            </a:r>
            <a:r>
              <a:rPr lang="en-US" dirty="0">
                <a:latin typeface="Times New Roman" pitchFamily="18" charset="0"/>
                <a:cs typeface="Times New Roman" pitchFamily="18" charset="0"/>
              </a:rPr>
              <a:t>ô</a:t>
            </a:r>
            <a:r>
              <a:rPr lang="vi-VN" dirty="0">
                <a:latin typeface="Times New Roman" pitchFamily="18" charset="0"/>
                <a:cs typeface="Times New Roman" pitchFamily="18" charset="0"/>
              </a:rPr>
              <a:t>ng mai </a:t>
            </a:r>
            <a:r>
              <a:rPr lang="vi-VN" dirty="0">
                <a:solidFill>
                  <a:srgbClr val="FF0000"/>
                </a:solidFill>
                <a:latin typeface="Times New Roman" pitchFamily="18" charset="0"/>
                <a:cs typeface="Times New Roman" pitchFamily="18" charset="0"/>
              </a:rPr>
              <a:t>chờ</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Bên trời góc bể bơ vơ</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solidFill>
                  <a:srgbClr val="FF0000"/>
                </a:solidFill>
                <a:latin typeface="Times New Roman" pitchFamily="18" charset="0"/>
                <a:cs typeface="Times New Roman" pitchFamily="18" charset="0"/>
              </a:rPr>
              <a:t>Tấm son gột rửa bao giờ cho phai</a:t>
            </a:r>
            <a:r>
              <a:rPr lang="en-US" dirty="0">
                <a:solidFill>
                  <a:srgbClr val="FF0000"/>
                </a:solidFill>
                <a:latin typeface="Times New Roman" pitchFamily="18" charset="0"/>
                <a:cs typeface="Times New Roman" pitchFamily="18" charset="0"/>
              </a:rPr>
              <a:t>.</a:t>
            </a:r>
            <a:endParaRPr lang="en-US" u="sng" dirty="0">
              <a:solidFill>
                <a:srgbClr val="FF0000"/>
              </a:solidFill>
              <a:latin typeface="Times New Roman" pitchFamily="18" charset="0"/>
              <a:cs typeface="Times New Roman" pitchFamily="18" charset="0"/>
            </a:endParaRPr>
          </a:p>
        </p:txBody>
      </p:sp>
      <p:pic>
        <p:nvPicPr>
          <p:cNvPr id="9220" name="Picture 4" descr="Về sự bất thường của những nhân vật trong truyện Kiều - Trí Thức VN">
            <a:extLst>
              <a:ext uri="{FF2B5EF4-FFF2-40B4-BE49-F238E27FC236}">
                <a16:creationId xmlns:a16="http://schemas.microsoft.com/office/drawing/2014/main" xmlns="" id="{FEC11A07-7973-4998-A09F-980B97AE1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554" y="411193"/>
            <a:ext cx="3335530" cy="27008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BÀN VỀ GIÁ GẢ BÁN THÚY KIỀU - HỘI KIỀU HỌC VIỆT NAM">
            <a:extLst>
              <a:ext uri="{FF2B5EF4-FFF2-40B4-BE49-F238E27FC236}">
                <a16:creationId xmlns:a16="http://schemas.microsoft.com/office/drawing/2014/main" xmlns="" id="{7471C9A6-8087-43B9-B4D5-8A173689B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066" y="20588"/>
            <a:ext cx="2545347" cy="2464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Quan điểm tiến bộ của Nguyễn Du về tình yêu trong Truyện Kiều">
            <a:extLst>
              <a:ext uri="{FF2B5EF4-FFF2-40B4-BE49-F238E27FC236}">
                <a16:creationId xmlns:a16="http://schemas.microsoft.com/office/drawing/2014/main" xmlns="" id="{1DFCA517-2EC9-453A-B6AC-F03DC3E77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7262" y="1801006"/>
            <a:ext cx="2547560" cy="2114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43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4"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10">
                                            <p:txEl>
                                              <p:pRg st="0" end="0"/>
                                            </p:txEl>
                                          </p:spTgt>
                                        </p:tgtEl>
                                        <p:attrNameLst>
                                          <p:attrName>ppt_x</p:attrName>
                                        </p:attrNameLst>
                                      </p:cBhvr>
                                    </p:anim>
                                    <p:anim from="0" to="-1.0" calcmode="lin" valueType="num">
                                      <p:cBhvr>
                                        <p:cTn id="22" dur="200" decel="50000" autoRev="1" fill="hold">
                                          <p:stCondLst>
                                            <p:cond delay="600"/>
                                          </p:stCondLst>
                                        </p:cTn>
                                        <p:tgtEl>
                                          <p:spTgt spid="10">
                                            <p:txEl>
                                              <p:pRg st="0" end="0"/>
                                            </p:txEl>
                                          </p:spTgt>
                                        </p:tgtEl>
                                        <p:attrNameLst>
                                          <p:attrName>xshear</p:attrName>
                                        </p:attrNameLst>
                                      </p:cBhvr>
                                    </p:anim>
                                    <p:animScale>
                                      <p:cBhvr>
                                        <p:cTn id="23" dur="200" decel="100000" autoRev="1" fill="hold">
                                          <p:stCondLst>
                                            <p:cond delay="600"/>
                                          </p:stCondLst>
                                        </p:cTn>
                                        <p:tgtEl>
                                          <p:spTgt spid="10">
                                            <p:txEl>
                                              <p:pRg st="0" end="0"/>
                                            </p:txEl>
                                          </p:spTgt>
                                        </p:tgtEl>
                                      </p:cBhvr>
                                      <p:from x="100000" y="100000"/>
                                      <p:to x="80000" y="100000"/>
                                    </p:animScale>
                                    <p:anim by="(#ppt_h/3+#ppt_w*0.1)" calcmode="lin" valueType="num">
                                      <p:cBhvr additive="sum">
                                        <p:cTn id="24" dur="200" decel="100000" autoRev="1" fill="hold">
                                          <p:stCondLst>
                                            <p:cond delay="600"/>
                                          </p:stCondLst>
                                        </p:cTn>
                                        <p:tgtEl>
                                          <p:spTgt spid="1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5B924FDE-067F-4301-9E9C-049AE1FE16A5}"/>
              </a:ext>
            </a:extLst>
          </p:cNvPr>
          <p:cNvSpPr txBox="1">
            <a:spLocks/>
          </p:cNvSpPr>
          <p:nvPr/>
        </p:nvSpPr>
        <p:spPr bwMode="auto">
          <a:xfrm>
            <a:off x="609600" y="1204494"/>
            <a:ext cx="10503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Khi </a:t>
            </a:r>
            <a:r>
              <a:rPr lang="en-US" sz="2800" kern="0" dirty="0" err="1">
                <a:latin typeface="Times New Roman" pitchFamily="18" charset="0"/>
                <a:cs typeface="Times New Roman" pitchFamily="18" charset="0"/>
              </a:rPr>
              <a:t>nghĩ</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nàng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đến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thề</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đôi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lứa</a:t>
            </a:r>
            <a:r>
              <a:rPr lang="en-US" sz="2800" kern="0" dirty="0">
                <a:latin typeface="Times New Roman" pitchFamily="18" charset="0"/>
                <a:cs typeface="Times New Roman" pitchFamily="18" charset="0"/>
              </a:rPr>
              <a:t>.</a:t>
            </a:r>
          </a:p>
        </p:txBody>
      </p:sp>
      <p:sp>
        <p:nvSpPr>
          <p:cNvPr id="7" name="Content Placeholder 2">
            <a:extLst>
              <a:ext uri="{FF2B5EF4-FFF2-40B4-BE49-F238E27FC236}">
                <a16:creationId xmlns:a16="http://schemas.microsoft.com/office/drawing/2014/main" xmlns="" id="{68631A37-923F-4927-A1F9-8D4A84D07D8B}"/>
              </a:ext>
            </a:extLst>
          </p:cNvPr>
          <p:cNvSpPr txBox="1">
            <a:spLocks/>
          </p:cNvSpPr>
          <p:nvPr/>
        </p:nvSpPr>
        <p:spPr bwMode="auto">
          <a:xfrm>
            <a:off x="0" y="140256"/>
            <a:ext cx="11980984" cy="9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solidFill>
                  <a:srgbClr val="FF0000"/>
                </a:solidFill>
                <a:latin typeface="Times New Roman" pitchFamily="18" charset="0"/>
                <a:cs typeface="Times New Roman" pitchFamily="18" charset="0"/>
              </a:rPr>
              <a:t>      - </a:t>
            </a:r>
            <a:r>
              <a:rPr lang="en-US" sz="2800" kern="0" dirty="0" err="1">
                <a:solidFill>
                  <a:srgbClr val="FF0000"/>
                </a:solidFill>
                <a:latin typeface="Times New Roman" pitchFamily="18" charset="0"/>
                <a:cs typeface="Times New Roman" pitchFamily="18" charset="0"/>
              </a:rPr>
              <a:t>Kiều</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nhớ</a:t>
            </a:r>
            <a:r>
              <a:rPr lang="en-US" sz="2800" kern="0" dirty="0">
                <a:solidFill>
                  <a:srgbClr val="FF0000"/>
                </a:solidFill>
                <a:latin typeface="Times New Roman" pitchFamily="18" charset="0"/>
                <a:cs typeface="Times New Roman" pitchFamily="18" charset="0"/>
              </a:rPr>
              <a:t> Kim </a:t>
            </a:r>
            <a:r>
              <a:rPr lang="en-US" sz="2800" kern="0" dirty="0" err="1">
                <a:solidFill>
                  <a:srgbClr val="FF0000"/>
                </a:solidFill>
                <a:latin typeface="Times New Roman" pitchFamily="18" charset="0"/>
                <a:cs typeface="Times New Roman" pitchFamily="18" charset="0"/>
              </a:rPr>
              <a:t>Trọng</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trước</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phù</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hợp</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với</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quy</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luật</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tâm</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lí</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thể</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hiện</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sự</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tinh</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tế</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của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Nguyễn</a:t>
            </a:r>
            <a:r>
              <a:rPr lang="en-US" sz="2800" kern="0" dirty="0">
                <a:solidFill>
                  <a:srgbClr val="FF0000"/>
                </a:solidFill>
                <a:latin typeface="Times New Roman" pitchFamily="18" charset="0"/>
                <a:cs typeface="Times New Roman" pitchFamily="18" charset="0"/>
              </a:rPr>
              <a:t> Du.</a:t>
            </a:r>
          </a:p>
        </p:txBody>
      </p:sp>
      <p:sp>
        <p:nvSpPr>
          <p:cNvPr id="9" name="Content Placeholder 2">
            <a:extLst>
              <a:ext uri="{FF2B5EF4-FFF2-40B4-BE49-F238E27FC236}">
                <a16:creationId xmlns:a16="http://schemas.microsoft.com/office/drawing/2014/main" xmlns="" id="{92BF03F9-81E1-4819-BE08-739107677041}"/>
              </a:ext>
            </a:extLst>
          </p:cNvPr>
          <p:cNvSpPr txBox="1">
            <a:spLocks/>
          </p:cNvSpPr>
          <p:nvPr/>
        </p:nvSpPr>
        <p:spPr bwMode="auto">
          <a:xfrm>
            <a:off x="6495756" y="1941470"/>
            <a:ext cx="5485228" cy="2282004"/>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lvl="0" indent="-51435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 </a:t>
            </a:r>
            <a:r>
              <a:rPr lang="en-US" sz="2800" kern="0" dirty="0" err="1">
                <a:solidFill>
                  <a:prstClr val="black"/>
                </a:solidFill>
                <a:latin typeface="Times New Roman" pitchFamily="18" charset="0"/>
                <a:cs typeface="Times New Roman" pitchFamily="18" charset="0"/>
              </a:rPr>
              <a:t>Tưởng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tượng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nỗi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đau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nhớ</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Kim </a:t>
            </a:r>
            <a:r>
              <a:rPr lang="en-US" sz="2800" kern="0" dirty="0" err="1">
                <a:solidFill>
                  <a:prstClr val="black"/>
                </a:solidFill>
                <a:latin typeface="Times New Roman" pitchFamily="18" charset="0"/>
                <a:cs typeface="Times New Roman" pitchFamily="18" charset="0"/>
              </a:rPr>
              <a:t>Trọng</a:t>
            </a:r>
            <a:endParaRPr lang="en-US" sz="2800" kern="0" dirty="0">
              <a:latin typeface="Times New Roman" pitchFamily="18" charset="0"/>
              <a:cs typeface="Times New Roman" pitchFamily="18" charset="0"/>
            </a:endParaRPr>
          </a:p>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mong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ngóng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vẫn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vô</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âm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tín</a:t>
            </a:r>
            <a:r>
              <a:rPr lang="en-US" sz="2800" kern="0" dirty="0">
                <a:latin typeface="Times New Roman" pitchFamily="18" charset="0"/>
                <a:cs typeface="Times New Roman" pitchFamily="18" charset="0"/>
              </a:rPr>
              <a:t>.</a:t>
            </a:r>
          </a:p>
        </p:txBody>
      </p:sp>
      <p:sp>
        <p:nvSpPr>
          <p:cNvPr id="11" name="Content Placeholder 2">
            <a:extLst>
              <a:ext uri="{FF2B5EF4-FFF2-40B4-BE49-F238E27FC236}">
                <a16:creationId xmlns:a16="http://schemas.microsoft.com/office/drawing/2014/main" xmlns="" id="{CAA9D6B5-7C34-4F66-A596-0D0733FE6AC1}"/>
              </a:ext>
            </a:extLst>
          </p:cNvPr>
          <p:cNvSpPr txBox="1">
            <a:spLocks/>
          </p:cNvSpPr>
          <p:nvPr/>
        </p:nvSpPr>
        <p:spPr bwMode="auto">
          <a:xfrm>
            <a:off x="609600" y="4303136"/>
            <a:ext cx="11003280" cy="2280514"/>
          </a:xfrm>
          <a:prstGeom prst="rect">
            <a:avLst/>
          </a:prstGeom>
          <a:noFill/>
          <a:ln w="9525">
            <a:solidFill>
              <a:schemeClr val="accent2">
                <a:lumMod val="5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Tấm</a:t>
            </a:r>
            <a:r>
              <a:rPr lang="en-US" sz="2800" i="1" kern="0" dirty="0">
                <a:latin typeface="Times New Roman" pitchFamily="18" charset="0"/>
                <a:cs typeface="Times New Roman" pitchFamily="18" charset="0"/>
              </a:rPr>
              <a:t> son </a:t>
            </a:r>
            <a:r>
              <a:rPr lang="en-US" sz="2800" i="1" kern="0" dirty="0" err="1">
                <a:latin typeface="Times New Roman" pitchFamily="18" charset="0"/>
                <a:cs typeface="Times New Roman" pitchFamily="18" charset="0"/>
              </a:rPr>
              <a:t>gột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rửa</a:t>
            </a:r>
            <a:r>
              <a:rPr lang="en-US" sz="2800" i="1" kern="0" dirty="0">
                <a:latin typeface="Times New Roman" pitchFamily="18" charset="0"/>
                <a:cs typeface="Times New Roman" pitchFamily="18" charset="0"/>
              </a:rPr>
              <a:t> bao </a:t>
            </a:r>
            <a:r>
              <a:rPr lang="en-US" sz="2800" i="1" kern="0" dirty="0" err="1">
                <a:latin typeface="Times New Roman" pitchFamily="18" charset="0"/>
                <a:cs typeface="Times New Roman" pitchFamily="18" charset="0"/>
              </a:rPr>
              <a:t>giờ</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cho</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phai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có</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thể</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hiểu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theo</a:t>
            </a:r>
            <a:r>
              <a:rPr lang="en-US" sz="2800" kern="0" dirty="0">
                <a:latin typeface="Times New Roman" pitchFamily="18" charset="0"/>
                <a:cs typeface="Times New Roman" pitchFamily="18" charset="0"/>
              </a:rPr>
              <a:t> 2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a:t>
            </a:r>
          </a:p>
          <a:p>
            <a:pPr marL="514350" indent="-51435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thương</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bao </a:t>
            </a:r>
            <a:r>
              <a:rPr lang="en-US" sz="2800" kern="0" dirty="0" err="1">
                <a:latin typeface="Times New Roman" pitchFamily="18" charset="0"/>
                <a:cs typeface="Times New Roman" pitchFamily="18" charset="0"/>
              </a:rPr>
              <a:t>giờ</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quên</a:t>
            </a:r>
            <a:r>
              <a:rPr lang="en-US" sz="2800" kern="0" dirty="0">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Tấm</a:t>
            </a:r>
            <a:r>
              <a:rPr lang="en-US" sz="2800" kern="0" dirty="0">
                <a:solidFill>
                  <a:prstClr val="black"/>
                </a:solidFill>
                <a:latin typeface="Times New Roman" pitchFamily="18" charset="0"/>
                <a:cs typeface="Times New Roman" pitchFamily="18" charset="0"/>
              </a:rPr>
              <a:t> son </a:t>
            </a:r>
            <a:r>
              <a:rPr lang="en-US" sz="2800" kern="0" dirty="0" err="1">
                <a:solidFill>
                  <a:prstClr val="black"/>
                </a:solidFill>
                <a:latin typeface="Times New Roman" pitchFamily="18" charset="0"/>
                <a:cs typeface="Times New Roman" pitchFamily="18" charset="0"/>
              </a:rPr>
              <a:t>trong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trắng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bị</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hoen</a:t>
            </a:r>
            <a:r>
              <a:rPr lang="en-US" sz="2800" kern="0" dirty="0">
                <a:solidFill>
                  <a:prstClr val="black"/>
                </a:solidFill>
                <a:latin typeface="Times New Roman" pitchFamily="18" charset="0"/>
                <a:cs typeface="Times New Roman" pitchFamily="18" charset="0"/>
              </a:rPr>
              <a:t> ố, </a:t>
            </a:r>
            <a:r>
              <a:rPr lang="en-US" sz="2800" kern="0" dirty="0" err="1">
                <a:solidFill>
                  <a:prstClr val="black"/>
                </a:solidFill>
                <a:latin typeface="Times New Roman" pitchFamily="18" charset="0"/>
                <a:cs typeface="Times New Roman" pitchFamily="18" charset="0"/>
              </a:rPr>
              <a:t>không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gột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rửa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được</a:t>
            </a:r>
            <a:r>
              <a:rPr lang="en-US" sz="2800" kern="0" dirty="0">
                <a:solidFill>
                  <a:prstClr val="black"/>
                </a:solidFill>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=&gt;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day </a:t>
            </a:r>
            <a:r>
              <a:rPr lang="en-US" sz="2800" kern="0" dirty="0" err="1">
                <a:solidFill>
                  <a:prstClr val="black"/>
                </a:solidFill>
                <a:latin typeface="Times New Roman" pitchFamily="18" charset="0"/>
                <a:cs typeface="Times New Roman" pitchFamily="18" charset="0"/>
              </a:rPr>
              <a:t>dứt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sầu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=&gt; </a:t>
            </a:r>
            <a:r>
              <a:rPr lang="en-US" sz="2800" kern="0" dirty="0" err="1">
                <a:solidFill>
                  <a:prstClr val="black"/>
                </a:solidFill>
                <a:latin typeface="Times New Roman" pitchFamily="18" charset="0"/>
                <a:cs typeface="Times New Roman" pitchFamily="18" charset="0"/>
              </a:rPr>
              <a:t>Lời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thơ</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ít</a:t>
            </a:r>
            <a:r>
              <a:rPr lang="en-US" sz="2800" kern="0" dirty="0">
                <a:solidFill>
                  <a:prstClr val="black"/>
                </a:solidFill>
                <a:latin typeface="Times New Roman" pitchFamily="18" charset="0"/>
                <a:cs typeface="Times New Roman" pitchFamily="18" charset="0"/>
              </a:rPr>
              <a:t>, ý </a:t>
            </a:r>
            <a:r>
              <a:rPr lang="en-US" sz="2800" kern="0" dirty="0" err="1">
                <a:solidFill>
                  <a:prstClr val="black"/>
                </a:solidFill>
                <a:latin typeface="Times New Roman" pitchFamily="18" charset="0"/>
                <a:cs typeface="Times New Roman" pitchFamily="18" charset="0"/>
              </a:rPr>
              <a:t>thơ</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nhiều</a:t>
            </a:r>
            <a:r>
              <a:rPr lang="en-US" sz="2800" kern="0" dirty="0">
                <a:solidFill>
                  <a:prstClr val="black"/>
                </a:solidFill>
                <a:latin typeface="Times New Roman" pitchFamily="18" charset="0"/>
                <a:cs typeface="Times New Roman" pitchFamily="18" charset="0"/>
              </a:rPr>
              <a:t> =&gt; </a:t>
            </a:r>
            <a:r>
              <a:rPr lang="en-US" sz="2800" kern="0" dirty="0" err="1">
                <a:solidFill>
                  <a:prstClr val="black"/>
                </a:solidFill>
                <a:latin typeface="Times New Roman" pitchFamily="18" charset="0"/>
                <a:cs typeface="Times New Roman" pitchFamily="18" charset="0"/>
              </a:rPr>
              <a:t>ngôn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ngữ</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độc</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thoại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nội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tâm</a:t>
            </a:r>
            <a:r>
              <a:rPr lang="en-US" sz="2800" kern="0" dirty="0">
                <a:solidFill>
                  <a:prstClr val="black"/>
                </a:solidFill>
                <a:latin typeface="Times New Roman" pitchFamily="18" charset="0"/>
                <a:cs typeface="Times New Roman" pitchFamily="18" charset="0"/>
              </a:rPr>
              <a:t>.</a:t>
            </a:r>
          </a:p>
          <a:p>
            <a:pPr marL="514350" indent="-514350" algn="just">
              <a:buFontTx/>
              <a:buNone/>
              <a:defRPr/>
            </a:pPr>
            <a:endParaRPr lang="en-US" sz="2800" kern="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281426AC-2D1A-4C9F-BA63-70FC10E68F23}"/>
              </a:ext>
            </a:extLst>
          </p:cNvPr>
          <p:cNvSpPr txBox="1"/>
          <p:nvPr/>
        </p:nvSpPr>
        <p:spPr>
          <a:xfrm>
            <a:off x="2156388" y="1815776"/>
            <a:ext cx="1217000" cy="523220"/>
          </a:xfrm>
          <a:prstGeom prst="rect">
            <a:avLst/>
          </a:prstGeom>
          <a:solidFill>
            <a:schemeClr val="accent4">
              <a:lumMod val="60000"/>
              <a:lumOff val="40000"/>
            </a:schemeClr>
          </a:solidFill>
          <a:ln w="28575">
            <a:noFill/>
            <a:prstDash val="dashDot"/>
          </a:ln>
        </p:spPr>
        <p:txBody>
          <a:bodyPr wrap="none" rtlCol="0">
            <a:spAutoFit/>
          </a:bodyPr>
          <a:lstStyle/>
          <a:p>
            <a:r>
              <a:rPr lang="en-US" sz="2800" b="1" dirty="0" err="1">
                <a:latin typeface="Times New Roman" panose="02020603050405020304" pitchFamily="18" charset="0"/>
                <a:cs typeface="Times New Roman" panose="02020603050405020304" pitchFamily="18" charset="0"/>
              </a:rPr>
              <a:t>Tưởng</a:t>
            </a:r>
            <a:endParaRPr lang="en-US" sz="2800" b="1"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xmlns="" id="{BD80F903-2773-4FB3-B216-AC95BAA283E5}"/>
              </a:ext>
            </a:extLst>
          </p:cNvPr>
          <p:cNvSpPr txBox="1">
            <a:spLocks/>
          </p:cNvSpPr>
          <p:nvPr/>
        </p:nvSpPr>
        <p:spPr bwMode="auto">
          <a:xfrm>
            <a:off x="211016" y="2418658"/>
            <a:ext cx="5107744" cy="1430676"/>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dung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ở </a:t>
            </a:r>
            <a:r>
              <a:rPr lang="en-US" sz="2800" kern="0" dirty="0" err="1">
                <a:latin typeface="Times New Roman" pitchFamily="18" charset="0"/>
                <a:cs typeface="Times New Roman" pitchFamily="18" charset="0"/>
              </a:rPr>
              <a:t>trước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trò</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chuyện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với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a:t>
            </a:r>
          </a:p>
        </p:txBody>
      </p:sp>
      <p:sp>
        <p:nvSpPr>
          <p:cNvPr id="14" name="Arrow: Right 13">
            <a:extLst>
              <a:ext uri="{FF2B5EF4-FFF2-40B4-BE49-F238E27FC236}">
                <a16:creationId xmlns:a16="http://schemas.microsoft.com/office/drawing/2014/main" xmlns="" id="{2EB35109-FEA3-494C-A020-8410397C7CDC}"/>
              </a:ext>
            </a:extLst>
          </p:cNvPr>
          <p:cNvSpPr/>
          <p:nvPr/>
        </p:nvSpPr>
        <p:spPr>
          <a:xfrm>
            <a:off x="5587218" y="2575385"/>
            <a:ext cx="640080" cy="1080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050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barn(inVertical)">
                                      <p:cBhvr>
                                        <p:cTn id="38" dur="500"/>
                                        <p:tgtEl>
                                          <p:spTgt spid="11">
                                            <p:txEl>
                                              <p:pRg st="1" end="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barn(inVertical)">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barn(inVertical)">
                                      <p:cBhvr>
                                        <p:cTn id="46" dur="500"/>
                                        <p:tgtEl>
                                          <p:spTgt spid="11">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down)">
                                      <p:cBhvr>
                                        <p:cTn id="5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xmlns=""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0" y="658179"/>
            <a:ext cx="4246297"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608721E5-7C98-4D28-B0DD-2D7A30284782}"/>
              </a:ext>
            </a:extLst>
          </p:cNvPr>
          <p:cNvSpPr>
            <a:spLocks noGrp="1"/>
          </p:cNvSpPr>
          <p:nvPr>
            <p:ph idx="1"/>
          </p:nvPr>
        </p:nvSpPr>
        <p:spPr>
          <a:xfrm>
            <a:off x="128672" y="95137"/>
            <a:ext cx="8786812" cy="1079854"/>
          </a:xfrm>
        </p:spPr>
        <p:txBody>
          <a:bodyPr>
            <a:noAutofit/>
          </a:bodyPr>
          <a:lstStyle/>
          <a:p>
            <a:pPr algn="just">
              <a:buFontTx/>
              <a:buNone/>
              <a:defRPr/>
            </a:pPr>
            <a:r>
              <a:rPr lang="en-US" sz="3200" b="1" dirty="0">
                <a:solidFill>
                  <a:srgbClr val="FF0000"/>
                </a:solidFill>
                <a:latin typeface="Times New Roman" pitchFamily="18" charset="0"/>
                <a:cs typeface="Times New Roman" pitchFamily="18" charset="0"/>
              </a:rPr>
              <a:t>b. </a:t>
            </a:r>
            <a:r>
              <a:rPr lang="en-US" sz="3200" b="1" dirty="0" err="1">
                <a:solidFill>
                  <a:srgbClr val="FF0000"/>
                </a:solidFill>
                <a:latin typeface="Times New Roman" pitchFamily="18" charset="0"/>
                <a:cs typeface="Times New Roman" pitchFamily="18" charset="0"/>
              </a:rPr>
              <a:t>Nỗi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r>
              <a:rPr lang="en-US" sz="3200" b="1" dirty="0">
                <a:solidFill>
                  <a:srgbClr val="FF0000"/>
                </a:solidFill>
                <a:latin typeface="Times New Roman" pitchFamily="18" charset="0"/>
                <a:cs typeface="Times New Roman" pitchFamily="18" charset="0"/>
              </a:rPr>
              <a:t> cha </a:t>
            </a:r>
            <a:r>
              <a:rPr lang="en-US" sz="3200" b="1" dirty="0" err="1">
                <a:solidFill>
                  <a:srgbClr val="FF0000"/>
                </a:solidFill>
                <a:latin typeface="Times New Roman" pitchFamily="18" charset="0"/>
                <a:cs typeface="Times New Roman" pitchFamily="18" charset="0"/>
              </a:rPr>
              <a:t>mẹ</a:t>
            </a:r>
            <a:endParaRPr lang="en-US" sz="3200" b="1" dirty="0">
              <a:solidFill>
                <a:srgbClr val="FF0000"/>
              </a:solidFill>
              <a:latin typeface="Times New Roman" pitchFamily="18" charset="0"/>
              <a:cs typeface="Times New Roman" pitchFamily="18" charset="0"/>
            </a:endParaRPr>
          </a:p>
        </p:txBody>
      </p:sp>
      <p:sp>
        <p:nvSpPr>
          <p:cNvPr id="9" name="Content Placeholder 2">
            <a:extLst>
              <a:ext uri="{FF2B5EF4-FFF2-40B4-BE49-F238E27FC236}">
                <a16:creationId xmlns:a16="http://schemas.microsoft.com/office/drawing/2014/main" xmlns="" id="{1AE75812-D6C1-481D-8A27-A22195286FCB}"/>
              </a:ext>
            </a:extLst>
          </p:cNvPr>
          <p:cNvSpPr txBox="1">
            <a:spLocks/>
          </p:cNvSpPr>
          <p:nvPr/>
        </p:nvSpPr>
        <p:spPr bwMode="auto">
          <a:xfrm>
            <a:off x="3347953" y="535226"/>
            <a:ext cx="8715375" cy="566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lgn="ctr">
              <a:buFontTx/>
              <a:buNone/>
              <a:defRPr/>
            </a:pPr>
            <a:r>
              <a:rPr lang="vi-VN" sz="2800" i="1" kern="0" dirty="0">
                <a:solidFill>
                  <a:srgbClr val="FF0000"/>
                </a:solidFill>
                <a:latin typeface="Times New Roman" pitchFamily="18" charset="0"/>
                <a:cs typeface="Times New Roman" pitchFamily="18" charset="0"/>
              </a:rPr>
              <a:t>Xót</a:t>
            </a:r>
            <a:r>
              <a:rPr lang="vi-VN" sz="2800" i="1" kern="0" dirty="0">
                <a:latin typeface="Times New Roman" pitchFamily="18" charset="0"/>
                <a:cs typeface="Times New Roman" pitchFamily="18" charset="0"/>
              </a:rPr>
              <a:t> người tựa cửa hôm mai</a:t>
            </a:r>
            <a:r>
              <a:rPr lang="en-US" sz="2800" i="1" kern="0" dirty="0">
                <a:latin typeface="Times New Roman" pitchFamily="18" charset="0"/>
                <a:cs typeface="Times New Roman" pitchFamily="18" charset="0"/>
              </a:rPr>
              <a:t>,</a:t>
            </a:r>
            <a:r>
              <a:rPr lang="vi-VN" sz="2800" i="1" kern="0" dirty="0">
                <a:latin typeface="Times New Roman" pitchFamily="18" charset="0"/>
                <a:cs typeface="Times New Roman" pitchFamily="18" charset="0"/>
              </a:rPr>
              <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Quạt nồng ấp lạnh </a:t>
            </a:r>
            <a:r>
              <a:rPr lang="vi-VN" sz="2800" i="1" kern="0" dirty="0">
                <a:latin typeface="Times New Roman" pitchFamily="18" charset="0"/>
                <a:cs typeface="Times New Roman" pitchFamily="18" charset="0"/>
              </a:rPr>
              <a:t>những ai đó giờ</a:t>
            </a:r>
            <a:r>
              <a:rPr lang="en-US" sz="2800" i="1" kern="0" dirty="0">
                <a:latin typeface="Times New Roman" pitchFamily="18" charset="0"/>
                <a:cs typeface="Times New Roman" pitchFamily="18" charset="0"/>
              </a:rPr>
              <a:t>?</a:t>
            </a:r>
            <a:r>
              <a:rPr lang="vi-VN" sz="2800" i="1" kern="0" dirty="0">
                <a:latin typeface="Times New Roman" pitchFamily="18" charset="0"/>
                <a:cs typeface="Times New Roman" pitchFamily="18" charset="0"/>
              </a:rPr>
              <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Sân Lai </a:t>
            </a:r>
            <a:r>
              <a:rPr lang="vi-VN" sz="2800" i="1" kern="0" dirty="0">
                <a:latin typeface="Times New Roman" pitchFamily="18" charset="0"/>
                <a:cs typeface="Times New Roman" pitchFamily="18" charset="0"/>
              </a:rPr>
              <a:t>cách mấy nắng mưa</a:t>
            </a:r>
            <a:r>
              <a:rPr lang="en-US" sz="2800" i="1" kern="0" dirty="0">
                <a:latin typeface="Times New Roman" pitchFamily="18" charset="0"/>
                <a:cs typeface="Times New Roman" pitchFamily="18" charset="0"/>
              </a:rPr>
              <a:t>,</a:t>
            </a:r>
            <a:r>
              <a:rPr lang="vi-VN" sz="2800" i="1" kern="0" dirty="0">
                <a:latin typeface="Times New Roman" pitchFamily="18" charset="0"/>
                <a:cs typeface="Times New Roman" pitchFamily="18" charset="0"/>
              </a:rPr>
              <a:t/>
            </a:r>
            <a:br>
              <a:rPr lang="vi-VN" sz="2800" i="1" kern="0" dirty="0">
                <a:latin typeface="Times New Roman" pitchFamily="18" charset="0"/>
                <a:cs typeface="Times New Roman" pitchFamily="18" charset="0"/>
              </a:rPr>
            </a:br>
            <a:r>
              <a:rPr lang="vi-VN" sz="2800" i="1" kern="0" dirty="0">
                <a:latin typeface="Times New Roman" pitchFamily="18" charset="0"/>
                <a:cs typeface="Times New Roman" pitchFamily="18" charset="0"/>
              </a:rPr>
              <a:t>Có khi </a:t>
            </a:r>
            <a:r>
              <a:rPr lang="vi-VN" sz="2800" i="1" kern="0" dirty="0">
                <a:solidFill>
                  <a:srgbClr val="FF0000"/>
                </a:solidFill>
                <a:latin typeface="Times New Roman" pitchFamily="18" charset="0"/>
                <a:cs typeface="Times New Roman" pitchFamily="18" charset="0"/>
              </a:rPr>
              <a:t>gốc tử </a:t>
            </a:r>
            <a:r>
              <a:rPr lang="vi-VN" sz="2800" i="1" kern="0" dirty="0">
                <a:latin typeface="Times New Roman" pitchFamily="18" charset="0"/>
                <a:cs typeface="Times New Roman" pitchFamily="18" charset="0"/>
              </a:rPr>
              <a:t>đã vừa người ôm</a:t>
            </a:r>
            <a:r>
              <a:rPr lang="en-US" sz="2800" i="1"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thương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cha </a:t>
            </a:r>
            <a:r>
              <a:rPr lang="en-US" sz="2800" kern="0" dirty="0" err="1">
                <a:latin typeface="Times New Roman" pitchFamily="18" charset="0"/>
                <a:cs typeface="Times New Roman" pitchFamily="18" charset="0"/>
              </a:rPr>
              <a:t>mẹ</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sớm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tựa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cửa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trông</a:t>
            </a:r>
            <a:r>
              <a:rPr lang="en-US" sz="2800" kern="0" dirty="0">
                <a:latin typeface="Times New Roman" pitchFamily="18" charset="0"/>
                <a:cs typeface="Times New Roman" pitchFamily="18" charset="0"/>
              </a:rPr>
              <a:t> con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Thành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ngữ</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quạt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nồng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ấp</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lạnh</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tích</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Sân</a:t>
            </a:r>
            <a:r>
              <a:rPr lang="en-US" sz="2800" i="1" kern="0" dirty="0">
                <a:latin typeface="Times New Roman" pitchFamily="18" charset="0"/>
                <a:cs typeface="Times New Roman" pitchFamily="18" charset="0"/>
              </a:rPr>
              <a:t> Lai</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cố</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gốc</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tử</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Cách</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mấy</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nắng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mưa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nói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gợi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ra </a:t>
            </a:r>
            <a:r>
              <a:rPr lang="en-US" sz="2800" kern="0" dirty="0" err="1">
                <a:latin typeface="Times New Roman" pitchFamily="18" charset="0"/>
                <a:cs typeface="Times New Roman" pitchFamily="18" charset="0"/>
              </a:rPr>
              <a:t>sự</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thay</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đổi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quê</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nhà</a:t>
            </a:r>
            <a:r>
              <a:rPr lang="en-US" sz="2800" kern="0" dirty="0">
                <a:latin typeface="Times New Roman" pitchFamily="18" charset="0"/>
                <a:cs typeface="Times New Roman" pitchFamily="18" charset="0"/>
              </a:rPr>
              <a:t>.</a:t>
            </a:r>
          </a:p>
        </p:txBody>
      </p:sp>
      <p:sp>
        <p:nvSpPr>
          <p:cNvPr id="2" name="Arrow: Right 1">
            <a:extLst>
              <a:ext uri="{FF2B5EF4-FFF2-40B4-BE49-F238E27FC236}">
                <a16:creationId xmlns:a16="http://schemas.microsoft.com/office/drawing/2014/main" xmlns="" id="{D0D5AB53-D4CC-43AE-9661-6C8B8EA0F53D}"/>
              </a:ext>
            </a:extLst>
          </p:cNvPr>
          <p:cNvSpPr/>
          <p:nvPr/>
        </p:nvSpPr>
        <p:spPr>
          <a:xfrm>
            <a:off x="3627120" y="5737999"/>
            <a:ext cx="335280" cy="819263"/>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1FDA004-85E7-463B-83C1-D4E10037FE1D}"/>
              </a:ext>
            </a:extLst>
          </p:cNvPr>
          <p:cNvSpPr txBox="1"/>
          <p:nvPr/>
        </p:nvSpPr>
        <p:spPr>
          <a:xfrm>
            <a:off x="4035184" y="5737999"/>
            <a:ext cx="3563796" cy="584775"/>
          </a:xfrm>
          <a:prstGeom prst="rect">
            <a:avLst/>
          </a:prstGeom>
          <a:noFill/>
        </p:spPr>
        <p:txBody>
          <a:bodyPr wrap="non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Ngôn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ngữ</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thoại</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21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4"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xmlns="" id="{15AAA87C-197B-4D7F-9D7E-77AAA0306F7E}"/>
              </a:ext>
            </a:extLst>
          </p:cNvPr>
          <p:cNvSpPr/>
          <p:nvPr/>
        </p:nvSpPr>
        <p:spPr>
          <a:xfrm>
            <a:off x="0" y="5428773"/>
            <a:ext cx="12192000" cy="130431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xmlns="" id="{75E9675F-B4BD-4E32-BE77-58258B797EE9}"/>
              </a:ext>
            </a:extLst>
          </p:cNvPr>
          <p:cNvSpPr/>
          <p:nvPr/>
        </p:nvSpPr>
        <p:spPr>
          <a:xfrm>
            <a:off x="5900586" y="254198"/>
            <a:ext cx="609600" cy="5224241"/>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46EED4EF-4325-4E18-9B23-9BDC5856069E}"/>
              </a:ext>
            </a:extLst>
          </p:cNvPr>
          <p:cNvPicPr>
            <a:picLocks noChangeAspect="1"/>
          </p:cNvPicPr>
          <p:nvPr/>
        </p:nvPicPr>
        <p:blipFill>
          <a:blip r:embed="rId2"/>
          <a:stretch>
            <a:fillRect/>
          </a:stretch>
        </p:blipFill>
        <p:spPr>
          <a:xfrm>
            <a:off x="1660235" y="254198"/>
            <a:ext cx="2982752" cy="2748774"/>
          </a:xfrm>
          <a:prstGeom prst="rect">
            <a:avLst/>
          </a:prstGeom>
          <a:ln>
            <a:noFill/>
          </a:ln>
          <a:effectLst>
            <a:softEdge rad="444500"/>
          </a:effectLst>
        </p:spPr>
      </p:pic>
      <p:pic>
        <p:nvPicPr>
          <p:cNvPr id="10242" name="Picture 2" descr="Thúy Kiều đàn khúc 'Thập diện mai phục' cho ai nghe? - Tin tức xuất bản">
            <a:extLst>
              <a:ext uri="{FF2B5EF4-FFF2-40B4-BE49-F238E27FC236}">
                <a16:creationId xmlns:a16="http://schemas.microsoft.com/office/drawing/2014/main" xmlns="" id="{0C1AB89C-138E-401E-9493-9DE5BBB35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445" y="0"/>
            <a:ext cx="3813811" cy="3116319"/>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628142D-1D47-4A4F-9719-4F0BB7ED0B01}"/>
              </a:ext>
            </a:extLst>
          </p:cNvPr>
          <p:cNvSpPr txBox="1"/>
          <p:nvPr/>
        </p:nvSpPr>
        <p:spPr>
          <a:xfrm>
            <a:off x="1783935" y="2729665"/>
            <a:ext cx="2859052"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Kim </a:t>
            </a:r>
            <a:r>
              <a:rPr lang="en-US" sz="3200" b="1" dirty="0" err="1">
                <a:solidFill>
                  <a:srgbClr val="FF0000"/>
                </a:solidFill>
                <a:latin typeface="Times New Roman" panose="02020603050405020304" pitchFamily="18" charset="0"/>
                <a:cs typeface="Times New Roman" panose="02020603050405020304" pitchFamily="18" charset="0"/>
              </a:rPr>
              <a:t>Trọng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DAABD61-BCF5-41A8-B317-BF93A4573264}"/>
              </a:ext>
            </a:extLst>
          </p:cNvPr>
          <p:cNvSpPr txBox="1"/>
          <p:nvPr/>
        </p:nvSpPr>
        <p:spPr>
          <a:xfrm>
            <a:off x="7807065" y="2729665"/>
            <a:ext cx="2270173"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cha </a:t>
            </a:r>
            <a:r>
              <a:rPr lang="en-US" sz="3200" b="1" dirty="0" err="1">
                <a:solidFill>
                  <a:srgbClr val="FF0000"/>
                </a:solidFill>
                <a:latin typeface="Times New Roman" panose="02020603050405020304" pitchFamily="18" charset="0"/>
                <a:cs typeface="Times New Roman" panose="02020603050405020304" pitchFamily="18" charset="0"/>
              </a:rPr>
              <a:t>mẹ</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16">
            <a:extLst>
              <a:ext uri="{FF2B5EF4-FFF2-40B4-BE49-F238E27FC236}">
                <a16:creationId xmlns:a16="http://schemas.microsoft.com/office/drawing/2014/main" xmlns="" id="{78399648-8684-417A-A99B-A9EA9B37EE1C}"/>
              </a:ext>
            </a:extLst>
          </p:cNvPr>
          <p:cNvSpPr txBox="1">
            <a:spLocks noChangeArrowheads="1"/>
          </p:cNvSpPr>
          <p:nvPr/>
        </p:nvSpPr>
        <p:spPr bwMode="auto">
          <a:xfrm>
            <a:off x="169216" y="3512562"/>
            <a:ext cx="57852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Char char="Þ"/>
            </a:pPr>
            <a:r>
              <a:rPr lang="en-US" altLang="en-US" sz="3200" i="1" dirty="0">
                <a:latin typeface="Times New Roman" panose="02020603050405020304" pitchFamily="18" charset="0"/>
                <a:cs typeface="Times New Roman" panose="02020603050405020304" pitchFamily="18" charset="0"/>
              </a:rPr>
              <a:t> </a:t>
            </a:r>
            <a:r>
              <a:rPr lang="vi-VN" altLang="en-US" sz="3200" i="1" dirty="0">
                <a:latin typeface="Times New Roman" panose="02020603050405020304" pitchFamily="18" charset="0"/>
                <a:cs typeface="Times New Roman" panose="02020603050405020304" pitchFamily="18" charset="0"/>
              </a:rPr>
              <a:t>Đ</a:t>
            </a:r>
            <a:r>
              <a:rPr lang="en-US" altLang="en-US" sz="3200" i="1" dirty="0">
                <a:latin typeface="Times New Roman" panose="02020603050405020304" pitchFamily="18" charset="0"/>
                <a:cs typeface="Times New Roman" panose="02020603050405020304" pitchFamily="18" charset="0"/>
              </a:rPr>
              <a:t>au </a:t>
            </a:r>
            <a:r>
              <a:rPr lang="vi-VN" altLang="en-US" sz="3200" i="1" dirty="0">
                <a:latin typeface="Times New Roman" panose="02020603050405020304" pitchFamily="18" charset="0"/>
                <a:cs typeface="Times New Roman" panose="02020603050405020304" pitchFamily="18" charset="0"/>
              </a:rPr>
              <a:t>đớ</a:t>
            </a:r>
            <a:r>
              <a:rPr lang="en-US" altLang="en-US" sz="3200" i="1" dirty="0">
                <a:latin typeface="Times New Roman" panose="02020603050405020304" pitchFamily="18" charset="0"/>
                <a:cs typeface="Times New Roman" panose="02020603050405020304" pitchFamily="18" charset="0"/>
              </a:rPr>
              <a:t>n, x</a:t>
            </a:r>
            <a:r>
              <a:rPr lang="vi-VN" altLang="en-US" sz="3200" i="1" dirty="0">
                <a:latin typeface="Times New Roman" panose="02020603050405020304" pitchFamily="18" charset="0"/>
                <a:cs typeface="Times New Roman" panose="02020603050405020304" pitchFamily="18" charset="0"/>
              </a:rPr>
              <a:t>ó</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xa</a:t>
            </a:r>
            <a:r>
              <a:rPr lang="en-US" altLang="en-US" sz="3200" i="1" dirty="0">
                <a:latin typeface="Times New Roman" panose="02020603050405020304" pitchFamily="18" charset="0"/>
                <a:cs typeface="Times New Roman" panose="02020603050405020304" pitchFamily="18" charset="0"/>
              </a:rPr>
              <a:t> c</a:t>
            </a:r>
            <a:r>
              <a:rPr lang="vi-VN" altLang="en-US" sz="3200" i="1" dirty="0">
                <a:latin typeface="Times New Roman" panose="02020603050405020304" pitchFamily="18" charset="0"/>
                <a:cs typeface="Times New Roman" panose="02020603050405020304" pitchFamily="18" charset="0"/>
              </a:rPr>
              <a:t>ủ</a:t>
            </a:r>
            <a:r>
              <a:rPr lang="en-US" altLang="en-US" sz="3200" i="1" dirty="0">
                <a:latin typeface="Times New Roman" panose="02020603050405020304" pitchFamily="18" charset="0"/>
                <a:cs typeface="Times New Roman" panose="02020603050405020304" pitchFamily="18" charset="0"/>
              </a:rPr>
              <a:t>a </a:t>
            </a:r>
            <a:r>
              <a:rPr lang="vi-VN" altLang="en-US" sz="3200" i="1" dirty="0">
                <a:latin typeface="Times New Roman" panose="02020603050405020304" pitchFamily="18" charset="0"/>
                <a:cs typeface="Times New Roman" panose="02020603050405020304" pitchFamily="18" charset="0"/>
              </a:rPr>
              <a:t>mộ</a:t>
            </a:r>
            <a:r>
              <a:rPr lang="en-US" altLang="en-US" sz="3200" i="1" dirty="0">
                <a:latin typeface="Times New Roman" panose="02020603050405020304" pitchFamily="18" charset="0"/>
                <a:cs typeface="Times New Roman" panose="02020603050405020304" pitchFamily="18" charset="0"/>
              </a:rPr>
              <a:t>t ng­</a:t>
            </a:r>
            <a:r>
              <a:rPr lang="vi-VN" altLang="en-US" sz="3200" i="1" dirty="0">
                <a:latin typeface="Times New Roman" panose="02020603050405020304" pitchFamily="18" charset="0"/>
                <a:cs typeface="Times New Roman" panose="02020603050405020304" pitchFamily="18" charset="0"/>
              </a:rPr>
              <a:t>ườ</a:t>
            </a:r>
            <a:r>
              <a:rPr lang="en-US" altLang="en-US" sz="3200" i="1" dirty="0" err="1">
                <a:latin typeface="Times New Roman" panose="02020603050405020304" pitchFamily="18" charset="0"/>
                <a:cs typeface="Times New Roman" panose="02020603050405020304" pitchFamily="18" charset="0"/>
              </a:rPr>
              <a:t>i</a:t>
            </a:r>
            <a:r>
              <a:rPr lang="vi-VN"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chung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a:t>
            </a:r>
            <a:r>
              <a:rPr lang="vi-VN" altLang="en-US" sz="3200" i="1" dirty="0">
                <a:latin typeface="Times New Roman" panose="02020603050405020304" pitchFamily="18" charset="0"/>
                <a:cs typeface="Times New Roman" panose="02020603050405020304" pitchFamily="18" charset="0"/>
              </a:rPr>
              <a:t>ủy</a:t>
            </a:r>
            <a:r>
              <a:rPr lang="en-US" altLang="en-US" sz="3200" i="1" dirty="0">
                <a:latin typeface="Times New Roman" panose="02020603050405020304" pitchFamily="18" charset="0"/>
                <a:cs typeface="Times New Roman" panose="02020603050405020304" pitchFamily="18" charset="0"/>
              </a:rPr>
              <a:t>, tr</a:t>
            </a:r>
            <a:r>
              <a:rPr lang="vi-VN" altLang="en-US" sz="3200" i="1" dirty="0">
                <a:latin typeface="Times New Roman" panose="02020603050405020304" pitchFamily="18" charset="0"/>
                <a:cs typeface="Times New Roman" panose="02020603050405020304" pitchFamily="18" charset="0"/>
              </a:rPr>
              <a:t>ọ</a:t>
            </a:r>
            <a:r>
              <a:rPr lang="en-US" altLang="en-US" sz="3200" i="1" dirty="0">
                <a:latin typeface="Times New Roman" panose="02020603050405020304" pitchFamily="18" charset="0"/>
                <a:cs typeface="Times New Roman" panose="02020603050405020304" pitchFamily="18" charset="0"/>
              </a:rPr>
              <a:t>n t</a:t>
            </a:r>
            <a:r>
              <a:rPr lang="vi-VN" altLang="en-US" sz="3200" i="1" dirty="0">
                <a:latin typeface="Times New Roman" panose="02020603050405020304" pitchFamily="18" charset="0"/>
                <a:cs typeface="Times New Roman" panose="02020603050405020304" pitchFamily="18" charset="0"/>
              </a:rPr>
              <a:t>ì</a:t>
            </a:r>
            <a:r>
              <a:rPr lang="en-US" altLang="en-US" sz="3200" i="1" dirty="0" err="1">
                <a:latin typeface="Times New Roman" panose="02020603050405020304" pitchFamily="18" charset="0"/>
                <a:cs typeface="Times New Roman" panose="02020603050405020304" pitchFamily="18" charset="0"/>
              </a:rPr>
              <a:t>nh</a:t>
            </a:r>
            <a:r>
              <a:rPr lang="en-US" altLang="en-US" sz="3200" i="1" dirty="0">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endParaRPr lang="en-US" altLang="en-US" sz="3200" i="1" dirty="0">
              <a:latin typeface="Times New Roman" panose="02020603050405020304" pitchFamily="18" charset="0"/>
              <a:cs typeface="Times New Roman" panose="02020603050405020304" pitchFamily="18" charset="0"/>
            </a:endParaRPr>
          </a:p>
        </p:txBody>
      </p:sp>
      <p:sp>
        <p:nvSpPr>
          <p:cNvPr id="10" name="Text Box 30">
            <a:extLst>
              <a:ext uri="{FF2B5EF4-FFF2-40B4-BE49-F238E27FC236}">
                <a16:creationId xmlns:a16="http://schemas.microsoft.com/office/drawing/2014/main" xmlns="" id="{74E5CCB5-F321-4B20-B260-9314A78CCF88}"/>
              </a:ext>
            </a:extLst>
          </p:cNvPr>
          <p:cNvSpPr txBox="1">
            <a:spLocks noChangeArrowheads="1"/>
          </p:cNvSpPr>
          <p:nvPr/>
        </p:nvSpPr>
        <p:spPr bwMode="auto">
          <a:xfrm>
            <a:off x="315302" y="4685711"/>
            <a:ext cx="6217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ì</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a:t>
            </a:r>
            <a:r>
              <a:rPr lang="vi-VN" altLang="en-US" sz="3200" b="1" i="1" dirty="0">
                <a:solidFill>
                  <a:srgbClr val="FF0000"/>
                </a:solidFill>
                <a:latin typeface="Times New Roman" panose="02020603050405020304" pitchFamily="18" charset="0"/>
                <a:cs typeface="Times New Roman" panose="02020603050405020304" pitchFamily="18" charset="0"/>
              </a:rPr>
              <a:t>ủy</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chung</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
        <p:nvSpPr>
          <p:cNvPr id="11" name="Text Box 27">
            <a:extLst>
              <a:ext uri="{FF2B5EF4-FFF2-40B4-BE49-F238E27FC236}">
                <a16:creationId xmlns:a16="http://schemas.microsoft.com/office/drawing/2014/main" xmlns="" id="{C9B82B0F-1DF0-4721-8C89-E1DBF1F560F2}"/>
              </a:ext>
            </a:extLst>
          </p:cNvPr>
          <p:cNvSpPr txBox="1">
            <a:spLocks noChangeArrowheads="1"/>
          </p:cNvSpPr>
          <p:nvPr/>
        </p:nvSpPr>
        <p:spPr bwMode="auto">
          <a:xfrm>
            <a:off x="6519650" y="3512562"/>
            <a:ext cx="5358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i="1" dirty="0">
                <a:latin typeface="Times New Roman" panose="02020603050405020304" pitchFamily="18" charset="0"/>
                <a:cs typeface="Times New Roman" panose="02020603050405020304" pitchFamily="18" charset="0"/>
              </a:rPr>
              <a:t>=&gt; X</a:t>
            </a:r>
            <a:r>
              <a:rPr lang="vi-VN" altLang="en-US" sz="3200" i="1" dirty="0">
                <a:latin typeface="Times New Roman" panose="02020603050405020304" pitchFamily="18" charset="0"/>
                <a:cs typeface="Times New Roman" panose="02020603050405020304" pitchFamily="18" charset="0"/>
              </a:rPr>
              <a:t>ó</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th­</a:t>
            </a:r>
            <a:r>
              <a:rPr lang="vi-VN" altLang="en-US" sz="3200" i="1" dirty="0">
                <a:latin typeface="Times New Roman" panose="02020603050405020304" pitchFamily="18" charset="0"/>
                <a:cs typeface="Times New Roman" panose="02020603050405020304" pitchFamily="18" charset="0"/>
              </a:rPr>
              <a:t>ươ</a:t>
            </a:r>
            <a:r>
              <a:rPr lang="en-US" altLang="en-US" sz="3200" i="1" dirty="0">
                <a:latin typeface="Times New Roman" panose="02020603050405020304" pitchFamily="18" charset="0"/>
                <a:cs typeface="Times New Roman" panose="02020603050405020304" pitchFamily="18" charset="0"/>
              </a:rPr>
              <a:t>ng </a:t>
            </a:r>
            <a:r>
              <a:rPr lang="vi-VN" altLang="en-US" sz="3200" i="1" dirty="0">
                <a:latin typeface="Times New Roman" panose="02020603050405020304" pitchFamily="18" charset="0"/>
                <a:cs typeface="Times New Roman" panose="02020603050405020304" pitchFamily="18" charset="0"/>
              </a:rPr>
              <a:t>d</a:t>
            </a:r>
            <a:r>
              <a:rPr lang="en-US" altLang="en-US" sz="3200" i="1" dirty="0">
                <a:latin typeface="Times New Roman" panose="02020603050405020304" pitchFamily="18" charset="0"/>
                <a:cs typeface="Times New Roman" panose="02020603050405020304" pitchFamily="18" charset="0"/>
              </a:rPr>
              <a:t>a di</a:t>
            </a:r>
            <a:r>
              <a:rPr lang="vi-VN" altLang="en-US" sz="3200" i="1" dirty="0">
                <a:latin typeface="Times New Roman" panose="02020603050405020304" pitchFamily="18" charset="0"/>
                <a:cs typeface="Times New Roman" panose="02020603050405020304" pitchFamily="18" charset="0"/>
              </a:rPr>
              <a:t>ế</a:t>
            </a:r>
            <a:r>
              <a:rPr lang="en-US" altLang="en-US" sz="3200" i="1" dirty="0">
                <a:latin typeface="Times New Roman" panose="02020603050405020304" pitchFamily="18" charset="0"/>
                <a:cs typeface="Times New Roman" panose="02020603050405020304" pitchFamily="18" charset="0"/>
              </a:rPr>
              <a:t>t, day d</a:t>
            </a:r>
            <a:r>
              <a:rPr lang="vi-VN" altLang="en-US" sz="3200" i="1" dirty="0">
                <a:latin typeface="Times New Roman" panose="02020603050405020304" pitchFamily="18" charset="0"/>
                <a:cs typeface="Times New Roman" panose="02020603050405020304" pitchFamily="18" charset="0"/>
              </a:rPr>
              <a:t>ứ</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kh</a:t>
            </a:r>
            <a:r>
              <a:rPr lang="vi-VN" altLang="en-US" sz="3200" i="1" dirty="0">
                <a:latin typeface="Times New Roman" panose="02020603050405020304" pitchFamily="18" charset="0"/>
                <a:cs typeface="Times New Roman" panose="02020603050405020304" pitchFamily="18" charset="0"/>
              </a:rPr>
              <a:t>ô</a:t>
            </a:r>
            <a:r>
              <a:rPr lang="en-US" altLang="en-US" sz="3200" i="1" dirty="0">
                <a:latin typeface="Times New Roman" panose="02020603050405020304" pitchFamily="18" charset="0"/>
                <a:cs typeface="Times New Roman" panose="02020603050405020304" pitchFamily="18" charset="0"/>
              </a:rPr>
              <a:t>n </a:t>
            </a:r>
            <a:r>
              <a:rPr lang="en-US" altLang="en-US" sz="3200" i="1" dirty="0" err="1">
                <a:latin typeface="Times New Roman" panose="02020603050405020304" pitchFamily="18" charset="0"/>
                <a:cs typeface="Times New Roman" panose="02020603050405020304" pitchFamily="18" charset="0"/>
              </a:rPr>
              <a:t>ngu</a:t>
            </a:r>
            <a:r>
              <a:rPr lang="vi-VN" altLang="en-US" sz="3200" i="1" dirty="0">
                <a:latin typeface="Times New Roman" panose="02020603050405020304" pitchFamily="18" charset="0"/>
                <a:cs typeface="Times New Roman" panose="02020603050405020304" pitchFamily="18" charset="0"/>
              </a:rPr>
              <a:t>ô</a:t>
            </a:r>
            <a:r>
              <a:rPr lang="en-US" altLang="en-US" sz="3200" i="1" dirty="0" err="1">
                <a:latin typeface="Times New Roman" panose="02020603050405020304" pitchFamily="18" charset="0"/>
                <a:cs typeface="Times New Roman" panose="02020603050405020304" pitchFamily="18" charset="0"/>
              </a:rPr>
              <a:t>i</a:t>
            </a:r>
            <a:r>
              <a:rPr lang="en-US" altLang="en-US" sz="3200" i="1" dirty="0">
                <a:latin typeface="Times New Roman" panose="02020603050405020304" pitchFamily="18" charset="0"/>
                <a:cs typeface="Times New Roman" panose="02020603050405020304" pitchFamily="18" charset="0"/>
              </a:rPr>
              <a:t>.</a:t>
            </a:r>
          </a:p>
        </p:txBody>
      </p:sp>
      <p:sp>
        <p:nvSpPr>
          <p:cNvPr id="12" name="Text Box 31">
            <a:extLst>
              <a:ext uri="{FF2B5EF4-FFF2-40B4-BE49-F238E27FC236}">
                <a16:creationId xmlns:a16="http://schemas.microsoft.com/office/drawing/2014/main" xmlns="" id="{B2ECE576-C699-4E5A-A144-77873883E03C}"/>
              </a:ext>
            </a:extLst>
          </p:cNvPr>
          <p:cNvSpPr txBox="1">
            <a:spLocks noChangeArrowheads="1"/>
          </p:cNvSpPr>
          <p:nvPr/>
        </p:nvSpPr>
        <p:spPr bwMode="auto">
          <a:xfrm>
            <a:off x="6519650" y="4683718"/>
            <a:ext cx="43957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con hi</a:t>
            </a:r>
            <a:r>
              <a:rPr lang="vi-VN" altLang="en-US" sz="3200" b="1" i="1" dirty="0">
                <a:solidFill>
                  <a:srgbClr val="FF0000"/>
                </a:solidFill>
                <a:latin typeface="Times New Roman" panose="02020603050405020304" pitchFamily="18" charset="0"/>
                <a:cs typeface="Times New Roman" panose="02020603050405020304" pitchFamily="18" charset="0"/>
              </a:rPr>
              <a:t>ế</a:t>
            </a:r>
            <a:r>
              <a:rPr lang="en-US" altLang="en-US" sz="3200" b="1" i="1" dirty="0">
                <a:solidFill>
                  <a:srgbClr val="FF0000"/>
                </a:solidFill>
                <a:latin typeface="Times New Roman" panose="02020603050405020304" pitchFamily="18" charset="0"/>
                <a:cs typeface="Times New Roman" panose="02020603050405020304" pitchFamily="18" charset="0"/>
              </a:rPr>
              <a:t>u t</a:t>
            </a:r>
            <a:r>
              <a:rPr lang="vi-VN" altLang="en-US" sz="3200" b="1" i="1" dirty="0">
                <a:solidFill>
                  <a:srgbClr val="FF0000"/>
                </a:solidFill>
                <a:latin typeface="Times New Roman" panose="02020603050405020304" pitchFamily="18" charset="0"/>
                <a:cs typeface="Times New Roman" panose="02020603050405020304" pitchFamily="18" charset="0"/>
              </a:rPr>
              <a:t>hả</a:t>
            </a:r>
            <a:r>
              <a:rPr lang="en-US" altLang="en-US" sz="3200" b="1" i="1" dirty="0">
                <a:solidFill>
                  <a:srgbClr val="FF0000"/>
                </a:solidFill>
                <a:latin typeface="Times New Roman" panose="02020603050405020304" pitchFamily="18" charset="0"/>
                <a:cs typeface="Times New Roman" panose="02020603050405020304" pitchFamily="18" charset="0"/>
              </a:rPr>
              <a:t>o.</a:t>
            </a:r>
          </a:p>
        </p:txBody>
      </p:sp>
      <p:sp>
        <p:nvSpPr>
          <p:cNvPr id="13" name="Rectangle 12">
            <a:extLst>
              <a:ext uri="{FF2B5EF4-FFF2-40B4-BE49-F238E27FC236}">
                <a16:creationId xmlns:a16="http://schemas.microsoft.com/office/drawing/2014/main" xmlns="" id="{EB8851D6-7E0F-4D50-9614-C1758E43A1CB}"/>
              </a:ext>
            </a:extLst>
          </p:cNvPr>
          <p:cNvSpPr/>
          <p:nvPr/>
        </p:nvSpPr>
        <p:spPr>
          <a:xfrm>
            <a:off x="459911" y="5113295"/>
            <a:ext cx="11562873" cy="1785937"/>
          </a:xfrm>
          <a:prstGeom prst="rect">
            <a:avLst/>
          </a:prstGeom>
          <a:noFill/>
          <a:ln w="25400" cap="flat" cmpd="sng" algn="ctr">
            <a:noFill/>
            <a:prstDash val="solid"/>
          </a:ln>
          <a:effectLst/>
        </p:spPr>
        <p:txBody>
          <a:bodyPr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Nhân</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vật</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hiện</a:t>
            </a:r>
            <a:r>
              <a:rPr kumimoji="0" lang="en-US" sz="3200" i="1"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lên</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là</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người</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tình</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nghĩa</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đáng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quý</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52937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iterate type="wd">
                                    <p:tmPct val="10000"/>
                                  </p:iterate>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righ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amond(in)">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xmlns=""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3BC7E1CC-9370-4CD2-AED3-BBAE5EA64DA0}"/>
              </a:ext>
            </a:extLst>
          </p:cNvPr>
          <p:cNvSpPr txBox="1">
            <a:spLocks/>
          </p:cNvSpPr>
          <p:nvPr/>
        </p:nvSpPr>
        <p:spPr bwMode="auto">
          <a:xfrm>
            <a:off x="60723" y="-30480"/>
            <a:ext cx="1289542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50000"/>
              </a:lnSpc>
              <a:spcBef>
                <a:spcPct val="20000"/>
              </a:spcBef>
              <a:spcAft>
                <a:spcPts val="1800"/>
              </a:spcAft>
              <a:buClrTx/>
              <a:buSzTx/>
              <a:buFontTx/>
              <a:buNone/>
              <a:tabLst/>
              <a:defRPr/>
            </a:pP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50000"/>
              </a:lnSpc>
              <a:spcBef>
                <a:spcPct val="20000"/>
              </a:spcBef>
              <a:spcAft>
                <a:spcPts val="1800"/>
              </a:spcAft>
              <a:buClrTx/>
              <a:buSzTx/>
              <a:buFontTx/>
              <a:buNone/>
              <a:tabLst/>
              <a:defRPr/>
            </a:pPr>
            <a:r>
              <a:rPr kumimoji="0" lang="en-US"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nội cỏ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rầu rầu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mây mặt đất một màu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xanh xanh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gió cuốn mặt duềnh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Ầm ầm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tiếng sóng kêu quanh ghế ngồi</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084256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
                                            <p:txEl>
                                              <p:pRg st="1" end="1"/>
                                            </p:txEl>
                                          </p:spTgt>
                                        </p:tgtEl>
                                        <p:attrNameLst>
                                          <p:attrName>ppt_x</p:attrName>
                                        </p:attrNameLst>
                                      </p:cBhvr>
                                    </p:anim>
                                    <p:anim from="0" to="-1.0" calcmode="lin" valueType="num">
                                      <p:cBhvr>
                                        <p:cTn id="16" dur="200" decel="50000" autoRev="1" fill="hold">
                                          <p:stCondLst>
                                            <p:cond delay="600"/>
                                          </p:stCondLst>
                                        </p:cTn>
                                        <p:tgtEl>
                                          <p:spTgt spid="4">
                                            <p:txEl>
                                              <p:pRg st="1" end="1"/>
                                            </p:txEl>
                                          </p:spTgt>
                                        </p:tgtEl>
                                        <p:attrNameLst>
                                          <p:attrName>xshear</p:attrName>
                                        </p:attrNameLst>
                                      </p:cBhvr>
                                    </p:anim>
                                    <p:animScale>
                                      <p:cBhvr>
                                        <p:cTn id="17" dur="200" decel="100000" autoRev="1" fill="hold">
                                          <p:stCondLst>
                                            <p:cond delay="600"/>
                                          </p:stCondLst>
                                        </p:cTn>
                                        <p:tgtEl>
                                          <p:spTgt spid="4">
                                            <p:txEl>
                                              <p:pRg st="1" end="1"/>
                                            </p:txEl>
                                          </p:spTgt>
                                        </p:tgtEl>
                                      </p:cBhvr>
                                      <p:from x="100000" y="100000"/>
                                      <p:to x="80000" y="100000"/>
                                    </p:animScale>
                                    <p:anim by="(#ppt_h/3+#ppt_w*0.1)" calcmode="lin" valueType="num">
                                      <p:cBhvr additive="sum">
                                        <p:cTn id="18" dur="200" decel="100000" autoRev="1" fill="hold">
                                          <p:stCondLst>
                                            <p:cond delay="600"/>
                                          </p:stCondLst>
                                        </p:cTn>
                                        <p:tgtEl>
                                          <p:spTgt spid="4">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Đoạn trích Nỗi thương mình - Trích Truyện Kiều - Nguyễn Du | Vhoc.net">
            <a:extLst>
              <a:ext uri="{FF2B5EF4-FFF2-40B4-BE49-F238E27FC236}">
                <a16:creationId xmlns:a16="http://schemas.microsoft.com/office/drawing/2014/main" xmlns="" id="{3414D524-7A90-4E38-8DA7-3A4225EB0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 y="0"/>
            <a:ext cx="5212083" cy="6858000"/>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1">
            <a:extLst>
              <a:ext uri="{FF2B5EF4-FFF2-40B4-BE49-F238E27FC236}">
                <a16:creationId xmlns:a16="http://schemas.microsoft.com/office/drawing/2014/main" xmlns="" id="{D590660D-CCA9-4B36-A408-B96E381EC53B}"/>
              </a:ext>
            </a:extLst>
          </p:cNvPr>
          <p:cNvSpPr txBox="1">
            <a:spLocks noChangeArrowheads="1"/>
          </p:cNvSpPr>
          <p:nvPr/>
        </p:nvSpPr>
        <p:spPr bwMode="auto">
          <a:xfrm>
            <a:off x="7254241" y="1794153"/>
            <a:ext cx="49072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Điệ</a:t>
            </a:r>
            <a:r>
              <a:rPr lang="en-US" altLang="en-US" sz="2800" b="1" i="1" dirty="0">
                <a:solidFill>
                  <a:srgbClr val="FF0000"/>
                </a:solidFill>
                <a:latin typeface="Times New Roman" panose="02020603050405020304" pitchFamily="18" charset="0"/>
                <a:cs typeface="Times New Roman" panose="02020603050405020304" pitchFamily="18" charset="0"/>
              </a:rPr>
              <a:t>p ng</a:t>
            </a:r>
            <a:r>
              <a:rPr lang="vi-VN" altLang="en-US" sz="2800" b="1" i="1" dirty="0">
                <a:solidFill>
                  <a:srgbClr val="FF0000"/>
                </a:solidFill>
                <a:latin typeface="Times New Roman" panose="02020603050405020304" pitchFamily="18" charset="0"/>
                <a:cs typeface="Times New Roman" panose="02020603050405020304" pitchFamily="18" charset="0"/>
              </a:rPr>
              <a:t>ữ</a:t>
            </a:r>
            <a:r>
              <a:rPr lang="en-US" altLang="en-US" sz="2800" b="1" i="1" dirty="0">
                <a:solidFill>
                  <a:srgbClr val="FF0000"/>
                </a:solidFill>
                <a:latin typeface="Times New Roman" panose="02020603050405020304" pitchFamily="18" charset="0"/>
                <a:cs typeface="Times New Roman" panose="02020603050405020304" pitchFamily="18" charset="0"/>
              </a:rPr>
              <a:t> “Bu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tr</a:t>
            </a:r>
            <a:r>
              <a:rPr lang="vi-VN" altLang="en-US" sz="2800" b="1" i="1" dirty="0">
                <a:solidFill>
                  <a:srgbClr val="FF0000"/>
                </a:solidFill>
                <a:latin typeface="Times New Roman" panose="02020603050405020304" pitchFamily="18" charset="0"/>
                <a:cs typeface="Times New Roman" panose="02020603050405020304" pitchFamily="18" charset="0"/>
              </a:rPr>
              <a:t>ô</a:t>
            </a:r>
            <a:r>
              <a:rPr lang="en-US" altLang="en-US" sz="2800" b="1" i="1" dirty="0">
                <a:solidFill>
                  <a:srgbClr val="FF0000"/>
                </a:solidFill>
                <a:latin typeface="Times New Roman" panose="02020603050405020304" pitchFamily="18" charset="0"/>
                <a:cs typeface="Times New Roman" panose="02020603050405020304" pitchFamily="18" charset="0"/>
              </a:rPr>
              <a:t>ng”</a:t>
            </a:r>
            <a:endParaRPr lang="vi-VN" altLang="en-US" sz="2800" b="1" i="1" dirty="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(ẩ</a:t>
            </a:r>
            <a:r>
              <a:rPr lang="en-US" altLang="en-US" sz="2800" b="1" i="1" dirty="0">
                <a:solidFill>
                  <a:srgbClr val="FF0000"/>
                </a:solidFill>
                <a:latin typeface="Times New Roman" panose="02020603050405020304" pitchFamily="18" charset="0"/>
                <a:cs typeface="Times New Roman" panose="02020603050405020304" pitchFamily="18" charset="0"/>
              </a:rPr>
              <a:t>n d</a:t>
            </a:r>
            <a:r>
              <a:rPr lang="vi-VN" altLang="en-US" sz="2800" b="1" i="1" dirty="0">
                <a:solidFill>
                  <a:srgbClr val="FF0000"/>
                </a:solidFill>
                <a:latin typeface="Times New Roman" panose="02020603050405020304" pitchFamily="18" charset="0"/>
                <a:cs typeface="Times New Roman" panose="02020603050405020304" pitchFamily="18" charset="0"/>
              </a:rPr>
              <a:t>ụ</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l</a:t>
            </a:r>
            <a:r>
              <a:rPr lang="vi-VN" altLang="en-US" sz="2800" b="1" i="1" dirty="0">
                <a:solidFill>
                  <a:srgbClr val="FF0000"/>
                </a:solidFill>
                <a:latin typeface="Times New Roman" panose="02020603050405020304" pitchFamily="18" charset="0"/>
                <a:cs typeface="Times New Roman" panose="02020603050405020304" pitchFamily="18" charset="0"/>
              </a:rPr>
              <a:t>á</a:t>
            </a:r>
            <a:r>
              <a:rPr lang="en-US" altLang="en-US" sz="2800" b="1" i="1" dirty="0">
                <a:solidFill>
                  <a:srgbClr val="FF0000"/>
                </a:solidFill>
                <a:latin typeface="Times New Roman" panose="02020603050405020304" pitchFamily="18" charset="0"/>
                <a:cs typeface="Times New Roman" panose="02020603050405020304" pitchFamily="18" charset="0"/>
              </a:rPr>
              <a:t>y,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ượ</a:t>
            </a:r>
            <a:r>
              <a:rPr lang="en-US" altLang="en-US" sz="2800" b="1" i="1" dirty="0">
                <a:solidFill>
                  <a:srgbClr val="FF0000"/>
                </a:solidFill>
                <a:latin typeface="Times New Roman" panose="02020603050405020304" pitchFamily="18" charset="0"/>
                <a:cs typeface="Times New Roman" panose="02020603050405020304" pitchFamily="18" charset="0"/>
              </a:rPr>
              <a:t>ng </a:t>
            </a:r>
            <a:r>
              <a:rPr lang="en-US" altLang="en-US" sz="2800" b="1" i="1" dirty="0" err="1">
                <a:solidFill>
                  <a:srgbClr val="FF0000"/>
                </a:solidFill>
                <a:latin typeface="Times New Roman" panose="02020603050405020304" pitchFamily="18" charset="0"/>
                <a:cs typeface="Times New Roman" panose="02020603050405020304" pitchFamily="18" charset="0"/>
              </a:rPr>
              <a:t>thanh</a:t>
            </a:r>
            <a:r>
              <a:rPr lang="vi-VN" altLang="en-US" sz="2800" b="1" i="1" dirty="0">
                <a:solidFill>
                  <a:srgbClr val="FF0000"/>
                </a:solidFill>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a:solidFill>
                  <a:srgbClr val="FF0000"/>
                </a:solidFill>
                <a:latin typeface="Times New Roman" panose="02020603050405020304" pitchFamily="18" charset="0"/>
                <a:cs typeface="Times New Roman" panose="02020603050405020304" pitchFamily="18" charset="0"/>
              </a:rPr>
              <a:t>&gt; </a:t>
            </a:r>
            <a:r>
              <a:rPr lang="vi-VN" altLang="en-US" sz="2800" b="1" i="1" dirty="0">
                <a:solidFill>
                  <a:srgbClr val="FF0000"/>
                </a:solidFill>
                <a:latin typeface="Times New Roman" panose="02020603050405020304" pitchFamily="18" charset="0"/>
                <a:cs typeface="Times New Roman" panose="02020603050405020304" pitchFamily="18" charset="0"/>
              </a:rPr>
              <a:t>Tạ</a:t>
            </a:r>
            <a:r>
              <a:rPr lang="en-US" altLang="en-US" sz="2800" b="1" i="1" dirty="0">
                <a:solidFill>
                  <a:srgbClr val="FF0000"/>
                </a:solidFill>
                <a:latin typeface="Times New Roman" panose="02020603050405020304" pitchFamily="18" charset="0"/>
                <a:cs typeface="Times New Roman" panose="02020603050405020304" pitchFamily="18" charset="0"/>
              </a:rPr>
              <a:t>o </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m h­</a:t>
            </a:r>
            <a:r>
              <a:rPr lang="vi-VN" altLang="en-US" sz="2800" b="1" i="1" dirty="0">
                <a:solidFill>
                  <a:srgbClr val="FF0000"/>
                </a:solidFill>
                <a:latin typeface="Times New Roman" panose="02020603050405020304" pitchFamily="18" charset="0"/>
                <a:cs typeface="Times New Roman" panose="02020603050405020304" pitchFamily="18" charset="0"/>
              </a:rPr>
              <a:t>ưở</a:t>
            </a:r>
            <a:r>
              <a:rPr lang="en-US" altLang="en-US" sz="2800" b="1" i="1" dirty="0">
                <a:solidFill>
                  <a:srgbClr val="FF0000"/>
                </a:solidFill>
                <a:latin typeface="Times New Roman" panose="02020603050405020304" pitchFamily="18" charset="0"/>
                <a:cs typeface="Times New Roman" panose="02020603050405020304" pitchFamily="18" charset="0"/>
              </a:rPr>
              <a:t>ng tr</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m, </a:t>
            </a:r>
            <a:r>
              <a:rPr lang="en-US" altLang="en-US" sz="2800" b="1" i="1" dirty="0" err="1">
                <a:solidFill>
                  <a:srgbClr val="FF0000"/>
                </a:solidFill>
                <a:latin typeface="Times New Roman" panose="02020603050405020304" pitchFamily="18" charset="0"/>
                <a:cs typeface="Times New Roman" panose="02020603050405020304" pitchFamily="18" charset="0"/>
              </a:rPr>
              <a:t>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N</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ng m</a:t>
            </a:r>
            <a:r>
              <a:rPr lang="vi-VN" altLang="en-US" sz="2800" b="1" i="1" dirty="0">
                <a:solidFill>
                  <a:srgbClr val="FF0000"/>
                </a:solidFill>
                <a:latin typeface="Times New Roman" panose="02020603050405020304" pitchFamily="18" charset="0"/>
                <a:cs typeface="Times New Roman" panose="02020603050405020304" pitchFamily="18" charset="0"/>
              </a:rPr>
              <a:t>ứ</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ả</a:t>
            </a:r>
            <a:r>
              <a:rPr lang="en-US" altLang="en-US" sz="2800" b="1" i="1" dirty="0">
                <a:solidFill>
                  <a:srgbClr val="FF0000"/>
                </a:solidFill>
                <a:latin typeface="Times New Roman" panose="02020603050405020304" pitchFamily="18" charset="0"/>
                <a:cs typeface="Times New Roman" panose="02020603050405020304" pitchFamily="18" charset="0"/>
              </a:rPr>
              <a:t>m x</a:t>
            </a:r>
            <a:r>
              <a:rPr lang="vi-VN" altLang="en-US" sz="2800" b="1" i="1" dirty="0">
                <a:solidFill>
                  <a:srgbClr val="FF0000"/>
                </a:solidFill>
                <a:latin typeface="Times New Roman" panose="02020603050405020304" pitchFamily="18" charset="0"/>
                <a:cs typeface="Times New Roman" panose="02020603050405020304" pitchFamily="18" charset="0"/>
              </a:rPr>
              <a:t>ú</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ủ</a:t>
            </a:r>
            <a:r>
              <a:rPr lang="en-US" altLang="en-US" sz="2800" b="1" i="1" dirty="0">
                <a:solidFill>
                  <a:srgbClr val="FF0000"/>
                </a:solidFill>
                <a:latin typeface="Times New Roman" panose="02020603050405020304" pitchFamily="18" charset="0"/>
                <a:cs typeface="Times New Roman" panose="02020603050405020304" pitchFamily="18" charset="0"/>
              </a:rPr>
              <a:t>a Ki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l</a:t>
            </a:r>
            <a:r>
              <a:rPr lang="vi-VN" altLang="en-US" sz="2800" b="1" i="1" dirty="0">
                <a:solidFill>
                  <a:srgbClr val="FF0000"/>
                </a:solidFill>
                <a:latin typeface="Times New Roman" panose="02020603050405020304" pitchFamily="18" charset="0"/>
                <a:cs typeface="Times New Roman" panose="02020603050405020304" pitchFamily="18" charset="0"/>
              </a:rPr>
              <a:t>ê</a:t>
            </a:r>
            <a:r>
              <a:rPr lang="en-US" altLang="en-US" sz="2800" b="1" i="1" dirty="0">
                <a:solidFill>
                  <a:srgbClr val="FF0000"/>
                </a:solidFill>
                <a:latin typeface="Times New Roman" panose="02020603050405020304" pitchFamily="18" charset="0"/>
                <a:cs typeface="Times New Roman" panose="02020603050405020304" pitchFamily="18" charset="0"/>
              </a:rPr>
              <a:t>n </a:t>
            </a:r>
            <a:r>
              <a:rPr lang="en-US" altLang="en-US" sz="2800" b="1" i="1" dirty="0" err="1">
                <a:solidFill>
                  <a:srgbClr val="FF0000"/>
                </a:solidFill>
                <a:latin typeface="Times New Roman" panose="02020603050405020304" pitchFamily="18" charset="0"/>
                <a:cs typeface="Times New Roman" panose="02020603050405020304" pitchFamily="18" charset="0"/>
              </a:rPr>
              <a:t>nhi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t</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ng ý </a:t>
            </a:r>
            <a:r>
              <a:rPr lang="en-US" altLang="en-US" sz="2800" b="1" i="1" dirty="0" err="1">
                <a:solidFill>
                  <a:srgbClr val="FF0000"/>
                </a:solidFill>
                <a:latin typeface="Times New Roman" panose="02020603050405020304" pitchFamily="18" charset="0"/>
                <a:cs typeface="Times New Roman" panose="02020603050405020304" pitchFamily="18" charset="0"/>
              </a:rPr>
              <a:t>ngh</a:t>
            </a:r>
            <a:r>
              <a:rPr lang="vi-VN" altLang="en-US" sz="2800" b="1" i="1" dirty="0">
                <a:solidFill>
                  <a:srgbClr val="FF0000"/>
                </a:solidFill>
                <a:latin typeface="Times New Roman" panose="02020603050405020304" pitchFamily="18" charset="0"/>
                <a:cs typeface="Times New Roman" panose="02020603050405020304" pitchFamily="18" charset="0"/>
              </a:rPr>
              <a:t>ĩ</a:t>
            </a:r>
            <a:r>
              <a:rPr lang="en-US" altLang="en-US" sz="2800" b="1" i="1" dirty="0">
                <a:solidFill>
                  <a:srgbClr val="FF0000"/>
                </a:solidFill>
                <a:latin typeface="Times New Roman" panose="02020603050405020304" pitchFamily="18" charset="0"/>
                <a:cs typeface="Times New Roman" panose="02020603050405020304" pitchFamily="18" charset="0"/>
              </a:rPr>
              <a:t>a.</a:t>
            </a:r>
          </a:p>
        </p:txBody>
      </p:sp>
      <p:sp>
        <p:nvSpPr>
          <p:cNvPr id="5" name="Text Box 12">
            <a:extLst>
              <a:ext uri="{FF2B5EF4-FFF2-40B4-BE49-F238E27FC236}">
                <a16:creationId xmlns:a16="http://schemas.microsoft.com/office/drawing/2014/main" xmlns="" id="{408C4308-3CA2-4E9E-8E59-173686BFC970}"/>
              </a:ext>
            </a:extLst>
          </p:cNvPr>
          <p:cNvSpPr txBox="1">
            <a:spLocks noChangeArrowheads="1"/>
          </p:cNvSpPr>
          <p:nvPr/>
        </p:nvSpPr>
        <p:spPr bwMode="auto">
          <a:xfrm>
            <a:off x="1584961" y="1687592"/>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c</a:t>
            </a:r>
            <a:r>
              <a:rPr lang="vi-VN" altLang="en-US" sz="2800" i="1" dirty="0">
                <a:solidFill>
                  <a:srgbClr val="002060"/>
                </a:solidFill>
                <a:latin typeface="Times New Roman" panose="02020603050405020304" pitchFamily="18" charset="0"/>
                <a:cs typeface="Times New Roman" panose="02020603050405020304" pitchFamily="18" charset="0"/>
              </a:rPr>
              <a:t>ử</a:t>
            </a:r>
            <a:r>
              <a:rPr lang="en-US" altLang="en-US" sz="2800" i="1" dirty="0">
                <a:solidFill>
                  <a:srgbClr val="002060"/>
                </a:solidFill>
                <a:latin typeface="Times New Roman" panose="02020603050405020304" pitchFamily="18" charset="0"/>
                <a:cs typeface="Times New Roman" panose="02020603050405020304" pitchFamily="18" charset="0"/>
              </a:rPr>
              <a:t>a b</a:t>
            </a:r>
            <a:r>
              <a:rPr lang="vi-VN" altLang="en-US" sz="2800" i="1" dirty="0">
                <a:solidFill>
                  <a:srgbClr val="002060"/>
                </a:solidFill>
                <a:latin typeface="Times New Roman" panose="02020603050405020304" pitchFamily="18" charset="0"/>
                <a:cs typeface="Times New Roman" panose="02020603050405020304" pitchFamily="18" charset="0"/>
              </a:rPr>
              <a:t>ể ...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6" name="Text Box 13">
            <a:extLst>
              <a:ext uri="{FF2B5EF4-FFF2-40B4-BE49-F238E27FC236}">
                <a16:creationId xmlns:a16="http://schemas.microsoft.com/office/drawing/2014/main" xmlns="" id="{A6FA6FCE-CABE-4EDE-B603-32915B7B31D3}"/>
              </a:ext>
            </a:extLst>
          </p:cNvPr>
          <p:cNvSpPr txBox="1">
            <a:spLocks noChangeArrowheads="1"/>
          </p:cNvSpPr>
          <p:nvPr/>
        </p:nvSpPr>
        <p:spPr bwMode="auto">
          <a:xfrm>
            <a:off x="1584960" y="24422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ng</a:t>
            </a:r>
            <a:r>
              <a:rPr lang="vi-VN" altLang="en-US" sz="2800" i="1" dirty="0">
                <a:solidFill>
                  <a:srgbClr val="002060"/>
                </a:solidFill>
                <a:latin typeface="Times New Roman" panose="02020603050405020304" pitchFamily="18" charset="0"/>
                <a:cs typeface="Times New Roman" panose="02020603050405020304" pitchFamily="18" charset="0"/>
              </a:rPr>
              <a:t>ọ</a:t>
            </a:r>
            <a:r>
              <a:rPr lang="en-US" altLang="en-US" sz="2800" i="1" dirty="0">
                <a:solidFill>
                  <a:srgbClr val="002060"/>
                </a:solidFill>
                <a:latin typeface="Times New Roman" panose="02020603050405020304" pitchFamily="18" charset="0"/>
                <a:cs typeface="Times New Roman" panose="02020603050405020304" pitchFamily="18" charset="0"/>
              </a:rPr>
              <a:t>n </a:t>
            </a:r>
            <a:r>
              <a:rPr lang="en-US" altLang="en-US" sz="2800" i="1" dirty="0" err="1">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ướ</a:t>
            </a:r>
            <a:r>
              <a:rPr lang="en-US" altLang="en-US" sz="2800" i="1" dirty="0">
                <a:solidFill>
                  <a:srgbClr val="002060"/>
                </a:solidFill>
                <a:latin typeface="Times New Roman" panose="02020603050405020304" pitchFamily="18" charset="0"/>
                <a:cs typeface="Times New Roman" panose="02020603050405020304" pitchFamily="18" charset="0"/>
              </a:rPr>
              <a:t>c</a:t>
            </a:r>
            <a:r>
              <a:rPr lang="vi-VN" altLang="en-US" sz="2800" i="1" dirty="0">
                <a:solidFill>
                  <a:srgbClr val="002060"/>
                </a:solidFill>
                <a:latin typeface="Times New Roman" panose="02020603050405020304" pitchFamily="18" charset="0"/>
                <a:cs typeface="Times New Roman" panose="02020603050405020304" pitchFamily="18" charset="0"/>
              </a:rPr>
              <a:t> ... về</a:t>
            </a:r>
            <a:r>
              <a:rPr lang="en-US" altLang="en-US" sz="2800" i="1" dirty="0">
                <a:solidFill>
                  <a:srgbClr val="002060"/>
                </a:solidFill>
                <a:latin typeface="Times New Roman" panose="02020603050405020304" pitchFamily="18" charset="0"/>
                <a:cs typeface="Times New Roman" panose="02020603050405020304" pitchFamily="18" charset="0"/>
              </a:rPr>
              <a:t> </a:t>
            </a:r>
            <a:r>
              <a:rPr lang="vi-VN" altLang="en-US" sz="2800" i="1" dirty="0">
                <a:solidFill>
                  <a:srgbClr val="002060"/>
                </a:solidFill>
                <a:latin typeface="Times New Roman" panose="02020603050405020304" pitchFamily="18" charset="0"/>
                <a:cs typeface="Times New Roman" panose="02020603050405020304" pitchFamily="18" charset="0"/>
              </a:rPr>
              <a:t>đầ</a:t>
            </a:r>
            <a:r>
              <a:rPr lang="en-US" altLang="en-US" sz="2800" i="1" dirty="0">
                <a:solidFill>
                  <a:srgbClr val="002060"/>
                </a:solidFill>
                <a:latin typeface="Times New Roman" panose="02020603050405020304" pitchFamily="18" charset="0"/>
                <a:cs typeface="Times New Roman" panose="02020603050405020304" pitchFamily="18" charset="0"/>
              </a:rPr>
              <a:t>u?”</a:t>
            </a:r>
          </a:p>
        </p:txBody>
      </p:sp>
      <p:sp>
        <p:nvSpPr>
          <p:cNvPr id="7" name="Text Box 14">
            <a:extLst>
              <a:ext uri="{FF2B5EF4-FFF2-40B4-BE49-F238E27FC236}">
                <a16:creationId xmlns:a16="http://schemas.microsoft.com/office/drawing/2014/main" xmlns="" id="{1C60A704-C6F7-4C7B-9216-EE3A309D57A5}"/>
              </a:ext>
            </a:extLst>
          </p:cNvPr>
          <p:cNvSpPr txBox="1">
            <a:spLocks noChangeArrowheads="1"/>
          </p:cNvSpPr>
          <p:nvPr/>
        </p:nvSpPr>
        <p:spPr bwMode="auto">
          <a:xfrm>
            <a:off x="1584960" y="3261390"/>
            <a:ext cx="729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n</a:t>
            </a:r>
            <a:r>
              <a:rPr lang="vi-VN" altLang="en-US" sz="2800" i="1" dirty="0">
                <a:solidFill>
                  <a:srgbClr val="002060"/>
                </a:solidFill>
                <a:latin typeface="Times New Roman" panose="02020603050405020304" pitchFamily="18" charset="0"/>
                <a:cs typeface="Times New Roman" panose="02020603050405020304" pitchFamily="18" charset="0"/>
              </a:rPr>
              <a:t>ội</a:t>
            </a:r>
            <a:r>
              <a:rPr lang="en-US" altLang="en-US" sz="2800" i="1" dirty="0">
                <a:solidFill>
                  <a:srgbClr val="002060"/>
                </a:solidFill>
                <a:latin typeface="Times New Roman" panose="02020603050405020304" pitchFamily="18" charset="0"/>
                <a:cs typeface="Times New Roman" panose="02020603050405020304" pitchFamily="18" charset="0"/>
              </a:rPr>
              <a:t> c</a:t>
            </a:r>
            <a:r>
              <a:rPr lang="vi-VN" altLang="en-US" sz="2800" i="1" dirty="0">
                <a:solidFill>
                  <a:srgbClr val="002060"/>
                </a:solidFill>
                <a:latin typeface="Times New Roman" panose="02020603050405020304" pitchFamily="18" charset="0"/>
                <a:cs typeface="Times New Roman" panose="02020603050405020304" pitchFamily="18" charset="0"/>
              </a:rPr>
              <a:t>ỏ ...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8" name="Text Box 15">
            <a:extLst>
              <a:ext uri="{FF2B5EF4-FFF2-40B4-BE49-F238E27FC236}">
                <a16:creationId xmlns:a16="http://schemas.microsoft.com/office/drawing/2014/main" xmlns="" id="{7D22938F-8523-4D18-A05C-AECF22D6ADF0}"/>
              </a:ext>
            </a:extLst>
          </p:cNvPr>
          <p:cNvSpPr txBox="1">
            <a:spLocks noChangeArrowheads="1"/>
          </p:cNvSpPr>
          <p:nvPr/>
        </p:nvSpPr>
        <p:spPr bwMode="auto">
          <a:xfrm>
            <a:off x="1584960" y="40805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gi</a:t>
            </a:r>
            <a:r>
              <a:rPr lang="vi-VN" altLang="en-US" sz="2800" i="1" dirty="0">
                <a:solidFill>
                  <a:srgbClr val="002060"/>
                </a:solidFill>
                <a:latin typeface="Times New Roman" panose="02020603050405020304" pitchFamily="18" charset="0"/>
                <a:cs typeface="Times New Roman" panose="02020603050405020304" pitchFamily="18" charset="0"/>
              </a:rPr>
              <a:t>ó</a:t>
            </a:r>
            <a:r>
              <a:rPr lang="en-US" altLang="en-US" sz="2800" i="1" dirty="0">
                <a:solidFill>
                  <a:srgbClr val="002060"/>
                </a:solidFill>
                <a:latin typeface="Times New Roman" panose="02020603050405020304" pitchFamily="18" charset="0"/>
                <a:cs typeface="Times New Roman" panose="02020603050405020304" pitchFamily="18" charset="0"/>
              </a:rPr>
              <a:t> cu</a:t>
            </a:r>
            <a:r>
              <a:rPr lang="vi-VN" altLang="en-US" sz="2800" i="1" dirty="0">
                <a:solidFill>
                  <a:srgbClr val="002060"/>
                </a:solidFill>
                <a:latin typeface="Times New Roman" panose="02020603050405020304" pitchFamily="18" charset="0"/>
                <a:cs typeface="Times New Roman" panose="02020603050405020304" pitchFamily="18" charset="0"/>
              </a:rPr>
              <a:t>ố</a:t>
            </a:r>
            <a:r>
              <a:rPr lang="en-US" altLang="en-US" sz="2800" i="1" dirty="0">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 ... g</a:t>
            </a:r>
            <a:r>
              <a:rPr lang="en-US" altLang="en-US" sz="2800" i="1" dirty="0">
                <a:solidFill>
                  <a:srgbClr val="002060"/>
                </a:solidFill>
                <a:latin typeface="Times New Roman" panose="02020603050405020304" pitchFamily="18" charset="0"/>
                <a:cs typeface="Times New Roman" panose="02020603050405020304" pitchFamily="18" charset="0"/>
              </a:rPr>
              <a:t>h</a:t>
            </a:r>
            <a:r>
              <a:rPr lang="vi-VN" altLang="en-US" sz="2800" i="1" dirty="0">
                <a:solidFill>
                  <a:srgbClr val="002060"/>
                </a:solidFill>
                <a:latin typeface="Times New Roman" panose="02020603050405020304" pitchFamily="18" charset="0"/>
                <a:cs typeface="Times New Roman" panose="02020603050405020304" pitchFamily="18" charset="0"/>
              </a:rPr>
              <a:t>ế</a:t>
            </a:r>
            <a:r>
              <a:rPr lang="en-US" altLang="en-US" sz="2800" i="1" dirty="0">
                <a:solidFill>
                  <a:srgbClr val="002060"/>
                </a:solidFill>
                <a:latin typeface="Times New Roman" panose="02020603050405020304" pitchFamily="18" charset="0"/>
                <a:cs typeface="Times New Roman" panose="02020603050405020304" pitchFamily="18" charset="0"/>
              </a:rPr>
              <a:t> ng</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err="1">
                <a:solidFill>
                  <a:srgbClr val="002060"/>
                </a:solidFill>
                <a:latin typeface="Times New Roman" panose="02020603050405020304" pitchFamily="18" charset="0"/>
                <a:cs typeface="Times New Roman" panose="02020603050405020304" pitchFamily="18" charset="0"/>
              </a:rPr>
              <a:t>i</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9" name="Right Brace 8">
            <a:extLst>
              <a:ext uri="{FF2B5EF4-FFF2-40B4-BE49-F238E27FC236}">
                <a16:creationId xmlns:a16="http://schemas.microsoft.com/office/drawing/2014/main" xmlns="" id="{360F8F39-9595-4729-A405-CED67AC37555}"/>
              </a:ext>
            </a:extLst>
          </p:cNvPr>
          <p:cNvSpPr/>
          <p:nvPr/>
        </p:nvSpPr>
        <p:spPr>
          <a:xfrm>
            <a:off x="6701791" y="1922562"/>
            <a:ext cx="495298" cy="242083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9FCD0EEB-1FC6-48E8-96BE-018112E786BA}"/>
              </a:ext>
            </a:extLst>
          </p:cNvPr>
          <p:cNvSpPr txBox="1"/>
          <p:nvPr/>
        </p:nvSpPr>
        <p:spPr>
          <a:xfrm>
            <a:off x="4849405" y="632923"/>
            <a:ext cx="3456395" cy="584775"/>
          </a:xfrm>
          <a:prstGeom prst="rect">
            <a:avLst/>
          </a:prstGeom>
          <a:noFill/>
        </p:spPr>
        <p:txBody>
          <a:bodyPr wrap="none" rtlCol="0">
            <a:spAutoFit/>
          </a:bodyPr>
          <a:lstStyle/>
          <a:p>
            <a:r>
              <a:rPr lang="en-US" sz="3200" b="1" i="1" dirty="0" err="1">
                <a:solidFill>
                  <a:srgbClr val="002060"/>
                </a:solidFill>
                <a:latin typeface="Times New Roman" panose="02020603050405020304" pitchFamily="18" charset="0"/>
                <a:cs typeface="Times New Roman" panose="02020603050405020304" pitchFamily="18" charset="0"/>
              </a:rPr>
              <a:t>Đặc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sắc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nghệ</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thuật</a:t>
            </a:r>
            <a:endParaRPr lang="en-US"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648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650"/>
                            </p:stCondLst>
                            <p:childTnLst>
                              <p:par>
                                <p:cTn id="14" presetID="22" presetClass="entr" presetSubtype="4"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3500"/>
                            </p:stCondLst>
                            <p:childTnLst>
                              <p:par>
                                <p:cTn id="18" presetID="22" presetClass="entr" presetSubtype="4"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5350"/>
                            </p:stCondLst>
                            <p:childTnLst>
                              <p:par>
                                <p:cTn id="22" presetID="2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ân tích đoạn thơ Nỗi thương mình trong Truyện Kiều | My Aloha">
            <a:extLst>
              <a:ext uri="{FF2B5EF4-FFF2-40B4-BE49-F238E27FC236}">
                <a16:creationId xmlns:a16="http://schemas.microsoft.com/office/drawing/2014/main" xmlns="" id="{33FB4C61-3D8B-4221-9290-5D51F4F3C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8" y="0"/>
            <a:ext cx="5616892" cy="735837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AE41663-4EEA-4A4A-94A7-24A5A65DBB51}"/>
              </a:ext>
            </a:extLst>
          </p:cNvPr>
          <p:cNvSpPr txBox="1"/>
          <p:nvPr/>
        </p:nvSpPr>
        <p:spPr>
          <a:xfrm>
            <a:off x="4892039" y="1389847"/>
            <a:ext cx="7132320" cy="1077218"/>
          </a:xfrm>
          <a:prstGeom prst="rect">
            <a:avLst/>
          </a:prstGeom>
          <a:noFill/>
        </p:spPr>
        <p:txBody>
          <a:bodyPr wrap="square">
            <a:spAutoFit/>
          </a:bodyPr>
          <a:lstStyle/>
          <a:p>
            <a:pPr algn="ctr"/>
            <a:r>
              <a:rPr kumimoji="0" lang="en-US"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2000" i="1" dirty="0"/>
          </a:p>
        </p:txBody>
      </p:sp>
      <p:sp>
        <p:nvSpPr>
          <p:cNvPr id="7" name="Text Box 15">
            <a:extLst>
              <a:ext uri="{FF2B5EF4-FFF2-40B4-BE49-F238E27FC236}">
                <a16:creationId xmlns:a16="http://schemas.microsoft.com/office/drawing/2014/main" xmlns="" id="{C900CD0D-479A-43BA-9D1B-6108ED9D0A9B}"/>
              </a:ext>
            </a:extLst>
          </p:cNvPr>
          <p:cNvSpPr txBox="1">
            <a:spLocks noChangeArrowheads="1"/>
          </p:cNvSpPr>
          <p:nvPr/>
        </p:nvSpPr>
        <p:spPr bwMode="auto">
          <a:xfrm>
            <a:off x="4892039" y="3020637"/>
            <a:ext cx="76494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None/>
            </a:pPr>
            <a:r>
              <a:rPr lang="en-US" altLang="en-US" sz="3200" i="1" dirty="0">
                <a:solidFill>
                  <a:srgbClr val="002060"/>
                </a:solidFill>
                <a:latin typeface="Times New Roman" panose="02020603050405020304" pitchFamily="18" charset="0"/>
                <a:cs typeface="Times New Roman" panose="02020603050405020304" pitchFamily="18" charset="0"/>
              </a:rPr>
              <a:t>“C</a:t>
            </a:r>
            <a:r>
              <a:rPr lang="vi-VN" altLang="en-US" sz="3200" i="1" dirty="0">
                <a:solidFill>
                  <a:srgbClr val="002060"/>
                </a:solidFill>
                <a:latin typeface="Times New Roman" panose="02020603050405020304" pitchFamily="18" charset="0"/>
                <a:cs typeface="Times New Roman" panose="02020603050405020304" pitchFamily="18" charset="0"/>
              </a:rPr>
              <a:t>á</a:t>
            </a:r>
            <a:r>
              <a:rPr lang="en-US" altLang="en-US" sz="3200" i="1" dirty="0" err="1">
                <a:solidFill>
                  <a:srgbClr val="002060"/>
                </a:solidFill>
                <a:latin typeface="Times New Roman" panose="02020603050405020304" pitchFamily="18" charset="0"/>
                <a:cs typeface="Times New Roman" panose="02020603050405020304" pitchFamily="18" charset="0"/>
              </a:rPr>
              <a:t>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thân</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phận</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vơ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trôi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nổi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nơi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đất</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khách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quê</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người</a:t>
            </a:r>
            <a:endParaRPr lang="vi-VN" altLang="en-US" sz="3200" i="1"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buFont typeface="Symbol" panose="05050102010706020507" pitchFamily="18" charset="2"/>
              <a:buNone/>
            </a:pPr>
            <a:r>
              <a:rPr lang="vi-VN" altLang="en-US" sz="3200" b="1" dirty="0">
                <a:solidFill>
                  <a:srgbClr val="002060"/>
                </a:solidFill>
                <a:latin typeface="Times New Roman" panose="02020603050405020304" pitchFamily="18" charset="0"/>
                <a:cs typeface="Times New Roman" panose="02020603050405020304" pitchFamily="18" charset="0"/>
              </a:rPr>
              <a:t>=</a:t>
            </a:r>
            <a:r>
              <a:rPr lang="en-US" altLang="en-US" sz="3200" b="1" dirty="0">
                <a:solidFill>
                  <a:srgbClr val="002060"/>
                </a:solidFill>
                <a:latin typeface="Times New Roman" panose="02020603050405020304" pitchFamily="18" charset="0"/>
                <a:cs typeface="Times New Roman" panose="02020603050405020304" pitchFamily="18" charset="0"/>
              </a:rPr>
              <a:t>&gt; </a:t>
            </a:r>
            <a:r>
              <a:rPr lang="vi-VN" altLang="en-US" sz="3200" b="1" dirty="0">
                <a:solidFill>
                  <a:srgbClr val="002060"/>
                </a:solidFill>
                <a:latin typeface="Times New Roman" panose="02020603050405020304" pitchFamily="18" charset="0"/>
                <a:cs typeface="Times New Roman" panose="02020603050405020304" pitchFamily="18" charset="0"/>
              </a:rPr>
              <a:t>Nỗ</a:t>
            </a:r>
            <a:r>
              <a:rPr lang="en-US" altLang="en-US" sz="3200" b="1" dirty="0" err="1">
                <a:solidFill>
                  <a:srgbClr val="002060"/>
                </a:solidFill>
                <a:latin typeface="Times New Roman" panose="02020603050405020304" pitchFamily="18" charset="0"/>
                <a:cs typeface="Times New Roman" panose="02020603050405020304" pitchFamily="18" charset="0"/>
              </a:rPr>
              <a:t>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bu</a:t>
            </a:r>
            <a:r>
              <a:rPr lang="vi-VN" altLang="en-US" sz="3200" b="1" dirty="0">
                <a:solidFill>
                  <a:srgbClr val="002060"/>
                </a:solidFill>
                <a:latin typeface="Times New Roman" panose="02020603050405020304" pitchFamily="18" charset="0"/>
                <a:cs typeface="Times New Roman" panose="02020603050405020304" pitchFamily="18" charset="0"/>
              </a:rPr>
              <a:t>ồ</a:t>
            </a:r>
            <a:r>
              <a:rPr lang="en-US" altLang="en-US" sz="3200" b="1" dirty="0">
                <a:solidFill>
                  <a:srgbClr val="002060"/>
                </a:solidFill>
                <a:latin typeface="Times New Roman" panose="02020603050405020304" pitchFamily="18" charset="0"/>
                <a:cs typeface="Times New Roman" panose="02020603050405020304" pitchFamily="18" charset="0"/>
              </a:rPr>
              <a:t>n da di</a:t>
            </a:r>
            <a:r>
              <a:rPr lang="vi-VN" altLang="en-US" sz="3200" b="1" dirty="0">
                <a:solidFill>
                  <a:srgbClr val="002060"/>
                </a:solidFill>
                <a:latin typeface="Times New Roman" panose="02020603050405020304" pitchFamily="18" charset="0"/>
                <a:cs typeface="Times New Roman" panose="02020603050405020304" pitchFamily="18" charset="0"/>
              </a:rPr>
              <a:t>ế</a:t>
            </a:r>
            <a:r>
              <a:rPr lang="en-US" altLang="en-US" sz="3200" b="1" dirty="0">
                <a:solidFill>
                  <a:srgbClr val="002060"/>
                </a:solidFill>
                <a:latin typeface="Times New Roman" panose="02020603050405020304" pitchFamily="18" charset="0"/>
                <a:cs typeface="Times New Roman" panose="02020603050405020304" pitchFamily="18" charset="0"/>
              </a:rPr>
              <a:t>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ớ</a:t>
            </a:r>
            <a:r>
              <a:rPr lang="en-US" altLang="en-US" sz="3200" b="1" dirty="0">
                <a:solidFill>
                  <a:srgbClr val="002060"/>
                </a:solidFill>
                <a:latin typeface="Times New Roman" panose="02020603050405020304" pitchFamily="18" charset="0"/>
                <a:cs typeface="Times New Roman" panose="02020603050405020304" pitchFamily="18" charset="0"/>
              </a:rPr>
              <a:t> v</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qu</a:t>
            </a:r>
            <a:r>
              <a:rPr lang="vi-VN" altLang="en-US" sz="3200" b="1" dirty="0">
                <a:solidFill>
                  <a:srgbClr val="002060"/>
                </a:solidFill>
                <a:latin typeface="Times New Roman" panose="02020603050405020304" pitchFamily="18" charset="0"/>
                <a:cs typeface="Times New Roman" panose="02020603050405020304" pitchFamily="18" charset="0"/>
              </a:rPr>
              <a:t>ê</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xa</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á</a:t>
            </a:r>
            <a:r>
              <a:rPr lang="en-US" altLang="en-US" sz="3200" b="1" dirty="0" err="1">
                <a:solidFill>
                  <a:srgbClr val="002060"/>
                </a:solidFill>
                <a:latin typeface="Times New Roman" panose="02020603050405020304" pitchFamily="18" charset="0"/>
                <a:cs typeface="Times New Roman" panose="02020603050405020304" pitchFamily="18" charset="0"/>
              </a:rPr>
              <a:t>ch</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ủ</a:t>
            </a:r>
            <a:r>
              <a:rPr lang="en-US" altLang="en-US" sz="3200" b="1" dirty="0">
                <a:solidFill>
                  <a:srgbClr val="002060"/>
                </a:solidFill>
                <a:latin typeface="Times New Roman" panose="02020603050405020304" pitchFamily="18" charset="0"/>
                <a:cs typeface="Times New Roman" panose="02020603050405020304" pitchFamily="18" charset="0"/>
              </a:rPr>
              <a:t>a Ki</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u. (</a:t>
            </a:r>
            <a:r>
              <a:rPr lang="en-US" altLang="en-US" sz="3200" b="1" i="1" dirty="0">
                <a:solidFill>
                  <a:srgbClr val="002060"/>
                </a:solidFill>
                <a:latin typeface="Times New Roman" panose="02020603050405020304" pitchFamily="18" charset="0"/>
                <a:cs typeface="Times New Roman" panose="02020603050405020304" pitchFamily="18" charset="0"/>
              </a:rPr>
              <a:t>N</a:t>
            </a:r>
            <a:r>
              <a:rPr lang="vi-VN" altLang="en-US" sz="3200" b="1" i="1" dirty="0">
                <a:solidFill>
                  <a:srgbClr val="002060"/>
                </a:solidFill>
                <a:latin typeface="Times New Roman" panose="02020603050405020304" pitchFamily="18" charset="0"/>
                <a:cs typeface="Times New Roman" panose="02020603050405020304" pitchFamily="18" charset="0"/>
              </a:rPr>
              <a:t>ỗ</a:t>
            </a:r>
            <a:r>
              <a:rPr lang="en-US" altLang="en-US" sz="3200" b="1" i="1" dirty="0" err="1">
                <a:solidFill>
                  <a:srgbClr val="002060"/>
                </a:solidFill>
                <a:latin typeface="Times New Roman" panose="02020603050405020304" pitchFamily="18" charset="0"/>
                <a:cs typeface="Times New Roman" panose="02020603050405020304" pitchFamily="18" charset="0"/>
              </a:rPr>
              <a:t>i</a:t>
            </a:r>
            <a:r>
              <a:rPr lang="en-US" altLang="en-US" sz="3200" b="1" i="1" dirty="0">
                <a:solidFill>
                  <a:srgbClr val="002060"/>
                </a:solidFill>
                <a:latin typeface="Times New Roman" panose="02020603050405020304" pitchFamily="18" charset="0"/>
                <a:cs typeface="Times New Roman" panose="02020603050405020304" pitchFamily="18" charset="0"/>
              </a:rPr>
              <a:t> </a:t>
            </a:r>
            <a:r>
              <a:rPr lang="en-US" altLang="en-US" sz="3200" b="1" i="1" dirty="0" err="1">
                <a:solidFill>
                  <a:srgbClr val="002060"/>
                </a:solidFill>
                <a:latin typeface="Times New Roman" panose="02020603050405020304" pitchFamily="18" charset="0"/>
                <a:cs typeface="Times New Roman" panose="02020603050405020304" pitchFamily="18" charset="0"/>
              </a:rPr>
              <a:t>bu</a:t>
            </a:r>
            <a:r>
              <a:rPr lang="vi-VN" altLang="en-US" sz="3200" b="1" i="1" dirty="0">
                <a:solidFill>
                  <a:srgbClr val="002060"/>
                </a:solidFill>
                <a:latin typeface="Times New Roman" panose="02020603050405020304" pitchFamily="18" charset="0"/>
                <a:cs typeface="Times New Roman" panose="02020603050405020304" pitchFamily="18" charset="0"/>
              </a:rPr>
              <a:t>ồ</a:t>
            </a:r>
            <a:r>
              <a:rPr lang="en-US" altLang="en-US" sz="3200" b="1" i="1" dirty="0">
                <a:solidFill>
                  <a:srgbClr val="002060"/>
                </a:solidFill>
                <a:latin typeface="Times New Roman" panose="02020603050405020304" pitchFamily="18" charset="0"/>
                <a:cs typeface="Times New Roman" panose="02020603050405020304" pitchFamily="18" charset="0"/>
              </a:rPr>
              <a:t>n </a:t>
            </a:r>
            <a:r>
              <a:rPr lang="en-US" altLang="en-US" sz="3200" b="1" i="1" dirty="0" err="1">
                <a:solidFill>
                  <a:srgbClr val="002060"/>
                </a:solidFill>
                <a:latin typeface="Times New Roman" panose="02020603050405020304" pitchFamily="18" charset="0"/>
                <a:cs typeface="Times New Roman" panose="02020603050405020304" pitchFamily="18" charset="0"/>
              </a:rPr>
              <a:t>tha</a:t>
            </a:r>
            <a:r>
              <a:rPr lang="en-US" altLang="en-US" sz="3200" b="1" i="1" dirty="0">
                <a:solidFill>
                  <a:srgbClr val="002060"/>
                </a:solidFill>
                <a:latin typeface="Times New Roman" panose="02020603050405020304" pitchFamily="18" charset="0"/>
                <a:cs typeface="Times New Roman" panose="02020603050405020304" pitchFamily="18" charset="0"/>
              </a:rPr>
              <a:t> h­</a:t>
            </a:r>
            <a:r>
              <a:rPr lang="vi-VN" altLang="en-US" sz="3200" b="1" i="1" dirty="0">
                <a:solidFill>
                  <a:srgbClr val="002060"/>
                </a:solidFill>
                <a:latin typeface="Times New Roman" panose="02020603050405020304" pitchFamily="18" charset="0"/>
                <a:cs typeface="Times New Roman" panose="02020603050405020304" pitchFamily="18" charset="0"/>
              </a:rPr>
              <a:t>ươ</a:t>
            </a:r>
            <a:r>
              <a:rPr lang="en-US" altLang="en-US" sz="3200" b="1" i="1" dirty="0">
                <a:solidFill>
                  <a:srgbClr val="002060"/>
                </a:solidFill>
                <a:latin typeface="Times New Roman" panose="02020603050405020304" pitchFamily="18" charset="0"/>
                <a:cs typeface="Times New Roman" panose="02020603050405020304" pitchFamily="18" charset="0"/>
              </a:rPr>
              <a:t>ng</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1815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3150"/>
                            </p:stCondLst>
                            <p:childTnLst>
                              <p:par>
                                <p:cTn id="9" presetID="22" presetClass="entr" presetSubtype="1"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ân tích đoạn thơ: Kiều ở lầu Ngưng Bích - Nguyễn Du">
            <a:extLst>
              <a:ext uri="{FF2B5EF4-FFF2-40B4-BE49-F238E27FC236}">
                <a16:creationId xmlns:a16="http://schemas.microsoft.com/office/drawing/2014/main" xmlns="" id="{634C6B38-7954-437A-9452-0780578B5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617136"/>
            <a:ext cx="6667500" cy="4448175"/>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7" name="Text Box 18">
            <a:extLst>
              <a:ext uri="{FF2B5EF4-FFF2-40B4-BE49-F238E27FC236}">
                <a16:creationId xmlns:a16="http://schemas.microsoft.com/office/drawing/2014/main" xmlns="" id="{166E5015-1F6D-4F18-9FE4-9FCFBDF5E165}"/>
              </a:ext>
            </a:extLst>
          </p:cNvPr>
          <p:cNvSpPr txBox="1">
            <a:spLocks noChangeArrowheads="1"/>
          </p:cNvSpPr>
          <p:nvPr/>
        </p:nvSpPr>
        <p:spPr bwMode="auto">
          <a:xfrm>
            <a:off x="457200" y="2521059"/>
            <a:ext cx="59893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err="1">
                <a:solidFill>
                  <a:srgbClr val="002060"/>
                </a:solidFill>
                <a:latin typeface="Times New Roman" panose="02020603050405020304" pitchFamily="18" charset="0"/>
                <a:cs typeface="Times New Roman" panose="02020603050405020304" pitchFamily="18" charset="0"/>
              </a:rPr>
              <a:t>Hoa</a:t>
            </a:r>
            <a:r>
              <a:rPr lang="en-US" altLang="en-US" sz="3200" dirty="0">
                <a:solidFill>
                  <a:srgbClr val="002060"/>
                </a:solidFill>
                <a:latin typeface="Times New Roman" panose="02020603050405020304" pitchFamily="18" charset="0"/>
                <a:cs typeface="Times New Roman" panose="02020603050405020304" pitchFamily="18" charset="0"/>
              </a:rPr>
              <a:t> tr</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a:t>
            </a:r>
            <a:r>
              <a:rPr lang="vi-VN" altLang="en-US" sz="3200" dirty="0">
                <a:solidFill>
                  <a:srgbClr val="002060"/>
                </a:solidFill>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&gt; </a:t>
            </a:r>
            <a:r>
              <a:rPr lang="vi-VN" altLang="en-US" sz="3200" dirty="0">
                <a:solidFill>
                  <a:srgbClr val="002060"/>
                </a:solidFill>
                <a:latin typeface="Times New Roman" panose="02020603050405020304" pitchFamily="18" charset="0"/>
                <a:cs typeface="Times New Roman" panose="02020603050405020304" pitchFamily="18" charset="0"/>
              </a:rPr>
              <a:t>Hì</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ả</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ẩ</a:t>
            </a:r>
            <a:r>
              <a:rPr lang="en-US" altLang="en-US" sz="3200" dirty="0">
                <a:solidFill>
                  <a:srgbClr val="002060"/>
                </a:solidFill>
                <a:latin typeface="Times New Roman" panose="02020603050405020304" pitchFamily="18" charset="0"/>
                <a:cs typeface="Times New Roman" panose="02020603050405020304" pitchFamily="18" charset="0"/>
              </a:rPr>
              <a:t>n d</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a:solidFill>
                  <a:srgbClr val="002060"/>
                </a:solidFill>
                <a:latin typeface="Times New Roman" panose="02020603050405020304" pitchFamily="18" charset="0"/>
                <a:cs typeface="Times New Roman" panose="02020603050405020304" pitchFamily="18" charset="0"/>
              </a:rPr>
              <a:t>: 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bu</a:t>
            </a:r>
            <a:r>
              <a:rPr lang="vi-VN" altLang="en-US" sz="3200" dirty="0">
                <a:solidFill>
                  <a:srgbClr val="002060"/>
                </a:solidFill>
                <a:latin typeface="Times New Roman" panose="02020603050405020304" pitchFamily="18" charset="0"/>
                <a:cs typeface="Times New Roman" panose="02020603050405020304" pitchFamily="18" charset="0"/>
              </a:rPr>
              <a:t>ồ</a:t>
            </a:r>
            <a:r>
              <a:rPr lang="en-US" altLang="en-US" sz="3200" dirty="0">
                <a:solidFill>
                  <a:srgbClr val="002060"/>
                </a:solidFill>
                <a:latin typeface="Times New Roman" panose="02020603050405020304" pitchFamily="18" charset="0"/>
                <a:cs typeface="Times New Roman" panose="02020603050405020304" pitchFamily="18" charset="0"/>
              </a:rPr>
              <a:t>n v</a:t>
            </a:r>
            <a:r>
              <a:rPr lang="vi-VN" altLang="en-US" sz="3200" dirty="0">
                <a:solidFill>
                  <a:srgbClr val="002060"/>
                </a:solidFill>
                <a:latin typeface="Times New Roman" panose="02020603050405020304" pitchFamily="18" charset="0"/>
                <a:cs typeface="Times New Roman" panose="02020603050405020304" pitchFamily="18" charset="0"/>
              </a:rPr>
              <a:t>ề</a:t>
            </a:r>
            <a:r>
              <a:rPr lang="en-US" altLang="en-US" sz="3200" dirty="0">
                <a:solidFill>
                  <a:srgbClr val="002060"/>
                </a:solidFill>
                <a:latin typeface="Times New Roman" panose="02020603050405020304" pitchFamily="18" charset="0"/>
                <a:cs typeface="Times New Roman" panose="02020603050405020304" pitchFamily="18" charset="0"/>
              </a:rPr>
              <a:t> s</a:t>
            </a:r>
            <a:r>
              <a:rPr lang="vi-VN" altLang="en-US" sz="3200" dirty="0">
                <a:solidFill>
                  <a:srgbClr val="002060"/>
                </a:solidFill>
                <a:latin typeface="Times New Roman" panose="02020603050405020304" pitchFamily="18" charset="0"/>
                <a:cs typeface="Times New Roman" panose="02020603050405020304" pitchFamily="18" charset="0"/>
              </a:rPr>
              <a:t>ố</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a:t>
            </a:r>
            <a:r>
              <a:rPr lang="vi-VN" altLang="en-US" sz="3200" dirty="0">
                <a:solidFill>
                  <a:srgbClr val="002060"/>
                </a:solidFill>
                <a:latin typeface="Times New Roman" panose="02020603050405020304" pitchFamily="18" charset="0"/>
                <a:cs typeface="Times New Roman" panose="02020603050405020304" pitchFamily="18" charset="0"/>
              </a:rPr>
              <a:t>ậ</a:t>
            </a:r>
            <a:r>
              <a:rPr lang="en-US" altLang="en-US" sz="3200" dirty="0">
                <a:solidFill>
                  <a:srgbClr val="002060"/>
                </a:solidFill>
                <a:latin typeface="Times New Roman" panose="02020603050405020304" pitchFamily="18" charset="0"/>
                <a:cs typeface="Times New Roman" panose="02020603050405020304" pitchFamily="18" charset="0"/>
              </a:rPr>
              <a:t>n “b</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t b</a:t>
            </a:r>
            <a:r>
              <a:rPr lang="vi-VN" altLang="en-US" sz="3200" dirty="0">
                <a:solidFill>
                  <a:srgbClr val="002060"/>
                </a:solidFill>
                <a:latin typeface="Times New Roman" panose="02020603050405020304" pitchFamily="18" charset="0"/>
                <a:cs typeface="Times New Roman" panose="02020603050405020304" pitchFamily="18" charset="0"/>
              </a:rPr>
              <a:t>è</a:t>
            </a:r>
            <a:r>
              <a:rPr lang="en-US" altLang="en-US" sz="3200" dirty="0">
                <a:solidFill>
                  <a:srgbClr val="002060"/>
                </a:solidFill>
                <a:latin typeface="Times New Roman" panose="02020603050405020304" pitchFamily="18" charset="0"/>
                <a:cs typeface="Times New Roman" panose="02020603050405020304" pitchFamily="18" charset="0"/>
              </a:rPr>
              <a:t>o” l</a:t>
            </a:r>
            <a:r>
              <a:rPr lang="vi-VN" altLang="en-US" sz="3200" dirty="0">
                <a:solidFill>
                  <a:srgbClr val="002060"/>
                </a:solidFill>
                <a:latin typeface="Times New Roman" panose="02020603050405020304" pitchFamily="18" charset="0"/>
                <a:cs typeface="Times New Roman" panose="02020603050405020304" pitchFamily="18" charset="0"/>
              </a:rPr>
              <a:t>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đị</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a:t>
            </a:r>
          </a:p>
        </p:txBody>
      </p:sp>
      <p:pic>
        <p:nvPicPr>
          <p:cNvPr id="17412" name="Picture 4" descr="THỰC TẾ LÀ ...">
            <a:extLst>
              <a:ext uri="{FF2B5EF4-FFF2-40B4-BE49-F238E27FC236}">
                <a16:creationId xmlns:a16="http://schemas.microsoft.com/office/drawing/2014/main" xmlns="" id="{D56F4C00-2B7A-43E1-A66E-A68736C3E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 y="613470"/>
            <a:ext cx="1905000" cy="1343025"/>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ED28558C-C383-4A0A-A9E7-77DE00BC3FDD}"/>
              </a:ext>
            </a:extLst>
          </p:cNvPr>
          <p:cNvSpPr txBox="1"/>
          <p:nvPr/>
        </p:nvSpPr>
        <p:spPr>
          <a:xfrm>
            <a:off x="1158240" y="924639"/>
            <a:ext cx="6096000" cy="1384995"/>
          </a:xfrm>
          <a:prstGeom prst="rect">
            <a:avLst/>
          </a:prstGeom>
          <a:noFill/>
        </p:spPr>
        <p:txBody>
          <a:bodyPr wrap="square">
            <a:spAutoFit/>
          </a:bodyPr>
          <a:lstStyle/>
          <a:p>
            <a:pPr algn="ct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2000" i="1" dirty="0"/>
          </a:p>
        </p:txBody>
      </p:sp>
    </p:spTree>
    <p:extLst>
      <p:ext uri="{BB962C8B-B14F-4D97-AF65-F5344CB8AC3E}">
        <p14:creationId xmlns:p14="http://schemas.microsoft.com/office/powerpoint/2010/main" val="3837483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950"/>
                            </p:stCondLst>
                            <p:childTnLst>
                              <p:par>
                                <p:cTn id="9" presetID="22" presetClass="entr" presetSubtype="4"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S291 - Khoảng trống mà Nguyễn Du để lại trong văn học Việt Nam nếu không  có truyện Kiều? - Viết văn học trò | Việt nam, Vans, Viết">
            <a:extLst>
              <a:ext uri="{FF2B5EF4-FFF2-40B4-BE49-F238E27FC236}">
                <a16:creationId xmlns:a16="http://schemas.microsoft.com/office/drawing/2014/main" xmlns="" id="{ED6D5B4E-A587-4884-94DC-F35034DF8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859"/>
            <a:ext cx="5715000" cy="6301621"/>
          </a:xfrm>
          <a:prstGeom prst="rect">
            <a:avLst/>
          </a:prstGeom>
          <a:noFill/>
          <a:effectLst>
            <a:softEdge rad="812800"/>
          </a:effectLst>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xmlns="" id="{863A1C67-E772-418A-87A0-6D1FD55F48D9}"/>
              </a:ext>
            </a:extLst>
          </p:cNvPr>
          <p:cNvSpPr txBox="1">
            <a:spLocks noChangeArrowheads="1"/>
          </p:cNvSpPr>
          <p:nvPr/>
        </p:nvSpPr>
        <p:spPr bwMode="auto">
          <a:xfrm>
            <a:off x="4160520" y="816784"/>
            <a:ext cx="78943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n</a:t>
            </a:r>
            <a:r>
              <a:rPr lang="vi-VN" altLang="en-US" sz="3200" i="1" dirty="0">
                <a:solidFill>
                  <a:srgbClr val="002060"/>
                </a:solidFill>
                <a:latin typeface="Times New Roman" panose="02020603050405020304" pitchFamily="18" charset="0"/>
                <a:cs typeface="Times New Roman" panose="02020603050405020304" pitchFamily="18" charset="0"/>
              </a:rPr>
              <a:t>ộ</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c</a:t>
            </a:r>
            <a:r>
              <a:rPr lang="vi-VN" altLang="en-US" sz="3200" i="1" dirty="0">
                <a:solidFill>
                  <a:srgbClr val="002060"/>
                </a:solidFill>
                <a:latin typeface="Times New Roman" panose="02020603050405020304" pitchFamily="18" charset="0"/>
                <a:cs typeface="Times New Roman" panose="02020603050405020304" pitchFamily="18" charset="0"/>
              </a:rPr>
              <a:t>ỏ</a:t>
            </a:r>
            <a:r>
              <a:rPr lang="en-US" altLang="en-US" sz="3200" i="1" dirty="0">
                <a:solidFill>
                  <a:srgbClr val="002060"/>
                </a:solidFill>
                <a:latin typeface="Times New Roman" panose="02020603050405020304" pitchFamily="18" charset="0"/>
                <a:cs typeface="Times New Roman" panose="02020603050405020304" pitchFamily="18" charset="0"/>
              </a:rPr>
              <a:t>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a:t>
            </a:r>
          </a:p>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 Ch</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y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a:t>
            </a:r>
            <a:r>
              <a:rPr lang="vi-VN" altLang="en-US" sz="3200" i="1" dirty="0">
                <a:solidFill>
                  <a:srgbClr val="002060"/>
                </a:solidFill>
                <a:latin typeface="Times New Roman" panose="02020603050405020304" pitchFamily="18" charset="0"/>
                <a:cs typeface="Times New Roman" panose="02020603050405020304" pitchFamily="18" charset="0"/>
              </a:rPr>
              <a:t>đấ</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à</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7">
            <a:extLst>
              <a:ext uri="{FF2B5EF4-FFF2-40B4-BE49-F238E27FC236}">
                <a16:creationId xmlns:a16="http://schemas.microsoft.com/office/drawing/2014/main" xmlns="" id="{684FF996-8AC2-4894-A40D-D1387B8A490E}"/>
              </a:ext>
            </a:extLst>
          </p:cNvPr>
          <p:cNvSpPr txBox="1">
            <a:spLocks noChangeArrowheads="1"/>
          </p:cNvSpPr>
          <p:nvPr/>
        </p:nvSpPr>
        <p:spPr bwMode="auto">
          <a:xfrm>
            <a:off x="4754880" y="2644467"/>
            <a:ext cx="71856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“r</a:t>
            </a:r>
            <a:r>
              <a:rPr lang="vi-VN" altLang="en-US" sz="3200" dirty="0">
                <a:solidFill>
                  <a:srgbClr val="FF0000"/>
                </a:solidFill>
                <a:latin typeface="Times New Roman" panose="02020603050405020304" pitchFamily="18" charset="0"/>
                <a:cs typeface="Times New Roman" panose="02020603050405020304" pitchFamily="18" charset="0"/>
              </a:rPr>
              <a:t>ầ</a:t>
            </a:r>
            <a:r>
              <a:rPr lang="en-US" altLang="en-US" sz="3200" dirty="0">
                <a:solidFill>
                  <a:srgbClr val="FF0000"/>
                </a:solidFill>
                <a:latin typeface="Times New Roman" panose="02020603050405020304" pitchFamily="18" charset="0"/>
                <a:cs typeface="Times New Roman" panose="02020603050405020304" pitchFamily="18" charset="0"/>
              </a:rPr>
              <a:t>u r</a:t>
            </a:r>
            <a:r>
              <a:rPr lang="vi-VN" altLang="en-US" sz="3200" dirty="0">
                <a:solidFill>
                  <a:srgbClr val="FF0000"/>
                </a:solidFill>
                <a:latin typeface="Times New Roman" panose="02020603050405020304" pitchFamily="18" charset="0"/>
                <a:cs typeface="Times New Roman" panose="02020603050405020304" pitchFamily="18" charset="0"/>
              </a:rPr>
              <a:t>ầu</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 và </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xanh xan</a:t>
            </a:r>
            <a:r>
              <a:rPr lang="en-US" altLang="en-US" sz="3200" dirty="0">
                <a:solidFill>
                  <a:srgbClr val="FF0000"/>
                </a:solidFill>
                <a:latin typeface="Times New Roman" panose="02020603050405020304" pitchFamily="18" charset="0"/>
                <a:cs typeface="Times New Roman" panose="02020603050405020304" pitchFamily="18" charset="0"/>
              </a:rPr>
              <a:t>h”</a:t>
            </a:r>
            <a:r>
              <a:rPr lang="vi-VN" altLang="en-US" sz="3200" dirty="0">
                <a:solidFill>
                  <a:srgbClr val="FF0000"/>
                </a:solidFill>
                <a:latin typeface="Times New Roman" panose="02020603050405020304" pitchFamily="18" charset="0"/>
                <a:cs typeface="Times New Roman" panose="02020603050405020304" pitchFamily="18" charset="0"/>
              </a:rPr>
              <a:t> :</a:t>
            </a:r>
          </a:p>
          <a:p>
            <a:pPr algn="just" eaLnBrk="1" fontAlgn="base" hangingPunct="1">
              <a:spcBef>
                <a:spcPct val="50000"/>
              </a:spcBef>
              <a:spcAft>
                <a:spcPct val="0"/>
              </a:spcAft>
            </a:pPr>
            <a:r>
              <a:rPr lang="vi-VN" altLang="en-US" sz="3200" dirty="0">
                <a:solidFill>
                  <a:srgbClr val="FF0000"/>
                </a:solidFill>
                <a:latin typeface="Times New Roman" panose="02020603050405020304" pitchFamily="18" charset="0"/>
                <a:cs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&gt; T</a:t>
            </a:r>
            <a:r>
              <a:rPr lang="vi-VN" altLang="en-US" sz="3200" dirty="0">
                <a:solidFill>
                  <a:srgbClr val="FF0000"/>
                </a:solidFill>
                <a:latin typeface="Times New Roman" panose="02020603050405020304" pitchFamily="18" charset="0"/>
                <a:cs typeface="Times New Roman" panose="02020603050405020304" pitchFamily="18" charset="0"/>
              </a:rPr>
              <a:t>ừ</a:t>
            </a:r>
            <a:r>
              <a:rPr lang="en-US" altLang="en-US" sz="3200" dirty="0">
                <a:solidFill>
                  <a:srgbClr val="FF0000"/>
                </a:solidFill>
                <a:latin typeface="Times New Roman" panose="02020603050405020304" pitchFamily="18" charset="0"/>
                <a:cs typeface="Times New Roman" panose="02020603050405020304" pitchFamily="18" charset="0"/>
              </a:rPr>
              <a:t> l</a:t>
            </a:r>
            <a:r>
              <a:rPr lang="vi-VN" altLang="en-US" sz="3200" dirty="0">
                <a:solidFill>
                  <a:srgbClr val="FF0000"/>
                </a:solidFill>
                <a:latin typeface="Times New Roman" panose="02020603050405020304" pitchFamily="18" charset="0"/>
                <a:cs typeface="Times New Roman" panose="02020603050405020304" pitchFamily="18" charset="0"/>
              </a:rPr>
              <a:t>á</a:t>
            </a:r>
            <a:r>
              <a:rPr lang="en-US" altLang="en-US" sz="3200" dirty="0">
                <a:solidFill>
                  <a:srgbClr val="FF0000"/>
                </a:solidFill>
                <a:latin typeface="Times New Roman" panose="02020603050405020304" pitchFamily="18" charset="0"/>
                <a:cs typeface="Times New Roman" panose="02020603050405020304" pitchFamily="18" charset="0"/>
              </a:rPr>
              <a:t>y: </a:t>
            </a:r>
            <a:r>
              <a:rPr lang="en-US" altLang="en-US" sz="3200" dirty="0">
                <a:solidFill>
                  <a:srgbClr val="002060"/>
                </a:solidFill>
                <a:latin typeface="Times New Roman" panose="02020603050405020304" pitchFamily="18" charset="0"/>
                <a:cs typeface="Times New Roman" panose="02020603050405020304" pitchFamily="18" charset="0"/>
              </a:rPr>
              <a:t>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bi </a:t>
            </a:r>
            <a:r>
              <a:rPr lang="en-US" altLang="en-US" sz="3200" dirty="0" err="1">
                <a:solidFill>
                  <a:srgbClr val="002060"/>
                </a:solidFill>
                <a:latin typeface="Times New Roman" panose="02020603050405020304" pitchFamily="18" charset="0"/>
                <a:cs typeface="Times New Roman" panose="02020603050405020304" pitchFamily="18" charset="0"/>
              </a:rPr>
              <a:t>th</a:t>
            </a:r>
            <a:r>
              <a:rPr lang="vi-VN" altLang="en-US" sz="3200" dirty="0">
                <a:solidFill>
                  <a:srgbClr val="002060"/>
                </a:solidFill>
                <a:latin typeface="Times New Roman" panose="02020603050405020304" pitchFamily="18" charset="0"/>
                <a:cs typeface="Times New Roman" panose="02020603050405020304" pitchFamily="18" charset="0"/>
              </a:rPr>
              <a:t>ươ</a:t>
            </a:r>
            <a:r>
              <a:rPr lang="en-US" altLang="en-US" sz="3200" dirty="0">
                <a:solidFill>
                  <a:srgbClr val="002060"/>
                </a:solidFill>
                <a:latin typeface="Times New Roman" panose="02020603050405020304" pitchFamily="18" charset="0"/>
                <a:cs typeface="Times New Roman" panose="02020603050405020304" pitchFamily="18" charset="0"/>
              </a:rPr>
              <a:t>ng,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ng, l</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t</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a:solidFill>
                  <a:srgbClr val="002060"/>
                </a:solidFill>
                <a:latin typeface="Times New Roman" panose="02020603050405020304" pitchFamily="18" charset="0"/>
                <a:cs typeface="Times New Roman" panose="02020603050405020304" pitchFamily="18" charset="0"/>
              </a:rPr>
              <a:t>n, h</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ú</a:t>
            </a:r>
            <a:r>
              <a:rPr lang="en-US" altLang="en-US" sz="3200" dirty="0">
                <a:solidFill>
                  <a:srgbClr val="002060"/>
                </a:solidFill>
                <a:latin typeface="Times New Roman" panose="02020603050405020304" pitchFamily="18" charset="0"/>
                <a:cs typeface="Times New Roman" panose="02020603050405020304" pitchFamily="18" charset="0"/>
              </a:rPr>
              <a:t>a  k</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d</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kh</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ng bi</a:t>
            </a:r>
            <a:r>
              <a:rPr lang="vi-VN" altLang="en-US" sz="3200" dirty="0">
                <a:solidFill>
                  <a:srgbClr val="002060"/>
                </a:solidFill>
                <a:latin typeface="Times New Roman" panose="02020603050405020304" pitchFamily="18" charset="0"/>
                <a:cs typeface="Times New Roman" panose="02020603050405020304" pitchFamily="18" charset="0"/>
              </a:rPr>
              <a:t>ế</a:t>
            </a:r>
            <a:r>
              <a:rPr lang="en-US" altLang="en-US" sz="3200" dirty="0">
                <a:solidFill>
                  <a:srgbClr val="002060"/>
                </a:solidFill>
                <a:latin typeface="Times New Roman" panose="02020603050405020304" pitchFamily="18" charset="0"/>
                <a:cs typeface="Times New Roman" panose="02020603050405020304" pitchFamily="18" charset="0"/>
              </a:rPr>
              <a:t>t </a:t>
            </a:r>
            <a:r>
              <a:rPr lang="vi-VN" altLang="en-US" sz="3200" dirty="0">
                <a:solidFill>
                  <a:srgbClr val="002060"/>
                </a:solidFill>
                <a:latin typeface="Times New Roman" panose="02020603050405020304" pitchFamily="18" charset="0"/>
                <a:cs typeface="Times New Roman" panose="02020603050405020304" pitchFamily="18" charset="0"/>
              </a:rPr>
              <a:t>đế</a:t>
            </a:r>
            <a:r>
              <a:rPr lang="en-US" altLang="en-US" sz="3200" dirty="0">
                <a:solidFill>
                  <a:srgbClr val="002060"/>
                </a:solidFill>
                <a:latin typeface="Times New Roman" panose="02020603050405020304" pitchFamily="18" charset="0"/>
                <a:cs typeface="Times New Roman" panose="02020603050405020304" pitchFamily="18" charset="0"/>
              </a:rPr>
              <a:t>n bao </a:t>
            </a:r>
            <a:r>
              <a:rPr lang="en-US" altLang="en-US" sz="3200" dirty="0" err="1">
                <a:solidFill>
                  <a:srgbClr val="002060"/>
                </a:solidFill>
                <a:latin typeface="Times New Roman" panose="02020603050405020304" pitchFamily="18" charset="0"/>
                <a:cs typeface="Times New Roman" panose="02020603050405020304" pitchFamily="18" charset="0"/>
              </a:rPr>
              <a:t>gi</a:t>
            </a:r>
            <a:r>
              <a:rPr lang="vi-VN" altLang="en-US" sz="3200" dirty="0">
                <a:solidFill>
                  <a:srgbClr val="002060"/>
                </a:solidFill>
                <a:latin typeface="Times New Roman" panose="02020603050405020304" pitchFamily="18" charset="0"/>
                <a:cs typeface="Times New Roman" panose="02020603050405020304" pitchFamily="18" charset="0"/>
              </a:rPr>
              <a:t>ờ</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C98BA26-F30F-48F4-9195-EEE9FA9955D8}"/>
              </a:ext>
            </a:extLst>
          </p:cNvPr>
          <p:cNvSpPr txBox="1">
            <a:spLocks noChangeArrowheads="1"/>
          </p:cNvSpPr>
          <p:nvPr/>
        </p:nvSpPr>
        <p:spPr bwMode="auto">
          <a:xfrm>
            <a:off x="4754880" y="4611098"/>
            <a:ext cx="74371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 </a:t>
            </a:r>
            <a:r>
              <a:rPr lang="en-US" altLang="en-US" sz="3200" b="1" i="1" dirty="0" err="1">
                <a:solidFill>
                  <a:srgbClr val="FF0000"/>
                </a:solidFill>
                <a:latin typeface="Times New Roman" panose="02020603050405020304" pitchFamily="18" charset="0"/>
                <a:cs typeface="Times New Roman" panose="02020603050405020304" pitchFamily="18" charset="0"/>
              </a:rPr>
              <a:t>Tương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lai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mịt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mờ</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thoát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thân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phận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bé</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nhỏ</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biết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về</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đâu</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688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550"/>
                            </p:stCondLst>
                            <p:childTnLst>
                              <p:par>
                                <p:cTn id="9" presetID="22" presetClass="entr" presetSubtype="2" fill="hold" nodeType="afterEffect">
                                  <p:stCondLst>
                                    <p:cond delay="0"/>
                                  </p:stCondLst>
                                  <p:iterate type="lt">
                                    <p:tmPct val="1000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righ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500"/>
                                        <p:tgtEl>
                                          <p:spTgt spid="6">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diamond(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rịnh Thăng Bình làm MV Bức Bình Phong, tung poster nhá hàng bối cảnh lầu  Ngưng Bích nhưng nàng Kiều sẽ là ai? – GIAITRI EXPRESS">
            <a:extLst>
              <a:ext uri="{FF2B5EF4-FFF2-40B4-BE49-F238E27FC236}">
                <a16:creationId xmlns:a16="http://schemas.microsoft.com/office/drawing/2014/main" xmlns="" id="{1646B7D3-7FD3-42D3-BF82-D0B462F2F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314" y="632936"/>
            <a:ext cx="4188697" cy="5592127"/>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
        <p:nvSpPr>
          <p:cNvPr id="5" name="Text Box 16">
            <a:extLst>
              <a:ext uri="{FF2B5EF4-FFF2-40B4-BE49-F238E27FC236}">
                <a16:creationId xmlns:a16="http://schemas.microsoft.com/office/drawing/2014/main" xmlns="" id="{DA928460-70A2-4F4E-BB3B-9C1814EA4F16}"/>
              </a:ext>
            </a:extLst>
          </p:cNvPr>
          <p:cNvSpPr txBox="1">
            <a:spLocks noChangeArrowheads="1"/>
          </p:cNvSpPr>
          <p:nvPr/>
        </p:nvSpPr>
        <p:spPr bwMode="auto">
          <a:xfrm>
            <a:off x="1249680" y="517208"/>
            <a:ext cx="75285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a:t>
            </a:r>
            <a:r>
              <a:rPr lang="en-US" altLang="en-US" sz="3200" i="1" dirty="0" err="1">
                <a:solidFill>
                  <a:srgbClr val="002060"/>
                </a:solidFill>
                <a:latin typeface="Times New Roman" panose="02020603050405020304" pitchFamily="18" charset="0"/>
                <a:cs typeface="Times New Roman" panose="02020603050405020304" pitchFamily="18" charset="0"/>
              </a:rPr>
              <a:t>gi</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 cu</a:t>
            </a:r>
            <a:r>
              <a:rPr lang="vi-VN" altLang="en-US" sz="3200" i="1" dirty="0">
                <a:solidFill>
                  <a:srgbClr val="002060"/>
                </a:solidFill>
                <a:latin typeface="Times New Roman" panose="02020603050405020304" pitchFamily="18" charset="0"/>
                <a:cs typeface="Times New Roman" panose="02020603050405020304" pitchFamily="18" charset="0"/>
              </a:rPr>
              <a:t>ố</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du</a:t>
            </a:r>
            <a:r>
              <a:rPr lang="vi-VN" altLang="en-US" sz="3200" i="1" dirty="0">
                <a:solidFill>
                  <a:srgbClr val="002060"/>
                </a:solidFill>
                <a:latin typeface="Times New Roman" panose="02020603050405020304" pitchFamily="18" charset="0"/>
                <a:cs typeface="Times New Roman" panose="02020603050405020304" pitchFamily="18" charset="0"/>
              </a:rPr>
              <a:t>ề</a:t>
            </a:r>
            <a:r>
              <a:rPr lang="en-US" altLang="en-US" sz="3200" i="1" dirty="0" err="1">
                <a:solidFill>
                  <a:srgbClr val="002060"/>
                </a:solidFill>
                <a:latin typeface="Times New Roman" panose="02020603050405020304" pitchFamily="18" charset="0"/>
                <a:cs typeface="Times New Roman" panose="02020603050405020304" pitchFamily="18" charset="0"/>
              </a:rPr>
              <a:t>nh</a:t>
            </a:r>
            <a:endParaRPr lang="en-US" altLang="en-US" sz="3200" i="1" dirty="0">
              <a:solidFill>
                <a:srgbClr val="002060"/>
              </a:solidFill>
              <a:latin typeface="Times New Roman" panose="02020603050405020304" pitchFamily="18" charset="0"/>
              <a:cs typeface="Times New Roman" panose="02020603050405020304" pitchFamily="18" charset="0"/>
            </a:endParaRPr>
          </a:p>
          <a:p>
            <a:pPr algn="ctr" eaLnBrk="1" fontAlgn="base" hangingPunct="1">
              <a:spcBef>
                <a:spcPct val="50000"/>
              </a:spcBef>
              <a:spcAft>
                <a:spcPct val="0"/>
              </a:spcAft>
            </a:pP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ti</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ng s</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ng k</a:t>
            </a:r>
            <a:r>
              <a:rPr lang="vi-VN" altLang="en-US" sz="3200" i="1" dirty="0">
                <a:solidFill>
                  <a:srgbClr val="002060"/>
                </a:solidFill>
                <a:latin typeface="Times New Roman" panose="02020603050405020304" pitchFamily="18" charset="0"/>
                <a:cs typeface="Times New Roman" panose="02020603050405020304" pitchFamily="18" charset="0"/>
              </a:rPr>
              <a:t>ê</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quanh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gh</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 n</a:t>
            </a:r>
            <a:r>
              <a:rPr lang="vi-VN" altLang="en-US" sz="3200" i="1" dirty="0">
                <a:solidFill>
                  <a:srgbClr val="002060"/>
                </a:solidFill>
                <a:latin typeface="Times New Roman" panose="02020603050405020304" pitchFamily="18" charset="0"/>
                <a:cs typeface="Times New Roman" panose="02020603050405020304" pitchFamily="18" charset="0"/>
              </a:rPr>
              <a:t>gồ</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9">
            <a:extLst>
              <a:ext uri="{FF2B5EF4-FFF2-40B4-BE49-F238E27FC236}">
                <a16:creationId xmlns:a16="http://schemas.microsoft.com/office/drawing/2014/main" xmlns="" id="{3B5D1A6A-1817-4E14-8E80-94B405EEBA90}"/>
              </a:ext>
            </a:extLst>
          </p:cNvPr>
          <p:cNvSpPr txBox="1">
            <a:spLocks noChangeArrowheads="1"/>
          </p:cNvSpPr>
          <p:nvPr/>
        </p:nvSpPr>
        <p:spPr bwMode="auto">
          <a:xfrm>
            <a:off x="487680" y="2095531"/>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dirty="0">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Ầm ầm</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Từ tượng thanh chỉ </a:t>
            </a:r>
            <a:r>
              <a:rPr lang="en-US" altLang="en-US" sz="3200" dirty="0">
                <a:latin typeface="Times New Roman" panose="02020603050405020304" pitchFamily="18" charset="0"/>
                <a:cs typeface="Times New Roman" panose="02020603050405020304" pitchFamily="18" charset="0"/>
              </a:rPr>
              <a:t>t</a:t>
            </a:r>
            <a:r>
              <a:rPr lang="vi-VN" altLang="en-US" sz="3200" dirty="0">
                <a:latin typeface="Times New Roman" panose="02020603050405020304" pitchFamily="18" charset="0"/>
                <a:cs typeface="Times New Roman" panose="02020603050405020304" pitchFamily="18" charset="0"/>
              </a:rPr>
              <a:t>â</a:t>
            </a:r>
            <a:r>
              <a:rPr lang="en-US" altLang="en-US" sz="3200" dirty="0">
                <a:latin typeface="Times New Roman" panose="02020603050405020304" pitchFamily="18" charset="0"/>
                <a:cs typeface="Times New Roman" panose="02020603050405020304" pitchFamily="18" charset="0"/>
              </a:rPr>
              <a:t>m tr</a:t>
            </a:r>
            <a:r>
              <a:rPr lang="vi-VN" altLang="en-US" sz="3200" dirty="0">
                <a:latin typeface="Times New Roman" panose="02020603050405020304" pitchFamily="18" charset="0"/>
                <a:cs typeface="Times New Roman" panose="02020603050405020304" pitchFamily="18" charset="0"/>
              </a:rPr>
              <a:t>ạ</a:t>
            </a:r>
            <a:r>
              <a:rPr lang="en-US" altLang="en-US" sz="3200" dirty="0">
                <a:latin typeface="Times New Roman" panose="02020603050405020304" pitchFamily="18" charset="0"/>
                <a:cs typeface="Times New Roman" panose="02020603050405020304" pitchFamily="18" charset="0"/>
              </a:rPr>
              <a:t>ng h</a:t>
            </a:r>
            <a:r>
              <a:rPr lang="vi-VN" altLang="en-US" sz="3200" dirty="0">
                <a:latin typeface="Times New Roman" panose="02020603050405020304" pitchFamily="18" charset="0"/>
                <a:cs typeface="Times New Roman" panose="02020603050405020304" pitchFamily="18" charset="0"/>
              </a:rPr>
              <a:t>ã</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h</a:t>
            </a:r>
            <a:r>
              <a:rPr lang="vi-VN" altLang="en-US" sz="3200" dirty="0">
                <a:latin typeface="Times New Roman" panose="02020603050405020304" pitchFamily="18" charset="0"/>
                <a:cs typeface="Times New Roman" panose="02020603050405020304" pitchFamily="18" charset="0"/>
              </a:rPr>
              <a:t>ù</a:t>
            </a:r>
            <a:r>
              <a:rPr lang="en-US" altLang="en-US" sz="3200" dirty="0">
                <a:latin typeface="Times New Roman" panose="02020603050405020304" pitchFamily="18" charset="0"/>
                <a:cs typeface="Times New Roman" panose="02020603050405020304" pitchFamily="18" charset="0"/>
              </a:rPr>
              <a:t>ng, lo s</a:t>
            </a:r>
            <a:r>
              <a:rPr lang="vi-VN" altLang="en-US" sz="3200" dirty="0">
                <a:latin typeface="Times New Roman" panose="02020603050405020304" pitchFamily="18" charset="0"/>
                <a:cs typeface="Times New Roman" panose="02020603050405020304" pitchFamily="18" charset="0"/>
              </a:rPr>
              <a:t>ợ</a:t>
            </a:r>
            <a:r>
              <a:rPr lang="en-US" altLang="en-US" sz="3200" dirty="0">
                <a:latin typeface="Times New Roman" panose="02020603050405020304" pitchFamily="18" charset="0"/>
                <a:cs typeface="Times New Roman" panose="02020603050405020304" pitchFamily="18" charset="0"/>
              </a:rPr>
              <a:t> tr­</a:t>
            </a:r>
            <a:r>
              <a:rPr lang="vi-VN" altLang="en-US" sz="3200" dirty="0">
                <a:latin typeface="Times New Roman" panose="02020603050405020304" pitchFamily="18" charset="0"/>
                <a:cs typeface="Times New Roman" panose="02020603050405020304" pitchFamily="18" charset="0"/>
              </a:rPr>
              <a:t>ướ</a:t>
            </a:r>
            <a:r>
              <a:rPr lang="en-US" altLang="en-US" sz="3200" dirty="0">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gi</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ng b</a:t>
            </a:r>
            <a:r>
              <a:rPr lang="vi-VN" altLang="en-US" sz="3200" dirty="0">
                <a:latin typeface="Times New Roman" panose="02020603050405020304" pitchFamily="18" charset="0"/>
                <a:cs typeface="Times New Roman" panose="02020603050405020304" pitchFamily="18" charset="0"/>
              </a:rPr>
              <a:t>ã</a:t>
            </a:r>
            <a:r>
              <a:rPr lang="en-US" altLang="en-US" sz="3200" dirty="0">
                <a:latin typeface="Times New Roman" panose="02020603050405020304" pitchFamily="18" charset="0"/>
                <a:cs typeface="Times New Roman" panose="02020603050405020304" pitchFamily="18" charset="0"/>
              </a:rPr>
              <a:t>o c</a:t>
            </a:r>
            <a:r>
              <a:rPr lang="vi-VN" altLang="en-US" sz="3200" dirty="0">
                <a:latin typeface="Times New Roman" panose="02020603050405020304" pitchFamily="18" charset="0"/>
                <a:cs typeface="Times New Roman" panose="02020603050405020304" pitchFamily="18" charset="0"/>
              </a:rPr>
              <a:t>ủ</a:t>
            </a:r>
            <a:r>
              <a:rPr lang="en-US" altLang="en-US" sz="3200" dirty="0">
                <a:latin typeface="Times New Roman" panose="02020603050405020304" pitchFamily="18" charset="0"/>
                <a:cs typeface="Times New Roman" panose="02020603050405020304" pitchFamily="18" charset="0"/>
              </a:rPr>
              <a:t>a s</a:t>
            </a:r>
            <a:r>
              <a:rPr lang="vi-VN" altLang="en-US" sz="3200" dirty="0">
                <a:latin typeface="Times New Roman" panose="02020603050405020304" pitchFamily="18" charset="0"/>
                <a:cs typeface="Times New Roman" panose="02020603050405020304" pitchFamily="18" charset="0"/>
              </a:rPr>
              <a:t>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n s</a:t>
            </a:r>
            <a:r>
              <a:rPr lang="vi-VN" altLang="en-US" sz="3200" dirty="0">
                <a:latin typeface="Times New Roman" panose="02020603050405020304" pitchFamily="18" charset="0"/>
                <a:cs typeface="Times New Roman" panose="02020603050405020304" pitchFamily="18" charset="0"/>
              </a:rPr>
              <a:t>ẽ</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đế</a:t>
            </a:r>
            <a:r>
              <a:rPr lang="en-US" altLang="en-US" sz="3200" dirty="0">
                <a:latin typeface="Times New Roman" panose="02020603050405020304" pitchFamily="18" charset="0"/>
                <a:cs typeface="Times New Roman" panose="02020603050405020304" pitchFamily="18" charset="0"/>
              </a:rPr>
              <a:t>n x</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đẩ</a:t>
            </a:r>
            <a:r>
              <a:rPr lang="en-US" altLang="en-US" sz="3200" dirty="0">
                <a:latin typeface="Times New Roman" panose="02020603050405020304" pitchFamily="18" charset="0"/>
                <a:cs typeface="Times New Roman" panose="02020603050405020304" pitchFamily="18" charset="0"/>
              </a:rPr>
              <a:t>y v</a:t>
            </a:r>
            <a:r>
              <a:rPr lang="vi-VN" altLang="en-US" sz="3200" dirty="0">
                <a:latin typeface="Times New Roman" panose="02020603050405020304" pitchFamily="18" charset="0"/>
                <a:cs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v</a:t>
            </a:r>
            <a:r>
              <a:rPr lang="vi-VN" altLang="en-US" sz="3200" dirty="0">
                <a:latin typeface="Times New Roman" panose="02020603050405020304" pitchFamily="18" charset="0"/>
                <a:cs typeface="Times New Roman" panose="02020603050405020304" pitchFamily="18" charset="0"/>
              </a:rPr>
              <a:t>ù</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d</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p cu</a:t>
            </a:r>
            <a:r>
              <a:rPr lang="vi-VN" altLang="en-US" sz="3200" dirty="0">
                <a:latin typeface="Times New Roman" panose="02020603050405020304" pitchFamily="18" charset="0"/>
                <a:cs typeface="Times New Roman" panose="02020603050405020304" pitchFamily="18" charset="0"/>
              </a:rPr>
              <a:t>ộ</a:t>
            </a:r>
            <a:r>
              <a:rPr lang="en-US" altLang="en-US" sz="3200" dirty="0">
                <a:latin typeface="Times New Roman" panose="02020603050405020304" pitchFamily="18" charset="0"/>
                <a:cs typeface="Times New Roman" panose="02020603050405020304" pitchFamily="18" charset="0"/>
              </a:rPr>
              <a:t>c </a:t>
            </a:r>
            <a:r>
              <a:rPr lang="vi-VN" altLang="en-US" sz="3200" dirty="0">
                <a:latin typeface="Times New Roman" panose="02020603050405020304" pitchFamily="18" charset="0"/>
                <a:cs typeface="Times New Roman" panose="02020603050405020304" pitchFamily="18" charset="0"/>
              </a:rPr>
              <a:t>đờ</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Ki</a:t>
            </a:r>
            <a:r>
              <a:rPr lang="vi-VN" altLang="en-US" sz="3200" dirty="0">
                <a:latin typeface="Times New Roman" panose="02020603050405020304" pitchFamily="18" charset="0"/>
                <a:cs typeface="Times New Roman" panose="02020603050405020304" pitchFamily="18" charset="0"/>
              </a:rPr>
              <a:t>ề</a:t>
            </a:r>
            <a:r>
              <a:rPr lang="en-US" altLang="en-US" sz="3200" dirty="0">
                <a:latin typeface="Times New Roman" panose="02020603050405020304" pitchFamily="18" charset="0"/>
                <a:cs typeface="Times New Roman" panose="02020603050405020304" pitchFamily="18" charset="0"/>
              </a:rPr>
              <a:t>u.</a:t>
            </a:r>
          </a:p>
        </p:txBody>
      </p:sp>
      <p:sp>
        <p:nvSpPr>
          <p:cNvPr id="8" name="TextBox 7">
            <a:extLst>
              <a:ext uri="{FF2B5EF4-FFF2-40B4-BE49-F238E27FC236}">
                <a16:creationId xmlns:a16="http://schemas.microsoft.com/office/drawing/2014/main" xmlns="" id="{E3E5D3CA-64E1-4E3E-9299-1BCB6833B3DA}"/>
              </a:ext>
            </a:extLst>
          </p:cNvPr>
          <p:cNvSpPr txBox="1"/>
          <p:nvPr/>
        </p:nvSpPr>
        <p:spPr>
          <a:xfrm>
            <a:off x="487680" y="3977639"/>
            <a:ext cx="9418320" cy="2554545"/>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điệp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hoàn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lọc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tế</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phép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ẩn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đảo</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bức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sắc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nỗi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tỏa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sang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41563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00818C4-5088-4BDF-8300-C554860F0195}"/>
              </a:ext>
            </a:extLst>
          </p:cNvPr>
          <p:cNvPicPr>
            <a:picLocks noChangeAspect="1"/>
          </p:cNvPicPr>
          <p:nvPr/>
        </p:nvPicPr>
        <p:blipFill>
          <a:blip r:embed="rId2"/>
          <a:stretch>
            <a:fillRect/>
          </a:stretch>
        </p:blipFill>
        <p:spPr>
          <a:xfrm>
            <a:off x="-1" y="0"/>
            <a:ext cx="12131095" cy="6858000"/>
          </a:xfrm>
          <a:prstGeom prst="rect">
            <a:avLst/>
          </a:prstGeom>
          <a:ln>
            <a:noFill/>
          </a:ln>
          <a:effectLst>
            <a:softEdge rad="1270000"/>
          </a:effectLst>
        </p:spPr>
      </p:pic>
      <p:sp>
        <p:nvSpPr>
          <p:cNvPr id="5" name="TextBox 4">
            <a:extLst>
              <a:ext uri="{FF2B5EF4-FFF2-40B4-BE49-F238E27FC236}">
                <a16:creationId xmlns:a16="http://schemas.microsoft.com/office/drawing/2014/main" xmlns="" id="{05A2C346-67A1-401A-8CA5-1FE955DA20F8}"/>
              </a:ext>
            </a:extLst>
          </p:cNvPr>
          <p:cNvSpPr txBox="1"/>
          <p:nvPr/>
        </p:nvSpPr>
        <p:spPr>
          <a:xfrm>
            <a:off x="601562" y="332006"/>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vi-VN" sz="3200" b="1" dirty="0">
                <a:solidFill>
                  <a:srgbClr val="FF0000"/>
                </a:solidFill>
                <a:latin typeface="Times New Roman" panose="02020603050405020304" pitchFamily="18" charset="0"/>
                <a:cs typeface="Times New Roman" panose="02020603050405020304" pitchFamily="18" charset="0"/>
              </a:rPr>
              <a:t>Tìm hiểu 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xmlns="" id="{2DB0F52E-7638-440D-A679-7DC12C2E08D3}"/>
              </a:ext>
            </a:extLst>
          </p:cNvPr>
          <p:cNvSpPr txBox="1">
            <a:spLocks noChangeArrowheads="1"/>
          </p:cNvSpPr>
          <p:nvPr/>
        </p:nvSpPr>
        <p:spPr bwMode="auto">
          <a:xfrm>
            <a:off x="601562" y="1037808"/>
            <a:ext cx="6845718" cy="159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eaLnBrk="1" hangingPunct="1">
              <a:buFontTx/>
              <a:buNone/>
            </a:pP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buFontTx/>
              <a:buChar char="-"/>
            </a:pPr>
            <a:r>
              <a:rPr lang="es-UY" altLang="en-US" kern="0" dirty="0" err="1">
                <a:solidFill>
                  <a:srgbClr val="002060"/>
                </a:solidFill>
                <a:latin typeface="Times New Roman" panose="02020603050405020304" pitchFamily="18" charset="0"/>
                <a:cs typeface="Times New Roman" panose="02020603050405020304" pitchFamily="18" charset="0"/>
              </a:rPr>
              <a:t>Đoạn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trích</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gồm</a:t>
            </a:r>
            <a:r>
              <a:rPr lang="es-UY" altLang="en-US" kern="0" dirty="0">
                <a:solidFill>
                  <a:srgbClr val="002060"/>
                </a:solidFill>
                <a:latin typeface="Times New Roman" panose="02020603050405020304" pitchFamily="18" charset="0"/>
                <a:cs typeface="Times New Roman" panose="02020603050405020304" pitchFamily="18" charset="0"/>
              </a:rPr>
              <a:t> 22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từ</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1033 </a:t>
            </a:r>
            <a:r>
              <a:rPr lang="es-UY" altLang="en-US" kern="0" dirty="0" err="1">
                <a:solidFill>
                  <a:srgbClr val="002060"/>
                </a:solidFill>
                <a:latin typeface="Times New Roman" panose="02020603050405020304" pitchFamily="18" charset="0"/>
                <a:cs typeface="Times New Roman" panose="02020603050405020304" pitchFamily="18" charset="0"/>
              </a:rPr>
              <a:t>đến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1054).</a:t>
            </a:r>
          </a:p>
          <a:p>
            <a:pPr algn="just" eaLnBrk="1" hangingPunct="1">
              <a:buFontTx/>
              <a:buChar char="-"/>
            </a:pPr>
            <a:r>
              <a:rPr lang="es-ES" altLang="en-US" kern="0" dirty="0" err="1">
                <a:solidFill>
                  <a:srgbClr val="002060"/>
                </a:solidFill>
                <a:latin typeface="Times New Roman" panose="02020603050405020304" pitchFamily="18" charset="0"/>
                <a:cs typeface="Times New Roman" panose="02020603050405020304" pitchFamily="18" charset="0"/>
              </a:rPr>
              <a:t>Đoạn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trích</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nằm</a:t>
            </a:r>
            <a:r>
              <a:rPr lang="es-ES" altLang="en-US" kern="0" dirty="0">
                <a:solidFill>
                  <a:srgbClr val="002060"/>
                </a:solidFill>
                <a:latin typeface="Times New Roman" panose="02020603050405020304" pitchFamily="18" charset="0"/>
                <a:cs typeface="Times New Roman" panose="02020603050405020304" pitchFamily="18" charset="0"/>
              </a:rPr>
              <a:t> ở </a:t>
            </a:r>
            <a:r>
              <a:rPr lang="es-ES" altLang="en-US" kern="0" dirty="0" err="1">
                <a:solidFill>
                  <a:srgbClr val="002060"/>
                </a:solidFill>
                <a:latin typeface="Times New Roman" panose="02020603050405020304" pitchFamily="18" charset="0"/>
                <a:cs typeface="Times New Roman" panose="02020603050405020304" pitchFamily="18" charset="0"/>
              </a:rPr>
              <a:t>phần</a:t>
            </a:r>
            <a:r>
              <a:rPr lang="es-ES" altLang="en-US" kern="0" dirty="0">
                <a:solidFill>
                  <a:srgbClr val="002060"/>
                </a:solidFill>
                <a:latin typeface="Times New Roman" panose="02020603050405020304" pitchFamily="18" charset="0"/>
                <a:cs typeface="Times New Roman" panose="02020603050405020304" pitchFamily="18" charset="0"/>
              </a:rPr>
              <a:t> II: Gia </a:t>
            </a:r>
            <a:r>
              <a:rPr lang="es-ES" altLang="en-US" kern="0" dirty="0" err="1">
                <a:solidFill>
                  <a:srgbClr val="002060"/>
                </a:solidFill>
                <a:latin typeface="Times New Roman" panose="02020603050405020304" pitchFamily="18" charset="0"/>
                <a:cs typeface="Times New Roman" panose="02020603050405020304" pitchFamily="18" charset="0"/>
              </a:rPr>
              <a:t>biến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và</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lưu</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lạc</a:t>
            </a:r>
            <a:r>
              <a:rPr lang="es-ES" altLang="en-US" kern="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015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xmlns=""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3BC7E1CC-9370-4CD2-AED3-BBAE5EA64DA0}"/>
              </a:ext>
            </a:extLst>
          </p:cNvPr>
          <p:cNvSpPr txBox="1">
            <a:spLocks/>
          </p:cNvSpPr>
          <p:nvPr/>
        </p:nvSpPr>
        <p:spPr bwMode="auto">
          <a:xfrm>
            <a:off x="226220" y="0"/>
            <a:ext cx="6445567"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50000"/>
              </a:lnSpc>
              <a:spcAft>
                <a:spcPts val="1800"/>
              </a:spcAft>
              <a:buFontTx/>
              <a:buNone/>
            </a:pPr>
            <a:r>
              <a:rPr lang="en-US" altLang="en-US" b="1" i="1" kern="0" dirty="0">
                <a:solidFill>
                  <a:srgbClr val="FF0000"/>
                </a:solidFill>
                <a:latin typeface="Times New Roman" panose="02020603050405020304" pitchFamily="18" charset="0"/>
                <a:cs typeface="Times New Roman" panose="02020603050405020304" pitchFamily="18" charset="0"/>
              </a:rPr>
              <a:t>3. </a:t>
            </a:r>
            <a:r>
              <a:rPr lang="en-US" altLang="en-US" b="1" i="1" kern="0" dirty="0" err="1">
                <a:solidFill>
                  <a:srgbClr val="FF0000"/>
                </a:solidFill>
                <a:latin typeface="Times New Roman" panose="02020603050405020304" pitchFamily="18" charset="0"/>
                <a:cs typeface="Times New Roman" panose="02020603050405020304" pitchFamily="18" charset="0"/>
              </a:rPr>
              <a:t>Tâm</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trạng</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buồn</a:t>
            </a:r>
            <a:r>
              <a:rPr lang="en-US" altLang="en-US" b="1" i="1" kern="0" dirty="0">
                <a:solidFill>
                  <a:srgbClr val="FF0000"/>
                </a:solidFill>
                <a:latin typeface="Times New Roman" panose="02020603050405020304" pitchFamily="18" charset="0"/>
                <a:cs typeface="Times New Roman" panose="02020603050405020304" pitchFamily="18" charset="0"/>
              </a:rPr>
              <a:t> lo </a:t>
            </a:r>
            <a:r>
              <a:rPr lang="en-US" altLang="en-US" b="1" i="1" kern="0" dirty="0" err="1">
                <a:solidFill>
                  <a:srgbClr val="FF0000"/>
                </a:solidFill>
                <a:latin typeface="Times New Roman" panose="02020603050405020304" pitchFamily="18" charset="0"/>
                <a:cs typeface="Times New Roman" panose="02020603050405020304" pitchFamily="18" charset="0"/>
              </a:rPr>
              <a:t>của</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Kiều</a:t>
            </a:r>
            <a:r>
              <a:rPr lang="en-US" altLang="en-US" b="1" i="1" kern="0" dirty="0">
                <a:solidFill>
                  <a:srgbClr val="FF0000"/>
                </a:solidFill>
                <a:latin typeface="Times New Roman" panose="02020603050405020304" pitchFamily="18" charset="0"/>
                <a:cs typeface="Times New Roman" panose="02020603050405020304" pitchFamily="18" charset="0"/>
              </a:rPr>
              <a:t> </a:t>
            </a:r>
          </a:p>
          <a:p>
            <a:pPr marL="0" indent="0" algn="ctr">
              <a:lnSpc>
                <a:spcPct val="150000"/>
              </a:lnSpc>
              <a:spcAft>
                <a:spcPts val="1800"/>
              </a:spcAft>
              <a:buFontTx/>
              <a:buNone/>
            </a:pPr>
            <a:r>
              <a:rPr lang="en-US" altLang="en-US" sz="2800" b="1" i="1" kern="0" dirty="0">
                <a:latin typeface="Times New Roman" panose="02020603050405020304" pitchFamily="18" charset="0"/>
                <a:cs typeface="Times New Roman" panose="02020603050405020304" pitchFamily="18" charset="0"/>
              </a:rPr>
              <a:t>B</a:t>
            </a:r>
            <a:r>
              <a:rPr lang="vi-VN" altLang="en-US" sz="2800" b="1" i="1" kern="0" dirty="0">
                <a:latin typeface="Times New Roman" panose="02020603050405020304" pitchFamily="18" charset="0"/>
                <a:cs typeface="Times New Roman" panose="02020603050405020304" pitchFamily="18" charset="0"/>
              </a:rPr>
              <a:t>uồn trông</a:t>
            </a:r>
            <a:r>
              <a:rPr lang="vi-VN" altLang="en-US" sz="2800" kern="0" dirty="0">
                <a:latin typeface="Times New Roman" panose="02020603050405020304" pitchFamily="18" charset="0"/>
                <a:cs typeface="Times New Roman" panose="02020603050405020304" pitchFamily="18" charset="0"/>
              </a:rPr>
              <a:t> cửa bể chiều hôm</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Thuyền ai thấp thoáng cánh buồm </a:t>
            </a:r>
            <a:r>
              <a:rPr lang="vi-VN" altLang="en-US" sz="2800" kern="0" dirty="0">
                <a:solidFill>
                  <a:srgbClr val="FF0000"/>
                </a:solidFill>
                <a:latin typeface="Times New Roman" panose="02020603050405020304" pitchFamily="18" charset="0"/>
                <a:cs typeface="Times New Roman" panose="02020603050405020304" pitchFamily="18" charset="0"/>
              </a:rPr>
              <a:t>xa xa</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 </a:t>
            </a:r>
            <a:r>
              <a:rPr lang="vi-VN" altLang="en-US" sz="2800" kern="0" dirty="0">
                <a:latin typeface="Times New Roman" panose="02020603050405020304" pitchFamily="18" charset="0"/>
                <a:cs typeface="Times New Roman" panose="02020603050405020304" pitchFamily="18" charset="0"/>
              </a:rPr>
              <a:t>ngọn nước mới sa</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Hoa trôi </a:t>
            </a:r>
            <a:r>
              <a:rPr lang="vi-VN" altLang="en-US" sz="2800" kern="0" dirty="0">
                <a:solidFill>
                  <a:srgbClr val="FF0000"/>
                </a:solidFill>
                <a:latin typeface="Times New Roman" panose="02020603050405020304" pitchFamily="18" charset="0"/>
                <a:cs typeface="Times New Roman" panose="02020603050405020304" pitchFamily="18" charset="0"/>
              </a:rPr>
              <a:t>man mác </a:t>
            </a:r>
            <a:r>
              <a:rPr lang="vi-VN" altLang="en-US" sz="2800" kern="0" dirty="0">
                <a:latin typeface="Times New Roman" panose="02020603050405020304" pitchFamily="18" charset="0"/>
                <a:cs typeface="Times New Roman" panose="02020603050405020304" pitchFamily="18" charset="0"/>
              </a:rPr>
              <a:t>biết là về đâu</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kern="0" dirty="0">
                <a:latin typeface="Times New Roman" panose="02020603050405020304" pitchFamily="18" charset="0"/>
                <a:cs typeface="Times New Roman" panose="02020603050405020304" pitchFamily="18" charset="0"/>
              </a:rPr>
              <a:t> nội cỏ </a:t>
            </a:r>
            <a:r>
              <a:rPr lang="vi-VN" altLang="en-US" sz="2800" kern="0" dirty="0">
                <a:solidFill>
                  <a:srgbClr val="FF0000"/>
                </a:solidFill>
                <a:latin typeface="Times New Roman" panose="02020603050405020304" pitchFamily="18" charset="0"/>
                <a:cs typeface="Times New Roman" panose="02020603050405020304" pitchFamily="18" charset="0"/>
              </a:rPr>
              <a:t>rầu rầu</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Chân mây mặt đất một màu </a:t>
            </a:r>
            <a:r>
              <a:rPr lang="vi-VN" altLang="en-US" sz="2800" kern="0" dirty="0">
                <a:solidFill>
                  <a:srgbClr val="FF0000"/>
                </a:solidFill>
                <a:latin typeface="Times New Roman" panose="02020603050405020304" pitchFamily="18" charset="0"/>
                <a:cs typeface="Times New Roman" panose="02020603050405020304" pitchFamily="18" charset="0"/>
              </a:rPr>
              <a:t>xanh xanh</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i="1" kern="0" dirty="0">
                <a:latin typeface="Times New Roman" panose="02020603050405020304" pitchFamily="18" charset="0"/>
                <a:cs typeface="Times New Roman" panose="02020603050405020304" pitchFamily="18" charset="0"/>
              </a:rPr>
              <a:t> </a:t>
            </a:r>
            <a:r>
              <a:rPr lang="vi-VN" altLang="en-US" sz="2800" kern="0" dirty="0">
                <a:latin typeface="Times New Roman" panose="02020603050405020304" pitchFamily="18" charset="0"/>
                <a:cs typeface="Times New Roman" panose="02020603050405020304" pitchFamily="18" charset="0"/>
              </a:rPr>
              <a:t>gió cuốn mặt duềnh</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solidFill>
                  <a:srgbClr val="FF0000"/>
                </a:solidFill>
                <a:latin typeface="Times New Roman" panose="02020603050405020304" pitchFamily="18" charset="0"/>
                <a:cs typeface="Times New Roman" panose="02020603050405020304" pitchFamily="18" charset="0"/>
              </a:rPr>
              <a:t>Ầm ầm </a:t>
            </a:r>
            <a:r>
              <a:rPr lang="vi-VN" altLang="en-US" sz="2800" kern="0" dirty="0">
                <a:latin typeface="Times New Roman" panose="02020603050405020304" pitchFamily="18" charset="0"/>
                <a:cs typeface="Times New Roman" panose="02020603050405020304" pitchFamily="18" charset="0"/>
              </a:rPr>
              <a:t>tiếng sóng kêu quanh ghế ngồi</a:t>
            </a:r>
            <a:r>
              <a:rPr lang="en-US" altLang="en-US" sz="2800" kern="0" dirty="0">
                <a:latin typeface="Times New Roman" panose="02020603050405020304" pitchFamily="18" charset="0"/>
                <a:cs typeface="Times New Roman" panose="02020603050405020304" pitchFamily="18" charset="0"/>
              </a:rPr>
              <a:t>.</a:t>
            </a:r>
          </a:p>
        </p:txBody>
      </p:sp>
      <p:sp>
        <p:nvSpPr>
          <p:cNvPr id="5" name="Right Brace 4">
            <a:extLst>
              <a:ext uri="{FF2B5EF4-FFF2-40B4-BE49-F238E27FC236}">
                <a16:creationId xmlns:a16="http://schemas.microsoft.com/office/drawing/2014/main" xmlns="" id="{27541B09-916D-4FFF-AC41-0F6885869CEF}"/>
              </a:ext>
            </a:extLst>
          </p:cNvPr>
          <p:cNvSpPr/>
          <p:nvPr/>
        </p:nvSpPr>
        <p:spPr>
          <a:xfrm>
            <a:off x="6401278" y="1364158"/>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 Box 5">
            <a:extLst>
              <a:ext uri="{FF2B5EF4-FFF2-40B4-BE49-F238E27FC236}">
                <a16:creationId xmlns:a16="http://schemas.microsoft.com/office/drawing/2014/main" xmlns="" id="{3CA17AB6-E0E8-42EA-8FAA-FDD4560BD950}"/>
              </a:ext>
            </a:extLst>
          </p:cNvPr>
          <p:cNvSpPr txBox="1">
            <a:spLocks noChangeArrowheads="1"/>
          </p:cNvSpPr>
          <p:nvPr/>
        </p:nvSpPr>
        <p:spPr bwMode="auto">
          <a:xfrm>
            <a:off x="7159941" y="2567493"/>
            <a:ext cx="4969192" cy="954107"/>
          </a:xfrm>
          <a:prstGeom prst="rect">
            <a:avLst/>
          </a:prstGeom>
          <a:solidFill>
            <a:schemeClr val="accent5">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buồn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số</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kiếp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cuộc</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đời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phận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trôi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nổi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7" name="Right Brace 6">
            <a:extLst>
              <a:ext uri="{FF2B5EF4-FFF2-40B4-BE49-F238E27FC236}">
                <a16:creationId xmlns:a16="http://schemas.microsoft.com/office/drawing/2014/main" xmlns="" id="{23D0E17B-4282-438D-AFF0-9157DE8A784C}"/>
              </a:ext>
            </a:extLst>
          </p:cNvPr>
          <p:cNvSpPr/>
          <p:nvPr/>
        </p:nvSpPr>
        <p:spPr>
          <a:xfrm>
            <a:off x="6385562" y="2699265"/>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Box 5">
            <a:extLst>
              <a:ext uri="{FF2B5EF4-FFF2-40B4-BE49-F238E27FC236}">
                <a16:creationId xmlns:a16="http://schemas.microsoft.com/office/drawing/2014/main" xmlns="" id="{07D7FDF0-23F9-478E-8BCB-D19E0FB81E20}"/>
              </a:ext>
            </a:extLst>
          </p:cNvPr>
          <p:cNvSpPr txBox="1">
            <a:spLocks noChangeArrowheads="1"/>
          </p:cNvSpPr>
          <p:nvPr/>
        </p:nvSpPr>
        <p:spPr bwMode="auto">
          <a:xfrm>
            <a:off x="7159941" y="1165472"/>
            <a:ext cx="4969192" cy="954107"/>
          </a:xfrm>
          <a:prstGeom prst="rect">
            <a:avLst/>
          </a:prstGeom>
          <a:solidFill>
            <a:schemeClr val="accent4">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Nhớ</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quê</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hương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và</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đình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Right Brace 8">
            <a:extLst>
              <a:ext uri="{FF2B5EF4-FFF2-40B4-BE49-F238E27FC236}">
                <a16:creationId xmlns:a16="http://schemas.microsoft.com/office/drawing/2014/main" xmlns="" id="{4E5D95B5-F676-4150-9FDF-A0DEA0800520}"/>
              </a:ext>
            </a:extLst>
          </p:cNvPr>
          <p:cNvSpPr/>
          <p:nvPr/>
        </p:nvSpPr>
        <p:spPr>
          <a:xfrm>
            <a:off x="6412708" y="3995559"/>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xmlns="" id="{F0F487AF-527A-49FA-8A43-52B53E894B03}"/>
              </a:ext>
            </a:extLst>
          </p:cNvPr>
          <p:cNvSpPr/>
          <p:nvPr/>
        </p:nvSpPr>
        <p:spPr>
          <a:xfrm>
            <a:off x="6431280" y="5241756"/>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Box 5">
            <a:extLst>
              <a:ext uri="{FF2B5EF4-FFF2-40B4-BE49-F238E27FC236}">
                <a16:creationId xmlns:a16="http://schemas.microsoft.com/office/drawing/2014/main" xmlns="" id="{B5B66061-E5AE-451C-8AE3-2B4DFC490D9A}"/>
              </a:ext>
            </a:extLst>
          </p:cNvPr>
          <p:cNvSpPr txBox="1">
            <a:spLocks noChangeArrowheads="1"/>
          </p:cNvSpPr>
          <p:nvPr/>
        </p:nvSpPr>
        <p:spPr bwMode="auto">
          <a:xfrm>
            <a:off x="7159941" y="3886884"/>
            <a:ext cx="4969193" cy="954107"/>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bi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thương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vô</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vọng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tàn</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úa</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2" name="Text Box 5">
            <a:extLst>
              <a:ext uri="{FF2B5EF4-FFF2-40B4-BE49-F238E27FC236}">
                <a16:creationId xmlns:a16="http://schemas.microsoft.com/office/drawing/2014/main" xmlns="" id="{C96DE3C9-1C47-4811-AACC-38A40F2E1983}"/>
              </a:ext>
            </a:extLst>
          </p:cNvPr>
          <p:cNvSpPr txBox="1">
            <a:spLocks noChangeArrowheads="1"/>
          </p:cNvSpPr>
          <p:nvPr/>
        </p:nvSpPr>
        <p:spPr bwMode="auto">
          <a:xfrm>
            <a:off x="7159942" y="5095369"/>
            <a:ext cx="4969192" cy="954107"/>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solidFill>
                  <a:srgbClr val="FF0000"/>
                </a:solidFill>
              </a:rPr>
              <a:t>=&gt; </a:t>
            </a:r>
            <a:r>
              <a:rPr lang="en-US" altLang="en-US" sz="2800" b="1" dirty="0" err="1">
                <a:solidFill>
                  <a:srgbClr val="FF0000"/>
                </a:solidFill>
              </a:rPr>
              <a:t>Nỗi</a:t>
            </a:r>
            <a:r>
              <a:rPr lang="en-US" altLang="en-US" sz="2800" b="1" dirty="0">
                <a:solidFill>
                  <a:srgbClr val="FF0000"/>
                </a:solidFill>
              </a:rPr>
              <a:t> </a:t>
            </a:r>
            <a:r>
              <a:rPr lang="en-US" altLang="en-US" sz="2800" b="1" dirty="0" err="1">
                <a:solidFill>
                  <a:srgbClr val="FF0000"/>
                </a:solidFill>
              </a:rPr>
              <a:t>hốt</a:t>
            </a:r>
            <a:r>
              <a:rPr lang="en-US" altLang="en-US" sz="2800" b="1" dirty="0">
                <a:solidFill>
                  <a:srgbClr val="FF0000"/>
                </a:solidFill>
              </a:rPr>
              <a:t> </a:t>
            </a:r>
            <a:r>
              <a:rPr lang="en-US" altLang="en-US" sz="2800" b="1" dirty="0" err="1">
                <a:solidFill>
                  <a:srgbClr val="FF0000"/>
                </a:solidFill>
              </a:rPr>
              <a:t>hoảng</a:t>
            </a:r>
            <a:r>
              <a:rPr lang="en-US" altLang="en-US" sz="2800" b="1" dirty="0">
                <a:solidFill>
                  <a:srgbClr val="FF0000"/>
                </a:solidFill>
              </a:rPr>
              <a:t>, </a:t>
            </a:r>
            <a:r>
              <a:rPr lang="en-US" altLang="en-US" sz="2800" b="1" dirty="0" err="1">
                <a:solidFill>
                  <a:srgbClr val="FF0000"/>
                </a:solidFill>
              </a:rPr>
              <a:t>kinh</a:t>
            </a:r>
            <a:r>
              <a:rPr lang="en-US" altLang="en-US" sz="2800" b="1" dirty="0">
                <a:solidFill>
                  <a:srgbClr val="FF0000"/>
                </a:solidFill>
              </a:rPr>
              <a:t> </a:t>
            </a:r>
            <a:r>
              <a:rPr lang="en-US" altLang="en-US" sz="2800" b="1" dirty="0" err="1">
                <a:solidFill>
                  <a:srgbClr val="FF0000"/>
                </a:solidFill>
              </a:rPr>
              <a:t>hoàng</a:t>
            </a:r>
            <a:r>
              <a:rPr lang="en-US" altLang="en-US" sz="2800" b="1" dirty="0">
                <a:solidFill>
                  <a:srgbClr val="FF0000"/>
                </a:solidFill>
              </a:rPr>
              <a:t>, lo </a:t>
            </a:r>
            <a:r>
              <a:rPr lang="en-US" altLang="en-US" sz="2800" b="1" dirty="0" err="1">
                <a:solidFill>
                  <a:srgbClr val="FF0000"/>
                </a:solidFill>
              </a:rPr>
              <a:t>sợ</a:t>
            </a:r>
            <a:r>
              <a:rPr lang="en-US" altLang="en-US" sz="2800" b="1" dirty="0">
                <a:solidFill>
                  <a:srgbClr val="FF0000"/>
                </a:solidFill>
              </a:rPr>
              <a:t>.</a:t>
            </a:r>
          </a:p>
        </p:txBody>
      </p:sp>
    </p:spTree>
    <p:extLst>
      <p:ext uri="{BB962C8B-B14F-4D97-AF65-F5344CB8AC3E}">
        <p14:creationId xmlns:p14="http://schemas.microsoft.com/office/powerpoint/2010/main" val="2021192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ân tích đoạn trích “Kiều ở lầu Ngưng Bích”">
            <a:extLst>
              <a:ext uri="{FF2B5EF4-FFF2-40B4-BE49-F238E27FC236}">
                <a16:creationId xmlns:a16="http://schemas.microsoft.com/office/drawing/2014/main" xmlns="" id="{7922F55F-487F-4077-AF37-7AC135D12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9">
            <a:extLst>
              <a:ext uri="{FF2B5EF4-FFF2-40B4-BE49-F238E27FC236}">
                <a16:creationId xmlns:a16="http://schemas.microsoft.com/office/drawing/2014/main" xmlns="" id="{2318DBCA-61DF-4627-AE6E-92CD951FCCEA}"/>
              </a:ext>
            </a:extLst>
          </p:cNvPr>
          <p:cNvSpPr txBox="1">
            <a:spLocks noChangeArrowheads="1"/>
          </p:cNvSpPr>
          <p:nvPr/>
        </p:nvSpPr>
        <p:spPr bwMode="auto">
          <a:xfrm>
            <a:off x="7406640" y="1224040"/>
            <a:ext cx="3200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2. </a:t>
            </a:r>
            <a:r>
              <a:rPr lang="en-US" altLang="en-US" sz="2800" b="1" i="1" dirty="0" err="1">
                <a:latin typeface="Times New Roman" panose="02020603050405020304" pitchFamily="18" charset="0"/>
                <a:cs typeface="Times New Roman" panose="02020603050405020304" pitchFamily="18" charset="0"/>
              </a:rPr>
              <a:t>Ngh</a:t>
            </a:r>
            <a:r>
              <a:rPr lang="vi-VN" altLang="en-US" sz="2800" b="1" i="1" dirty="0">
                <a:latin typeface="Times New Roman" panose="02020603050405020304" pitchFamily="18" charset="0"/>
                <a:cs typeface="Times New Roman" panose="02020603050405020304" pitchFamily="18" charset="0"/>
              </a:rPr>
              <a:t>ệ</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thu</a:t>
            </a:r>
            <a:r>
              <a:rPr lang="vi-VN" altLang="en-US" sz="2800" b="1" i="1" dirty="0">
                <a:latin typeface="Times New Roman" panose="02020603050405020304" pitchFamily="18" charset="0"/>
                <a:cs typeface="Times New Roman" panose="02020603050405020304" pitchFamily="18" charset="0"/>
              </a:rPr>
              <a:t>ậ</a:t>
            </a:r>
            <a:r>
              <a:rPr lang="en-US" altLang="en-US" sz="2800" b="1" i="1" dirty="0">
                <a:latin typeface="Times New Roman" panose="02020603050405020304" pitchFamily="18" charset="0"/>
                <a:cs typeface="Times New Roman" panose="02020603050405020304" pitchFamily="18" charset="0"/>
              </a:rPr>
              <a:t>t</a:t>
            </a:r>
            <a:endParaRPr lang="en-US" altLang="en-US" sz="2800" b="1" dirty="0">
              <a:latin typeface="Times New Roman" panose="02020603050405020304" pitchFamily="18" charset="0"/>
              <a:cs typeface="Times New Roman" panose="02020603050405020304" pitchFamily="18" charset="0"/>
            </a:endParaRPr>
          </a:p>
        </p:txBody>
      </p:sp>
      <p:sp>
        <p:nvSpPr>
          <p:cNvPr id="5" name="Text Box 31">
            <a:extLst>
              <a:ext uri="{FF2B5EF4-FFF2-40B4-BE49-F238E27FC236}">
                <a16:creationId xmlns:a16="http://schemas.microsoft.com/office/drawing/2014/main" xmlns="" id="{28CCFF01-C371-417D-8AE4-2CC40F509668}"/>
              </a:ext>
            </a:extLst>
          </p:cNvPr>
          <p:cNvSpPr txBox="1">
            <a:spLocks noChangeArrowheads="1"/>
          </p:cNvSpPr>
          <p:nvPr/>
        </p:nvSpPr>
        <p:spPr bwMode="auto">
          <a:xfrm>
            <a:off x="6301740" y="1819829"/>
            <a:ext cx="5410200" cy="954107"/>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Mi</a:t>
            </a:r>
            <a:r>
              <a:rPr lang="vi-VN" altLang="en-US" sz="2800" b="1" dirty="0">
                <a:latin typeface="Times New Roman" panose="02020603050405020304" pitchFamily="18" charset="0"/>
                <a:cs typeface="Times New Roman" panose="02020603050405020304" pitchFamily="18" charset="0"/>
              </a:rPr>
              <a:t>ê</a:t>
            </a:r>
            <a:r>
              <a:rPr lang="en-US" altLang="en-US" sz="2800" b="1" dirty="0">
                <a:latin typeface="Times New Roman" panose="02020603050405020304" pitchFamily="18" charset="0"/>
                <a:cs typeface="Times New Roman" panose="02020603050405020304" pitchFamily="18" charset="0"/>
              </a:rPr>
              <a:t>u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n</a:t>
            </a:r>
            <a:r>
              <a:rPr lang="vi-VN" altLang="en-US" sz="2800" b="1" dirty="0">
                <a:latin typeface="Times New Roman" panose="02020603050405020304" pitchFamily="18" charset="0"/>
                <a:cs typeface="Times New Roman" panose="02020603050405020304" pitchFamily="18" charset="0"/>
              </a:rPr>
              <a:t>ộ</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â</a:t>
            </a:r>
            <a:r>
              <a:rPr lang="en-US" altLang="en-US" sz="2800" b="1" dirty="0">
                <a:latin typeface="Times New Roman" panose="02020603050405020304" pitchFamily="18" charset="0"/>
                <a:cs typeface="Times New Roman" panose="02020603050405020304" pitchFamily="18" charset="0"/>
              </a:rPr>
              <a:t>m b</a:t>
            </a:r>
            <a:r>
              <a:rPr lang="vi-VN" altLang="en-US" sz="2800" b="1" dirty="0">
                <a:latin typeface="Times New Roman" panose="02020603050405020304" pitchFamily="18" charset="0"/>
                <a:cs typeface="Times New Roman" panose="02020603050405020304" pitchFamily="18" charset="0"/>
              </a:rPr>
              <a:t>ằ</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ng</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n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c </a:t>
            </a:r>
            <a:r>
              <a:rPr lang="en-US" altLang="en-US" sz="2800" b="1" dirty="0" err="1">
                <a:latin typeface="Times New Roman" panose="02020603050405020304" pitchFamily="18" charset="0"/>
                <a:cs typeface="Times New Roman" panose="02020603050405020304" pitchFamily="18" charset="0"/>
              </a:rPr>
              <a:t>tho</a:t>
            </a:r>
            <a:r>
              <a:rPr lang="vi-VN" altLang="en-US" sz="2800" b="1" dirty="0">
                <a:latin typeface="Times New Roman" panose="02020603050405020304" pitchFamily="18" charset="0"/>
                <a:cs typeface="Times New Roman" panose="02020603050405020304" pitchFamily="18" charset="0"/>
              </a:rPr>
              <a:t>ạ</a:t>
            </a:r>
            <a:r>
              <a:rPr lang="en-US" altLang="en-US" sz="2800" b="1" dirty="0" err="1">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cs typeface="Times New Roman" panose="02020603050405020304" pitchFamily="18" charset="0"/>
            </a:endParaRPr>
          </a:p>
        </p:txBody>
      </p:sp>
      <p:sp>
        <p:nvSpPr>
          <p:cNvPr id="6" name="Text Box 32">
            <a:extLst>
              <a:ext uri="{FF2B5EF4-FFF2-40B4-BE49-F238E27FC236}">
                <a16:creationId xmlns:a16="http://schemas.microsoft.com/office/drawing/2014/main" xmlns="" id="{BE5EB6AB-1F62-48E5-BD1B-E2008290F6E5}"/>
              </a:ext>
            </a:extLst>
          </p:cNvPr>
          <p:cNvSpPr txBox="1">
            <a:spLocks noChangeArrowheads="1"/>
          </p:cNvSpPr>
          <p:nvPr/>
        </p:nvSpPr>
        <p:spPr bwMode="auto">
          <a:xfrm>
            <a:off x="6301740" y="2709969"/>
            <a:ext cx="5410200" cy="523220"/>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ì</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p:txBody>
      </p:sp>
      <p:sp>
        <p:nvSpPr>
          <p:cNvPr id="7" name="Text Box 33">
            <a:extLst>
              <a:ext uri="{FF2B5EF4-FFF2-40B4-BE49-F238E27FC236}">
                <a16:creationId xmlns:a16="http://schemas.microsoft.com/office/drawing/2014/main" xmlns="" id="{5810D444-C22D-4D79-B572-6738754D2458}"/>
              </a:ext>
            </a:extLst>
          </p:cNvPr>
          <p:cNvSpPr txBox="1">
            <a:spLocks noChangeArrowheads="1"/>
          </p:cNvSpPr>
          <p:nvPr/>
        </p:nvSpPr>
        <p:spPr bwMode="auto">
          <a:xfrm>
            <a:off x="6301740" y="3230214"/>
            <a:ext cx="5410200" cy="1384995"/>
          </a:xfrm>
          <a:prstGeom prst="rect">
            <a:avLst/>
          </a:prstGeom>
          <a:solidFill>
            <a:schemeClr val="accent6">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Th</a:t>
            </a:r>
            <a:r>
              <a:rPr lang="vi-VN" altLang="en-US" sz="2800" b="1" dirty="0">
                <a:latin typeface="Times New Roman" panose="02020603050405020304" pitchFamily="18" charset="0"/>
                <a:cs typeface="Times New Roman" panose="02020603050405020304" pitchFamily="18" charset="0"/>
              </a:rPr>
              <a:t>à</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n c</a:t>
            </a:r>
            <a:r>
              <a:rPr lang="vi-VN" altLang="en-US" sz="2800" b="1" dirty="0">
                <a:latin typeface="Times New Roman" panose="02020603050405020304" pitchFamily="18" charset="0"/>
                <a:cs typeface="Times New Roman" panose="02020603050405020304" pitchFamily="18" charset="0"/>
              </a:rPr>
              <a:t>ố</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ệ</a:t>
            </a:r>
            <a:r>
              <a:rPr lang="en-US" altLang="en-US" sz="2800" b="1" dirty="0">
                <a:latin typeface="Times New Roman" panose="02020603050405020304" pitchFamily="18" charset="0"/>
                <a:cs typeface="Times New Roman" panose="02020603050405020304" pitchFamily="18" charset="0"/>
              </a:rPr>
              <a:t>p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l</a:t>
            </a:r>
            <a:r>
              <a:rPr lang="vi-VN" altLang="en-US" sz="2800" b="1" dirty="0">
                <a:latin typeface="Times New Roman" panose="02020603050405020304" pitchFamily="18" charset="0"/>
                <a:cs typeface="Times New Roman" panose="02020603050405020304" pitchFamily="18" charset="0"/>
              </a:rPr>
              <a:t>á</a:t>
            </a:r>
            <a:r>
              <a:rPr lang="en-US" altLang="en-US" sz="2800" b="1" dirty="0">
                <a:latin typeface="Times New Roman" panose="02020603050405020304" pitchFamily="18" charset="0"/>
                <a:cs typeface="Times New Roman" panose="02020603050405020304" pitchFamily="18" charset="0"/>
              </a:rPr>
              <a:t>y,</a:t>
            </a:r>
            <a:r>
              <a:rPr lang="vi-VN" altLang="en-US" sz="2800" b="1" dirty="0">
                <a:latin typeface="Times New Roman" panose="02020603050405020304" pitchFamily="18" charset="0"/>
                <a:cs typeface="Times New Roman" panose="02020603050405020304" pitchFamily="18" charset="0"/>
              </a:rPr>
              <a:t> ẩn</a:t>
            </a:r>
            <a:r>
              <a:rPr lang="en-US" altLang="en-US" sz="2800" b="1" dirty="0">
                <a:latin typeface="Times New Roman" panose="02020603050405020304" pitchFamily="18" charset="0"/>
                <a:cs typeface="Times New Roman" panose="02020603050405020304" pitchFamily="18" charset="0"/>
              </a:rPr>
              <a:t> d</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ượ</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thanh</a:t>
            </a:r>
            <a:r>
              <a:rPr lang="en-US" altLang="en-US" sz="2800" b="1" dirty="0">
                <a:latin typeface="Times New Roman" panose="02020603050405020304" pitchFamily="18" charset="0"/>
                <a:cs typeface="Times New Roman" panose="02020603050405020304" pitchFamily="18" charset="0"/>
              </a:rPr>
              <a:t> bi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u c</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m.</a:t>
            </a:r>
          </a:p>
        </p:txBody>
      </p:sp>
      <p:sp>
        <p:nvSpPr>
          <p:cNvPr id="8" name="Text Box 38">
            <a:extLst>
              <a:ext uri="{FF2B5EF4-FFF2-40B4-BE49-F238E27FC236}">
                <a16:creationId xmlns:a16="http://schemas.microsoft.com/office/drawing/2014/main" xmlns="" id="{F4E35EAD-1BBA-40F1-9DE1-DC88BD0A7B6E}"/>
              </a:ext>
            </a:extLst>
          </p:cNvPr>
          <p:cNvSpPr txBox="1">
            <a:spLocks noChangeArrowheads="1"/>
          </p:cNvSpPr>
          <p:nvPr/>
        </p:nvSpPr>
        <p:spPr bwMode="auto">
          <a:xfrm>
            <a:off x="1584960" y="1363987"/>
            <a:ext cx="2438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1. N</a:t>
            </a:r>
            <a:r>
              <a:rPr lang="vi-VN" altLang="en-US" sz="2800" b="1" i="1" dirty="0">
                <a:latin typeface="Times New Roman" panose="02020603050405020304" pitchFamily="18" charset="0"/>
                <a:cs typeface="Times New Roman" panose="02020603050405020304" pitchFamily="18" charset="0"/>
              </a:rPr>
              <a:t>ộ</a:t>
            </a:r>
            <a:r>
              <a:rPr lang="en-US" altLang="en-US" sz="2800" b="1" i="1" dirty="0" err="1">
                <a:latin typeface="Times New Roman" panose="02020603050405020304" pitchFamily="18" charset="0"/>
                <a:cs typeface="Times New Roman" panose="02020603050405020304" pitchFamily="18" charset="0"/>
              </a:rPr>
              <a:t>i</a:t>
            </a:r>
            <a:r>
              <a:rPr lang="en-US" altLang="en-US" sz="2800" b="1" i="1" dirty="0">
                <a:latin typeface="Times New Roman" panose="02020603050405020304" pitchFamily="18" charset="0"/>
                <a:cs typeface="Times New Roman" panose="02020603050405020304" pitchFamily="18" charset="0"/>
              </a:rPr>
              <a:t> dung</a:t>
            </a:r>
          </a:p>
        </p:txBody>
      </p:sp>
      <p:sp>
        <p:nvSpPr>
          <p:cNvPr id="9" name="Text Box 40">
            <a:extLst>
              <a:ext uri="{FF2B5EF4-FFF2-40B4-BE49-F238E27FC236}">
                <a16:creationId xmlns:a16="http://schemas.microsoft.com/office/drawing/2014/main" xmlns="" id="{3A73A8FE-A367-4A5C-A27A-682D8AEFDFA3}"/>
              </a:ext>
            </a:extLst>
          </p:cNvPr>
          <p:cNvSpPr txBox="1">
            <a:spLocks noChangeArrowheads="1"/>
          </p:cNvSpPr>
          <p:nvPr/>
        </p:nvSpPr>
        <p:spPr bwMode="auto">
          <a:xfrm>
            <a:off x="335280" y="1972136"/>
            <a:ext cx="4983480" cy="1384995"/>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ộ</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đơ</a:t>
            </a:r>
            <a:r>
              <a:rPr lang="en-US" altLang="en-US" sz="2800" b="1" dirty="0">
                <a:latin typeface="Times New Roman" panose="02020603050405020304" pitchFamily="18" charset="0"/>
                <a:cs typeface="Times New Roman" panose="02020603050405020304" pitchFamily="18" charset="0"/>
              </a:rPr>
              <a:t>n </a:t>
            </a:r>
            <a:r>
              <a:rPr lang="en-US" altLang="en-US" sz="2800" b="1" dirty="0" err="1">
                <a:latin typeface="Times New Roman" panose="02020603050405020304" pitchFamily="18" charset="0"/>
                <a:cs typeface="Times New Roman" panose="02020603050405020304" pitchFamily="18" charset="0"/>
              </a:rPr>
              <a:t>bu</a:t>
            </a:r>
            <a:r>
              <a:rPr lang="vi-VN" altLang="en-US" sz="2800" b="1" dirty="0">
                <a:latin typeface="Times New Roman" panose="02020603050405020304" pitchFamily="18" charset="0"/>
                <a:cs typeface="Times New Roman" panose="02020603050405020304" pitchFamily="18" charset="0"/>
              </a:rPr>
              <a:t>ồ</a:t>
            </a:r>
            <a:r>
              <a:rPr lang="en-US" altLang="en-US" sz="2800" b="1" dirty="0">
                <a:latin typeface="Times New Roman" panose="02020603050405020304" pitchFamily="18" charset="0"/>
                <a:cs typeface="Times New Roman" panose="02020603050405020304" pitchFamily="18" charset="0"/>
              </a:rPr>
              <a:t>n t</a:t>
            </a:r>
            <a:r>
              <a:rPr lang="vi-VN" altLang="en-US" sz="2800" b="1" dirty="0">
                <a:latin typeface="Times New Roman" panose="02020603050405020304" pitchFamily="18" charset="0"/>
                <a:cs typeface="Times New Roman" panose="02020603050405020304" pitchFamily="18" charset="0"/>
              </a:rPr>
              <a:t>ủ</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v</a:t>
            </a:r>
            <a:r>
              <a:rPr lang="vi-VN" altLang="en-US" sz="2800" b="1" dirty="0">
                <a:latin typeface="Times New Roman" panose="02020603050405020304" pitchFamily="18" charset="0"/>
                <a:cs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ấ</a:t>
            </a:r>
            <a:r>
              <a:rPr lang="en-US" altLang="en-US" sz="2800" b="1" dirty="0">
                <a:latin typeface="Times New Roman" panose="02020603050405020304" pitchFamily="18" charset="0"/>
                <a:cs typeface="Times New Roman" panose="02020603050405020304" pitchFamily="18" charset="0"/>
              </a:rPr>
              <a:t>m l</a:t>
            </a:r>
            <a:r>
              <a:rPr lang="vi-VN" altLang="en-US" sz="2800" b="1" dirty="0">
                <a:latin typeface="Times New Roman" panose="02020603050405020304" pitchFamily="18" charset="0"/>
                <a:cs typeface="Times New Roman" panose="02020603050405020304" pitchFamily="18" charset="0"/>
              </a:rPr>
              <a:t>ò</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chung</a:t>
            </a:r>
            <a:r>
              <a:rPr lang="en-US" altLang="en-US" sz="2800" b="1" dirty="0">
                <a:latin typeface="Times New Roman" panose="02020603050405020304" pitchFamily="18" charset="0"/>
                <a:cs typeface="Times New Roman" panose="02020603050405020304" pitchFamily="18" charset="0"/>
              </a:rPr>
              <a:t>, hi</a:t>
            </a:r>
            <a:r>
              <a:rPr lang="vi-VN" altLang="en-US" sz="2800" b="1" dirty="0">
                <a:latin typeface="Times New Roman" panose="02020603050405020304" pitchFamily="18" charset="0"/>
                <a:cs typeface="Times New Roman" panose="02020603050405020304" pitchFamily="18" charset="0"/>
              </a:rPr>
              <a:t>ế</a:t>
            </a:r>
            <a:r>
              <a:rPr lang="en-US" altLang="en-US" sz="2800" b="1" dirty="0">
                <a:latin typeface="Times New Roman" panose="02020603050405020304" pitchFamily="18" charset="0"/>
                <a:cs typeface="Times New Roman" panose="02020603050405020304" pitchFamily="18" charset="0"/>
              </a:rPr>
              <a:t>u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o </a:t>
            </a:r>
            <a:r>
              <a:rPr lang="vi-VN" altLang="en-US" sz="2800" b="1" dirty="0">
                <a:latin typeface="Times New Roman" panose="02020603050405020304" pitchFamily="18" charset="0"/>
                <a:cs typeface="Times New Roman" panose="02020603050405020304" pitchFamily="18" charset="0"/>
              </a:rPr>
              <a:t>củ</a:t>
            </a:r>
            <a:r>
              <a:rPr lang="en-US" altLang="en-US" sz="2800" b="1" dirty="0">
                <a:latin typeface="Times New Roman" panose="02020603050405020304" pitchFamily="18" charset="0"/>
                <a:cs typeface="Times New Roman" panose="02020603050405020304" pitchFamily="18" charset="0"/>
              </a:rPr>
              <a:t>a Ki</a:t>
            </a:r>
            <a:r>
              <a:rPr lang="vi-VN" altLang="en-US" sz="2800" b="1" dirty="0">
                <a:latin typeface="Times New Roman" panose="02020603050405020304" pitchFamily="18" charset="0"/>
                <a:cs typeface="Times New Roman" panose="02020603050405020304" pitchFamily="18" charset="0"/>
              </a:rPr>
              <a:t>ề</a:t>
            </a:r>
            <a:r>
              <a:rPr lang="en-US" altLang="en-US" sz="2800" b="1" dirty="0">
                <a:latin typeface="Times New Roman" panose="02020603050405020304" pitchFamily="18" charset="0"/>
                <a:cs typeface="Times New Roman" panose="02020603050405020304" pitchFamily="18" charset="0"/>
              </a:rPr>
              <a:t>u</a:t>
            </a:r>
          </a:p>
        </p:txBody>
      </p:sp>
      <p:sp>
        <p:nvSpPr>
          <p:cNvPr id="10" name="Arrow: Down 9">
            <a:extLst>
              <a:ext uri="{FF2B5EF4-FFF2-40B4-BE49-F238E27FC236}">
                <a16:creationId xmlns:a16="http://schemas.microsoft.com/office/drawing/2014/main" xmlns="" id="{B6882097-BF1B-42E8-84E8-75B2F5391AEC}"/>
              </a:ext>
            </a:extLst>
          </p:cNvPr>
          <p:cNvSpPr/>
          <p:nvPr/>
        </p:nvSpPr>
        <p:spPr>
          <a:xfrm>
            <a:off x="5577840" y="1041795"/>
            <a:ext cx="312421" cy="36978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EFEE6032-20CA-4C82-B97D-2BDC1C9D811A}"/>
              </a:ext>
            </a:extLst>
          </p:cNvPr>
          <p:cNvSpPr txBox="1"/>
          <p:nvPr/>
        </p:nvSpPr>
        <p:spPr>
          <a:xfrm>
            <a:off x="4247442" y="145421"/>
            <a:ext cx="3041795"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III. </a:t>
            </a:r>
            <a:r>
              <a:rPr lang="vi-VN" sz="3200" b="1" dirty="0">
                <a:solidFill>
                  <a:srgbClr val="FF0000"/>
                </a:solidFill>
                <a:latin typeface="Times New Roman" panose="02020603050405020304" pitchFamily="18" charset="0"/>
                <a:cs typeface="Times New Roman" panose="02020603050405020304" pitchFamily="18" charset="0"/>
              </a:rPr>
              <a:t>TỔNG KẾT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385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hân tích 6 câu thơ đầu đoạn trích Kiều ở lầu Ngưng Bích - Văn mẫu lớp 9">
            <a:extLst>
              <a:ext uri="{FF2B5EF4-FFF2-40B4-BE49-F238E27FC236}">
                <a16:creationId xmlns:a16="http://schemas.microsoft.com/office/drawing/2014/main" xmlns="" id="{67F5C2F9-7EF2-46CD-B3CB-262625A4D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640" y="556117"/>
            <a:ext cx="9083040" cy="515888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9C0B2D4-2F06-4A9F-8036-055F0E5B5AD7}"/>
              </a:ext>
            </a:extLst>
          </p:cNvPr>
          <p:cNvSpPr txBox="1"/>
          <p:nvPr/>
        </p:nvSpPr>
        <p:spPr>
          <a:xfrm>
            <a:off x="542738" y="178211"/>
            <a:ext cx="10759440" cy="6494085"/>
          </a:xfrm>
          <a:prstGeom prst="rect">
            <a:avLst/>
          </a:prstGeom>
          <a:noFill/>
        </p:spPr>
        <p:txBody>
          <a:bodyPr wrap="square">
            <a:spAutoFit/>
          </a:bodyPr>
          <a:lstStyle/>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Thúy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B33AA985-9466-4291-8072-3BAD5A18640B}"/>
              </a:ext>
            </a:extLst>
          </p:cNvPr>
          <p:cNvSpPr txBox="1"/>
          <p:nvPr/>
        </p:nvSpPr>
        <p:spPr>
          <a:xfrm>
            <a:off x="10372601" y="18346"/>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46808708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ảm nhận của em về tâm trạng của Kiều qua đoạn trích &quot;Nỗi thương mình&quot;">
            <a:extLst>
              <a:ext uri="{FF2B5EF4-FFF2-40B4-BE49-F238E27FC236}">
                <a16:creationId xmlns:a16="http://schemas.microsoft.com/office/drawing/2014/main" xmlns="" id="{1CE56D67-FD63-4194-99BB-7378D48B6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320" y="0"/>
            <a:ext cx="6583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01F988F-F520-4266-811B-83F971EE1A5E}"/>
              </a:ext>
            </a:extLst>
          </p:cNvPr>
          <p:cNvSpPr txBox="1"/>
          <p:nvPr/>
        </p:nvSpPr>
        <p:spPr>
          <a:xfrm>
            <a:off x="259080" y="207422"/>
            <a:ext cx="9753600"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AE3BD2A1-577B-44FA-9578-3F4A8533EA29}"/>
              </a:ext>
            </a:extLst>
          </p:cNvPr>
          <p:cNvSpPr txBox="1"/>
          <p:nvPr/>
        </p:nvSpPr>
        <p:spPr>
          <a:xfrm>
            <a:off x="259080" y="2670456"/>
            <a:ext cx="9601200" cy="354763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II: Gia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gian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quen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Đoạn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vì</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cuộc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Thúy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đồng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dễ</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nhớ</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515693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ỖI THƯƠNG MÌNH (Trích Truyện Kiều – Nguyễn Du) - YouTube">
            <a:extLst>
              <a:ext uri="{FF2B5EF4-FFF2-40B4-BE49-F238E27FC236}">
                <a16:creationId xmlns:a16="http://schemas.microsoft.com/office/drawing/2014/main" xmlns="" id="{BA07536C-E750-4EC6-ACFE-6405B4CB3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CEFD7B04-5046-462A-9728-4055196E3477}"/>
              </a:ext>
            </a:extLst>
          </p:cNvPr>
          <p:cNvSpPr txBox="1"/>
          <p:nvPr/>
        </p:nvSpPr>
        <p:spPr>
          <a:xfrm>
            <a:off x="2240281" y="161702"/>
            <a:ext cx="9637396"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79CB29D1-7C7C-45D5-BA73-A48C3841D8DA}"/>
              </a:ext>
            </a:extLst>
          </p:cNvPr>
          <p:cNvSpPr txBox="1"/>
          <p:nvPr/>
        </p:nvSpPr>
        <p:spPr>
          <a:xfrm>
            <a:off x="2240281" y="2110013"/>
            <a:ext cx="9637396" cy="4622804"/>
          </a:xfrm>
          <a:prstGeom prst="rect">
            <a:avLst/>
          </a:prstGeom>
          <a:noFill/>
        </p:spPr>
        <p:txBody>
          <a:bodyPr wrap="square">
            <a:spAutoFit/>
          </a:bodyPr>
          <a:lstStyle/>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hè</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=&gt; Ý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câu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nói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sự</a:t>
            </a:r>
            <a:r>
              <a:rPr lang="en-US" sz="3200" dirty="0">
                <a:effectLst/>
                <a:latin typeface="Times New Roman" panose="02020603050405020304" pitchFamily="18" charset="0"/>
                <a:ea typeface="Calibri" panose="020F0502020204030204" pitchFamily="34" charset="0"/>
              </a:rPr>
              <a:t> lo </a:t>
            </a:r>
            <a:r>
              <a:rPr lang="en-US" sz="3200" dirty="0" err="1">
                <a:effectLst/>
                <a:latin typeface="Times New Roman" panose="02020603050405020304" pitchFamily="18" charset="0"/>
                <a:ea typeface="Calibri" panose="020F0502020204030204" pitchFamily="34" charset="0"/>
              </a:rPr>
              <a:t>lắng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ai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dưỡng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sóc</a:t>
            </a:r>
            <a:r>
              <a:rPr lang="en-US" sz="3200" dirty="0">
                <a:effectLst/>
                <a:latin typeface="Times New Roman" panose="02020603050405020304" pitchFamily="18" charset="0"/>
                <a:ea typeface="Calibri" panose="020F0502020204030204" pitchFamily="34" charset="0"/>
              </a:rPr>
              <a:t> cha </a:t>
            </a:r>
            <a:r>
              <a:rPr lang="en-US" sz="3200" dirty="0" err="1">
                <a:effectLst/>
                <a:latin typeface="Times New Roman" panose="02020603050405020304" pitchFamily="18" charset="0"/>
                <a:ea typeface="Calibri" panose="020F0502020204030204" pitchFamily="34" charset="0"/>
              </a:rPr>
              <a:t>mẹ</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853087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Đoạn trích Nỗi thương mình - Trích Truyện Kiều - Nguyễn Du | Vhoc.net">
            <a:extLst>
              <a:ext uri="{FF2B5EF4-FFF2-40B4-BE49-F238E27FC236}">
                <a16:creationId xmlns:a16="http://schemas.microsoft.com/office/drawing/2014/main" xmlns="" id="{E8877C0E-E497-4FCA-B507-725627361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37412" cy="6751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96DE31D-F382-4932-8BF7-A86183FECE8F}"/>
              </a:ext>
            </a:extLst>
          </p:cNvPr>
          <p:cNvSpPr txBox="1"/>
          <p:nvPr/>
        </p:nvSpPr>
        <p:spPr>
          <a:xfrm>
            <a:off x="4069080" y="106680"/>
            <a:ext cx="7924800" cy="1606722"/>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77F0E551-FD52-4BC3-B155-472CC8B87DBF}"/>
              </a:ext>
            </a:extLst>
          </p:cNvPr>
          <p:cNvSpPr txBox="1"/>
          <p:nvPr/>
        </p:nvSpPr>
        <p:spPr>
          <a:xfrm>
            <a:off x="4069080" y="1603502"/>
            <a:ext cx="7924800" cy="4832092"/>
          </a:xfrm>
          <a:prstGeom prst="rect">
            <a:avLst/>
          </a:prstGeom>
          <a:noFill/>
        </p:spPr>
        <p:txBody>
          <a:bodyPr wrap="square">
            <a:spAutoFit/>
          </a:bodyPr>
          <a:lstStyle/>
          <a:p>
            <a:pPr algn="just"/>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Khi ở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ngàỵ</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me.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50242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hân tích đoạn trích “Kiều ở lầu Ngưng Bích”">
            <a:extLst>
              <a:ext uri="{FF2B5EF4-FFF2-40B4-BE49-F238E27FC236}">
                <a16:creationId xmlns:a16="http://schemas.microsoft.com/office/drawing/2014/main" xmlns="" id="{3A2B737F-7643-4628-9FA7-D5B29115A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41392BF-7604-45B3-8EF9-73245936ADE1}"/>
              </a:ext>
            </a:extLst>
          </p:cNvPr>
          <p:cNvSpPr>
            <a:spLocks noGrp="1"/>
          </p:cNvSpPr>
          <p:nvPr>
            <p:ph type="title"/>
          </p:nvPr>
        </p:nvSpPr>
        <p:spPr>
          <a:xfrm>
            <a:off x="518160" y="2712878"/>
            <a:ext cx="11673840" cy="1325563"/>
          </a:xfrm>
        </p:spPr>
        <p:txBody>
          <a:bodyPr>
            <a:noAutofit/>
          </a:bodyPr>
          <a:lstStyle/>
          <a:p>
            <a:pPr>
              <a:lnSpc>
                <a:spcPct val="12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cái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đẹp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Việt</a:t>
            </a:r>
            <a:r>
              <a:rPr lang="en-US" sz="2800" dirty="0">
                <a:effectLst/>
                <a:latin typeface="Times New Roman" panose="02020603050405020304" pitchFamily="18" charset="0"/>
                <a:ea typeface="Calibri" panose="020F0502020204030204" pitchFamily="34" charset="0"/>
              </a:rPr>
              <a:t> Nam... </a:t>
            </a:r>
            <a:endParaRPr lang="en-US" sz="2800" dirty="0"/>
          </a:p>
        </p:txBody>
      </p:sp>
    </p:spTree>
    <p:extLst>
      <p:ext uri="{BB962C8B-B14F-4D97-AF65-F5344CB8AC3E}">
        <p14:creationId xmlns:p14="http://schemas.microsoft.com/office/powerpoint/2010/main" val="234481047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162E940-9462-4227-AB7A-A1671CA15714}"/>
              </a:ext>
            </a:extLst>
          </p:cNvPr>
          <p:cNvSpPr txBox="1"/>
          <p:nvPr/>
        </p:nvSpPr>
        <p:spPr>
          <a:xfrm>
            <a:off x="121920" y="164324"/>
            <a:ext cx="11948160" cy="6529352"/>
          </a:xfrm>
          <a:prstGeom prst="rect">
            <a:avLst/>
          </a:prstGeom>
          <a:noFill/>
        </p:spPr>
        <p:txBody>
          <a:bodyPr wrap="square">
            <a:spAutoFit/>
          </a:bodyPr>
          <a:lstStyle/>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F9275FE1-3F8D-4B9C-8526-FC21B4CF86DA}"/>
              </a:ext>
            </a:extLst>
          </p:cNvPr>
          <p:cNvSpPr txBox="1"/>
          <p:nvPr/>
        </p:nvSpPr>
        <p:spPr>
          <a:xfrm>
            <a:off x="9799320" y="164324"/>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8823624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CD47A28-B008-4849-8B99-B3B8DE6B2478}"/>
              </a:ext>
            </a:extLst>
          </p:cNvPr>
          <p:cNvSpPr txBox="1"/>
          <p:nvPr/>
        </p:nvSpPr>
        <p:spPr>
          <a:xfrm>
            <a:off x="358140" y="250699"/>
            <a:ext cx="11475720" cy="1089657"/>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7BD0BDB3-00AD-4E7B-9FAA-7EAE5B6A7709}"/>
              </a:ext>
            </a:extLst>
          </p:cNvPr>
          <p:cNvSpPr txBox="1"/>
          <p:nvPr/>
        </p:nvSpPr>
        <p:spPr>
          <a:xfrm>
            <a:off x="358140" y="1870555"/>
            <a:ext cx="11475720" cy="4191917"/>
          </a:xfrm>
          <a:prstGeom prst="rect">
            <a:avLst/>
          </a:prstGeom>
          <a:solidFill>
            <a:schemeClr val="accent6">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trích</a:t>
            </a:r>
            <a:r>
              <a:rPr lang="en-US" sz="2800" dirty="0">
                <a:effectLst/>
                <a:latin typeface="Times New Roman" panose="02020603050405020304" pitchFamily="18" charset="0"/>
                <a:ea typeface="Calibri" panose="020F0502020204030204" pitchFamily="34" charset="0"/>
              </a:rPr>
              <a:t>: Sau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lừa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uất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vẫn</a:t>
            </a:r>
            <a:r>
              <a:rPr lang="en-US" sz="2800" dirty="0">
                <a:effectLst/>
                <a:latin typeface="Times New Roman" panose="02020603050405020304" pitchFamily="18" charset="0"/>
                <a:ea typeface="Calibri" panose="020F0502020204030204" pitchFamily="34" charset="0"/>
              </a:rPr>
              <a:t>. Tú </a:t>
            </a:r>
            <a:r>
              <a:rPr lang="en-US" sz="2800" dirty="0" err="1">
                <a:effectLst/>
                <a:latin typeface="Times New Roman" panose="02020603050405020304" pitchFamily="18" charset="0"/>
                <a:ea typeface="Calibri" panose="020F0502020204030204" pitchFamily="34" charset="0"/>
              </a:rPr>
              <a:t>Bà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vờ</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chồng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Kiểu</a:t>
            </a:r>
            <a:r>
              <a:rPr lang="en-US" sz="2800" dirty="0">
                <a:effectLst/>
                <a:latin typeface="Times New Roman" panose="02020603050405020304" pitchFamily="18" charset="0"/>
                <a:ea typeface="Calibri" panose="020F0502020204030204" pitchFamily="34" charset="0"/>
              </a:rPr>
              <a:t> ra </a:t>
            </a:r>
            <a:r>
              <a:rPr lang="en-US" sz="2800" dirty="0" err="1">
                <a:effectLst/>
                <a:latin typeface="Times New Roman" panose="02020603050405020304" pitchFamily="18" charset="0"/>
                <a:ea typeface="Calibri" panose="020F0502020204030204" pitchFamily="34" charset="0"/>
              </a:rPr>
              <a:t>giam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lỏng</a:t>
            </a:r>
            <a:r>
              <a:rPr lang="en-US" sz="2800" dirty="0">
                <a:effectLst/>
                <a:latin typeface="Times New Roman" panose="02020603050405020304" pitchFamily="18" charset="0"/>
                <a:ea typeface="Calibri" panose="020F0502020204030204" pitchFamily="34" charset="0"/>
              </a:rPr>
              <a:t> ở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âm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mưu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5647908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ỖI THƯƠNG MÌNH (Trích Truyện Kiều – Nguyễn Du) - YouTube">
            <a:extLst>
              <a:ext uri="{FF2B5EF4-FFF2-40B4-BE49-F238E27FC236}">
                <a16:creationId xmlns:a16="http://schemas.microsoft.com/office/drawing/2014/main" xmlns="" id="{6AE9533B-FAE8-4E6E-9930-E38CF9191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C3FE4C96-7532-4E8A-87B8-6956867351FC}"/>
              </a:ext>
            </a:extLst>
          </p:cNvPr>
          <p:cNvSpPr txBox="1"/>
          <p:nvPr/>
        </p:nvSpPr>
        <p:spPr>
          <a:xfrm>
            <a:off x="3387090" y="314102"/>
            <a:ext cx="8545830" cy="108965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DDD45694-C6FF-4B39-B1B6-6455694BF1F8}"/>
              </a:ext>
            </a:extLst>
          </p:cNvPr>
          <p:cNvSpPr txBox="1"/>
          <p:nvPr/>
        </p:nvSpPr>
        <p:spPr>
          <a:xfrm>
            <a:off x="3387090" y="2066219"/>
            <a:ext cx="8545830" cy="3949799"/>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ca </a:t>
            </a:r>
            <a:r>
              <a:rPr lang="en-US" sz="2800" dirty="0" err="1">
                <a:effectLst/>
                <a:latin typeface="Times New Roman" panose="02020603050405020304" pitchFamily="18" charset="0"/>
                <a:ea typeface="Calibri" panose="020F0502020204030204" pitchFamily="34" charset="0"/>
              </a:rPr>
              <a:t>ngợi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885760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Mực Trung Quốc, Mực Trung Quốc vector nền và tập tin tải về  miễn phí | pngtree PSDComment">
            <a:extLst>
              <a:ext uri="{FF2B5EF4-FFF2-40B4-BE49-F238E27FC236}">
                <a16:creationId xmlns:a16="http://schemas.microsoft.com/office/drawing/2014/main" xmlns="" id="{AAA278A7-0EE9-4AF3-A086-1C68F9A18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71120"/>
            <a:ext cx="12216384" cy="678688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DA162B4-A4F1-43F7-A7A5-BE51C9A61671}"/>
              </a:ext>
            </a:extLst>
          </p:cNvPr>
          <p:cNvSpPr txBox="1"/>
          <p:nvPr/>
        </p:nvSpPr>
        <p:spPr>
          <a:xfrm>
            <a:off x="258064" y="951968"/>
            <a:ext cx="6106160" cy="2400657"/>
          </a:xfrm>
          <a:prstGeom prst="rect">
            <a:avLst/>
          </a:prstGeom>
          <a:noFill/>
        </p:spPr>
        <p:txBody>
          <a:bodyPr wrap="square">
            <a:spAutoFit/>
          </a:bodyPr>
          <a:lstStyle/>
          <a:p>
            <a:pPr algn="ctr"/>
            <a:r>
              <a:rPr lang="vi-VN" sz="2500" b="0" i="1" dirty="0">
                <a:solidFill>
                  <a:srgbClr val="C00000"/>
                </a:solidFill>
                <a:effectLst/>
                <a:latin typeface="+mj-lt"/>
              </a:rPr>
              <a:t>Trước lầu Ngưng Bích khóa xuân</a:t>
            </a:r>
            <a:endParaRPr lang="vi-VN" sz="2500" b="0" i="0" dirty="0">
              <a:solidFill>
                <a:srgbClr val="C00000"/>
              </a:solidFill>
              <a:effectLst/>
              <a:latin typeface="+mj-lt"/>
            </a:endParaRPr>
          </a:p>
          <a:p>
            <a:pPr algn="ctr"/>
            <a:r>
              <a:rPr lang="vi-VN" sz="2500" b="0" i="1" dirty="0">
                <a:solidFill>
                  <a:srgbClr val="C00000"/>
                </a:solidFill>
                <a:effectLst/>
                <a:latin typeface="+mj-lt"/>
              </a:rPr>
              <a:t>Vẻ non xa tấm trăng gần ở chung</a:t>
            </a:r>
            <a:endParaRPr lang="vi-VN" sz="2500" b="0" i="0" dirty="0">
              <a:solidFill>
                <a:srgbClr val="C00000"/>
              </a:solidFill>
              <a:effectLst/>
              <a:latin typeface="+mj-lt"/>
            </a:endParaRPr>
          </a:p>
          <a:p>
            <a:pPr algn="ctr"/>
            <a:r>
              <a:rPr lang="vi-VN" sz="2500" b="0" i="1" dirty="0">
                <a:solidFill>
                  <a:srgbClr val="C00000"/>
                </a:solidFill>
                <a:effectLst/>
                <a:latin typeface="+mj-lt"/>
              </a:rPr>
              <a:t>Bốn bề bát ngát xa trông</a:t>
            </a:r>
            <a:endParaRPr lang="vi-VN" sz="2500" b="0" i="0" dirty="0">
              <a:solidFill>
                <a:srgbClr val="C00000"/>
              </a:solidFill>
              <a:effectLst/>
              <a:latin typeface="+mj-lt"/>
            </a:endParaRPr>
          </a:p>
          <a:p>
            <a:pPr algn="ctr"/>
            <a:r>
              <a:rPr lang="vi-VN" sz="2500" b="0" i="1" dirty="0">
                <a:solidFill>
                  <a:srgbClr val="C00000"/>
                </a:solidFill>
                <a:effectLst/>
                <a:latin typeface="+mj-lt"/>
              </a:rPr>
              <a:t>Cát vàng cồn nọ bụi hồng dặm kia</a:t>
            </a:r>
            <a:endParaRPr lang="vi-VN" sz="2500" b="0" i="0" dirty="0">
              <a:solidFill>
                <a:srgbClr val="C00000"/>
              </a:solidFill>
              <a:effectLst/>
              <a:latin typeface="+mj-lt"/>
            </a:endParaRPr>
          </a:p>
          <a:p>
            <a:pPr algn="ctr"/>
            <a:r>
              <a:rPr lang="vi-VN" sz="2500" b="0" i="1" dirty="0">
                <a:solidFill>
                  <a:srgbClr val="C00000"/>
                </a:solidFill>
                <a:effectLst/>
                <a:latin typeface="+mj-lt"/>
              </a:rPr>
              <a:t>Bẽ bàng mây sớm đèn khuya</a:t>
            </a:r>
            <a:endParaRPr lang="vi-VN" sz="2500" b="0" i="0" dirty="0">
              <a:solidFill>
                <a:srgbClr val="C00000"/>
              </a:solidFill>
              <a:effectLst/>
              <a:latin typeface="+mj-lt"/>
            </a:endParaRPr>
          </a:p>
          <a:p>
            <a:pPr algn="ctr"/>
            <a:r>
              <a:rPr lang="vi-VN" sz="2500" b="0" i="1" dirty="0">
                <a:solidFill>
                  <a:srgbClr val="C00000"/>
                </a:solidFill>
                <a:effectLst/>
                <a:latin typeface="+mj-lt"/>
              </a:rPr>
              <a:t>Nửa tình nửa cảnh như chia tấm lòng</a:t>
            </a:r>
            <a:endParaRPr lang="vi-VN" sz="2500" b="0" i="0" dirty="0">
              <a:solidFill>
                <a:srgbClr val="C00000"/>
              </a:solidFill>
              <a:effectLst/>
              <a:latin typeface="+mj-lt"/>
            </a:endParaRPr>
          </a:p>
        </p:txBody>
      </p:sp>
      <p:sp>
        <p:nvSpPr>
          <p:cNvPr id="9" name="TextBox 8">
            <a:extLst>
              <a:ext uri="{FF2B5EF4-FFF2-40B4-BE49-F238E27FC236}">
                <a16:creationId xmlns:a16="http://schemas.microsoft.com/office/drawing/2014/main" xmlns="" id="{B3F91CD5-C15C-4224-9C1F-E315DAA40FAC}"/>
              </a:ext>
            </a:extLst>
          </p:cNvPr>
          <p:cNvSpPr txBox="1"/>
          <p:nvPr/>
        </p:nvSpPr>
        <p:spPr>
          <a:xfrm>
            <a:off x="258064" y="3303180"/>
            <a:ext cx="6187440" cy="3170099"/>
          </a:xfrm>
          <a:prstGeom prst="rect">
            <a:avLst/>
          </a:prstGeom>
          <a:noFill/>
        </p:spPr>
        <p:txBody>
          <a:bodyPr wrap="square">
            <a:spAutoFit/>
          </a:bodyPr>
          <a:lstStyle/>
          <a:p>
            <a:pPr algn="ctr"/>
            <a:r>
              <a:rPr lang="vi-VN" sz="2500" b="0" i="1" dirty="0">
                <a:solidFill>
                  <a:srgbClr val="C00000"/>
                </a:solidFill>
                <a:effectLst/>
                <a:latin typeface="+mj-lt"/>
              </a:rPr>
              <a:t>Tưởng người dưới nguyệt chén đồng</a:t>
            </a:r>
            <a:endParaRPr lang="vi-VN" sz="2500" b="0" i="0" dirty="0">
              <a:solidFill>
                <a:srgbClr val="C00000"/>
              </a:solidFill>
              <a:effectLst/>
              <a:latin typeface="+mj-lt"/>
            </a:endParaRPr>
          </a:p>
          <a:p>
            <a:pPr algn="ctr"/>
            <a:r>
              <a:rPr lang="vi-VN" sz="2500" b="0" i="1" dirty="0">
                <a:solidFill>
                  <a:srgbClr val="C00000"/>
                </a:solidFill>
                <a:effectLst/>
                <a:latin typeface="+mj-lt"/>
              </a:rPr>
              <a:t>Tin sương luống những rày trông mai chờ</a:t>
            </a:r>
            <a:endParaRPr lang="vi-VN" sz="2500" b="0" i="0" dirty="0">
              <a:solidFill>
                <a:srgbClr val="C00000"/>
              </a:solidFill>
              <a:effectLst/>
              <a:latin typeface="+mj-lt"/>
            </a:endParaRPr>
          </a:p>
          <a:p>
            <a:pPr algn="ctr"/>
            <a:r>
              <a:rPr lang="vi-VN" sz="2500" b="0" i="1" dirty="0">
                <a:solidFill>
                  <a:srgbClr val="C00000"/>
                </a:solidFill>
                <a:effectLst/>
                <a:latin typeface="+mj-lt"/>
              </a:rPr>
              <a:t>Bên trời góc bể bơ vơ</a:t>
            </a:r>
            <a:endParaRPr lang="vi-VN" sz="2500" b="0" i="0" dirty="0">
              <a:solidFill>
                <a:srgbClr val="C00000"/>
              </a:solidFill>
              <a:effectLst/>
              <a:latin typeface="+mj-lt"/>
            </a:endParaRPr>
          </a:p>
          <a:p>
            <a:pPr algn="ctr"/>
            <a:r>
              <a:rPr lang="vi-VN" sz="2500" b="0" i="1" dirty="0">
                <a:solidFill>
                  <a:srgbClr val="C00000"/>
                </a:solidFill>
                <a:effectLst/>
                <a:latin typeface="+mj-lt"/>
              </a:rPr>
              <a:t>Tấm son gột rửa bao giờ cho phai</a:t>
            </a:r>
            <a:endParaRPr lang="vi-VN" sz="2500" b="0" i="0" dirty="0">
              <a:solidFill>
                <a:srgbClr val="C00000"/>
              </a:solidFill>
              <a:effectLst/>
              <a:latin typeface="+mj-lt"/>
            </a:endParaRPr>
          </a:p>
          <a:p>
            <a:pPr algn="ctr"/>
            <a:r>
              <a:rPr lang="vi-VN" sz="2500" b="0" i="1" dirty="0">
                <a:solidFill>
                  <a:srgbClr val="C00000"/>
                </a:solidFill>
                <a:effectLst/>
                <a:latin typeface="+mj-lt"/>
              </a:rPr>
              <a:t>Xót người tựa cửa hôm mai</a:t>
            </a:r>
            <a:endParaRPr lang="vi-VN" sz="2500" b="0" i="0" dirty="0">
              <a:solidFill>
                <a:srgbClr val="C00000"/>
              </a:solidFill>
              <a:effectLst/>
              <a:latin typeface="+mj-lt"/>
            </a:endParaRPr>
          </a:p>
          <a:p>
            <a:pPr algn="ctr"/>
            <a:r>
              <a:rPr lang="vi-VN" sz="2500" b="0" i="1" dirty="0">
                <a:solidFill>
                  <a:srgbClr val="C00000"/>
                </a:solidFill>
                <a:effectLst/>
                <a:latin typeface="+mj-lt"/>
              </a:rPr>
              <a:t>Quạt nồng ấp lạnh những ai đó giờ</a:t>
            </a:r>
            <a:endParaRPr lang="vi-VN" sz="2500" b="0" i="0" dirty="0">
              <a:solidFill>
                <a:srgbClr val="C00000"/>
              </a:solidFill>
              <a:effectLst/>
              <a:latin typeface="+mj-lt"/>
            </a:endParaRPr>
          </a:p>
          <a:p>
            <a:pPr algn="ctr"/>
            <a:r>
              <a:rPr lang="vi-VN" sz="2500" b="0" i="1" dirty="0">
                <a:solidFill>
                  <a:srgbClr val="C00000"/>
                </a:solidFill>
                <a:effectLst/>
                <a:latin typeface="+mj-lt"/>
              </a:rPr>
              <a:t>Sân Lai cách mấy nắng mưa</a:t>
            </a:r>
            <a:endParaRPr lang="vi-VN" sz="2500" b="0" i="0" dirty="0">
              <a:solidFill>
                <a:srgbClr val="C00000"/>
              </a:solidFill>
              <a:effectLst/>
              <a:latin typeface="+mj-lt"/>
            </a:endParaRPr>
          </a:p>
          <a:p>
            <a:pPr algn="ctr"/>
            <a:r>
              <a:rPr lang="vi-VN" sz="2500" b="0" i="1" dirty="0">
                <a:solidFill>
                  <a:srgbClr val="C00000"/>
                </a:solidFill>
                <a:effectLst/>
                <a:latin typeface="+mj-lt"/>
              </a:rPr>
              <a:t>Có khi gốc tử đã vừa người ôm.</a:t>
            </a:r>
            <a:endParaRPr lang="vi-VN" sz="2500" b="0" i="0" dirty="0">
              <a:solidFill>
                <a:srgbClr val="C00000"/>
              </a:solidFill>
              <a:effectLst/>
              <a:latin typeface="+mj-lt"/>
            </a:endParaRPr>
          </a:p>
        </p:txBody>
      </p:sp>
      <p:sp>
        <p:nvSpPr>
          <p:cNvPr id="11" name="TextBox 10">
            <a:extLst>
              <a:ext uri="{FF2B5EF4-FFF2-40B4-BE49-F238E27FC236}">
                <a16:creationId xmlns:a16="http://schemas.microsoft.com/office/drawing/2014/main" xmlns="" id="{131CF3CA-39CC-4409-BC89-0987DC031264}"/>
              </a:ext>
            </a:extLst>
          </p:cNvPr>
          <p:cNvSpPr txBox="1"/>
          <p:nvPr/>
        </p:nvSpPr>
        <p:spPr>
          <a:xfrm>
            <a:off x="5622544" y="1879510"/>
            <a:ext cx="6106160" cy="3170099"/>
          </a:xfrm>
          <a:prstGeom prst="rect">
            <a:avLst/>
          </a:prstGeom>
          <a:noFill/>
        </p:spPr>
        <p:txBody>
          <a:bodyPr wrap="square">
            <a:spAutoFit/>
          </a:bodyPr>
          <a:lstStyle/>
          <a:p>
            <a:pPr algn="ctr"/>
            <a:r>
              <a:rPr lang="vi-VN" sz="2500" b="0" i="1" dirty="0">
                <a:solidFill>
                  <a:srgbClr val="C00000"/>
                </a:solidFill>
                <a:effectLst/>
                <a:latin typeface="+mj-lt"/>
              </a:rPr>
              <a:t>Buồn trông cửa bể chiều hôm</a:t>
            </a:r>
            <a:endParaRPr lang="vi-VN" sz="2500" b="0" i="0" dirty="0">
              <a:solidFill>
                <a:srgbClr val="C00000"/>
              </a:solidFill>
              <a:effectLst/>
              <a:latin typeface="+mj-lt"/>
            </a:endParaRPr>
          </a:p>
          <a:p>
            <a:pPr algn="ctr"/>
            <a:r>
              <a:rPr lang="vi-VN" sz="2500" b="0" i="1" dirty="0">
                <a:solidFill>
                  <a:srgbClr val="C00000"/>
                </a:solidFill>
                <a:effectLst/>
                <a:latin typeface="+mj-lt"/>
              </a:rPr>
              <a:t>Thuyền ai thấp thoáng cánh buồm xa xa</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ngọn nước mới sa</a:t>
            </a:r>
            <a:endParaRPr lang="vi-VN" sz="2500" b="0" i="0" dirty="0">
              <a:solidFill>
                <a:srgbClr val="C00000"/>
              </a:solidFill>
              <a:effectLst/>
              <a:latin typeface="+mj-lt"/>
            </a:endParaRPr>
          </a:p>
          <a:p>
            <a:pPr algn="ctr"/>
            <a:r>
              <a:rPr lang="vi-VN" sz="2500" b="0" i="1" dirty="0">
                <a:solidFill>
                  <a:srgbClr val="C00000"/>
                </a:solidFill>
                <a:effectLst/>
                <a:latin typeface="+mj-lt"/>
              </a:rPr>
              <a:t>Hoa trôi man mác biết là về đâu?</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nội cỏ rầu rầu</a:t>
            </a:r>
            <a:endParaRPr lang="vi-VN" sz="2500" b="0" i="0" dirty="0">
              <a:solidFill>
                <a:srgbClr val="C00000"/>
              </a:solidFill>
              <a:effectLst/>
              <a:latin typeface="+mj-lt"/>
            </a:endParaRPr>
          </a:p>
          <a:p>
            <a:pPr algn="ctr"/>
            <a:r>
              <a:rPr lang="vi-VN" sz="2500" b="0" i="1" dirty="0">
                <a:solidFill>
                  <a:srgbClr val="C00000"/>
                </a:solidFill>
                <a:effectLst/>
                <a:latin typeface="+mj-lt"/>
              </a:rPr>
              <a:t>Chân mây mặt đất một màu xanh xanh</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gió cuốn mặt duềnh</a:t>
            </a:r>
            <a:endParaRPr lang="vi-VN" sz="2500" b="0" i="0" dirty="0">
              <a:solidFill>
                <a:srgbClr val="C00000"/>
              </a:solidFill>
              <a:effectLst/>
              <a:latin typeface="+mj-lt"/>
            </a:endParaRPr>
          </a:p>
          <a:p>
            <a:pPr algn="ctr"/>
            <a:r>
              <a:rPr lang="vi-VN" sz="2500" b="0" i="1" dirty="0">
                <a:solidFill>
                  <a:srgbClr val="C00000"/>
                </a:solidFill>
                <a:effectLst/>
                <a:latin typeface="+mj-lt"/>
              </a:rPr>
              <a:t>Ầm ầm tiếng sóng kêu quanh ghế ngồi.</a:t>
            </a:r>
            <a:endParaRPr lang="vi-VN" sz="2500" b="0" i="0" dirty="0">
              <a:solidFill>
                <a:srgbClr val="C00000"/>
              </a:solidFill>
              <a:effectLst/>
              <a:latin typeface="+mj-lt"/>
            </a:endParaRPr>
          </a:p>
        </p:txBody>
      </p:sp>
      <p:sp>
        <p:nvSpPr>
          <p:cNvPr id="6" name="TextBox 5">
            <a:extLst>
              <a:ext uri="{FF2B5EF4-FFF2-40B4-BE49-F238E27FC236}">
                <a16:creationId xmlns:a16="http://schemas.microsoft.com/office/drawing/2014/main" xmlns="" id="{F038D55D-5067-40B7-A957-D86E25B09FB7}"/>
              </a:ext>
            </a:extLst>
          </p:cNvPr>
          <p:cNvSpPr txBox="1"/>
          <p:nvPr/>
        </p:nvSpPr>
        <p:spPr>
          <a:xfrm>
            <a:off x="4251960" y="305637"/>
            <a:ext cx="4692310" cy="646331"/>
          </a:xfrm>
          <a:prstGeom prst="rect">
            <a:avLst/>
          </a:prstGeom>
          <a:noFill/>
        </p:spPr>
        <p:txBody>
          <a:bodyPr wrap="none" rtlCol="0">
            <a:spAutoFit/>
          </a:bodyPr>
          <a:lstStyle/>
          <a:p>
            <a:r>
              <a:rPr lang="en-US" sz="3600" b="1" i="1" dirty="0" err="1">
                <a:solidFill>
                  <a:srgbClr val="002060"/>
                </a:solidFill>
                <a:latin typeface="Times New Roman" panose="02020603050405020304" pitchFamily="18" charset="0"/>
                <a:cs typeface="Times New Roman" panose="02020603050405020304" pitchFamily="18" charset="0"/>
              </a:rPr>
              <a:t>Kiều</a:t>
            </a:r>
            <a:r>
              <a:rPr lang="en-US" sz="3600" b="1" i="1" dirty="0">
                <a:solidFill>
                  <a:srgbClr val="002060"/>
                </a:solidFill>
                <a:latin typeface="Times New Roman" panose="02020603050405020304" pitchFamily="18" charset="0"/>
                <a:cs typeface="Times New Roman" panose="02020603050405020304" pitchFamily="18" charset="0"/>
              </a:rPr>
              <a:t> ở </a:t>
            </a:r>
            <a:r>
              <a:rPr lang="en-US" sz="3600" b="1" i="1" dirty="0" err="1">
                <a:solidFill>
                  <a:srgbClr val="002060"/>
                </a:solidFill>
                <a:latin typeface="Times New Roman" panose="02020603050405020304" pitchFamily="18" charset="0"/>
                <a:cs typeface="Times New Roman" panose="02020603050405020304" pitchFamily="18" charset="0"/>
              </a:rPr>
              <a:t>lầu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Ngưng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Bích</a:t>
            </a:r>
            <a:endParaRPr lang="en-US" sz="3600" b="1" i="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6AD732DF-58A9-48BA-B0E6-A2840762CBF4}"/>
              </a:ext>
            </a:extLst>
          </p:cNvPr>
          <p:cNvSpPr txBox="1"/>
          <p:nvPr/>
        </p:nvSpPr>
        <p:spPr>
          <a:xfrm>
            <a:off x="2417072" y="163658"/>
            <a:ext cx="1869423" cy="523220"/>
          </a:xfrm>
          <a:prstGeom prst="rect">
            <a:avLst/>
          </a:prstGeom>
          <a:noFill/>
        </p:spPr>
        <p:txBody>
          <a:bodyPr wrap="none" rtlCol="0">
            <a:spAutoFit/>
          </a:bodyPr>
          <a:lstStyle/>
          <a:p>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991732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ân tích đoạn thơ: Kiều ở lầu Ngưng Bích - Nguyễn Du">
            <a:extLst>
              <a:ext uri="{FF2B5EF4-FFF2-40B4-BE49-F238E27FC236}">
                <a16:creationId xmlns:a16="http://schemas.microsoft.com/office/drawing/2014/main" xmlns="" id="{5480DB98-C242-40DC-914C-3E6A81BF5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80" y="1038016"/>
            <a:ext cx="5516880" cy="6389839"/>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1AFA704-6F45-4536-8F40-DE7C45C750F2}"/>
              </a:ext>
            </a:extLst>
          </p:cNvPr>
          <p:cNvSpPr txBox="1"/>
          <p:nvPr/>
        </p:nvSpPr>
        <p:spPr>
          <a:xfrm>
            <a:off x="426720" y="146462"/>
            <a:ext cx="11506200" cy="1089657"/>
          </a:xfrm>
          <a:prstGeom prst="rect">
            <a:avLst/>
          </a:prstGeom>
          <a:noFill/>
        </p:spPr>
        <p:txBody>
          <a:bodyPr wrap="square">
            <a:spAutoFit/>
          </a:bodyPr>
          <a:lstStyle/>
          <a:p>
            <a:pPr algn="just">
              <a:lnSpc>
                <a:spcPct val="120000"/>
              </a:lnSpc>
              <a:spcAft>
                <a:spcPts val="800"/>
              </a:spcAft>
            </a:pP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FE5743C5-C2EF-42B6-9831-DDE4E11FDBC5}"/>
              </a:ext>
            </a:extLst>
          </p:cNvPr>
          <p:cNvSpPr txBox="1"/>
          <p:nvPr/>
        </p:nvSpPr>
        <p:spPr>
          <a:xfrm>
            <a:off x="476250" y="1481388"/>
            <a:ext cx="10908030" cy="5143972"/>
          </a:xfrm>
          <a:prstGeom prst="rect">
            <a:avLst/>
          </a:prstGeom>
          <a:noFill/>
        </p:spPr>
        <p:txBody>
          <a:bodyPr wrap="square">
            <a:spAutoFit/>
          </a:bodyPr>
          <a:lstStyle/>
          <a:p>
            <a:pPr>
              <a:lnSpc>
                <a:spcPct val="120000"/>
              </a:lnSpc>
              <a:spcAft>
                <a:spcPts val="800"/>
              </a:spcAft>
            </a:pP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dó</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rượu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nguyền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hè</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nực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giường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khăn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sẵn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ca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ai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sóc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FF0000"/>
                </a:solidFill>
                <a:latin typeface="Times New Roman" panose="02020603050405020304" pitchFamily="18" charset="0"/>
                <a:ea typeface="Calibri" panose="020F0502020204030204" pitchFamily="34" charset="0"/>
              </a:rPr>
              <a:t>=&gt; </a:t>
            </a:r>
            <a:r>
              <a:rPr lang="en-US" sz="2600" dirty="0" err="1">
                <a:solidFill>
                  <a:srgbClr val="FF0000"/>
                </a:solidFill>
                <a:latin typeface="Times New Roman" panose="02020603050405020304" pitchFamily="18" charset="0"/>
                <a:ea typeface="Calibri" panose="020F0502020204030204" pitchFamily="34" charset="0"/>
              </a:rPr>
              <a:t>Tác</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dụng</a:t>
            </a:r>
            <a:r>
              <a:rPr lang="en-US" sz="2600" dirty="0">
                <a:solidFill>
                  <a:srgbClr val="FF0000"/>
                </a:solidFill>
                <a:latin typeface="Times New Roman" panose="02020603050405020304" pitchFamily="18" charset="0"/>
                <a:ea typeface="Calibri" panose="020F0502020204030204" pitchFamily="34" charset="0"/>
              </a:rPr>
              <a:t>: Ca </a:t>
            </a:r>
            <a:r>
              <a:rPr lang="en-US" sz="2600" dirty="0" err="1">
                <a:solidFill>
                  <a:srgbClr val="FF0000"/>
                </a:solidFill>
                <a:latin typeface="Times New Roman" panose="02020603050405020304" pitchFamily="18" charset="0"/>
                <a:ea typeface="Calibri" panose="020F0502020204030204" pitchFamily="34" charset="0"/>
              </a:rPr>
              <a:t>ngợi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vẻ</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đẹp</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tâm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hồn</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nỗi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nhớ</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thương</a:t>
            </a:r>
            <a:r>
              <a:rPr lang="en-US" sz="2600" dirty="0">
                <a:solidFill>
                  <a:srgbClr val="FF0000"/>
                </a:solidFill>
                <a:latin typeface="Times New Roman" panose="02020603050405020304" pitchFamily="18" charset="0"/>
                <a:ea typeface="Calibri" panose="020F0502020204030204" pitchFamily="34" charset="0"/>
              </a:rPr>
              <a:t> cha </a:t>
            </a:r>
            <a:r>
              <a:rPr lang="en-US" sz="2600" dirty="0" err="1">
                <a:solidFill>
                  <a:srgbClr val="FF0000"/>
                </a:solidFill>
                <a:latin typeface="Times New Roman" panose="02020603050405020304" pitchFamily="18" charset="0"/>
                <a:ea typeface="Calibri" panose="020F0502020204030204" pitchFamily="34" charset="0"/>
              </a:rPr>
              <a:t>mẹ</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tấm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lòng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hiếu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thảo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của</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a:t>
            </a:r>
            <a:endParaRPr lang="en-US" sz="2600" dirty="0">
              <a:solidFill>
                <a:srgbClr val="FF0000"/>
              </a:solidFill>
            </a:endParaRPr>
          </a:p>
        </p:txBody>
      </p:sp>
    </p:spTree>
    <p:extLst>
      <p:ext uri="{BB962C8B-B14F-4D97-AF65-F5344CB8AC3E}">
        <p14:creationId xmlns:p14="http://schemas.microsoft.com/office/powerpoint/2010/main" val="3371186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03F0684-F220-41EF-A11A-502AE1500AC8}"/>
              </a:ext>
            </a:extLst>
          </p:cNvPr>
          <p:cNvSpPr txBox="1"/>
          <p:nvPr/>
        </p:nvSpPr>
        <p:spPr>
          <a:xfrm>
            <a:off x="457200" y="298848"/>
            <a:ext cx="2392680" cy="6260304"/>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54C0BC38-A9D9-4DC5-AE64-453EE5D7636A}"/>
              </a:ext>
            </a:extLst>
          </p:cNvPr>
          <p:cNvSpPr txBox="1"/>
          <p:nvPr/>
        </p:nvSpPr>
        <p:spPr>
          <a:xfrm>
            <a:off x="3124200" y="298848"/>
            <a:ext cx="8610600" cy="6124754"/>
          </a:xfrm>
          <a:prstGeom prst="rect">
            <a:avLst/>
          </a:prstGeom>
          <a:noFill/>
          <a:ln w="19050">
            <a:solidFill>
              <a:srgbClr val="FF0000"/>
            </a:solidFill>
            <a:prstDash val="dashDot"/>
          </a:ln>
        </p:spPr>
        <p:txBody>
          <a:bodyPr wrap="square">
            <a:spAutoFit/>
          </a:bodyPr>
          <a:lstStyle/>
          <a:p>
            <a:pPr algn="just"/>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gỉả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=&gt;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Nguyễn</a:t>
            </a:r>
            <a:r>
              <a:rPr lang="en-US" sz="2800" dirty="0">
                <a:effectLst/>
                <a:latin typeface="Times New Roman" panose="02020603050405020304" pitchFamily="18" charset="0"/>
                <a:ea typeface="Calibri" panose="020F0502020204030204" pitchFamily="34" charset="0"/>
              </a:rPr>
              <a:t> Du.</a:t>
            </a:r>
            <a:endParaRPr lang="en-US" sz="2800" dirty="0"/>
          </a:p>
        </p:txBody>
      </p:sp>
    </p:spTree>
    <p:extLst>
      <p:ext uri="{BB962C8B-B14F-4D97-AF65-F5344CB8AC3E}">
        <p14:creationId xmlns:p14="http://schemas.microsoft.com/office/powerpoint/2010/main" val="2509227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E782F40-0B02-4734-98FB-E220C282B01C}"/>
              </a:ext>
            </a:extLst>
          </p:cNvPr>
          <p:cNvSpPr txBox="1"/>
          <p:nvPr/>
        </p:nvSpPr>
        <p:spPr>
          <a:xfrm>
            <a:off x="350520" y="162250"/>
            <a:ext cx="11490960" cy="2123787"/>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7D0D492F-461A-4F81-8B12-CDEF939F0A94}"/>
              </a:ext>
            </a:extLst>
          </p:cNvPr>
          <p:cNvSpPr txBox="1"/>
          <p:nvPr/>
        </p:nvSpPr>
        <p:spPr>
          <a:xfrm>
            <a:off x="350520" y="2388715"/>
            <a:ext cx="11490960" cy="3761030"/>
          </a:xfrm>
          <a:prstGeom prst="rect">
            <a:avLst/>
          </a:prstGeom>
          <a:no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ngòi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đến</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vì</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chàng</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Còn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cứu</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206859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F32CBA-3988-46F4-8A0C-A9AA9CBED691}"/>
              </a:ext>
            </a:extLst>
          </p:cNvPr>
          <p:cNvSpPr txBox="1"/>
          <p:nvPr/>
        </p:nvSpPr>
        <p:spPr>
          <a:xfrm>
            <a:off x="182880" y="277656"/>
            <a:ext cx="2667000" cy="6260304"/>
          </a:xfrm>
          <a:prstGeom prst="rect">
            <a:avLst/>
          </a:prstGeom>
          <a:noFill/>
          <a:ln>
            <a:solidFill>
              <a:srgbClr val="FF0000"/>
            </a:solidFill>
            <a:prstDash val="lgDash"/>
          </a:ln>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4E98A7F1-53E1-4993-86A6-93C7B7CE4A68}"/>
              </a:ext>
            </a:extLst>
          </p:cNvPr>
          <p:cNvSpPr txBox="1"/>
          <p:nvPr/>
        </p:nvSpPr>
        <p:spPr>
          <a:xfrm>
            <a:off x="3048000" y="222320"/>
            <a:ext cx="8961120" cy="6370975"/>
          </a:xfrm>
          <a:prstGeom prst="rect">
            <a:avLst/>
          </a:prstGeom>
          <a:solidFill>
            <a:schemeClr val="accent2">
              <a:lumMod val="20000"/>
              <a:lumOff val="80000"/>
            </a:schemeClr>
          </a:solidFill>
        </p:spPr>
        <p:txBody>
          <a:bodyPr wrap="square">
            <a:spAutoFit/>
          </a:bodyPr>
          <a:lstStyle/>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trông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Nàng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mọi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việc</a:t>
            </a:r>
            <a:r>
              <a:rPr lang="en-US" sz="2400" dirty="0">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3917874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mium Vector | Blue sea and sand beige watercolor splash on white paper  abstract background">
            <a:extLst>
              <a:ext uri="{FF2B5EF4-FFF2-40B4-BE49-F238E27FC236}">
                <a16:creationId xmlns:a16="http://schemas.microsoft.com/office/drawing/2014/main" xmlns="" id="{83AD2972-D88F-4238-8EE6-ACAF5CE8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70"/>
            <a:ext cx="12192000" cy="6921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xmlns="" id="{DB19E58D-22B3-406B-8DCF-FAD2C0BC846E}"/>
              </a:ext>
            </a:extLst>
          </p:cNvPr>
          <p:cNvSpPr txBox="1">
            <a:spLocks noChangeArrowheads="1"/>
          </p:cNvSpPr>
          <p:nvPr/>
        </p:nvSpPr>
        <p:spPr bwMode="auto">
          <a:xfrm>
            <a:off x="1628462" y="139303"/>
            <a:ext cx="9113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Giải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thích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từ</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6" name="Text Box 7">
            <a:extLst>
              <a:ext uri="{FF2B5EF4-FFF2-40B4-BE49-F238E27FC236}">
                <a16:creationId xmlns:a16="http://schemas.microsoft.com/office/drawing/2014/main" xmlns="" id="{DE87F026-5443-4AEA-9DC4-42F84CC99917}"/>
              </a:ext>
            </a:extLst>
          </p:cNvPr>
          <p:cNvSpPr txBox="1">
            <a:spLocks noChangeArrowheads="1"/>
          </p:cNvSpPr>
          <p:nvPr/>
        </p:nvSpPr>
        <p:spPr bwMode="auto">
          <a:xfrm>
            <a:off x="3823268" y="934641"/>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Khóa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kín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tuổi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xuân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ý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ở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đây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việc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Kiều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bị</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giam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lỏng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7" name="Text Box 9">
            <a:extLst>
              <a:ext uri="{FF2B5EF4-FFF2-40B4-BE49-F238E27FC236}">
                <a16:creationId xmlns:a16="http://schemas.microsoft.com/office/drawing/2014/main" xmlns="" id="{036E9083-6261-4318-9C76-906EEB60E840}"/>
              </a:ext>
            </a:extLst>
          </p:cNvPr>
          <p:cNvSpPr txBox="1">
            <a:spLocks noChangeArrowheads="1"/>
          </p:cNvSpPr>
          <p:nvPr/>
        </p:nvSpPr>
        <p:spPr bwMode="auto">
          <a:xfrm>
            <a:off x="1696725" y="1005840"/>
            <a:ext cx="199285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xuân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8" name="Text Box 10">
            <a:extLst>
              <a:ext uri="{FF2B5EF4-FFF2-40B4-BE49-F238E27FC236}">
                <a16:creationId xmlns:a16="http://schemas.microsoft.com/office/drawing/2014/main" xmlns="" id="{A13E6D20-94EA-4D6C-AD50-9CEF5BC5AE2F}"/>
              </a:ext>
            </a:extLst>
          </p:cNvPr>
          <p:cNvSpPr txBox="1">
            <a:spLocks noChangeArrowheads="1"/>
          </p:cNvSpPr>
          <p:nvPr/>
        </p:nvSpPr>
        <p:spPr bwMode="auto">
          <a:xfrm>
            <a:off x="1671717" y="2012484"/>
            <a:ext cx="155202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Bẽ</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bàng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Text Box 11">
            <a:extLst>
              <a:ext uri="{FF2B5EF4-FFF2-40B4-BE49-F238E27FC236}">
                <a16:creationId xmlns:a16="http://schemas.microsoft.com/office/drawing/2014/main" xmlns="" id="{B04AFB87-6C37-4B1E-8AA9-2C32A839E029}"/>
              </a:ext>
            </a:extLst>
          </p:cNvPr>
          <p:cNvSpPr txBox="1">
            <a:spLocks noChangeArrowheads="1"/>
          </p:cNvSpPr>
          <p:nvPr/>
        </p:nvSpPr>
        <p:spPr bwMode="auto">
          <a:xfrm>
            <a:off x="3375430" y="2042160"/>
            <a:ext cx="3193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Xấu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hổ</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tủi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thẹn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0" name="Text Box 12">
            <a:extLst>
              <a:ext uri="{FF2B5EF4-FFF2-40B4-BE49-F238E27FC236}">
                <a16:creationId xmlns:a16="http://schemas.microsoft.com/office/drawing/2014/main" xmlns="" id="{C88B9EFB-627B-401A-B89F-0085A78C9810}"/>
              </a:ext>
            </a:extLst>
          </p:cNvPr>
          <p:cNvSpPr txBox="1">
            <a:spLocks noChangeArrowheads="1"/>
          </p:cNvSpPr>
          <p:nvPr/>
        </p:nvSpPr>
        <p:spPr bwMode="auto">
          <a:xfrm>
            <a:off x="1655114" y="2886015"/>
            <a:ext cx="1973617"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Chén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1" name="Text Box 13">
            <a:extLst>
              <a:ext uri="{FF2B5EF4-FFF2-40B4-BE49-F238E27FC236}">
                <a16:creationId xmlns:a16="http://schemas.microsoft.com/office/drawing/2014/main" xmlns="" id="{64811D83-7F30-46E8-A539-2057E6672E98}"/>
              </a:ext>
            </a:extLst>
          </p:cNvPr>
          <p:cNvSpPr txBox="1">
            <a:spLocks noChangeArrowheads="1"/>
          </p:cNvSpPr>
          <p:nvPr/>
        </p:nvSpPr>
        <p:spPr bwMode="auto">
          <a:xfrm>
            <a:off x="3731898" y="2840295"/>
            <a:ext cx="79267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Chén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rượu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thề</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nguyền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dạ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với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nhau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2" name="Text Box 14">
            <a:extLst>
              <a:ext uri="{FF2B5EF4-FFF2-40B4-BE49-F238E27FC236}">
                <a16:creationId xmlns:a16="http://schemas.microsoft.com/office/drawing/2014/main" xmlns="" id="{283F48D7-B11B-4F85-82D9-7BFE26812588}"/>
              </a:ext>
            </a:extLst>
          </p:cNvPr>
          <p:cNvSpPr txBox="1">
            <a:spLocks noChangeArrowheads="1"/>
          </p:cNvSpPr>
          <p:nvPr/>
        </p:nvSpPr>
        <p:spPr bwMode="auto">
          <a:xfrm>
            <a:off x="1700693" y="3808273"/>
            <a:ext cx="163217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Tấm</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son:</a:t>
            </a:r>
            <a:endParaRPr kumimoji="0" lang="en-US" altLang="en-US" sz="2800" b="0"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3" name="Text Box 15">
            <a:extLst>
              <a:ext uri="{FF2B5EF4-FFF2-40B4-BE49-F238E27FC236}">
                <a16:creationId xmlns:a16="http://schemas.microsoft.com/office/drawing/2014/main" xmlns="" id="{80722BD1-E5B2-4AB2-8646-5EC6329A2CE8}"/>
              </a:ext>
            </a:extLst>
          </p:cNvPr>
          <p:cNvSpPr txBox="1">
            <a:spLocks noChangeArrowheads="1"/>
          </p:cNvSpPr>
          <p:nvPr/>
        </p:nvSpPr>
        <p:spPr bwMode="auto">
          <a:xfrm>
            <a:off x="3332871" y="3775977"/>
            <a:ext cx="7704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son,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thủy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gắn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bó</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4" name="Text Box 16">
            <a:extLst>
              <a:ext uri="{FF2B5EF4-FFF2-40B4-BE49-F238E27FC236}">
                <a16:creationId xmlns:a16="http://schemas.microsoft.com/office/drawing/2014/main" xmlns="" id="{A978BC43-8FAE-4F47-8569-06DC05C8E220}"/>
              </a:ext>
            </a:extLst>
          </p:cNvPr>
          <p:cNvSpPr txBox="1">
            <a:spLocks noChangeArrowheads="1"/>
          </p:cNvSpPr>
          <p:nvPr/>
        </p:nvSpPr>
        <p:spPr bwMode="auto">
          <a:xfrm>
            <a:off x="1696725" y="4732822"/>
            <a:ext cx="317266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Quạt</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ấp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lạnh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5" name="Text Box 17">
            <a:extLst>
              <a:ext uri="{FF2B5EF4-FFF2-40B4-BE49-F238E27FC236}">
                <a16:creationId xmlns:a16="http://schemas.microsoft.com/office/drawing/2014/main" xmlns="" id="{0F605D6C-7B48-43A8-97A2-3BBC4623C897}"/>
              </a:ext>
            </a:extLst>
          </p:cNvPr>
          <p:cNvSpPr txBox="1">
            <a:spLocks noChangeArrowheads="1"/>
          </p:cNvSpPr>
          <p:nvPr/>
        </p:nvSpPr>
        <p:spPr bwMode="auto">
          <a:xfrm>
            <a:off x="1854574" y="4683172"/>
            <a:ext cx="10337426"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2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hè</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nực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quạt</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đông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lạnh</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vào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trước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để</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chỗ</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đã</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sẵn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4" name="Diamond 3">
            <a:extLst>
              <a:ext uri="{FF2B5EF4-FFF2-40B4-BE49-F238E27FC236}">
                <a16:creationId xmlns:a16="http://schemas.microsoft.com/office/drawing/2014/main" xmlns="" id="{964C4190-42C1-43CF-B5DF-D98105554C8D}"/>
              </a:ext>
            </a:extLst>
          </p:cNvPr>
          <p:cNvSpPr/>
          <p:nvPr/>
        </p:nvSpPr>
        <p:spPr>
          <a:xfrm>
            <a:off x="826295" y="967651"/>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19" name="Diamond 18">
            <a:extLst>
              <a:ext uri="{FF2B5EF4-FFF2-40B4-BE49-F238E27FC236}">
                <a16:creationId xmlns:a16="http://schemas.microsoft.com/office/drawing/2014/main" xmlns="" id="{D3A4537B-3F91-49D3-B73E-B12F9DB48845}"/>
              </a:ext>
            </a:extLst>
          </p:cNvPr>
          <p:cNvSpPr/>
          <p:nvPr/>
        </p:nvSpPr>
        <p:spPr>
          <a:xfrm>
            <a:off x="826295" y="192626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21" name="Diamond 20">
            <a:extLst>
              <a:ext uri="{FF2B5EF4-FFF2-40B4-BE49-F238E27FC236}">
                <a16:creationId xmlns:a16="http://schemas.microsoft.com/office/drawing/2014/main" xmlns="" id="{66D63449-5CDC-4C6E-8938-BD61C490F0C4}"/>
              </a:ext>
            </a:extLst>
          </p:cNvPr>
          <p:cNvSpPr/>
          <p:nvPr/>
        </p:nvSpPr>
        <p:spPr>
          <a:xfrm>
            <a:off x="887142" y="283749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23" name="Diamond 22">
            <a:extLst>
              <a:ext uri="{FF2B5EF4-FFF2-40B4-BE49-F238E27FC236}">
                <a16:creationId xmlns:a16="http://schemas.microsoft.com/office/drawing/2014/main" xmlns="" id="{713D23DE-AE6B-493E-A400-DEA87A0B0DBC}"/>
              </a:ext>
            </a:extLst>
          </p:cNvPr>
          <p:cNvSpPr/>
          <p:nvPr/>
        </p:nvSpPr>
        <p:spPr>
          <a:xfrm>
            <a:off x="887142" y="3739336"/>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24" name="Diamond 23">
            <a:extLst>
              <a:ext uri="{FF2B5EF4-FFF2-40B4-BE49-F238E27FC236}">
                <a16:creationId xmlns:a16="http://schemas.microsoft.com/office/drawing/2014/main" xmlns="" id="{7ADB2CFC-536F-43C0-9987-57622C765B7B}"/>
              </a:ext>
            </a:extLst>
          </p:cNvPr>
          <p:cNvSpPr/>
          <p:nvPr/>
        </p:nvSpPr>
        <p:spPr>
          <a:xfrm>
            <a:off x="887142" y="4662650"/>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915984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ew Year Chinese Lantern PNG Clipart | PNG All">
            <a:extLst>
              <a:ext uri="{FF2B5EF4-FFF2-40B4-BE49-F238E27FC236}">
                <a16:creationId xmlns:a16="http://schemas.microsoft.com/office/drawing/2014/main" xmlns="" id="{B3F9A7B7-A01F-43A2-912E-0C7EEC8CF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111817"/>
          </a:xfrm>
          <a:prstGeom prst="rect">
            <a:avLst/>
          </a:prstGeom>
          <a:noFill/>
          <a:extLst>
            <a:ext uri="{909E8E84-426E-40DD-AFC4-6F175D3DCCD1}">
              <a14:hiddenFill xmlns:a14="http://schemas.microsoft.com/office/drawing/2010/main">
                <a:solidFill>
                  <a:srgbClr val="FFFFFF"/>
                </a:solidFill>
              </a14:hiddenFill>
            </a:ext>
          </a:extLst>
        </p:spPr>
      </p:pic>
      <p:sp>
        <p:nvSpPr>
          <p:cNvPr id="11" name="Wave 10">
            <a:extLst>
              <a:ext uri="{FF2B5EF4-FFF2-40B4-BE49-F238E27FC236}">
                <a16:creationId xmlns:a16="http://schemas.microsoft.com/office/drawing/2014/main" xmlns="" id="{B972CA7D-1082-4A86-A55C-4644D398AF8F}"/>
              </a:ext>
            </a:extLst>
          </p:cNvPr>
          <p:cNvSpPr/>
          <p:nvPr/>
        </p:nvSpPr>
        <p:spPr>
          <a:xfrm>
            <a:off x="4320540" y="1943100"/>
            <a:ext cx="3550920" cy="1356360"/>
          </a:xfrm>
          <a:prstGeom prst="wav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Bố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cục</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5" name="Flowchart: Punched Tape 14">
            <a:extLst>
              <a:ext uri="{FF2B5EF4-FFF2-40B4-BE49-F238E27FC236}">
                <a16:creationId xmlns:a16="http://schemas.microsoft.com/office/drawing/2014/main" xmlns="" id="{9351CE8E-53D8-4005-B4E3-1566F362063F}"/>
              </a:ext>
            </a:extLst>
          </p:cNvPr>
          <p:cNvSpPr/>
          <p:nvPr/>
        </p:nvSpPr>
        <p:spPr>
          <a:xfrm>
            <a:off x="381000" y="3746184"/>
            <a:ext cx="3665220" cy="2819400"/>
          </a:xfrm>
          <a:prstGeom prst="flowChartPunchedTap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6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Khung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Bích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Flowchart: Punched Tape 18">
            <a:extLst>
              <a:ext uri="{FF2B5EF4-FFF2-40B4-BE49-F238E27FC236}">
                <a16:creationId xmlns:a16="http://schemas.microsoft.com/office/drawing/2014/main" xmlns="" id="{9372AA67-5DA5-41BF-819D-616A4AA3F721}"/>
              </a:ext>
            </a:extLst>
          </p:cNvPr>
          <p:cNvSpPr/>
          <p:nvPr/>
        </p:nvSpPr>
        <p:spPr>
          <a:xfrm>
            <a:off x="4373881" y="3832860"/>
            <a:ext cx="3665220" cy="2819400"/>
          </a:xfrm>
          <a:prstGeom prst="flowChartPunchedTap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Kim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cha</a:t>
            </a:r>
          </a:p>
        </p:txBody>
      </p:sp>
      <p:sp>
        <p:nvSpPr>
          <p:cNvPr id="20" name="Flowchart: Punched Tape 19">
            <a:extLst>
              <a:ext uri="{FF2B5EF4-FFF2-40B4-BE49-F238E27FC236}">
                <a16:creationId xmlns:a16="http://schemas.microsoft.com/office/drawing/2014/main" xmlns="" id="{CE89E2AF-98D5-48CA-A8F7-D6A579531B15}"/>
              </a:ext>
            </a:extLst>
          </p:cNvPr>
          <p:cNvSpPr/>
          <p:nvPr/>
        </p:nvSpPr>
        <p:spPr>
          <a:xfrm>
            <a:off x="8366762" y="3746184"/>
            <a:ext cx="3665220" cy="2819400"/>
          </a:xfrm>
          <a:prstGeom prst="flowChartPunchedTap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ct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xmlns="" id="{9DEF2FFB-E0FD-4592-B1E5-2700BBE573F9}"/>
              </a:ext>
            </a:extLst>
          </p:cNvPr>
          <p:cNvCxnSpPr>
            <a:stCxn id="11" idx="2"/>
            <a:endCxn id="15" idx="0"/>
          </p:cNvCxnSpPr>
          <p:nvPr/>
        </p:nvCxnSpPr>
        <p:spPr>
          <a:xfrm flipH="1">
            <a:off x="2213610" y="3129915"/>
            <a:ext cx="3882390"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08F15461-7D79-4CD5-8DEB-2FDD7DD429CE}"/>
              </a:ext>
            </a:extLst>
          </p:cNvPr>
          <p:cNvCxnSpPr>
            <a:cxnSpLocks/>
            <a:stCxn id="11" idx="2"/>
            <a:endCxn id="19" idx="0"/>
          </p:cNvCxnSpPr>
          <p:nvPr/>
        </p:nvCxnSpPr>
        <p:spPr>
          <a:xfrm>
            <a:off x="6096000" y="3129915"/>
            <a:ext cx="110491" cy="984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3C003EF9-4B55-4D56-A691-AE99308D613C}"/>
              </a:ext>
            </a:extLst>
          </p:cNvPr>
          <p:cNvCxnSpPr>
            <a:cxnSpLocks/>
            <a:stCxn id="11" idx="2"/>
            <a:endCxn id="20" idx="0"/>
          </p:cNvCxnSpPr>
          <p:nvPr/>
        </p:nvCxnSpPr>
        <p:spPr>
          <a:xfrm>
            <a:off x="6096000" y="3129915"/>
            <a:ext cx="4103372"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586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ew Year Chinese Lantern PNG Clipart | PNG All">
            <a:extLst>
              <a:ext uri="{FF2B5EF4-FFF2-40B4-BE49-F238E27FC236}">
                <a16:creationId xmlns:a16="http://schemas.microsoft.com/office/drawing/2014/main" xmlns="" id="{884FBEF5-6214-46C1-AC77-B2E133DDC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5FADD26-465A-4CEB-8F82-3B4E9A551B6F}"/>
              </a:ext>
            </a:extLst>
          </p:cNvPr>
          <p:cNvSpPr txBox="1"/>
          <p:nvPr/>
        </p:nvSpPr>
        <p:spPr>
          <a:xfrm>
            <a:off x="2545080" y="3149768"/>
            <a:ext cx="7367723" cy="1015663"/>
          </a:xfrm>
          <a:prstGeom prst="rect">
            <a:avLst/>
          </a:prstGeom>
          <a:noFill/>
        </p:spPr>
        <p:txBody>
          <a:bodyPr wrap="none" rtlCol="0">
            <a:spAutoFit/>
          </a:bodyPr>
          <a:lstStyle/>
          <a:p>
            <a:r>
              <a:rPr lang="en-US" sz="6000" b="1" i="1" dirty="0">
                <a:solidFill>
                  <a:srgbClr val="002060"/>
                </a:solidFill>
                <a:latin typeface="Times New Roman" panose="02020603050405020304" pitchFamily="18" charset="0"/>
                <a:cs typeface="Times New Roman" panose="02020603050405020304" pitchFamily="18" charset="0"/>
              </a:rPr>
              <a:t>II. </a:t>
            </a:r>
            <a:r>
              <a:rPr lang="en-US" sz="6000" b="1" i="1" dirty="0" err="1">
                <a:solidFill>
                  <a:srgbClr val="002060"/>
                </a:solidFill>
                <a:latin typeface="Times New Roman" panose="02020603050405020304" pitchFamily="18" charset="0"/>
                <a:cs typeface="Times New Roman" panose="02020603050405020304" pitchFamily="18" charset="0"/>
              </a:rPr>
              <a:t>Đọc</a:t>
            </a:r>
            <a:r>
              <a:rPr lang="en-US" sz="6000" b="1" i="1" dirty="0">
                <a:solidFill>
                  <a:srgbClr val="002060"/>
                </a:solidFill>
                <a:latin typeface="Times New Roman" panose="02020603050405020304" pitchFamily="18" charset="0"/>
                <a:cs typeface="Times New Roman" panose="02020603050405020304" pitchFamily="18" charset="0"/>
              </a:rPr>
              <a:t> – </a:t>
            </a:r>
            <a:r>
              <a:rPr lang="en-US" sz="6000" b="1" i="1" dirty="0" err="1">
                <a:solidFill>
                  <a:srgbClr val="002060"/>
                </a:solidFill>
                <a:latin typeface="Times New Roman" panose="02020603050405020304" pitchFamily="18" charset="0"/>
                <a:cs typeface="Times New Roman" panose="02020603050405020304" pitchFamily="18" charset="0"/>
              </a:rPr>
              <a:t>hiểu</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văn</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bản</a:t>
            </a:r>
            <a:endParaRPr lang="en-US" sz="6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872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xmlns=""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xmlns=""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1.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Khung</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cảnh</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lầu</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Ng</a:t>
            </a:r>
            <a:r>
              <a:rPr kumimoji="0" lang="vi-VN" altLang="en-US" sz="3200" b="1" strike="noStrike" kern="0" cap="none" spc="0" normalizeH="0" baseline="0" noProof="0" dirty="0">
                <a:ln>
                  <a:noFill/>
                </a:ln>
                <a:solidFill>
                  <a:srgbClr val="0070C0"/>
                </a:solidFill>
                <a:effectLst/>
                <a:uLnTx/>
                <a:uFillTx/>
                <a:latin typeface="Times New Roman" panose="02020603050405020304" pitchFamily="18" charset="0"/>
              </a:rPr>
              <a:t>ư</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ng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Bích</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và</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tâm</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trạng</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của</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Kiều</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a:t>
            </a:r>
          </a:p>
        </p:txBody>
      </p:sp>
      <p:sp>
        <p:nvSpPr>
          <p:cNvPr id="6" name="Rectangle 3">
            <a:extLst>
              <a:ext uri="{FF2B5EF4-FFF2-40B4-BE49-F238E27FC236}">
                <a16:creationId xmlns:a16="http://schemas.microsoft.com/office/drawing/2014/main" xmlns="" id="{2D54AEB2-9A92-49A5-A18D-0DB3B4A07AF5}"/>
              </a:ext>
            </a:extLst>
          </p:cNvPr>
          <p:cNvSpPr txBox="1">
            <a:spLocks noChangeArrowheads="1"/>
          </p:cNvSpPr>
          <p:nvPr/>
        </p:nvSpPr>
        <p:spPr bwMode="auto">
          <a:xfrm>
            <a:off x="284610" y="697034"/>
            <a:ext cx="8929687" cy="18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0" algn="ctr" eaLnBrk="1" hangingPunct="1">
              <a:buFontTx/>
              <a:buNone/>
              <a:defRPr/>
            </a:pPr>
            <a:r>
              <a:rPr lang="vi-VN" sz="2600" i="1" kern="0" dirty="0">
                <a:latin typeface="Times New Roman" pitchFamily="18" charset="0"/>
                <a:cs typeface="Times New Roman" pitchFamily="18" charset="0"/>
              </a:rPr>
              <a:t>Trước lầu Ngưng Bích khoá xuân</a:t>
            </a:r>
            <a:r>
              <a:rPr lang="en-US" sz="2600" i="1" kern="0" dirty="0">
                <a:latin typeface="Times New Roman" pitchFamily="18" charset="0"/>
                <a:cs typeface="Times New Roman" pitchFamily="18" charset="0"/>
              </a:rPr>
              <a:t>,</a:t>
            </a:r>
            <a:r>
              <a:rPr lang="vi-VN" sz="2600" i="1" kern="0" dirty="0">
                <a:latin typeface="Times New Roman" pitchFamily="18" charset="0"/>
                <a:cs typeface="Times New Roman" pitchFamily="18" charset="0"/>
              </a:rPr>
              <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Vẻ </a:t>
            </a:r>
            <a:r>
              <a:rPr lang="vi-VN" sz="2600" i="1" kern="0" dirty="0">
                <a:solidFill>
                  <a:srgbClr val="FF0000"/>
                </a:solidFill>
                <a:latin typeface="Times New Roman" pitchFamily="18" charset="0"/>
                <a:cs typeface="Times New Roman" pitchFamily="18" charset="0"/>
              </a:rPr>
              <a:t>non xa </a:t>
            </a:r>
            <a:r>
              <a:rPr lang="vi-VN" sz="2600" i="1" kern="0" dirty="0">
                <a:latin typeface="Times New Roman" pitchFamily="18" charset="0"/>
                <a:cs typeface="Times New Roman" pitchFamily="18" charset="0"/>
              </a:rPr>
              <a:t>tấm </a:t>
            </a:r>
            <a:r>
              <a:rPr lang="vi-VN" sz="2600" i="1" kern="0" dirty="0">
                <a:solidFill>
                  <a:srgbClr val="FF0000"/>
                </a:solidFill>
                <a:latin typeface="Times New Roman" pitchFamily="18" charset="0"/>
                <a:cs typeface="Times New Roman" pitchFamily="18" charset="0"/>
              </a:rPr>
              <a:t>trăng gần </a:t>
            </a:r>
            <a:r>
              <a:rPr lang="vi-VN" sz="2600" i="1" kern="0" dirty="0">
                <a:latin typeface="Times New Roman" pitchFamily="18" charset="0"/>
                <a:cs typeface="Times New Roman" pitchFamily="18" charset="0"/>
              </a:rPr>
              <a:t>ở chun</a:t>
            </a:r>
            <a:r>
              <a:rPr lang="en-US" sz="2600" i="1" kern="0" dirty="0">
                <a:latin typeface="Times New Roman" pitchFamily="18" charset="0"/>
                <a:cs typeface="Times New Roman" pitchFamily="18" charset="0"/>
              </a:rPr>
              <a:t>g.</a:t>
            </a:r>
            <a:r>
              <a:rPr lang="vi-VN" sz="2600" i="1" kern="0" dirty="0">
                <a:latin typeface="Times New Roman" pitchFamily="18" charset="0"/>
                <a:cs typeface="Times New Roman" pitchFamily="18" charset="0"/>
              </a:rPr>
              <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Bốn bề bát ngát xa trông</a:t>
            </a:r>
            <a:r>
              <a:rPr lang="en-US" sz="2600" i="1" kern="0" dirty="0">
                <a:latin typeface="Times New Roman" pitchFamily="18" charset="0"/>
                <a:cs typeface="Times New Roman" pitchFamily="18" charset="0"/>
              </a:rPr>
              <a:t>,</a:t>
            </a:r>
            <a:r>
              <a:rPr lang="vi-VN" sz="2600" i="1" kern="0" dirty="0">
                <a:latin typeface="Times New Roman" pitchFamily="18" charset="0"/>
                <a:cs typeface="Times New Roman" pitchFamily="18" charset="0"/>
              </a:rPr>
              <a:t/>
            </a:r>
            <a:br>
              <a:rPr lang="vi-VN" sz="2600" i="1" kern="0" dirty="0">
                <a:latin typeface="Times New Roman" pitchFamily="18" charset="0"/>
                <a:cs typeface="Times New Roman" pitchFamily="18" charset="0"/>
              </a:rPr>
            </a:br>
            <a:r>
              <a:rPr lang="vi-VN" sz="2600" i="1" kern="0" dirty="0">
                <a:solidFill>
                  <a:srgbClr val="FF0000"/>
                </a:solidFill>
                <a:latin typeface="Times New Roman" pitchFamily="18" charset="0"/>
                <a:cs typeface="Times New Roman" pitchFamily="18" charset="0"/>
              </a:rPr>
              <a:t>Cát vàng cồn nọ bụi hồng dặm kia</a:t>
            </a:r>
            <a:r>
              <a:rPr lang="en-US" sz="2600" i="1" kern="0" dirty="0">
                <a:solidFill>
                  <a:srgbClr val="FF0000"/>
                </a:solidFill>
                <a:latin typeface="Times New Roman" pitchFamily="18" charset="0"/>
                <a:cs typeface="Times New Roman" pitchFamily="18" charset="0"/>
              </a:rPr>
              <a:t>.</a:t>
            </a:r>
            <a:endParaRPr lang="es-ES" sz="2600" i="1" kern="0" dirty="0">
              <a:solidFill>
                <a:srgbClr val="FF0000"/>
              </a:solidFill>
              <a:latin typeface="Times New Roman" pitchFamily="18" charset="0"/>
              <a:cs typeface="Times New Roman" pitchFamily="18" charset="0"/>
            </a:endParaRPr>
          </a:p>
        </p:txBody>
      </p:sp>
      <p:sp>
        <p:nvSpPr>
          <p:cNvPr id="7" name="Rectangle 3">
            <a:extLst>
              <a:ext uri="{FF2B5EF4-FFF2-40B4-BE49-F238E27FC236}">
                <a16:creationId xmlns:a16="http://schemas.microsoft.com/office/drawing/2014/main" xmlns="" id="{08C0A527-2CCC-4B8A-AAD6-88D7C2D878AF}"/>
              </a:ext>
            </a:extLst>
          </p:cNvPr>
          <p:cNvSpPr txBox="1">
            <a:spLocks noChangeArrowheads="1"/>
          </p:cNvSpPr>
          <p:nvPr/>
        </p:nvSpPr>
        <p:spPr bwMode="auto">
          <a:xfrm>
            <a:off x="8412480" y="833718"/>
            <a:ext cx="3491851"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defRPr/>
            </a:pPr>
            <a:r>
              <a:rPr lang="es-ES" sz="2800" b="1" kern="0" dirty="0" err="1">
                <a:solidFill>
                  <a:srgbClr val="C00000"/>
                </a:solidFill>
                <a:latin typeface="Times New Roman" pitchFamily="18" charset="0"/>
                <a:cs typeface="Times New Roman" pitchFamily="18" charset="0"/>
              </a:rPr>
              <a:t>Lầu</a:t>
            </a:r>
            <a:r>
              <a:rPr lang="es-ES" sz="2800" b="1" kern="0" dirty="0">
                <a:solidFill>
                  <a:srgbClr val="C00000"/>
                </a:solidFill>
                <a:latin typeface="Times New Roman" pitchFamily="18" charset="0"/>
                <a:cs typeface="Times New Roman" pitchFamily="18" charset="0"/>
              </a:rPr>
              <a:t> </a:t>
            </a:r>
            <a:r>
              <a:rPr lang="es-ES" sz="2800" b="1" kern="0" dirty="0" err="1">
                <a:solidFill>
                  <a:srgbClr val="C00000"/>
                </a:solidFill>
                <a:latin typeface="Times New Roman" pitchFamily="18" charset="0"/>
                <a:cs typeface="Times New Roman" pitchFamily="18" charset="0"/>
              </a:rPr>
              <a:t>Ngưng</a:t>
            </a:r>
            <a:r>
              <a:rPr lang="es-ES" sz="2800" b="1" kern="0" dirty="0">
                <a:solidFill>
                  <a:srgbClr val="C00000"/>
                </a:solidFill>
                <a:latin typeface="Times New Roman" pitchFamily="18" charset="0"/>
                <a:cs typeface="Times New Roman" pitchFamily="18" charset="0"/>
              </a:rPr>
              <a:t> </a:t>
            </a:r>
            <a:r>
              <a:rPr lang="es-ES" sz="2800" b="1" kern="0" dirty="0" err="1">
                <a:solidFill>
                  <a:srgbClr val="C00000"/>
                </a:solidFill>
                <a:latin typeface="Times New Roman" pitchFamily="18" charset="0"/>
                <a:cs typeface="Times New Roman" pitchFamily="18" charset="0"/>
              </a:rPr>
              <a:t>Bích</a:t>
            </a:r>
            <a:endParaRPr lang="es-ES" sz="2800" b="1" kern="0" dirty="0">
              <a:solidFill>
                <a:srgbClr val="C00000"/>
              </a:solidFill>
              <a:latin typeface="Times New Roman" pitchFamily="18" charset="0"/>
              <a:cs typeface="Times New Roman" pitchFamily="18" charset="0"/>
            </a:endParaRPr>
          </a:p>
          <a:p>
            <a:pPr marL="0" indent="0" algn="ctr" eaLnBrk="1" hangingPunct="1">
              <a:buNone/>
              <a:defRPr/>
            </a:pPr>
            <a:r>
              <a:rPr lang="es-ES" sz="2800" i="1" kern="0" dirty="0" err="1">
                <a:solidFill>
                  <a:srgbClr val="002060"/>
                </a:solidFill>
                <a:latin typeface="Times New Roman" pitchFamily="18" charset="0"/>
                <a:cs typeface="Times New Roman" pitchFamily="18" charset="0"/>
              </a:rPr>
              <a:t>Tên</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lầu</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xanh</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mà</a:t>
            </a:r>
            <a:r>
              <a:rPr lang="es-ES" sz="2800" i="1" kern="0" dirty="0">
                <a:solidFill>
                  <a:srgbClr val="002060"/>
                </a:solidFill>
                <a:latin typeface="Times New Roman" pitchFamily="18" charset="0"/>
                <a:cs typeface="Times New Roman" pitchFamily="18" charset="0"/>
              </a:rPr>
              <a:t> Tú </a:t>
            </a:r>
            <a:r>
              <a:rPr lang="es-ES" sz="2800" i="1" kern="0" dirty="0" err="1">
                <a:solidFill>
                  <a:srgbClr val="002060"/>
                </a:solidFill>
                <a:latin typeface="Times New Roman" pitchFamily="18" charset="0"/>
                <a:cs typeface="Times New Roman" pitchFamily="18" charset="0"/>
              </a:rPr>
              <a:t>Bà</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đã</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nhốt</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Kiều</a:t>
            </a:r>
            <a:r>
              <a:rPr lang="es-ES" sz="2800" i="1" kern="0" dirty="0">
                <a:solidFill>
                  <a:srgbClr val="002060"/>
                </a:solidFill>
                <a:latin typeface="Times New Roman" pitchFamily="18" charset="0"/>
                <a:cs typeface="Times New Roman" pitchFamily="18" charset="0"/>
              </a:rPr>
              <a:t> ở </a:t>
            </a:r>
            <a:r>
              <a:rPr lang="es-ES" sz="2800" i="1" kern="0" dirty="0" err="1">
                <a:solidFill>
                  <a:srgbClr val="002060"/>
                </a:solidFill>
                <a:latin typeface="Times New Roman" pitchFamily="18" charset="0"/>
                <a:cs typeface="Times New Roman" pitchFamily="18" charset="0"/>
              </a:rPr>
              <a:t>đó</a:t>
            </a:r>
            <a:r>
              <a:rPr lang="es-ES" sz="2800" i="1" kern="0" dirty="0">
                <a:solidFill>
                  <a:srgbClr val="002060"/>
                </a:solidFill>
                <a:latin typeface="Times New Roman" pitchFamily="18" charset="0"/>
                <a:cs typeface="Times New Roman" pitchFamily="18" charset="0"/>
              </a:rPr>
              <a:t>.</a:t>
            </a:r>
          </a:p>
        </p:txBody>
      </p:sp>
      <p:pic>
        <p:nvPicPr>
          <p:cNvPr id="6148"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xmlns="" id="{3B3930AD-8672-463A-8960-82A2ADE424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186329">
            <a:off x="2757254" y="2314010"/>
            <a:ext cx="1338440" cy="10718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xmlns="" id="{26951B9F-0BCB-486C-8CC8-C2E523D10D2E}"/>
              </a:ext>
            </a:extLst>
          </p:cNvPr>
          <p:cNvSpPr txBox="1">
            <a:spLocks noChangeArrowheads="1"/>
          </p:cNvSpPr>
          <p:nvPr/>
        </p:nvSpPr>
        <p:spPr bwMode="auto">
          <a:xfrm>
            <a:off x="284610" y="3083718"/>
            <a:ext cx="4114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a:t>
            </a:r>
            <a:r>
              <a:rPr lang="vi-VN" altLang="en-US" sz="2800" b="1" dirty="0">
                <a:solidFill>
                  <a:srgbClr val="002060"/>
                </a:solidFill>
                <a:latin typeface="Times New Roman" panose="02020603050405020304" pitchFamily="18" charset="0"/>
                <a:cs typeface="Times New Roman" panose="02020603050405020304" pitchFamily="18" charset="0"/>
              </a:rPr>
              <a:t>ô</a:t>
            </a:r>
            <a:r>
              <a:rPr lang="en-US" altLang="en-US" sz="2800" b="1" dirty="0">
                <a:solidFill>
                  <a:srgbClr val="002060"/>
                </a:solidFill>
                <a:latin typeface="Times New Roman" panose="02020603050405020304" pitchFamily="18" charset="0"/>
                <a:cs typeface="Times New Roman" panose="02020603050405020304" pitchFamily="18" charset="0"/>
              </a:rPr>
              <a:t>ng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 c</a:t>
            </a:r>
            <a:r>
              <a:rPr lang="vi-VN" altLang="en-US" sz="2800" b="1" dirty="0">
                <a:solidFill>
                  <a:srgbClr val="002060"/>
                </a:solidFill>
                <a:latin typeface="Times New Roman" panose="02020603050405020304" pitchFamily="18" charset="0"/>
                <a:cs typeface="Times New Roman" panose="02020603050405020304" pitchFamily="18" charset="0"/>
              </a:rPr>
              <a:t>ả</a:t>
            </a:r>
            <a:r>
              <a:rPr lang="en-US" altLang="en-US" sz="2800" b="1" dirty="0" err="1">
                <a:solidFill>
                  <a:srgbClr val="002060"/>
                </a:solidFill>
                <a:latin typeface="Times New Roman" panose="02020603050405020304" pitchFamily="18" charset="0"/>
                <a:cs typeface="Times New Roman" panose="02020603050405020304" pitchFamily="18" charset="0"/>
              </a:rPr>
              <a:t>nh</a:t>
            </a:r>
            <a:r>
              <a:rPr lang="en-US" altLang="en-US" sz="2800" b="1" dirty="0">
                <a:solidFill>
                  <a:srgbClr val="002060"/>
                </a:solidFill>
                <a:latin typeface="Times New Roman" panose="02020603050405020304" pitchFamily="18" charset="0"/>
                <a:cs typeface="Times New Roman" panose="02020603050405020304" pitchFamily="18" charset="0"/>
              </a:rPr>
              <a:t> v</a:t>
            </a:r>
            <a:r>
              <a:rPr lang="vi-VN" altLang="en-US" sz="2800" b="1" dirty="0">
                <a:solidFill>
                  <a:srgbClr val="002060"/>
                </a:solidFill>
                <a:latin typeface="Times New Roman" panose="02020603050405020304" pitchFamily="18" charset="0"/>
                <a:cs typeface="Times New Roman" panose="02020603050405020304" pitchFamily="18" charset="0"/>
              </a:rPr>
              <a:t>ậ</a:t>
            </a:r>
            <a:r>
              <a:rPr lang="en-US" altLang="en-US" sz="2800" b="1" dirty="0">
                <a:solidFill>
                  <a:srgbClr val="002060"/>
                </a:solidFill>
                <a:latin typeface="Times New Roman" panose="02020603050405020304" pitchFamily="18" charset="0"/>
                <a:cs typeface="Times New Roman" panose="02020603050405020304" pitchFamily="18" charset="0"/>
              </a:rPr>
              <a:t>t:</a:t>
            </a:r>
          </a:p>
        </p:txBody>
      </p:sp>
      <p:sp>
        <p:nvSpPr>
          <p:cNvPr id="12" name="Text Box 11">
            <a:extLst>
              <a:ext uri="{FF2B5EF4-FFF2-40B4-BE49-F238E27FC236}">
                <a16:creationId xmlns:a16="http://schemas.microsoft.com/office/drawing/2014/main" xmlns="" id="{791A9842-8571-4998-8E97-6808B4619DA2}"/>
              </a:ext>
            </a:extLst>
          </p:cNvPr>
          <p:cNvSpPr txBox="1">
            <a:spLocks noChangeArrowheads="1"/>
          </p:cNvSpPr>
          <p:nvPr/>
        </p:nvSpPr>
        <p:spPr bwMode="auto">
          <a:xfrm>
            <a:off x="284610" y="3540918"/>
            <a:ext cx="55603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“Non </a:t>
            </a:r>
            <a:r>
              <a:rPr lang="en-US" altLang="en-US" sz="2800" dirty="0" err="1">
                <a:solidFill>
                  <a:srgbClr val="002060"/>
                </a:solidFill>
                <a:latin typeface="Times New Roman" panose="02020603050405020304" pitchFamily="18" charset="0"/>
                <a:cs typeface="Times New Roman" panose="02020603050405020304" pitchFamily="18" charset="0"/>
              </a:rPr>
              <a:t>xa</a:t>
            </a:r>
            <a:r>
              <a:rPr lang="en-US" altLang="en-US" sz="2800" dirty="0">
                <a:solidFill>
                  <a:srgbClr val="002060"/>
                </a:solidFill>
                <a:latin typeface="Times New Roman" panose="02020603050405020304" pitchFamily="18" charset="0"/>
                <a:cs typeface="Times New Roman" panose="02020603050405020304" pitchFamily="18" charset="0"/>
              </a:rPr>
              <a:t>”,“tr</a:t>
            </a:r>
            <a:r>
              <a:rPr lang="vi-VN" altLang="en-US" sz="2800" dirty="0">
                <a:solidFill>
                  <a:srgbClr val="002060"/>
                </a:solidFill>
                <a:latin typeface="Times New Roman" panose="02020603050405020304" pitchFamily="18" charset="0"/>
                <a:cs typeface="Times New Roman" panose="02020603050405020304" pitchFamily="18" charset="0"/>
              </a:rPr>
              <a:t>ă</a:t>
            </a:r>
            <a:r>
              <a:rPr lang="en-US" altLang="en-US" sz="2800" dirty="0">
                <a:solidFill>
                  <a:srgbClr val="002060"/>
                </a:solidFill>
                <a:latin typeface="Times New Roman" panose="02020603050405020304" pitchFamily="18" charset="0"/>
                <a:cs typeface="Times New Roman" panose="02020603050405020304" pitchFamily="18" charset="0"/>
              </a:rPr>
              <a:t>ng g</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n”_  “</a:t>
            </a:r>
            <a:r>
              <a:rPr lang="vi-VN" altLang="en-US" sz="2800" dirty="0">
                <a:solidFill>
                  <a:srgbClr val="002060"/>
                </a:solidFill>
                <a:latin typeface="Times New Roman" panose="02020603050405020304" pitchFamily="18" charset="0"/>
                <a:cs typeface="Times New Roman" panose="02020603050405020304" pitchFamily="18" charset="0"/>
              </a:rPr>
              <a:t>ở</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chung</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
        <p:nvSpPr>
          <p:cNvPr id="13" name="Text Box 12">
            <a:extLst>
              <a:ext uri="{FF2B5EF4-FFF2-40B4-BE49-F238E27FC236}">
                <a16:creationId xmlns:a16="http://schemas.microsoft.com/office/drawing/2014/main" xmlns="" id="{732C2BA0-43F1-4838-BA4E-EC20294E76FE}"/>
              </a:ext>
            </a:extLst>
          </p:cNvPr>
          <p:cNvSpPr txBox="1">
            <a:spLocks noChangeArrowheads="1"/>
          </p:cNvSpPr>
          <p:nvPr/>
        </p:nvSpPr>
        <p:spPr bwMode="auto">
          <a:xfrm>
            <a:off x="284610" y="3998118"/>
            <a:ext cx="56822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“C</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v</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ng”, “b</a:t>
            </a:r>
            <a:r>
              <a:rPr lang="vi-VN" altLang="en-US" sz="2800" dirty="0">
                <a:solidFill>
                  <a:srgbClr val="002060"/>
                </a:solidFill>
                <a:latin typeface="Times New Roman" panose="02020603050405020304" pitchFamily="18" charset="0"/>
                <a:cs typeface="Times New Roman" panose="02020603050405020304" pitchFamily="18" charset="0"/>
              </a:rPr>
              <a:t>ụ</a:t>
            </a:r>
            <a:r>
              <a:rPr lang="en-US" altLang="en-US" sz="2800" dirty="0" err="1">
                <a:solidFill>
                  <a:srgbClr val="002060"/>
                </a:solidFill>
                <a:latin typeface="Times New Roman" panose="02020603050405020304" pitchFamily="18" charset="0"/>
                <a:cs typeface="Times New Roman" panose="02020603050405020304" pitchFamily="18" charset="0"/>
              </a:rPr>
              <a:t>i</a:t>
            </a:r>
            <a:r>
              <a:rPr lang="en-US" altLang="en-US" sz="2800" dirty="0">
                <a:solidFill>
                  <a:srgbClr val="002060"/>
                </a:solidFill>
                <a:latin typeface="Times New Roman" panose="02020603050405020304" pitchFamily="18" charset="0"/>
                <a:cs typeface="Times New Roman" panose="02020603050405020304" pitchFamily="18" charset="0"/>
              </a:rPr>
              <a:t> h</a:t>
            </a:r>
            <a:r>
              <a:rPr lang="vi-VN" altLang="en-US" sz="2800" dirty="0">
                <a:solidFill>
                  <a:srgbClr val="002060"/>
                </a:solidFill>
                <a:latin typeface="Times New Roman" panose="02020603050405020304" pitchFamily="18" charset="0"/>
                <a:cs typeface="Times New Roman" panose="02020603050405020304" pitchFamily="18" charset="0"/>
              </a:rPr>
              <a:t>ồ</a:t>
            </a:r>
            <a:r>
              <a:rPr lang="en-US" altLang="en-US" sz="2800" dirty="0">
                <a:solidFill>
                  <a:srgbClr val="002060"/>
                </a:solidFill>
                <a:latin typeface="Times New Roman" panose="02020603050405020304" pitchFamily="18" charset="0"/>
                <a:cs typeface="Times New Roman" panose="02020603050405020304" pitchFamily="18" charset="0"/>
              </a:rPr>
              <a:t>ng”_ “b</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ng</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a:t>
            </a:r>
          </a:p>
        </p:txBody>
      </p:sp>
      <p:sp>
        <p:nvSpPr>
          <p:cNvPr id="14" name="Text Box 13">
            <a:extLst>
              <a:ext uri="{FF2B5EF4-FFF2-40B4-BE49-F238E27FC236}">
                <a16:creationId xmlns:a16="http://schemas.microsoft.com/office/drawing/2014/main" xmlns="" id="{EC2DB97B-E545-4544-B5EE-CFED0CAD3642}"/>
              </a:ext>
            </a:extLst>
          </p:cNvPr>
          <p:cNvSpPr txBox="1">
            <a:spLocks noChangeArrowheads="1"/>
          </p:cNvSpPr>
          <p:nvPr/>
        </p:nvSpPr>
        <p:spPr bwMode="auto">
          <a:xfrm>
            <a:off x="205429" y="4599228"/>
            <a:ext cx="4722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nhi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m</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m</a:t>
            </a:r>
            <a:r>
              <a:rPr lang="vi-VN" altLang="en-US" sz="2800" dirty="0">
                <a:solidFill>
                  <a:srgbClr val="002060"/>
                </a:solidFill>
                <a:latin typeface="Times New Roman" panose="02020603050405020304" pitchFamily="18" charset="0"/>
                <a:cs typeface="Times New Roman" panose="02020603050405020304" pitchFamily="18" charset="0"/>
              </a:rPr>
              <a:t>ô</a:t>
            </a:r>
            <a:r>
              <a:rPr lang="en-US" altLang="en-US" sz="2800" dirty="0">
                <a:solidFill>
                  <a:srgbClr val="002060"/>
                </a:solidFill>
                <a:latin typeface="Times New Roman" panose="02020603050405020304" pitchFamily="18" charset="0"/>
                <a:cs typeface="Times New Roman" panose="02020603050405020304" pitchFamily="18" charset="0"/>
              </a:rPr>
              <a:t>ng, </a:t>
            </a:r>
            <a:r>
              <a:rPr lang="en-US" altLang="en-US" sz="2800" dirty="0" err="1">
                <a:solidFill>
                  <a:srgbClr val="002060"/>
                </a:solidFill>
                <a:latin typeface="Times New Roman" panose="02020603050405020304" pitchFamily="18" charset="0"/>
                <a:cs typeface="Times New Roman" panose="02020603050405020304" pitchFamily="18" charset="0"/>
              </a:rPr>
              <a:t>hoang</a:t>
            </a:r>
            <a:r>
              <a:rPr lang="en-US" altLang="en-US" sz="2800" dirty="0">
                <a:solidFill>
                  <a:srgbClr val="002060"/>
                </a:solidFill>
                <a:latin typeface="Times New Roman" panose="02020603050405020304" pitchFamily="18" charset="0"/>
                <a:cs typeface="Times New Roman" panose="02020603050405020304" pitchFamily="18" charset="0"/>
              </a:rPr>
              <a:t> v</a:t>
            </a:r>
            <a:r>
              <a:rPr lang="vi-VN" altLang="en-US" sz="2800" dirty="0">
                <a:solidFill>
                  <a:srgbClr val="002060"/>
                </a:solidFill>
                <a:latin typeface="Times New Roman" panose="02020603050405020304" pitchFamily="18" charset="0"/>
                <a:cs typeface="Times New Roman" panose="02020603050405020304" pitchFamily="18" charset="0"/>
              </a:rPr>
              <a:t>ắ</a:t>
            </a:r>
            <a:r>
              <a:rPr lang="en-US" altLang="en-US" sz="2800" dirty="0">
                <a:solidFill>
                  <a:srgbClr val="002060"/>
                </a:solidFill>
                <a:latin typeface="Times New Roman" panose="02020603050405020304" pitchFamily="18" charset="0"/>
                <a:cs typeface="Times New Roman" panose="02020603050405020304" pitchFamily="18" charset="0"/>
              </a:rPr>
              <a:t>ng, l</a:t>
            </a:r>
            <a:r>
              <a:rPr lang="vi-VN" altLang="en-US" sz="2800" dirty="0">
                <a:solidFill>
                  <a:srgbClr val="002060"/>
                </a:solidFill>
                <a:latin typeface="Times New Roman" panose="02020603050405020304" pitchFamily="18" charset="0"/>
                <a:cs typeface="Times New Roman" panose="02020603050405020304" pitchFamily="18" charset="0"/>
              </a:rPr>
              <a:t>ạ</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l</a:t>
            </a:r>
            <a:r>
              <a:rPr lang="vi-VN" altLang="en-US" sz="2800" dirty="0">
                <a:solidFill>
                  <a:srgbClr val="002060"/>
                </a:solidFill>
                <a:latin typeface="Times New Roman" panose="02020603050405020304" pitchFamily="18" charset="0"/>
                <a:cs typeface="Times New Roman" panose="02020603050405020304" pitchFamily="18" charset="0"/>
              </a:rPr>
              <a:t>ẽ</a:t>
            </a:r>
            <a:r>
              <a:rPr lang="en-US" altLang="en-US" sz="2800" dirty="0">
                <a:solidFill>
                  <a:srgbClr val="002060"/>
                </a:solidFill>
                <a:latin typeface="Times New Roman" panose="02020603050405020304" pitchFamily="18" charset="0"/>
                <a:cs typeface="Times New Roman" panose="02020603050405020304" pitchFamily="18" charset="0"/>
              </a:rPr>
              <a:t>o.</a:t>
            </a:r>
          </a:p>
        </p:txBody>
      </p:sp>
      <p:sp>
        <p:nvSpPr>
          <p:cNvPr id="8" name="Arrow: Down 7">
            <a:extLst>
              <a:ext uri="{FF2B5EF4-FFF2-40B4-BE49-F238E27FC236}">
                <a16:creationId xmlns:a16="http://schemas.microsoft.com/office/drawing/2014/main" xmlns="" id="{009AE24D-B90A-4BE1-9CC3-091DD42BF430}"/>
              </a:ext>
            </a:extLst>
          </p:cNvPr>
          <p:cNvSpPr/>
          <p:nvPr/>
        </p:nvSpPr>
        <p:spPr>
          <a:xfrm>
            <a:off x="5488178" y="3163281"/>
            <a:ext cx="464763" cy="2264152"/>
          </a:xfrm>
          <a:prstGeom prst="downArrow">
            <a:avLst>
              <a:gd name="adj1" fmla="val 50000"/>
              <a:gd name="adj2" fmla="val 467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6" name="Text Box 15">
            <a:extLst>
              <a:ext uri="{FF2B5EF4-FFF2-40B4-BE49-F238E27FC236}">
                <a16:creationId xmlns:a16="http://schemas.microsoft.com/office/drawing/2014/main" xmlns="" id="{086839EF-18E5-4C3D-ABCF-715F1E694F7E}"/>
              </a:ext>
            </a:extLst>
          </p:cNvPr>
          <p:cNvSpPr txBox="1">
            <a:spLocks noChangeArrowheads="1"/>
          </p:cNvSpPr>
          <p:nvPr/>
        </p:nvSpPr>
        <p:spPr bwMode="auto">
          <a:xfrm>
            <a:off x="6013643" y="3163281"/>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dirty="0">
                <a:solidFill>
                  <a:srgbClr val="002060"/>
                </a:solidFill>
                <a:latin typeface="Times New Roman" panose="02020603050405020304" pitchFamily="18" charset="0"/>
                <a:cs typeface="Times New Roman" panose="02020603050405020304" pitchFamily="18" charset="0"/>
              </a:rPr>
              <a:t>*Th</a:t>
            </a:r>
            <a:r>
              <a:rPr lang="vi-VN" altLang="en-US" sz="2800" b="1" dirty="0">
                <a:solidFill>
                  <a:srgbClr val="002060"/>
                </a:solidFill>
                <a:latin typeface="Times New Roman" panose="02020603050405020304" pitchFamily="18" charset="0"/>
                <a:cs typeface="Times New Roman" panose="02020603050405020304" pitchFamily="18" charset="0"/>
              </a:rPr>
              <a:t>ời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a:t>
            </a:r>
          </a:p>
        </p:txBody>
      </p:sp>
      <p:sp>
        <p:nvSpPr>
          <p:cNvPr id="18" name="Text Box 17">
            <a:extLst>
              <a:ext uri="{FF2B5EF4-FFF2-40B4-BE49-F238E27FC236}">
                <a16:creationId xmlns:a16="http://schemas.microsoft.com/office/drawing/2014/main" xmlns="" id="{DFB81A32-6B97-4D73-BE68-8CDE96D39FAD}"/>
              </a:ext>
            </a:extLst>
          </p:cNvPr>
          <p:cNvSpPr txBox="1">
            <a:spLocks noChangeArrowheads="1"/>
          </p:cNvSpPr>
          <p:nvPr/>
        </p:nvSpPr>
        <p:spPr bwMode="auto">
          <a:xfrm>
            <a:off x="5977875" y="3661439"/>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m©y</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sím</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19" name="Text Box 18">
            <a:extLst>
              <a:ext uri="{FF2B5EF4-FFF2-40B4-BE49-F238E27FC236}">
                <a16:creationId xmlns:a16="http://schemas.microsoft.com/office/drawing/2014/main" xmlns="" id="{5694E654-26AD-487D-9723-14A6DF91E4AF}"/>
              </a:ext>
            </a:extLst>
          </p:cNvPr>
          <p:cNvSpPr txBox="1">
            <a:spLocks noChangeArrowheads="1"/>
          </p:cNvSpPr>
          <p:nvPr/>
        </p:nvSpPr>
        <p:spPr bwMode="auto">
          <a:xfrm>
            <a:off x="5910248" y="4197325"/>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Ìn</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khuya</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20" name="Text Box 21">
            <a:extLst>
              <a:ext uri="{FF2B5EF4-FFF2-40B4-BE49-F238E27FC236}">
                <a16:creationId xmlns:a16="http://schemas.microsoft.com/office/drawing/2014/main" xmlns="" id="{1C7CD61D-E63E-4F39-8805-ECF79B0D5657}"/>
              </a:ext>
            </a:extLst>
          </p:cNvPr>
          <p:cNvSpPr txBox="1">
            <a:spLocks noChangeArrowheads="1"/>
          </p:cNvSpPr>
          <p:nvPr/>
        </p:nvSpPr>
        <p:spPr bwMode="auto">
          <a:xfrm>
            <a:off x="6014642" y="4947414"/>
            <a:ext cx="6045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V</a:t>
            </a:r>
            <a:r>
              <a:rPr lang="vi-VN" altLang="en-US" sz="2800" dirty="0">
                <a:solidFill>
                  <a:srgbClr val="002060"/>
                </a:solidFill>
                <a:latin typeface="Times New Roman" panose="02020603050405020304" pitchFamily="18" charset="0"/>
                <a:cs typeface="Times New Roman" panose="02020603050405020304" pitchFamily="18" charset="0"/>
              </a:rPr>
              <a:t>ò</a:t>
            </a:r>
            <a:r>
              <a:rPr lang="en-US" altLang="en-US" sz="2800" dirty="0">
                <a:solidFill>
                  <a:srgbClr val="002060"/>
                </a:solidFill>
                <a:latin typeface="Times New Roman" panose="02020603050405020304" pitchFamily="18" charset="0"/>
                <a:cs typeface="Times New Roman" panose="02020603050405020304" pitchFamily="18" charset="0"/>
              </a:rPr>
              <a:t>ng </a:t>
            </a:r>
            <a:r>
              <a:rPr lang="en-US" altLang="en-US" sz="2800" dirty="0" err="1">
                <a:solidFill>
                  <a:srgbClr val="002060"/>
                </a:solidFill>
                <a:latin typeface="Times New Roman" panose="02020603050405020304" pitchFamily="18" charset="0"/>
                <a:cs typeface="Times New Roman" panose="02020603050405020304" pitchFamily="18" charset="0"/>
              </a:rPr>
              <a:t>tu</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 ho</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kh</a:t>
            </a:r>
            <a:r>
              <a:rPr lang="vi-VN" altLang="en-US" sz="2800" dirty="0">
                <a:solidFill>
                  <a:srgbClr val="002060"/>
                </a:solidFill>
                <a:latin typeface="Times New Roman" panose="02020603050405020304" pitchFamily="18" charset="0"/>
                <a:cs typeface="Times New Roman" panose="02020603050405020304" pitchFamily="18" charset="0"/>
              </a:rPr>
              <a:t>é</a:t>
            </a:r>
            <a:r>
              <a:rPr lang="en-US" altLang="en-US" sz="2800" dirty="0">
                <a:solidFill>
                  <a:srgbClr val="002060"/>
                </a:solidFill>
                <a:latin typeface="Times New Roman" panose="02020603050405020304" pitchFamily="18" charset="0"/>
                <a:cs typeface="Times New Roman" panose="02020603050405020304" pitchFamily="18" charset="0"/>
              </a:rPr>
              <a:t>p k</a:t>
            </a:r>
            <a:r>
              <a:rPr lang="vi-VN" altLang="en-US" sz="2800" dirty="0">
                <a:solidFill>
                  <a:srgbClr val="002060"/>
                </a:solidFill>
                <a:latin typeface="Times New Roman" panose="02020603050405020304" pitchFamily="18" charset="0"/>
                <a:cs typeface="Times New Roman" panose="02020603050405020304" pitchFamily="18" charset="0"/>
              </a:rPr>
              <a:t>í</a:t>
            </a:r>
            <a:r>
              <a:rPr lang="en-US" altLang="en-US" sz="2800" dirty="0">
                <a:solidFill>
                  <a:srgbClr val="002060"/>
                </a:solidFill>
                <a:latin typeface="Times New Roman" panose="02020603050405020304" pitchFamily="18" charset="0"/>
                <a:cs typeface="Times New Roman" panose="02020603050405020304" pitchFamily="18" charset="0"/>
              </a:rPr>
              <a:t>n c</a:t>
            </a:r>
            <a:r>
              <a:rPr lang="vi-VN" altLang="en-US" sz="2800" dirty="0">
                <a:solidFill>
                  <a:srgbClr val="002060"/>
                </a:solidFill>
                <a:latin typeface="Times New Roman" panose="02020603050405020304" pitchFamily="18" charset="0"/>
                <a:cs typeface="Times New Roman" panose="02020603050405020304" pitchFamily="18" charset="0"/>
              </a:rPr>
              <a:t>ủ</a:t>
            </a:r>
            <a:r>
              <a:rPr lang="en-US" altLang="en-US" sz="2800" dirty="0">
                <a:solidFill>
                  <a:srgbClr val="002060"/>
                </a:solidFill>
                <a:latin typeface="Times New Roman" panose="02020603050405020304" pitchFamily="18" charset="0"/>
                <a:cs typeface="Times New Roman" panose="02020603050405020304" pitchFamily="18" charset="0"/>
              </a:rPr>
              <a:t>a </a:t>
            </a:r>
            <a:r>
              <a:rPr lang="en-US" altLang="en-US" sz="2800" dirty="0" err="1">
                <a:solidFill>
                  <a:srgbClr val="002060"/>
                </a:solidFill>
                <a:latin typeface="Times New Roman" panose="02020603050405020304" pitchFamily="18" charset="0"/>
                <a:cs typeface="Times New Roman" panose="02020603050405020304" pitchFamily="18" charset="0"/>
              </a:rPr>
              <a:t>th</a:t>
            </a:r>
            <a:r>
              <a:rPr lang="vi-VN" altLang="en-US" sz="2800" dirty="0">
                <a:solidFill>
                  <a:srgbClr val="002060"/>
                </a:solidFill>
                <a:latin typeface="Times New Roman" panose="02020603050405020304" pitchFamily="18" charset="0"/>
                <a:cs typeface="Times New Roman" panose="02020603050405020304" pitchFamily="18" charset="0"/>
              </a:rPr>
              <a:t>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gian</a:t>
            </a:r>
            <a:r>
              <a:rPr lang="vi-VN" altLang="en-US" sz="2800" dirty="0">
                <a:solidFill>
                  <a:srgbClr val="002060"/>
                </a:solidFill>
                <a:latin typeface="Times New Roman" panose="02020603050405020304" pitchFamily="18" charset="0"/>
                <a:cs typeface="Times New Roman" panose="02020603050405020304" pitchFamily="18" charset="0"/>
              </a:rPr>
              <a:t>.</a:t>
            </a:r>
          </a:p>
        </p:txBody>
      </p:sp>
      <p:pic>
        <p:nvPicPr>
          <p:cNvPr id="21"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xmlns="" id="{41254AA2-1089-43D4-AB05-7450A41E204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897373">
            <a:off x="5934086" y="2402919"/>
            <a:ext cx="1522430" cy="9572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xmlns="" id="{78DB857D-D4C3-4848-B69D-1AA3A33F626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31154" y="965249"/>
            <a:ext cx="1522430" cy="10718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3">
            <a:extLst>
              <a:ext uri="{FF2B5EF4-FFF2-40B4-BE49-F238E27FC236}">
                <a16:creationId xmlns:a16="http://schemas.microsoft.com/office/drawing/2014/main" xmlns="" id="{084342BE-3B86-4330-950A-9BC5CCBC4B9B}"/>
              </a:ext>
            </a:extLst>
          </p:cNvPr>
          <p:cNvSpPr txBox="1">
            <a:spLocks noChangeArrowheads="1"/>
          </p:cNvSpPr>
          <p:nvPr/>
        </p:nvSpPr>
        <p:spPr bwMode="auto">
          <a:xfrm>
            <a:off x="1442658" y="5807313"/>
            <a:ext cx="6969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None/>
            </a:pPr>
            <a:r>
              <a:rPr lang="en-US" altLang="en-US" sz="3200" b="1" i="1" dirty="0" err="1">
                <a:solidFill>
                  <a:srgbClr val="FF0000"/>
                </a:solidFill>
                <a:latin typeface="Times New Roman" panose="02020603050405020304" pitchFamily="18" charset="0"/>
                <a:cs typeface="Times New Roman" panose="02020603050405020304" pitchFamily="18" charset="0"/>
              </a:rPr>
              <a:t>Ngh</a:t>
            </a:r>
            <a:r>
              <a:rPr lang="vi-VN" altLang="en-US" sz="3200" b="1" i="1" dirty="0">
                <a:solidFill>
                  <a:srgbClr val="FF0000"/>
                </a:solidFill>
                <a:latin typeface="Times New Roman" panose="02020603050405020304" pitchFamily="18" charset="0"/>
                <a:cs typeface="Times New Roman" panose="02020603050405020304" pitchFamily="18" charset="0"/>
              </a:rPr>
              <a:t>ệ</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thu</a:t>
            </a:r>
            <a:r>
              <a:rPr lang="vi-VN" altLang="en-US" sz="3200" b="1" i="1" dirty="0">
                <a:solidFill>
                  <a:srgbClr val="FF0000"/>
                </a:solidFill>
                <a:latin typeface="Times New Roman" panose="02020603050405020304" pitchFamily="18" charset="0"/>
                <a:cs typeface="Times New Roman" panose="02020603050405020304" pitchFamily="18" charset="0"/>
              </a:rPr>
              <a:t>ậ</a:t>
            </a:r>
            <a:r>
              <a:rPr lang="en-US" altLang="en-US" sz="3200" b="1" i="1" dirty="0">
                <a:solidFill>
                  <a:srgbClr val="FF0000"/>
                </a:solidFill>
                <a:latin typeface="Times New Roman" panose="02020603050405020304" pitchFamily="18" charset="0"/>
                <a:cs typeface="Times New Roman" panose="02020603050405020304" pitchFamily="18" charset="0"/>
              </a:rPr>
              <a:t>t </a:t>
            </a:r>
            <a:r>
              <a:rPr lang="en-US" altLang="en-US" sz="3200" b="1" i="1" dirty="0" err="1">
                <a:solidFill>
                  <a:srgbClr val="FF0000"/>
                </a:solidFill>
                <a:latin typeface="Times New Roman" panose="02020603050405020304" pitchFamily="18" charset="0"/>
                <a:cs typeface="Times New Roman" panose="02020603050405020304" pitchFamily="18" charset="0"/>
              </a:rPr>
              <a:t>t</a:t>
            </a:r>
            <a:r>
              <a:rPr lang="vi-VN" altLang="en-US" sz="3200" b="1" i="1" dirty="0">
                <a:solidFill>
                  <a:srgbClr val="FF0000"/>
                </a:solidFill>
                <a:latin typeface="Times New Roman" panose="02020603050405020304" pitchFamily="18" charset="0"/>
                <a:cs typeface="Times New Roman" panose="02020603050405020304" pitchFamily="18" charset="0"/>
              </a:rPr>
              <a:t>ả</a:t>
            </a:r>
            <a:r>
              <a:rPr lang="en-US" altLang="en-US" sz="3200" b="1" i="1" dirty="0">
                <a:solidFill>
                  <a:srgbClr val="FF0000"/>
                </a:solidFill>
                <a:latin typeface="Times New Roman" panose="02020603050405020304" pitchFamily="18" charset="0"/>
                <a:cs typeface="Times New Roman" panose="02020603050405020304" pitchFamily="18" charset="0"/>
              </a:rPr>
              <a:t> c</a:t>
            </a:r>
            <a:r>
              <a:rPr lang="vi-VN" altLang="en-US" sz="3200" b="1" i="1" dirty="0">
                <a:solidFill>
                  <a:srgbClr val="FF0000"/>
                </a:solidFill>
                <a:latin typeface="Times New Roman" panose="02020603050405020304" pitchFamily="18" charset="0"/>
                <a:cs typeface="Times New Roman" panose="02020603050405020304" pitchFamily="18" charset="0"/>
              </a:rPr>
              <a:t>ả</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ng</a:t>
            </a:r>
            <a:r>
              <a:rPr lang="vi-VN" altLang="en-US" sz="3200" b="1" i="1" dirty="0">
                <a:solidFill>
                  <a:srgbClr val="FF0000"/>
                </a:solidFill>
                <a:latin typeface="Times New Roman" panose="02020603050405020304" pitchFamily="18" charset="0"/>
                <a:cs typeface="Times New Roman" panose="02020603050405020304" pitchFamily="18" charset="0"/>
              </a:rPr>
              <a:t>ụ</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ì</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ừ</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vi-VN" altLang="en-US" sz="3200" b="1" i="1" dirty="0">
                <a:solidFill>
                  <a:srgbClr val="FF0000"/>
                </a:solidFill>
                <a:latin typeface="Times New Roman" panose="02020603050405020304" pitchFamily="18" charset="0"/>
                <a:cs typeface="Times New Roman" panose="02020603050405020304" pitchFamily="18" charset="0"/>
              </a:rPr>
              <a:t>láy.</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xmlns="" id="{A2B921A5-DA17-42DD-A02B-FC941FBEAD0D}"/>
              </a:ext>
            </a:extLst>
          </p:cNvPr>
          <p:cNvSpPr/>
          <p:nvPr/>
        </p:nvSpPr>
        <p:spPr>
          <a:xfrm>
            <a:off x="674053" y="5729271"/>
            <a:ext cx="609600" cy="863390"/>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8981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barn(inVertical)">
                                      <p:cBhvr>
                                        <p:cTn id="25" dur="500"/>
                                        <p:tgtEl>
                                          <p:spTgt spid="61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2" grpId="0"/>
      <p:bldP spid="13" grpId="0"/>
      <p:bldP spid="14" grpId="0"/>
      <p:bldP spid="8" grpId="0" animBg="1"/>
      <p:bldP spid="16" grpId="0"/>
      <p:bldP spid="18" grpId="0"/>
      <p:bldP spid="19" grpId="0"/>
      <p:bldP spid="20" grpId="0"/>
      <p:bldP spid="24"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xmlns=""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xmlns=""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1.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Khung</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cảnh</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lầu</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Ng</a:t>
            </a:r>
            <a:r>
              <a:rPr kumimoji="0" lang="vi-VN"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ư</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ng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Bích</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và</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tâm</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trạng</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của</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Kiều</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6" name="Rectangle 3">
            <a:extLst>
              <a:ext uri="{FF2B5EF4-FFF2-40B4-BE49-F238E27FC236}">
                <a16:creationId xmlns:a16="http://schemas.microsoft.com/office/drawing/2014/main" xmlns="" id="{2D54AEB2-9A92-49A5-A18D-0DB3B4A07AF5}"/>
              </a:ext>
            </a:extLst>
          </p:cNvPr>
          <p:cNvSpPr txBox="1">
            <a:spLocks noChangeArrowheads="1"/>
          </p:cNvSpPr>
          <p:nvPr/>
        </p:nvSpPr>
        <p:spPr bwMode="auto">
          <a:xfrm>
            <a:off x="284610" y="697034"/>
            <a:ext cx="8929687" cy="18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marR="0" lvl="0" indent="0" algn="ctr" defTabSz="914400" rtl="0" eaLnBrk="1" fontAlgn="base" latinLnBrk="0" hangingPunct="1">
              <a:lnSpc>
                <a:spcPct val="100000"/>
              </a:lnSpc>
              <a:spcBef>
                <a:spcPct val="20000"/>
              </a:spcBef>
              <a:spcAft>
                <a:spcPct val="0"/>
              </a:spcAft>
              <a:buClrTx/>
              <a:buSzTx/>
              <a:buFontTx/>
              <a:buNone/>
              <a:tabLst/>
              <a:defRPr/>
            </a:pP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Trước lầu Ngưng Bích khoá xuân</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Vẻ </a:t>
            </a: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non xa </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tấm </a:t>
            </a: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trăng gần </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ở chun</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g.</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Bốn bề bát ngát xa trông</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Cát vàng cồn nọ bụi hồng dặm kia</a:t>
            </a:r>
            <a:r>
              <a:rPr kumimoji="0" lang="en-US"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s-ES"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Rectangle 3">
            <a:extLst>
              <a:ext uri="{FF2B5EF4-FFF2-40B4-BE49-F238E27FC236}">
                <a16:creationId xmlns:a16="http://schemas.microsoft.com/office/drawing/2014/main" xmlns="" id="{08C0A527-2CCC-4B8A-AAD6-88D7C2D878AF}"/>
              </a:ext>
            </a:extLst>
          </p:cNvPr>
          <p:cNvSpPr txBox="1">
            <a:spLocks noChangeArrowheads="1"/>
          </p:cNvSpPr>
          <p:nvPr/>
        </p:nvSpPr>
        <p:spPr bwMode="auto">
          <a:xfrm>
            <a:off x="8700149" y="4892299"/>
            <a:ext cx="3491851"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Lầu</a:t>
            </a:r>
            <a:r>
              <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Ngưng</a:t>
            </a:r>
            <a:r>
              <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Bích</a:t>
            </a:r>
            <a:endPar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Tên</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lầu</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xanh</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mà</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Tú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Bà</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đã</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nhốt</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Kiều</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ở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đó</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pic>
        <p:nvPicPr>
          <p:cNvPr id="6148"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xmlns="" id="{3B3930AD-8672-463A-8960-82A2ADE424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008677">
            <a:off x="4245811" y="2314010"/>
            <a:ext cx="1338440" cy="107183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xmlns="" id="{93D89DE8-6F69-4093-80BC-A9B5C854BFB6}"/>
              </a:ext>
            </a:extLst>
          </p:cNvPr>
          <p:cNvSpPr txBox="1">
            <a:spLocks/>
          </p:cNvSpPr>
          <p:nvPr/>
        </p:nvSpPr>
        <p:spPr bwMode="auto">
          <a:xfrm>
            <a:off x="356047" y="2849929"/>
            <a:ext cx="7949753" cy="35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Tâm</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Bẽ</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sức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gợi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Sớm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mây</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Khuya</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trò</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chuyện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đèn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rơi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tuyệt</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đối</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Nỗi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tủi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thẹn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xấu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hổ</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Bích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mn-ea"/>
            </a:endParaRPr>
          </a:p>
        </p:txBody>
      </p:sp>
    </p:spTree>
    <p:extLst>
      <p:ext uri="{BB962C8B-B14F-4D97-AF65-F5344CB8AC3E}">
        <p14:creationId xmlns:p14="http://schemas.microsoft.com/office/powerpoint/2010/main" val="3074288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wipe(down)">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barn(inVertical)">
                                      <p:cBhvr>
                                        <p:cTn id="15" dur="500"/>
                                        <p:tgtEl>
                                          <p:spTgt spid="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wipe(down)">
                                      <p:cBhvr>
                                        <p:cTn id="20" dur="500"/>
                                        <p:tgtEl>
                                          <p:spTgt spid="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Effect transition="in" filter="wipe(down)">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2">
                                            <p:txEl>
                                              <p:pRg st="4" end="4"/>
                                            </p:txEl>
                                          </p:spTgt>
                                        </p:tgtEl>
                                        <p:attrNameLst>
                                          <p:attrName>style.visibility</p:attrName>
                                        </p:attrNameLst>
                                      </p:cBhvr>
                                      <p:to>
                                        <p:strVal val="visible"/>
                                      </p:to>
                                    </p:set>
                                    <p:animEffect transition="in" filter="wipe(down)">
                                      <p:cBhvr>
                                        <p:cTn id="30" dur="500"/>
                                        <p:tgtEl>
                                          <p:spTgt spid="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animEffect transition="in" filter="wipe(down)">
                                      <p:cBhvr>
                                        <p:cTn id="35"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ân tích Nỗi thương mình - Truyện Kiều | Vhoc.net">
            <a:extLst>
              <a:ext uri="{FF2B5EF4-FFF2-40B4-BE49-F238E27FC236}">
                <a16:creationId xmlns:a16="http://schemas.microsoft.com/office/drawing/2014/main" xmlns="" id="{BE44C723-9AEB-4DE1-9D8B-6003DE6C4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676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orizontal Scroll 1">
            <a:extLst>
              <a:ext uri="{FF2B5EF4-FFF2-40B4-BE49-F238E27FC236}">
                <a16:creationId xmlns:a16="http://schemas.microsoft.com/office/drawing/2014/main" xmlns="" id="{058E3CC3-E56C-49E8-8A3E-0E7CD51EB778}"/>
              </a:ext>
            </a:extLst>
          </p:cNvPr>
          <p:cNvSpPr/>
          <p:nvPr/>
        </p:nvSpPr>
        <p:spPr>
          <a:xfrm>
            <a:off x="4253866" y="2348523"/>
            <a:ext cx="7938134" cy="4071938"/>
          </a:xfrm>
          <a:prstGeom prst="horizontalScroll">
            <a:avLst/>
          </a:prstGeom>
          <a:noFill/>
          <a:ln w="25400" cap="flat" cmpd="sng" algn="ctr">
            <a:noFill/>
            <a:prstDash val="solid"/>
          </a:ln>
          <a:effectLst/>
        </p:spPr>
        <p:txBody>
          <a:bodyPr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Sử</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dụng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ước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miêu</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diễn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tâm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trạng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quen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thuộc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Nguyễn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Du,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đó</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chính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ngụ</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nền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Ngoài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tác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giả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còn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dùng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liệt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kê</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phép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cho</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hiện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bốn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bề</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mênh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mông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với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lòng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cô</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đơn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trống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vắng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nơi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xứ</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pic>
        <p:nvPicPr>
          <p:cNvPr id="7174" name="Picture 6" descr="Đèn Lồng Hình ảnh | Định dạng hình ảnh PNG 400304642| vn.lovepik.com">
            <a:extLst>
              <a:ext uri="{FF2B5EF4-FFF2-40B4-BE49-F238E27FC236}">
                <a16:creationId xmlns:a16="http://schemas.microsoft.com/office/drawing/2014/main" xmlns="" id="{DE725F4F-2924-44BC-99C7-B81EF06CE4C2}"/>
              </a:ext>
            </a:extLst>
          </p:cNvPr>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4253866" y="-37821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Đèn Lồng Hình ảnh | Định dạng hình ảnh PNG 400304642| vn.lovepik.com">
            <a:extLst>
              <a:ext uri="{FF2B5EF4-FFF2-40B4-BE49-F238E27FC236}">
                <a16:creationId xmlns:a16="http://schemas.microsoft.com/office/drawing/2014/main" xmlns="" id="{A7C05851-24FA-4979-A29E-DFEE61255410}"/>
              </a:ext>
            </a:extLst>
          </p:cNvPr>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6859906" y="-24105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Đèn Lồng Hình ảnh | Định dạng hình ảnh PNG 400304642| vn.lovepik.com">
            <a:extLst>
              <a:ext uri="{FF2B5EF4-FFF2-40B4-BE49-F238E27FC236}">
                <a16:creationId xmlns:a16="http://schemas.microsoft.com/office/drawing/2014/main" xmlns="" id="{C598F6CF-AD37-4E00-9E76-B4A7635265EE}"/>
              </a:ext>
            </a:extLst>
          </p:cNvPr>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9465946" y="-576336"/>
            <a:ext cx="3023234" cy="278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21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3233</TotalTime>
  <Words>3659</Words>
  <Application>Microsoft Office PowerPoint</Application>
  <PresentationFormat>Widescreen</PresentationFormat>
  <Paragraphs>217</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.VnTime</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Biểu hiện của sự hiếu thảo với cha mẹ. (Xưa-nay) - Người Việt Nam hiện đại vẫn rất đề cao chữ “hiếu” , tuy nhiên do hoàn cảnh xã hội thay đổi nên cách ứng xử của con cái đối với cha mẹ sao cho trọn hiếu cũng thay đổi. - Hiếu không chỉ là nhớ ơn chín chữ, không chỉ là quạt nồng ấp lạnh mà còn là cố gắng tu dưỡng rèn đức, luyện tái để trở thành con ngoan, thành người có ích cho xã hội, thỏa lòng mong ước và công lao dưỡng dục của cha mẹ. - Nêu ý nghĩa sự hiếu thảo của con cái với cha mẹ. - Phê phán những hành động trái với đạo lí, chà đạp tình mẫu tử, phụ tử thiêng liêng. Những hành động đó đáng bị xã hội lên án. - Bài học nhận thức và hành động. Dù trong xã hội nào con cái cũng phải có hiếu với cha mẹ, đó là đạo lí tốt đẹp của người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cp:lastModifiedBy>
  <cp:revision>42</cp:revision>
  <dcterms:created xsi:type="dcterms:W3CDTF">2021-05-08T11:45:09Z</dcterms:created>
  <dcterms:modified xsi:type="dcterms:W3CDTF">2026-04-06T03:29:51Z</dcterms:modified>
</cp:coreProperties>
</file>