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402" r:id="rId12"/>
    <p:sldId id="407" r:id="rId13"/>
    <p:sldId id="397" r:id="rId14"/>
    <p:sldId id="406" r:id="rId15"/>
    <p:sldId id="408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37183"/>
    <a:srgbClr val="006462"/>
    <a:srgbClr val="00A9A5"/>
    <a:srgbClr val="048DA4"/>
    <a:srgbClr val="0000FF"/>
    <a:srgbClr val="CC3300"/>
    <a:srgbClr val="FFDAAB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fif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0544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Look at the picture and answer the </a:t>
            </a:r>
            <a:r>
              <a:rPr lang="en-US" sz="2800" b="1" dirty="0" smtClean="0"/>
              <a:t>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864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19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0877" y="2066503"/>
            <a:ext cx="6741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600" smtClean="0">
                <a:solidFill>
                  <a:srgbClr val="00B050"/>
                </a:solidFill>
              </a:rPr>
              <a:t> What </a:t>
            </a:r>
            <a:r>
              <a:rPr lang="en-US" sz="3600" dirty="0">
                <a:solidFill>
                  <a:srgbClr val="00B050"/>
                </a:solidFill>
              </a:rPr>
              <a:t>can you see in the picture? </a:t>
            </a:r>
            <a:endParaRPr lang="en-US" sz="3600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600" dirty="0" smtClean="0">
                <a:solidFill>
                  <a:srgbClr val="00B050"/>
                </a:solidFill>
              </a:rPr>
              <a:t>2</a:t>
            </a:r>
            <a:r>
              <a:rPr lang="en-US" sz="3600" dirty="0">
                <a:solidFill>
                  <a:srgbClr val="00B050"/>
                </a:solidFill>
              </a:rPr>
              <a:t>. When do we need these things?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5" t="1417" r="5285" b="3350"/>
          <a:stretch/>
        </p:blipFill>
        <p:spPr>
          <a:xfrm>
            <a:off x="251598" y="1810172"/>
            <a:ext cx="4406128" cy="49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4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a broadcast. Put the activities (1 – 6) in the correct column.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72095"/>
              </p:ext>
            </p:extLst>
          </p:nvPr>
        </p:nvGraphicFramePr>
        <p:xfrm>
          <a:off x="1359709" y="1981564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Before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During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After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9634" y="3299774"/>
            <a:ext cx="8793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smtClean="0"/>
              <a:t> Listen </a:t>
            </a:r>
            <a:r>
              <a:rPr lang="en-US" sz="3600" dirty="0"/>
              <a:t>to instructions from local authorities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7941E"/>
                </a:solidFill>
              </a:rPr>
              <a:t>2</a:t>
            </a:r>
            <a:r>
              <a:rPr lang="en-US" sz="3600" b="1" dirty="0">
                <a:solidFill>
                  <a:srgbClr val="F7941E"/>
                </a:solidFill>
              </a:rPr>
              <a:t>.</a:t>
            </a:r>
            <a:r>
              <a:rPr lang="en-US" sz="3600" dirty="0"/>
              <a:t> Prepare an emergency kit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7941E"/>
                </a:solidFill>
              </a:rPr>
              <a:t>3</a:t>
            </a:r>
            <a:r>
              <a:rPr lang="en-US" sz="3600" b="1" dirty="0">
                <a:solidFill>
                  <a:srgbClr val="F7941E"/>
                </a:solidFill>
              </a:rPr>
              <a:t>.</a:t>
            </a:r>
            <a:r>
              <a:rPr lang="en-US" sz="3600" dirty="0"/>
              <a:t> Stay inside the house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7941E"/>
                </a:solidFill>
              </a:rPr>
              <a:t>4</a:t>
            </a:r>
            <a:r>
              <a:rPr lang="en-US" sz="3600" b="1" dirty="0">
                <a:solidFill>
                  <a:srgbClr val="F7941E"/>
                </a:solidFill>
              </a:rPr>
              <a:t>.</a:t>
            </a:r>
            <a:r>
              <a:rPr lang="en-US" sz="3600" dirty="0"/>
              <a:t> Keep away from dangerous areas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7941E"/>
                </a:solidFill>
              </a:rPr>
              <a:t>5</a:t>
            </a:r>
            <a:r>
              <a:rPr lang="en-US" sz="3600" b="1" dirty="0">
                <a:solidFill>
                  <a:srgbClr val="F7941E"/>
                </a:solidFill>
              </a:rPr>
              <a:t>.</a:t>
            </a:r>
            <a:r>
              <a:rPr lang="en-US" sz="3600" dirty="0"/>
              <a:t> Avoid windows and glass doors 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7941E"/>
                </a:solidFill>
              </a:rPr>
              <a:t>6</a:t>
            </a:r>
            <a:r>
              <a:rPr lang="en-US" sz="3600" b="1" dirty="0">
                <a:solidFill>
                  <a:srgbClr val="F7941E"/>
                </a:solidFill>
              </a:rPr>
              <a:t>.</a:t>
            </a:r>
            <a:r>
              <a:rPr lang="en-US" sz="3600" dirty="0"/>
              <a:t> Strengthen houses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8258" y="2519794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2,6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91074" y="252963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3,5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66419" y="2519794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1,4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3575" y="4591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9525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174614"/>
            <a:ext cx="88715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again and </a:t>
            </a:r>
            <a:r>
              <a:rPr lang="en-US" sz="2800" b="1"/>
              <a:t>tick </a:t>
            </a:r>
            <a:r>
              <a:rPr lang="en-US" sz="2800" b="1" smtClean="0"/>
              <a:t>T </a:t>
            </a:r>
            <a:r>
              <a:rPr lang="en-US" sz="2800" b="1" dirty="0"/>
              <a:t>(True) or F (False)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2225" y="1174614"/>
            <a:ext cx="609600" cy="6096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04865"/>
              </p:ext>
            </p:extLst>
          </p:nvPr>
        </p:nvGraphicFramePr>
        <p:xfrm>
          <a:off x="608745" y="2211017"/>
          <a:ext cx="108729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359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The broadcast is on TV.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You should bring flowerpots and rubbish bins into </a:t>
                      </a:r>
                      <a:br>
                        <a:rPr lang="en-US" sz="3200" smtClean="0"/>
                      </a:br>
                      <a:r>
                        <a:rPr lang="en-US" sz="3200" smtClean="0"/>
                        <a:t>the house.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Right after the storm, you can leave your home.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The local authority may warn you about dangerous places.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60" y="2771357"/>
            <a:ext cx="586216" cy="586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17" y="3560281"/>
            <a:ext cx="586216" cy="586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60" y="4331806"/>
            <a:ext cx="586216" cy="586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17" y="5202653"/>
            <a:ext cx="586216" cy="5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84204"/>
            <a:ext cx="10589561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33544"/>
              </p:ext>
            </p:extLst>
          </p:nvPr>
        </p:nvGraphicFramePr>
        <p:xfrm>
          <a:off x="285750" y="2584681"/>
          <a:ext cx="11463226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286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Before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During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After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7512" y="3990121"/>
            <a:ext cx="420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-Prepare an emergency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kit.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....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4245" y="4000073"/>
            <a:ext cx="367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-Stay </a:t>
            </a:r>
            <a:r>
              <a:rPr lang="en-US" sz="3200" dirty="0">
                <a:solidFill>
                  <a:srgbClr val="FFFF00"/>
                </a:solidFill>
              </a:rPr>
              <a:t>inside a safe and high place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9035" y="4040377"/>
            <a:ext cx="378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-Avoid </a:t>
            </a:r>
            <a:r>
              <a:rPr lang="en-US" sz="3200" dirty="0">
                <a:solidFill>
                  <a:srgbClr val="FFFF00"/>
                </a:solidFill>
              </a:rPr>
              <a:t>moving </a:t>
            </a:r>
            <a:r>
              <a:rPr lang="en-US" sz="3200">
                <a:solidFill>
                  <a:srgbClr val="FFFF00"/>
                </a:solidFill>
              </a:rPr>
              <a:t>water</a:t>
            </a:r>
            <a:r>
              <a:rPr lang="en-US" sz="3200" smtClean="0">
                <a:solidFill>
                  <a:srgbClr val="FFFF00"/>
                </a:solidFill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smtClean="0">
                <a:solidFill>
                  <a:srgbClr val="FFFF00"/>
                </a:solidFill>
              </a:rPr>
              <a:t>…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4617"/>
            <a:ext cx="1066398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6" t="2359" r="3499" b="3245"/>
          <a:stretch/>
        </p:blipFill>
        <p:spPr>
          <a:xfrm>
            <a:off x="2791933" y="1961014"/>
            <a:ext cx="6161567" cy="48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60888"/>
            <a:ext cx="1070186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341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2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6" y="12458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332" y="1829960"/>
            <a:ext cx="11024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F7941E"/>
                </a:solidFill>
              </a:rPr>
              <a:t>Suggested answer:</a:t>
            </a:r>
            <a:endParaRPr lang="en-US" sz="2400">
              <a:solidFill>
                <a:srgbClr val="F7941E"/>
              </a:solidFill>
            </a:endParaRPr>
          </a:p>
          <a:p>
            <a:r>
              <a:rPr lang="en-US" sz="2500">
                <a:solidFill>
                  <a:srgbClr val="000000"/>
                </a:solidFill>
              </a:rPr>
              <a:t>Here are the things you should do before, during, and after a ﬂood.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Before: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Prepare an emergency kit with necessary things.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Build barriers to stop ﬂoodwater from entering the house.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Move to a higher place if necessary.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During: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Listen to the radio or television for warnings and information.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Be careful with ﬂash ﬂooding.</a:t>
            </a:r>
            <a:endParaRPr lang="en-US" sz="2500"/>
          </a:p>
          <a:p>
            <a:r>
              <a:rPr lang="en-US" sz="2500" b="1">
                <a:solidFill>
                  <a:srgbClr val="000000"/>
                </a:solidFill>
              </a:rPr>
              <a:t>After: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Avoid moving water.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Stay away from damaged areas unless the local authority needs your help.</a:t>
            </a:r>
            <a:endParaRPr lang="en-US" sz="2500"/>
          </a:p>
          <a:p>
            <a:r>
              <a:rPr lang="en-US" sz="2500">
                <a:solidFill>
                  <a:srgbClr val="000000"/>
                </a:solidFill>
              </a:rPr>
              <a:t>– Listen for local warnings of ﬂash ﬂoods</a:t>
            </a:r>
            <a:r>
              <a:rPr lang="en-US" sz="2500" smtClean="0">
                <a:solidFill>
                  <a:srgbClr val="000000"/>
                </a:solidFill>
              </a:rPr>
              <a:t>.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51384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55925" y="2098879"/>
            <a:ext cx="9368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words related to natural disasters.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known more about </a:t>
            </a:r>
            <a:r>
              <a:rPr lang="en-US" sz="3600" dirty="0"/>
              <a:t>things to do before, during, and after a </a:t>
            </a:r>
            <a:r>
              <a:rPr lang="en-US" sz="3600" dirty="0" smtClean="0"/>
              <a:t>storm.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/>
              <a:t>w</a:t>
            </a:r>
            <a:r>
              <a:rPr lang="en-US" sz="3600" smtClean="0"/>
              <a:t>ritten </a:t>
            </a:r>
            <a:r>
              <a:rPr lang="en-US" sz="3600" dirty="0" smtClean="0"/>
              <a:t>instructions about </a:t>
            </a:r>
            <a:r>
              <a:rPr lang="en-US" sz="3600" dirty="0"/>
              <a:t>things to do before, during, and after a </a:t>
            </a:r>
            <a:r>
              <a:rPr lang="en-US" sz="3600"/>
              <a:t>flood</a:t>
            </a:r>
            <a:r>
              <a:rPr lang="en-US" sz="3600" smtClean="0"/>
              <a:t>.</a:t>
            </a: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9598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21614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</a:t>
            </a:r>
            <a:r>
              <a:rPr lang="en-US" sz="3600" dirty="0"/>
              <a:t>by heart all the </a:t>
            </a:r>
            <a:r>
              <a:rPr lang="en-US" sz="3600" dirty="0" smtClean="0"/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</a:t>
            </a:r>
            <a:r>
              <a:rPr lang="en-US" sz="3600" smtClean="0"/>
              <a:t>Rewrite the instructions.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</a:t>
            </a:r>
            <a:r>
              <a:rPr lang="en-US" sz="3600"/>
              <a:t>Lesson </a:t>
            </a:r>
            <a:r>
              <a:rPr lang="en-US" sz="3600" smtClean="0"/>
              <a:t>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63" y="1591832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4" y="2548102"/>
            <a:ext cx="7470125" cy="3970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8560" y="1826060"/>
            <a:ext cx="263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LESSON 6: SKILLS 2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2182" y="1373798"/>
            <a:ext cx="5740800" cy="5210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2182" y="2095468"/>
            <a:ext cx="5755112" cy="1914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Work in pairs. Look at the picture and answer the 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a broadcast. Put the </a:t>
            </a:r>
            <a:r>
              <a:rPr lang="en-US">
                <a:solidFill>
                  <a:schemeClr val="tx1"/>
                </a:solidFill>
              </a:rPr>
              <a:t>activities </a:t>
            </a:r>
            <a:r>
              <a:rPr lang="en-US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correct column.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</a:t>
            </a:r>
            <a:r>
              <a:rPr lang="en-US">
                <a:solidFill>
                  <a:schemeClr val="tx1"/>
                </a:solidFill>
              </a:rPr>
              <a:t>tick </a:t>
            </a:r>
            <a:r>
              <a:rPr lang="en-US" smtClean="0">
                <a:solidFill>
                  <a:schemeClr val="tx1"/>
                </a:solidFill>
              </a:rPr>
              <a:t>T </a:t>
            </a:r>
            <a:r>
              <a:rPr lang="en-US" dirty="0">
                <a:solidFill>
                  <a:schemeClr val="tx1"/>
                </a:solidFill>
              </a:rPr>
              <a:t>(True) or F (False) for each sentence.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70672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8198" y="137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73150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18198" y="43830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70672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654112" y="1679901"/>
            <a:ext cx="1466510" cy="105160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736155" y="3040311"/>
            <a:ext cx="1466510" cy="134269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654112" y="4683729"/>
            <a:ext cx="1466510" cy="102299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2182" y="4154405"/>
            <a:ext cx="5743692" cy="13390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Work in pairs. Discuss what you should do before, during, and after a flood. Write your ideas in the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5: Write instructions (80 - 100 words) about things to do before, during, and after a flood.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6320761" y="1857751"/>
            <a:ext cx="5693439" cy="376865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should people do before, during and after a storm?</a:t>
            </a:r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" y="1638300"/>
            <a:ext cx="6482573" cy="4207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44838" y="929802"/>
            <a:ext cx="66329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authority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12503" y="4839497"/>
            <a:ext cx="359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chính quyền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57235" y="3198985"/>
            <a:ext cx="2882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θɒrəti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96" y="2198705"/>
            <a:ext cx="7532037" cy="443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612" y="3309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9137" y="148476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warn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712560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cảnh báo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68451" y="3348086"/>
            <a:ext cx="2214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wɔːn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 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22614" r="57648" b="9470"/>
          <a:stretch>
            <a:fillRect/>
          </a:stretch>
        </p:blipFill>
        <p:spPr bwMode="auto">
          <a:xfrm>
            <a:off x="5164576" y="1067653"/>
            <a:ext cx="5358475" cy="5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war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315" y="3462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32417" y="1313077"/>
            <a:ext cx="5259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avoid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9190" y="4458633"/>
            <a:ext cx="2881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tránh, tránh xa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57069" y="3289089"/>
            <a:ext cx="2425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əˈvɔɪd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4" y="2033630"/>
            <a:ext cx="7698593" cy="45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1342" y="132667"/>
            <a:ext cx="32657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void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0" y="339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68896"/>
              </p:ext>
            </p:extLst>
          </p:nvPr>
        </p:nvGraphicFramePr>
        <p:xfrm>
          <a:off x="1242717" y="2276475"/>
          <a:ext cx="10215858" cy="3076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2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/ɔːˈθɒrəti/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 quyền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/wɔːn/ 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 báo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/əˈvɔɪd/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tránh, tránh xa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2931614"/>
            <a:ext cx="609600" cy="609600"/>
          </a:xfrm>
          <a:prstGeom prst="rect">
            <a:avLst/>
          </a:prstGeom>
        </p:spPr>
      </p:pic>
      <p:pic>
        <p:nvPicPr>
          <p:cNvPr id="14" name="warn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3814762"/>
            <a:ext cx="609600" cy="609600"/>
          </a:xfrm>
          <a:prstGeom prst="rect">
            <a:avLst/>
          </a:prstGeom>
        </p:spPr>
      </p:pic>
      <p:pic>
        <p:nvPicPr>
          <p:cNvPr id="15" name="avoid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004" y="4621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52835"/>
              </p:ext>
            </p:extLst>
          </p:nvPr>
        </p:nvGraphicFramePr>
        <p:xfrm>
          <a:off x="287079" y="1477927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54713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chính quyền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582233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cảnh báo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2" y="3613945"/>
            <a:ext cx="408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tránh, tránh xa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341" y="132667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8868 -0.2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946 0.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4236</TotalTime>
  <Words>722</Words>
  <Application>Microsoft Office PowerPoint</Application>
  <PresentationFormat>Widescreen</PresentationFormat>
  <Paragraphs>150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626</cp:revision>
  <dcterms:created xsi:type="dcterms:W3CDTF">2020-12-09T02:04:09Z</dcterms:created>
  <dcterms:modified xsi:type="dcterms:W3CDTF">2023-06-22T02:02:37Z</dcterms:modified>
</cp:coreProperties>
</file>