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67" r:id="rId2"/>
    <p:sldId id="256" r:id="rId3"/>
    <p:sldId id="346" r:id="rId4"/>
    <p:sldId id="354" r:id="rId5"/>
    <p:sldId id="356" r:id="rId6"/>
    <p:sldId id="363" r:id="rId7"/>
    <p:sldId id="359" r:id="rId8"/>
    <p:sldId id="340" r:id="rId9"/>
    <p:sldId id="366" r:id="rId10"/>
    <p:sldId id="313" r:id="rId11"/>
    <p:sldId id="333" r:id="rId12"/>
    <p:sldId id="365" r:id="rId13"/>
    <p:sldId id="344" r:id="rId14"/>
    <p:sldId id="314" r:id="rId15"/>
    <p:sldId id="33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000FF"/>
    <a:srgbClr val="00A9A5"/>
    <a:srgbClr val="800000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18618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669127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4975291" y="2000321"/>
            <a:ext cx="5679830" cy="123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0" y="2013830"/>
            <a:ext cx="4825822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69" y="1900257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Were </a:t>
            </a:r>
            <a:r>
              <a:rPr lang="en-US" sz="3200" dirty="0"/>
              <a:t>you playing football at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Yes</a:t>
            </a:r>
            <a:r>
              <a:rPr lang="en-US" sz="3200" dirty="0"/>
              <a:t>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99" y="1881462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you </a:t>
            </a:r>
            <a:r>
              <a:rPr lang="en-US" sz="3200" dirty="0"/>
              <a:t>/ have dinner / 7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having dinner at 7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do / homework / 8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doing your homework at 8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watch / film / 9 o’clock yesterday evening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186393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490" y="2368497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123093" y="2042139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7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29180"/>
              </p:ext>
            </p:extLst>
          </p:nvPr>
        </p:nvGraphicFramePr>
        <p:xfrm>
          <a:off x="468335" y="2312378"/>
          <a:ext cx="11172780" cy="33766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72780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698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1036164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Affirmative sentences</a:t>
                      </a:r>
                      <a:r>
                        <a:rPr lang="en-US" sz="3200">
                          <a:effectLst/>
                        </a:rPr>
                        <a:t>: 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2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</a:rPr>
                        <a:t>+ was/ were + </a:t>
                      </a:r>
                      <a:r>
                        <a:rPr lang="en-US" sz="3200" b="1" err="1" smtClean="0">
                          <a:solidFill>
                            <a:srgbClr val="00B050"/>
                          </a:solidFill>
                          <a:effectLst/>
                        </a:rPr>
                        <a:t>V_ing</a:t>
                      </a:r>
                      <a:r>
                        <a:rPr lang="en-US" sz="3200" b="1" smtClean="0">
                          <a:solidFill>
                            <a:srgbClr val="00B050"/>
                          </a:solidFill>
                          <a:effectLst/>
                        </a:rPr>
                        <a:t>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361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Negative sentences</a:t>
                      </a:r>
                      <a:r>
                        <a:rPr lang="en-US" sz="3200">
                          <a:effectLst/>
                        </a:rPr>
                        <a:t>: </a:t>
                      </a:r>
                      <a:r>
                        <a:rPr lang="en-US" sz="3200" smtClean="0">
                          <a:effectLst/>
                        </a:rPr>
                        <a:t>		</a:t>
                      </a:r>
                      <a:r>
                        <a:rPr lang="en-US" sz="32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</a:rPr>
                        <a:t>+ was/ were not +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V_ing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effectLst/>
                        </a:rPr>
                        <a:t>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06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Questions</a:t>
                      </a:r>
                      <a:r>
                        <a:rPr lang="en-US" sz="3200">
                          <a:effectLst/>
                        </a:rPr>
                        <a:t>: </a:t>
                      </a:r>
                      <a:r>
                        <a:rPr lang="en-US" sz="3200" smtClean="0">
                          <a:effectLst/>
                        </a:rPr>
                        <a:t>			</a:t>
                      </a:r>
                      <a:r>
                        <a:rPr lang="en-US" sz="3200" b="1" smtClean="0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</a:rPr>
                        <a:t>/ were + S + </a:t>
                      </a:r>
                      <a:r>
                        <a:rPr lang="en-US" sz="3200" b="1" dirty="0" err="1" smtClean="0">
                          <a:solidFill>
                            <a:srgbClr val="00B050"/>
                          </a:solidFill>
                          <a:effectLst/>
                        </a:rPr>
                        <a:t>V_ing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effectLst/>
                        </a:rPr>
                        <a:t> 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084" y="135144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71003"/>
            <a:ext cx="7452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Remember the structures and the use of the past continuous.</a:t>
            </a:r>
          </a:p>
          <a:p>
            <a:r>
              <a:rPr lang="en-US" sz="3200" dirty="0" smtClean="0"/>
              <a:t>- </a:t>
            </a:r>
            <a:r>
              <a:rPr lang="en-US" sz="3200" dirty="0"/>
              <a:t>Do exercises in the workbook.</a:t>
            </a:r>
          </a:p>
          <a:p>
            <a:r>
              <a:rPr lang="en-US" sz="3200" dirty="0"/>
              <a:t>- Prepare for Lesson 4 </a:t>
            </a:r>
            <a:r>
              <a:rPr lang="en-US" sz="3200"/>
              <a:t>- </a:t>
            </a:r>
            <a:r>
              <a:rPr lang="en-US" sz="3200" smtClean="0"/>
              <a:t>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8" y="3124562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3988" y="1234228"/>
            <a:ext cx="587673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894515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Introduce the form and use of the past continuous.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751737"/>
            <a:ext cx="5891050" cy="23478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happened. Use the given word and phrases from the box.</a:t>
            </a:r>
          </a:p>
          <a:p>
            <a:r>
              <a:rPr lang="en-US" dirty="0">
                <a:solidFill>
                  <a:schemeClr val="tx1"/>
                </a:solidFill>
              </a:rPr>
              <a:t>Task 4: Form questions using the past continuous. Then in pairs, ask and answer the questions.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5295847"/>
            <a:ext cx="587963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Work in groups, think of six nouns related to each of the following topics “Leisure time, living in the mountains”.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968386"/>
            <a:ext cx="5876738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202665" y="521991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317833" cy="13891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604919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520634"/>
            <a:ext cx="1317833" cy="5285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35" y="132667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Questions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answers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29051" y="1503483"/>
            <a:ext cx="4839763" cy="2356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doing?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042790" y="3297115"/>
            <a:ext cx="6712526" cy="320040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8 pm yesterday.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" y="-4837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714" y="15288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316" y="142386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316" y="2257510"/>
            <a:ext cx="113547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Affirmative sentences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+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Negative sentences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+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+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V_ing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413" y="101007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</a:t>
            </a:r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320" y="1515717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 smtClean="0"/>
              <a:t>- an </a:t>
            </a:r>
            <a:r>
              <a:rPr lang="en-US" sz="2800" dirty="0"/>
              <a:t>action that was happening at a particular time in the </a:t>
            </a:r>
            <a:r>
              <a:rPr lang="en-US" sz="2800"/>
              <a:t>past</a:t>
            </a:r>
            <a:r>
              <a:rPr lang="en-US" sz="280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I </a:t>
            </a:r>
            <a:r>
              <a:rPr lang="en-US" sz="2800" b="1"/>
              <a:t>was having </a:t>
            </a:r>
            <a:r>
              <a:rPr lang="en-US" sz="2800"/>
              <a:t>dinner </a:t>
            </a:r>
            <a:r>
              <a:rPr lang="en-US" sz="2800" smtClean="0"/>
              <a:t>at 6 </a:t>
            </a:r>
            <a:r>
              <a:rPr lang="en-US" sz="2800"/>
              <a:t>p.m. </a:t>
            </a:r>
            <a:r>
              <a:rPr lang="en-US" sz="2800" smtClean="0"/>
              <a:t>yesterday.</a:t>
            </a:r>
          </a:p>
          <a:p>
            <a:r>
              <a:rPr lang="en-US" sz="2800" smtClean="0"/>
              <a:t>                  </a:t>
            </a:r>
            <a:r>
              <a:rPr lang="en-US" sz="2800" b="1" smtClean="0"/>
              <a:t>Were</a:t>
            </a:r>
            <a:r>
              <a:rPr lang="en-US" sz="2800" smtClean="0"/>
              <a:t> </a:t>
            </a:r>
            <a:r>
              <a:rPr lang="en-US" sz="2800"/>
              <a:t>you </a:t>
            </a:r>
            <a:r>
              <a:rPr lang="en-US" sz="2800" b="1"/>
              <a:t>having</a:t>
            </a:r>
            <a:r>
              <a:rPr lang="en-US" sz="2800"/>
              <a:t> dinner at 6 </a:t>
            </a:r>
            <a:r>
              <a:rPr lang="en-US" sz="2800" smtClean="0"/>
              <a:t>p.m. yesterday</a:t>
            </a:r>
            <a:r>
              <a:rPr lang="en-US" sz="2800"/>
              <a:t>? – Yes, I was</a:t>
            </a:r>
            <a:r>
              <a:rPr lang="en-US" sz="2800" smtClean="0"/>
              <a:t>.</a:t>
            </a:r>
            <a:endParaRPr lang="en-US" sz="2800"/>
          </a:p>
          <a:p>
            <a:endParaRPr lang="en-US" sz="600" smtClean="0"/>
          </a:p>
          <a:p>
            <a:r>
              <a:rPr lang="en-US" sz="2800" smtClean="0"/>
              <a:t>- </a:t>
            </a:r>
            <a:r>
              <a:rPr lang="en-US" sz="2800" dirty="0"/>
              <a:t>a past action that was happening when another action interrupted it. We use the past simple for the action that interrupted it</a:t>
            </a:r>
            <a:r>
              <a:rPr lang="en-US" sz="2800" dirty="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When / While we </a:t>
            </a:r>
            <a:r>
              <a:rPr lang="en-US" sz="2800" b="1" smtClean="0"/>
              <a:t>were watching </a:t>
            </a:r>
            <a:r>
              <a:rPr lang="en-US" sz="2800"/>
              <a:t>TV, we felt the earthquake.</a:t>
            </a:r>
          </a:p>
          <a:p>
            <a:r>
              <a:rPr lang="en-US" sz="2800" smtClean="0"/>
              <a:t>                  What </a:t>
            </a:r>
            <a:r>
              <a:rPr lang="en-US" sz="2800" b="1"/>
              <a:t>were</a:t>
            </a:r>
            <a:r>
              <a:rPr lang="en-US" sz="2800"/>
              <a:t> they </a:t>
            </a:r>
            <a:r>
              <a:rPr lang="en-US" sz="2800" b="1"/>
              <a:t>doing</a:t>
            </a:r>
            <a:r>
              <a:rPr lang="en-US" sz="2800"/>
              <a:t> when </a:t>
            </a:r>
            <a:r>
              <a:rPr lang="en-US" sz="2800" smtClean="0"/>
              <a:t>they felt </a:t>
            </a:r>
            <a:r>
              <a:rPr lang="en-US" sz="2800"/>
              <a:t>the earthquake? – </a:t>
            </a:r>
            <a:r>
              <a:rPr lang="en-US" sz="2800" smtClean="0"/>
              <a:t>They</a:t>
            </a:r>
            <a:br>
              <a:rPr lang="en-US" sz="2800" smtClean="0"/>
            </a:br>
            <a:r>
              <a:rPr lang="en-US" sz="2800" smtClean="0"/>
              <a:t>                  </a:t>
            </a:r>
            <a:r>
              <a:rPr lang="en-US" sz="2800" b="1" smtClean="0"/>
              <a:t>were watching </a:t>
            </a:r>
            <a:r>
              <a:rPr lang="en-US" sz="2800" smtClean="0"/>
              <a:t>TV.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Notes</a:t>
            </a:r>
            <a:r>
              <a:rPr lang="en-US" sz="2800">
                <a:solidFill>
                  <a:srgbClr val="00B050"/>
                </a:solidFill>
              </a:rPr>
              <a:t>: </a:t>
            </a:r>
            <a:r>
              <a:rPr lang="en-US" sz="2800" smtClean="0">
                <a:solidFill>
                  <a:srgbClr val="00B050"/>
                </a:solidFill>
              </a:rPr>
              <a:t>  </a:t>
            </a:r>
            <a:r>
              <a:rPr lang="en-US" sz="2800" smtClean="0"/>
              <a:t>- </a:t>
            </a:r>
            <a:r>
              <a:rPr lang="en-US" sz="2800" dirty="0"/>
              <a:t>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 smtClean="0"/>
              <a:t>               - </a:t>
            </a:r>
            <a:r>
              <a:rPr lang="en-US" sz="2800" dirty="0"/>
              <a:t>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1173814"/>
            <a:ext cx="1053336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by putting the verbs in brackets into the past continuous.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840" y="1955318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flood victims at 10 o’clock last </a:t>
            </a:r>
            <a:r>
              <a:rPr lang="en-US" sz="3200"/>
              <a:t>night</a:t>
            </a:r>
            <a:r>
              <a:rPr lang="en-US" sz="3200" smtClean="0"/>
              <a:t>.</a:t>
            </a:r>
          </a:p>
          <a:p>
            <a:r>
              <a:rPr lang="en-US" sz="1500" smtClean="0"/>
              <a:t> </a:t>
            </a:r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</a:t>
            </a:r>
            <a:r>
              <a:rPr lang="en-US" sz="3200">
                <a:solidFill>
                  <a:srgbClr val="00B0F0"/>
                </a:solidFill>
              </a:rPr>
              <a:t>)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 dirty="0"/>
              <a:t>when I left home this afternoon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 smtClean="0"/>
              <a:t>____________ </a:t>
            </a:r>
            <a:r>
              <a:rPr lang="en-US" sz="3200" dirty="0"/>
              <a:t>in the field, the tornado came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smtClean="0"/>
              <a:t>you </a:t>
            </a:r>
            <a:r>
              <a:rPr lang="en-US" sz="3200"/>
              <a:t>______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at 9 o’clock yesterday morning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 smtClean="0"/>
              <a:t>____________ </a:t>
            </a:r>
            <a:r>
              <a:rPr lang="en-US" sz="3200" dirty="0"/>
              <a:t>the news about a volcanic eruption</a:t>
            </a:r>
            <a:r>
              <a:rPr lang="en-US" sz="3200"/>
              <a:t>. </a:t>
            </a:r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>
                <a:solidFill>
                  <a:srgbClr val="F7941E"/>
                </a:solidFill>
              </a:rPr>
              <a:t>. </a:t>
            </a:r>
            <a:r>
              <a:rPr lang="en-US" sz="3200" smtClean="0"/>
              <a:t>– ______ </a:t>
            </a:r>
            <a:r>
              <a:rPr lang="en-US" sz="3200" dirty="0" smtClean="0"/>
              <a:t>you </a:t>
            </a:r>
            <a:r>
              <a:rPr lang="en-US" sz="3200" dirty="0">
                <a:solidFill>
                  <a:srgbClr val="00B0F0"/>
                </a:solidFill>
              </a:rPr>
              <a:t>(cry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when I saw you two days ago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No, I </a:t>
            </a:r>
            <a:r>
              <a:rPr lang="en-US" sz="3200" dirty="0" smtClean="0"/>
              <a:t>wasn’t.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13576" y="1955318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ere helping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5574" y="2693142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asn’t snowing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0157" y="3365493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working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5836" y="4103317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9553" y="4606628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watching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3301" y="5307297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crying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5208" y="4110306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838" y="5306110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325" y="2265132"/>
            <a:ext cx="1121734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 dirty="0">
                <a:solidFill>
                  <a:srgbClr val="F7941E"/>
                </a:solidFill>
              </a:rPr>
              <a:t>donated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donating </a:t>
            </a:r>
            <a:r>
              <a:rPr lang="en-US" sz="3200" dirty="0"/>
              <a:t>money to help the earthquake victims last month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F7941E"/>
                </a:solidFill>
              </a:rPr>
              <a:t>did you do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7941E"/>
                </a:solidFill>
              </a:rPr>
              <a:t>were you doing </a:t>
            </a:r>
            <a:r>
              <a:rPr lang="en-US" sz="3200" dirty="0"/>
              <a:t>when the volcano erupted? – I </a:t>
            </a:r>
            <a:r>
              <a:rPr lang="en-US" sz="3200" dirty="0">
                <a:solidFill>
                  <a:srgbClr val="F7941E"/>
                </a:solidFill>
              </a:rPr>
              <a:t>slept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sleeping </a:t>
            </a:r>
            <a:r>
              <a:rPr lang="en-US" sz="3200" dirty="0"/>
              <a:t>in my bed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F7941E"/>
                </a:solidFill>
              </a:rPr>
              <a:t>camped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camping </a:t>
            </a:r>
            <a:r>
              <a:rPr lang="en-US" sz="3200" dirty="0"/>
              <a:t>near the river, the </a:t>
            </a:r>
            <a:r>
              <a:rPr lang="en-US" sz="3200"/>
              <a:t>flood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F7941E"/>
                </a:solidFill>
              </a:rPr>
              <a:t>was </a:t>
            </a:r>
            <a:r>
              <a:rPr lang="en-US" sz="3200" dirty="0">
                <a:solidFill>
                  <a:srgbClr val="F7941E"/>
                </a:solidFill>
              </a:rPr>
              <a:t>coming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came</a:t>
            </a:r>
            <a:r>
              <a:rPr lang="en-US" sz="3200" dirty="0"/>
              <a:t> suddenly</a:t>
            </a:r>
            <a:r>
              <a:rPr lang="en-US" sz="3200"/>
              <a:t>. </a:t>
            </a:r>
            <a:endParaRPr lang="en-US" sz="3200" smtClean="0"/>
          </a:p>
          <a:p>
            <a:endParaRPr lang="en-US" sz="5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79702" y="2735768"/>
            <a:ext cx="1475434" cy="135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1149" y="3948158"/>
            <a:ext cx="251946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5451" y="4440526"/>
            <a:ext cx="207603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9271" y="5143504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65782" y="5640158"/>
            <a:ext cx="87974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43" y="2316362"/>
            <a:ext cx="112173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F7941E"/>
                </a:solidFill>
              </a:rPr>
              <a:t>ran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running</a:t>
            </a:r>
            <a:r>
              <a:rPr lang="en-US" sz="3200" dirty="0"/>
              <a:t> out of his house, he </a:t>
            </a:r>
            <a:r>
              <a:rPr lang="en-US" sz="3200" dirty="0">
                <a:solidFill>
                  <a:srgbClr val="F7941E"/>
                </a:solidFill>
              </a:rPr>
              <a:t>moved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moving</a:t>
            </a:r>
            <a:r>
              <a:rPr lang="en-US" sz="3200" dirty="0"/>
              <a:t> quickly to a safer place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smtClean="0"/>
          </a:p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F7941E"/>
                </a:solidFill>
              </a:rPr>
              <a:t>didn’t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reading</a:t>
            </a:r>
            <a:r>
              <a:rPr lang="en-US" sz="3200" dirty="0"/>
              <a:t> a newspaper at 9 a.m. yesterday, but I </a:t>
            </a:r>
            <a:r>
              <a:rPr lang="en-US" sz="3200" dirty="0">
                <a:solidFill>
                  <a:srgbClr val="F7941E"/>
                </a:solidFill>
              </a:rPr>
              <a:t>watched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watching</a:t>
            </a:r>
            <a:r>
              <a:rPr lang="en-US" sz="3200" dirty="0"/>
              <a:t> the news about the </a:t>
            </a:r>
            <a:r>
              <a:rPr lang="en-US" sz="3200" dirty="0" smtClean="0"/>
              <a:t>tornado.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4375" y="2874184"/>
            <a:ext cx="610188" cy="559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983" y="2874184"/>
            <a:ext cx="114397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4563" y="4159174"/>
            <a:ext cx="244749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3700" y="4633958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3752</TotalTime>
  <Words>873</Words>
  <Application>Microsoft Office PowerPoint</Application>
  <PresentationFormat>Widescreen</PresentationFormat>
  <Paragraphs>137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427</cp:revision>
  <dcterms:created xsi:type="dcterms:W3CDTF">2020-12-09T02:04:09Z</dcterms:created>
  <dcterms:modified xsi:type="dcterms:W3CDTF">2023-07-13T07:23:31Z</dcterms:modified>
</cp:coreProperties>
</file>