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340" r:id="rId2"/>
    <p:sldId id="256" r:id="rId3"/>
    <p:sldId id="302" r:id="rId4"/>
    <p:sldId id="337" r:id="rId5"/>
    <p:sldId id="316" r:id="rId6"/>
    <p:sldId id="331" r:id="rId7"/>
    <p:sldId id="332" r:id="rId8"/>
    <p:sldId id="333" r:id="rId9"/>
    <p:sldId id="334" r:id="rId10"/>
    <p:sldId id="335" r:id="rId11"/>
    <p:sldId id="336" r:id="rId12"/>
    <p:sldId id="283" r:id="rId13"/>
    <p:sldId id="338" r:id="rId14"/>
    <p:sldId id="276" r:id="rId15"/>
    <p:sldId id="298" r:id="rId16"/>
    <p:sldId id="327" r:id="rId17"/>
    <p:sldId id="325" r:id="rId18"/>
    <p:sldId id="313" r:id="rId19"/>
    <p:sldId id="339" r:id="rId20"/>
    <p:sldId id="314" r:id="rId21"/>
    <p:sldId id="330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F6F6"/>
    <a:srgbClr val="D8E5E5"/>
    <a:srgbClr val="F26649"/>
    <a:srgbClr val="F7A5A5"/>
    <a:srgbClr val="F37D91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6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9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178187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</a:t>
            </a:r>
            <a:r>
              <a:rPr lang="en-US" sz="8000" b="1" dirty="0" smtClean="0">
                <a:solidFill>
                  <a:srgbClr val="AD4F0F"/>
                </a:solidFill>
              </a:rPr>
              <a:t>rice tag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726" y="4605876"/>
            <a:ext cx="4050892" cy="16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4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1461" y="3314297"/>
            <a:ext cx="3334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588" y="3339381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1921986"/>
            <a:ext cx="6547338" cy="5050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764" y="4335134"/>
            <a:ext cx="4485094" cy="25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97155" y="857910"/>
            <a:ext cx="94043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</a:t>
            </a:r>
            <a:r>
              <a:rPr lang="en-US" sz="8000" b="1" dirty="0" smtClean="0">
                <a:solidFill>
                  <a:srgbClr val="AD4F0F"/>
                </a:solidFill>
              </a:rPr>
              <a:t>onvenience </a:t>
            </a:r>
            <a:r>
              <a:rPr lang="en-US" sz="8000" b="1" smtClean="0">
                <a:solidFill>
                  <a:srgbClr val="AD4F0F"/>
                </a:solidFill>
              </a:rPr>
              <a:t>store </a:t>
            </a:r>
            <a:r>
              <a:rPr lang="en-US" sz="6000" b="1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5438" y="4375421"/>
            <a:ext cx="46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cửa hàng tiện lợi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0" y="2659347"/>
            <a:ext cx="5587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/kənˈviːniəns stɔː/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058" y="3490344"/>
            <a:ext cx="665224" cy="66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40" y="2133984"/>
            <a:ext cx="6682450" cy="44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56522"/>
              </p:ext>
            </p:extLst>
          </p:nvPr>
        </p:nvGraphicFramePr>
        <p:xfrm>
          <a:off x="1376566" y="1289118"/>
          <a:ext cx="10085976" cy="53024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49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5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open-air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ˈeə 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home-grown (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home-made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16602894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bargain (v)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341972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02786525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price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4802066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convenience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</a:t>
                      </a:r>
                      <a:r>
                        <a:rPr lang="en-US" sz="240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viːniəns</a:t>
                      </a:r>
                      <a:r>
                        <a:rPr lang="en-US" sz="240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stɔː/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0160946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19648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2641730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331837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977324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4628167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5320168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5" y="5950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LEAD-IN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094095" y="1319308"/>
            <a:ext cx="470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5177263" y="14907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7173017" y="2306997"/>
            <a:ext cx="483927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1. </a:t>
            </a:r>
            <a:r>
              <a:rPr lang="en-US" sz="3200" dirty="0" smtClean="0"/>
              <a:t>What are the pictures of?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2. </a:t>
            </a:r>
            <a:r>
              <a:rPr lang="en-US" sz="3200" dirty="0" smtClean="0"/>
              <a:t>What are the people in the pictures doing?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10484" y="1085214"/>
            <a:ext cx="7080171" cy="6050436"/>
            <a:chOff x="110484" y="1085214"/>
            <a:chExt cx="7080171" cy="6050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598" r="1606"/>
            <a:stretch/>
          </p:blipFill>
          <p:spPr>
            <a:xfrm>
              <a:off x="3040079" y="2020751"/>
              <a:ext cx="4150576" cy="51148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511" t="823"/>
            <a:stretch/>
          </p:blipFill>
          <p:spPr>
            <a:xfrm>
              <a:off x="220327" y="1085214"/>
              <a:ext cx="2819752" cy="54905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1657617"/>
              <a:ext cx="376583" cy="3631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3830491"/>
              <a:ext cx="376583" cy="363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1" y="1035276"/>
            <a:ext cx="23338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1480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216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66527" y="1496941"/>
            <a:ext cx="1147733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</a:t>
            </a:r>
            <a:r>
              <a:rPr lang="en-US" sz="2200" dirty="0">
                <a:solidFill>
                  <a:srgbClr val="242021"/>
                </a:solidFill>
              </a:rPr>
              <a:t> </a:t>
            </a:r>
            <a:r>
              <a:rPr lang="en-US" sz="2200" dirty="0" smtClean="0">
                <a:solidFill>
                  <a:srgbClr val="242021"/>
                </a:solidFill>
              </a:rPr>
              <a:t>How was your trip to Bac Ha, Alice?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It’s awesome. I like Bac Ha Fair. It’s an open-air market in Lao </a:t>
            </a:r>
            <a:r>
              <a:rPr lang="en-US" sz="2200" dirty="0" err="1" smtClean="0">
                <a:solidFill>
                  <a:srgbClr val="242021"/>
                </a:solidFill>
              </a:rPr>
              <a:t>Cai</a:t>
            </a:r>
            <a:r>
              <a:rPr lang="en-US" sz="2200" dirty="0" smtClean="0">
                <a:solidFill>
                  <a:srgbClr val="242021"/>
                </a:solidFill>
              </a:rPr>
              <a:t>.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 smtClean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What do you like about it?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Many things. Theo people at the market were wearing really </a:t>
            </a:r>
            <a:r>
              <a:rPr lang="en-US" sz="2200" dirty="0" err="1" smtClean="0">
                <a:solidFill>
                  <a:srgbClr val="242021"/>
                </a:solidFill>
              </a:rPr>
              <a:t>colourful</a:t>
            </a:r>
            <a:r>
              <a:rPr lang="en-US" sz="2200" dirty="0" smtClean="0">
                <a:solidFill>
                  <a:srgbClr val="242021"/>
                </a:solidFill>
              </a:rPr>
              <a:t> costumes.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Yeah…They came from different minority groups.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I think so, and most of the products sold at the market were home-grown and home-made. I love it.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Do you have similar markets in New Zealand?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smtClean="0">
                <a:solidFill>
                  <a:srgbClr val="242021"/>
                </a:solidFill>
              </a:rPr>
              <a:t>Yes, we </a:t>
            </a:r>
            <a:r>
              <a:rPr lang="en-US" sz="2200" dirty="0" smtClean="0">
                <a:solidFill>
                  <a:srgbClr val="242021"/>
                </a:solidFill>
              </a:rPr>
              <a:t>do. Back in my city, Auckland, we have a farmers’ market every Saturday where farmers sell their products. My mother loves shopping there, and she rarely misses one.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I prefer shopping at the supermarket. I can find almost everything I need there, I don’t have to bargain. All the items have fixed prices on their price tags.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Right. It’s more convenient.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dirty="0" smtClean="0">
                <a:solidFill>
                  <a:srgbClr val="242021"/>
                </a:solidFill>
              </a:rPr>
              <a:t>: See you.</a:t>
            </a:r>
            <a:endParaRPr lang="en-US" sz="2200" dirty="0"/>
          </a:p>
        </p:txBody>
      </p:sp>
      <p:pic>
        <p:nvPicPr>
          <p:cNvPr id="3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6276" y="998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7298" y="1110730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 and Alice mentioned four places where they can buy things. Complete the list.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264429"/>
              </p:ext>
            </p:extLst>
          </p:nvPr>
        </p:nvGraphicFramePr>
        <p:xfrm>
          <a:off x="3195037" y="2152952"/>
          <a:ext cx="533350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50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+mj-lt"/>
                        </a:rPr>
                        <a:t>2</a:t>
                      </a:r>
                      <a:r>
                        <a:rPr lang="en-US" sz="3200" b="0" smtClean="0">
                          <a:latin typeface="+mj-lt"/>
                        </a:rPr>
                        <a:t>. 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2436" y="57080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21498" y="3399725"/>
            <a:ext cx="284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farmers’ market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21498" y="4448052"/>
            <a:ext cx="2304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supermarket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04606" y="5496379"/>
            <a:ext cx="3213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</a:t>
            </a:r>
            <a:r>
              <a:rPr lang="en-US" sz="3200" dirty="0" smtClean="0">
                <a:solidFill>
                  <a:srgbClr val="7030A0"/>
                </a:solidFill>
              </a:rPr>
              <a:t>onvenience store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8461"/>
            <a:ext cx="62099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types of markets with the features.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129516"/>
              </p:ext>
            </p:extLst>
          </p:nvPr>
        </p:nvGraphicFramePr>
        <p:xfrm>
          <a:off x="576198" y="2198076"/>
          <a:ext cx="11070857" cy="4373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699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Features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</a:rPr>
                        <a:t>are displayed 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79273" y="3445164"/>
            <a:ext cx="674254" cy="18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79273" y="3463636"/>
            <a:ext cx="674254" cy="1394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57418" y="4151745"/>
            <a:ext cx="1196109" cy="92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57418" y="4160981"/>
            <a:ext cx="1196109" cy="15083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57418" y="4160981"/>
            <a:ext cx="1196109" cy="21123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089770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1874" y="1620184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2612" y="1740252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</a:t>
            </a:r>
            <a:r>
              <a:rPr lang="en-US" sz="2800" b="1" dirty="0" smtClean="0">
                <a:solidFill>
                  <a:srgbClr val="7030A0"/>
                </a:solidFill>
              </a:rPr>
              <a:t>ome -grown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1615" y="174025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bargaining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2755" y="174025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0008" y="1731784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</a:t>
            </a:r>
            <a:r>
              <a:rPr lang="en-US" sz="2800" b="1" dirty="0" smtClean="0">
                <a:solidFill>
                  <a:srgbClr val="7030A0"/>
                </a:solidFill>
              </a:rPr>
              <a:t>rice tag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20045" y="1741968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</a:t>
            </a:r>
            <a:r>
              <a:rPr lang="en-US" sz="2800" b="1" dirty="0" smtClean="0">
                <a:solidFill>
                  <a:srgbClr val="7030A0"/>
                </a:solidFill>
              </a:rPr>
              <a:t>onvenience store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131589" y="239298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smtClean="0">
                <a:solidFill>
                  <a:srgbClr val="E0702A"/>
                </a:solidFill>
              </a:rPr>
              <a:t>1.</a:t>
            </a:r>
            <a:r>
              <a:rPr lang="en-US" smtClean="0"/>
              <a:t>  - </a:t>
            </a:r>
            <a:r>
              <a:rPr lang="en-US" dirty="0" smtClean="0"/>
              <a:t>What </a:t>
            </a:r>
            <a:r>
              <a:rPr lang="en-US" smtClean="0"/>
              <a:t>is ‘_____________’?</a:t>
            </a: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- It’s when buyers talk to the sellers to get a lower price.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2.</a:t>
            </a:r>
            <a:r>
              <a:rPr lang="en-US" dirty="0" smtClean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3.</a:t>
            </a:r>
            <a:r>
              <a:rPr lang="en-US" dirty="0" smtClean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4.</a:t>
            </a:r>
            <a:r>
              <a:rPr lang="en-US" dirty="0" smtClean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5.</a:t>
            </a:r>
            <a:r>
              <a:rPr lang="en-US" dirty="0" smtClean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417 0.11319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56953 0.32708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9231 0.4261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3984 0.5377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0339 0.64282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91212" y="1782685"/>
            <a:ext cx="619623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/>
              <a:t>Work </a:t>
            </a:r>
            <a:r>
              <a:rPr lang="en-US" sz="2400" b="1" dirty="0" smtClean="0"/>
              <a:t>in groups</a:t>
            </a:r>
            <a:r>
              <a:rPr lang="en-US" sz="2400" dirty="0" smtClean="0"/>
              <a:t>. </a:t>
            </a:r>
            <a:r>
              <a:rPr lang="en-US" sz="2400" b="1" dirty="0"/>
              <a:t>Quickly write down the names of </a:t>
            </a:r>
            <a:r>
              <a:rPr lang="en-US" sz="2400" b="1" dirty="0" smtClean="0"/>
              <a:t>some </a:t>
            </a:r>
            <a:r>
              <a:rPr lang="en-US" sz="2400" b="1" dirty="0" err="1" smtClean="0">
                <a:solidFill>
                  <a:srgbClr val="00B050"/>
                </a:solidFill>
              </a:rPr>
              <a:t>speciality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shops</a:t>
            </a:r>
            <a:r>
              <a:rPr lang="en-US" sz="24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796" y="3274019"/>
            <a:ext cx="26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Example:</a:t>
            </a:r>
          </a:p>
          <a:p>
            <a:r>
              <a:rPr lang="en-US" sz="3200" i="1" dirty="0" smtClean="0"/>
              <a:t>- clothes shop</a:t>
            </a:r>
          </a:p>
          <a:p>
            <a:r>
              <a:rPr lang="en-US" sz="3200" i="1" dirty="0" smtClean="0"/>
              <a:t>- florist’s</a:t>
            </a:r>
            <a:endParaRPr lang="en-US" sz="3200" i="1" dirty="0"/>
          </a:p>
        </p:txBody>
      </p:sp>
      <p:sp>
        <p:nvSpPr>
          <p:cNvPr id="13" name="Google Shape;1881;p31"/>
          <p:cNvSpPr txBox="1">
            <a:spLocks/>
          </p:cNvSpPr>
          <p:nvPr/>
        </p:nvSpPr>
        <p:spPr>
          <a:xfrm>
            <a:off x="780761" y="3100940"/>
            <a:ext cx="34555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rgbClr val="AD4F0F"/>
                </a:solidFill>
              </a:rPr>
              <a:t>s</a:t>
            </a:r>
            <a:r>
              <a:rPr lang="en-US" sz="4000" b="1" dirty="0" err="1" smtClean="0">
                <a:solidFill>
                  <a:srgbClr val="AD4F0F"/>
                </a:solidFill>
              </a:rPr>
              <a:t>peciality</a:t>
            </a:r>
            <a:r>
              <a:rPr lang="en-US" sz="4000" b="1" dirty="0" smtClean="0">
                <a:solidFill>
                  <a:srgbClr val="AD4F0F"/>
                </a:solidFill>
              </a:rPr>
              <a:t> shop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6970" y="5040180"/>
            <a:ext cx="3243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cửa </a:t>
            </a:r>
            <a:r>
              <a:rPr lang="en-US" sz="3600" dirty="0" err="1" smtClean="0"/>
              <a:t>hàng</a:t>
            </a:r>
            <a:r>
              <a:rPr lang="en-US" sz="3600" dirty="0" smtClean="0"/>
              <a:t> </a:t>
            </a:r>
            <a:r>
              <a:rPr lang="en-US" sz="3600" dirty="0" err="1" smtClean="0"/>
              <a:t>bán</a:t>
            </a:r>
            <a:r>
              <a:rPr lang="en-US" sz="3600" dirty="0" smtClean="0"/>
              <a:t> </a:t>
            </a:r>
            <a:r>
              <a:rPr lang="en-US" sz="3600" dirty="0" err="1" smtClean="0"/>
              <a:t>đồ</a:t>
            </a:r>
            <a:r>
              <a:rPr lang="en-US" sz="3600" dirty="0" smtClean="0"/>
              <a:t> </a:t>
            </a:r>
            <a:r>
              <a:rPr lang="en-US" sz="3600" dirty="0" err="1" smtClean="0"/>
              <a:t>chuyên</a:t>
            </a:r>
            <a:r>
              <a:rPr lang="en-US" sz="3600" dirty="0" smtClean="0"/>
              <a:t> </a:t>
            </a:r>
            <a:r>
              <a:rPr lang="en-US" sz="3600" dirty="0" err="1" smtClean="0"/>
              <a:t>dụng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746970" y="4206404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speʃiˈ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æləti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7489"/>
          <a:stretch/>
        </p:blipFill>
        <p:spPr>
          <a:xfrm>
            <a:off x="1139680" y="1263108"/>
            <a:ext cx="2737664" cy="55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113"/>
          <a:stretch/>
        </p:blipFill>
        <p:spPr>
          <a:xfrm>
            <a:off x="7768748" y="1188331"/>
            <a:ext cx="4118452" cy="56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3883" y="1233780"/>
            <a:ext cx="611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Suggested answers: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989708" y="2268169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candy shop</a:t>
            </a:r>
          </a:p>
          <a:p>
            <a:r>
              <a:rPr lang="en-US" sz="3200" dirty="0" smtClean="0"/>
              <a:t>music shop</a:t>
            </a:r>
          </a:p>
          <a:p>
            <a:r>
              <a:rPr lang="en-US" sz="3200" dirty="0" smtClean="0"/>
              <a:t>computer shop</a:t>
            </a:r>
          </a:p>
          <a:p>
            <a:r>
              <a:rPr lang="en-US" sz="3200" dirty="0" smtClean="0"/>
              <a:t>barber’s</a:t>
            </a:r>
          </a:p>
          <a:p>
            <a:r>
              <a:rPr lang="en-US" sz="3200" dirty="0" smtClean="0"/>
              <a:t>hairdresser’s</a:t>
            </a:r>
          </a:p>
          <a:p>
            <a:r>
              <a:rPr lang="en-US" sz="3200" dirty="0" smtClean="0"/>
              <a:t>gift shop</a:t>
            </a:r>
          </a:p>
          <a:p>
            <a:r>
              <a:rPr lang="en-US" sz="3200" dirty="0" smtClean="0"/>
              <a:t>pet shop</a:t>
            </a:r>
          </a:p>
          <a:p>
            <a:r>
              <a:rPr lang="en-US" sz="3200" smtClean="0"/>
              <a:t>shoe </a:t>
            </a:r>
            <a:r>
              <a:rPr lang="en-US" sz="3200" dirty="0" smtClean="0"/>
              <a:t>shop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5" y="2970834"/>
            <a:ext cx="3860799" cy="216204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619763" y="2341176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clothes shop</a:t>
            </a:r>
          </a:p>
          <a:p>
            <a:r>
              <a:rPr lang="en-US" sz="3200"/>
              <a:t>florist’s</a:t>
            </a:r>
          </a:p>
          <a:p>
            <a:r>
              <a:rPr lang="en-US" sz="3200"/>
              <a:t>bakery</a:t>
            </a:r>
          </a:p>
          <a:p>
            <a:r>
              <a:rPr lang="en-US" sz="3200"/>
              <a:t>butcher’s</a:t>
            </a:r>
          </a:p>
          <a:p>
            <a:r>
              <a:rPr lang="en-US" sz="3200"/>
              <a:t>bookshop</a:t>
            </a:r>
          </a:p>
          <a:p>
            <a:r>
              <a:rPr lang="en-US" sz="3200"/>
              <a:t>greengrocer’s</a:t>
            </a:r>
          </a:p>
          <a:p>
            <a:r>
              <a:rPr lang="en-US" sz="3200"/>
              <a:t>stationer’s</a:t>
            </a:r>
          </a:p>
          <a:p>
            <a:r>
              <a:rPr lang="en-US" sz="3200"/>
              <a:t>café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120948" y="1341819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52" y="1173423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88304" y="1454584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83175" y="2069784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26649"/>
                </a:solidFill>
              </a:rPr>
              <a:t>My </a:t>
            </a:r>
            <a:r>
              <a:rPr lang="en-US" sz="3200" b="1" dirty="0" err="1" smtClean="0">
                <a:solidFill>
                  <a:srgbClr val="F26649"/>
                </a:solidFill>
              </a:rPr>
              <a:t>favourite</a:t>
            </a:r>
            <a:r>
              <a:rPr lang="en-US" sz="3200" b="1" dirty="0" smtClean="0">
                <a:solidFill>
                  <a:srgbClr val="F26649"/>
                </a:solidFill>
              </a:rPr>
              <a:t> shopping place</a:t>
            </a:r>
            <a:endParaRPr lang="en-US" sz="32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167" y="2724889"/>
            <a:ext cx="7414136" cy="38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0357"/>
            <a:ext cx="34881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96166" y="2144930"/>
            <a:ext cx="11616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</a:t>
            </a:r>
            <a:r>
              <a:rPr lang="en-US" sz="3600"/>
              <a:t>to </a:t>
            </a:r>
            <a:r>
              <a:rPr lang="en-US" sz="3600" smtClean="0"/>
              <a:t>shopping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</a:t>
            </a:r>
            <a:r>
              <a:rPr lang="en-US" sz="3600" dirty="0" smtClean="0"/>
              <a:t>unit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29362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469" y="2198184"/>
            <a:ext cx="8946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some places for shopping they have learnt about in the lesson.</a:t>
            </a:r>
          </a:p>
          <a:p>
            <a:pPr>
              <a:lnSpc>
                <a:spcPct val="150000"/>
              </a:lnSpc>
            </a:pPr>
            <a:r>
              <a:rPr lang="en-US" sz="3200"/>
              <a:t>- Learn new words and phrases by heart.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unit: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1" y="3537012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19041" y="2147803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57694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28125" y="499809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2116749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92304" y="2963477"/>
            <a:ext cx="5755112" cy="182838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and Alice mentioned four places where they can buy things. Complete the list.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types of markets with the features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words and phrases from the box.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96281" y="5017574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Listing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231923" cy="73865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456606"/>
            <a:ext cx="1231923" cy="112033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877668"/>
            <a:ext cx="1241007" cy="112042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808271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298813"/>
            <a:ext cx="1241007" cy="50945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681" y="5818018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186918" y="1284315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95894" l="9971" r="89932"/>
                    </a14:imgEffect>
                  </a14:imgLayer>
                </a14:imgProps>
              </a:ext>
            </a:extLst>
          </a:blip>
          <a:srcRect l="8975" t="11502" r="17883" b="4110"/>
          <a:stretch/>
        </p:blipFill>
        <p:spPr>
          <a:xfrm>
            <a:off x="214817" y="1891760"/>
            <a:ext cx="4404946" cy="4651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0932" y="1083306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960031" y="1891760"/>
            <a:ext cx="6417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</a:t>
            </a:r>
            <a:r>
              <a:rPr lang="en-US" sz="3200" dirty="0" smtClean="0"/>
              <a:t>Do you like shopping?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2. </a:t>
            </a:r>
            <a:r>
              <a:rPr lang="en-US" sz="3200" dirty="0" smtClean="0"/>
              <a:t>Where do you often go shopping?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3. </a:t>
            </a:r>
            <a:r>
              <a:rPr lang="en-US" sz="3200" dirty="0" smtClean="0"/>
              <a:t>Can you name some markets or supermarkets that you know?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4. </a:t>
            </a:r>
            <a:r>
              <a:rPr lang="en-US" sz="3200" dirty="0" smtClean="0"/>
              <a:t>Do you prefer shopping in an open-air market or in a supermarket?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4238" y="1254204"/>
            <a:ext cx="792589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o</a:t>
            </a:r>
            <a:r>
              <a:rPr lang="en-US" sz="7200" b="1" dirty="0" smtClean="0">
                <a:solidFill>
                  <a:srgbClr val="AD4F0F"/>
                </a:solidFill>
              </a:rPr>
              <a:t>pen-air market </a:t>
            </a:r>
            <a:r>
              <a:rPr lang="en-US" sz="54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5576" y="4813713"/>
            <a:ext cx="4672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smtClean="0"/>
              <a:t>chợ </a:t>
            </a:r>
            <a:r>
              <a:rPr lang="en-US" sz="4400" dirty="0" err="1" smtClean="0"/>
              <a:t>họp</a:t>
            </a:r>
            <a:r>
              <a:rPr lang="en-US" sz="4400" dirty="0" smtClean="0"/>
              <a:t> </a:t>
            </a:r>
            <a:r>
              <a:rPr lang="en-US" sz="4400" dirty="0" err="1" smtClean="0"/>
              <a:t>ngoài</a:t>
            </a:r>
            <a:r>
              <a:rPr lang="en-US" sz="4400" dirty="0" smtClean="0"/>
              <a:t> </a:t>
            </a:r>
            <a:r>
              <a:rPr lang="en-US" sz="4400" dirty="0" err="1" smtClean="0"/>
              <a:t>trời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87067" y="3432686"/>
            <a:ext cx="5832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smtClean="0">
                <a:solidFill>
                  <a:schemeClr val="accent5">
                    <a:lumMod val="50000"/>
                  </a:schemeClr>
                </a:solidFill>
              </a:rPr>
              <a:t>eə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38" y="3484111"/>
            <a:ext cx="718016" cy="71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613" y="2540977"/>
            <a:ext cx="6059118" cy="40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4724" y="1165663"/>
            <a:ext cx="751722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</a:t>
            </a:r>
            <a:r>
              <a:rPr lang="en-US" sz="8000" b="1" dirty="0" smtClean="0">
                <a:solidFill>
                  <a:srgbClr val="AD4F0F"/>
                </a:solidFill>
              </a:rPr>
              <a:t>ome-grown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5374" y="461764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tự </a:t>
            </a:r>
            <a:r>
              <a:rPr lang="en-US" sz="4800" dirty="0" err="1" smtClean="0"/>
              <a:t>trồng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751025" y="3193306"/>
            <a:ext cx="4256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531" y="2683023"/>
            <a:ext cx="6694955" cy="3765912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930" y="3321513"/>
            <a:ext cx="628722" cy="6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272464"/>
            <a:ext cx="788193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home-made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7964" y="456800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tự </a:t>
            </a:r>
            <a:r>
              <a:rPr lang="en-US" sz="4800" dirty="0" err="1" smtClean="0"/>
              <a:t>làm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99349" y="3258392"/>
            <a:ext cx="4049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055" y="3337480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631" y="2517342"/>
            <a:ext cx="5741914" cy="43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0703" y="1131146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</a:t>
            </a:r>
            <a:r>
              <a:rPr lang="en-US" sz="8000" b="1" dirty="0" smtClean="0">
                <a:solidFill>
                  <a:srgbClr val="AD4F0F"/>
                </a:solidFill>
              </a:rPr>
              <a:t>argain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40466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</a:t>
            </a:r>
            <a:r>
              <a:rPr lang="en-US" sz="4800" dirty="0" err="1" smtClean="0"/>
              <a:t>ặc</a:t>
            </a:r>
            <a:r>
              <a:rPr lang="en-US" sz="4800" dirty="0" smtClean="0"/>
              <a:t> </a:t>
            </a:r>
            <a:r>
              <a:rPr lang="en-US" sz="4800" dirty="0" err="1" smtClean="0"/>
              <a:t>cả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6732" y="3096624"/>
            <a:ext cx="26933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71" y="3184583"/>
            <a:ext cx="655081" cy="655081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97" y="1658673"/>
            <a:ext cx="7251203" cy="48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1520" y="930782"/>
            <a:ext cx="87352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</a:t>
            </a:r>
            <a:r>
              <a:rPr lang="en-US" sz="8000" b="1" dirty="0" smtClean="0">
                <a:solidFill>
                  <a:srgbClr val="AD4F0F"/>
                </a:solidFill>
              </a:rPr>
              <a:t>armers’ market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7088" y="450365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</a:t>
            </a:r>
            <a:r>
              <a:rPr lang="en-US" sz="4800" dirty="0" err="1" smtClean="0"/>
              <a:t>hợ</a:t>
            </a:r>
            <a:r>
              <a:rPr lang="en-US" sz="4800" dirty="0" smtClean="0"/>
              <a:t> </a:t>
            </a:r>
            <a:r>
              <a:rPr lang="en-US" sz="4800" dirty="0" err="1" smtClean="0"/>
              <a:t>nông</a:t>
            </a:r>
            <a:r>
              <a:rPr lang="en-US" sz="4800" dirty="0" smtClean="0"/>
              <a:t> </a:t>
            </a:r>
            <a:r>
              <a:rPr lang="en-US" sz="4800" dirty="0" err="1" smtClean="0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47088" y="3015039"/>
            <a:ext cx="4495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73" y="3076840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720" y="2303291"/>
            <a:ext cx="6293825" cy="444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4542</TotalTime>
  <Words>747</Words>
  <Application>Microsoft Office PowerPoint</Application>
  <PresentationFormat>Widescreen</PresentationFormat>
  <Paragraphs>195</Paragraphs>
  <Slides>22</Slides>
  <Notes>18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244</cp:revision>
  <dcterms:created xsi:type="dcterms:W3CDTF">2020-12-09T02:04:09Z</dcterms:created>
  <dcterms:modified xsi:type="dcterms:W3CDTF">2023-07-13T07:22:12Z</dcterms:modified>
</cp:coreProperties>
</file>