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4"/>
  </p:notesMasterIdLst>
  <p:sldIdLst>
    <p:sldId id="337" r:id="rId2"/>
    <p:sldId id="256" r:id="rId3"/>
    <p:sldId id="302" r:id="rId4"/>
    <p:sldId id="331" r:id="rId5"/>
    <p:sldId id="276" r:id="rId6"/>
    <p:sldId id="332" r:id="rId7"/>
    <p:sldId id="333" r:id="rId8"/>
    <p:sldId id="325" r:id="rId9"/>
    <p:sldId id="334" r:id="rId10"/>
    <p:sldId id="314" r:id="rId11"/>
    <p:sldId id="335" r:id="rId12"/>
    <p:sldId id="336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NGUYEN LINH" initials="NL" lastIdx="2" clrIdx="0">
    <p:extLst>
      <p:ext uri="{19B8F6BF-5375-455C-9EA6-DF929625EA0E}">
        <p15:presenceInfo xmlns:p15="http://schemas.microsoft.com/office/powerpoint/2012/main" userId="a6fb245461e99cb7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0702A"/>
    <a:srgbClr val="7192A9"/>
    <a:srgbClr val="EF4B66"/>
    <a:srgbClr val="F37D91"/>
    <a:srgbClr val="FBCDCD"/>
    <a:srgbClr val="F7A5A5"/>
    <a:srgbClr val="F26649"/>
    <a:srgbClr val="F3F6F6"/>
    <a:srgbClr val="D8E5E5"/>
    <a:srgbClr val="3B87C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808" autoAdjust="0"/>
    <p:restoredTop sz="94660"/>
  </p:normalViewPr>
  <p:slideViewPr>
    <p:cSldViewPr snapToGrid="0" showGuides="1">
      <p:cViewPr varScale="1">
        <p:scale>
          <a:sx n="106" d="100"/>
          <a:sy n="106" d="100"/>
        </p:scale>
        <p:origin x="894" y="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0280945-BB74-47ED-919A-9C361166EB61}" type="datetimeFigureOut">
              <a:rPr lang="en-US" smtClean="0"/>
              <a:t>7/13/2023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B62FB90-C021-40C3-ACC1-60A35BBA16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48544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773188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879051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374929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329405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999511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397414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749422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76741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7/13/2023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74840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7/13/2023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86063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7/13/2023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73215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7/13/2023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80465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7/13/2023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92797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7/13/2023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10164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7/13/2023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59820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7/13/2023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55301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7/13/2023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28005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7/13/2023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96654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7/13/2023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39451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526A92-8AAF-4BF0-85FE-B336BF0F8D2D}" type="datetimeFigureOut">
              <a:rPr lang="en-US" smtClean="0"/>
              <a:t>7/13/2023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26752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microsoft.com/office/2007/relationships/hdphoto" Target="../media/hdphoto2.wdp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g"/><Relationship Id="rId5" Type="http://schemas.openxmlformats.org/officeDocument/2006/relationships/image" Target="../media/image6.jpg"/><Relationship Id="rId4" Type="http://schemas.openxmlformats.org/officeDocument/2006/relationships/image" Target="../media/image5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9.png"/><Relationship Id="rId4" Type="http://schemas.openxmlformats.org/officeDocument/2006/relationships/notesSlide" Target="../notesSlides/notesSlide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5" Type="http://schemas.openxmlformats.org/officeDocument/2006/relationships/image" Target="../media/image9.png"/><Relationship Id="rId4" Type="http://schemas.openxmlformats.org/officeDocument/2006/relationships/notesSlide" Target="../notesSlides/notesSlide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88032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-1905" y="1905"/>
            <a:ext cx="12192000" cy="1083309"/>
            <a:chOff x="0" y="-3"/>
            <a:chExt cx="12192000" cy="1083309"/>
          </a:xfrm>
        </p:grpSpPr>
        <p:sp>
          <p:nvSpPr>
            <p:cNvPr id="19" name="Round Single Corner Rectangle 18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0" name="Round Single Corner Rectangle 19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1" name="Round Single Corner Rectangle 20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1131589" y="1331912"/>
            <a:ext cx="10815315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Wrap-up</a:t>
            </a:r>
            <a:endParaRPr lang="en-US" sz="24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576198" y="1290971"/>
            <a:ext cx="502606" cy="502606"/>
          </a:xfrm>
          <a:prstGeom prst="roundRect">
            <a:avLst/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28983" y="1188331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87067" y="20766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CONSOLIDATION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985D3B7-A40A-4421-9C5F-777653C71BC7}"/>
              </a:ext>
            </a:extLst>
          </p:cNvPr>
          <p:cNvSpPr txBox="1"/>
          <p:nvPr/>
        </p:nvSpPr>
        <p:spPr>
          <a:xfrm>
            <a:off x="628983" y="2434919"/>
            <a:ext cx="7782877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600" dirty="0"/>
              <a:t>What have we learnt in this lesson?</a:t>
            </a: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sz="3600" dirty="0"/>
              <a:t>Listening about water pollution</a:t>
            </a: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sz="3600" dirty="0"/>
              <a:t>Writing a notice</a:t>
            </a:r>
          </a:p>
        </p:txBody>
      </p:sp>
      <p:pic>
        <p:nvPicPr>
          <p:cNvPr id="2050" name="Picture 2" descr="Recruiting Action Plan Wrap-Up – firecrackers">
            <a:extLst>
              <a:ext uri="{FF2B5EF4-FFF2-40B4-BE49-F238E27FC236}">
                <a16:creationId xmlns:a16="http://schemas.microsoft.com/office/drawing/2014/main" id="{FE7FA83B-BF66-4478-AC2F-3619125C5C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11860" y="1358595"/>
            <a:ext cx="3203942" cy="21526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757278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-1905" y="1905"/>
            <a:ext cx="12192000" cy="1083309"/>
            <a:chOff x="0" y="-3"/>
            <a:chExt cx="12192000" cy="1083309"/>
          </a:xfrm>
        </p:grpSpPr>
        <p:sp>
          <p:nvSpPr>
            <p:cNvPr id="19" name="Round Single Corner Rectangle 18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0" name="Round Single Corner Rectangle 19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1" name="Round Single Corner Rectangle 20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1094043" y="1280664"/>
            <a:ext cx="10815315" cy="52322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800" b="1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Homework</a:t>
            </a:r>
            <a:endParaRPr lang="en-US" sz="2800" b="1" dirty="0">
              <a:effectLst>
                <a:glow rad="88900">
                  <a:schemeClr val="bg1"/>
                </a:glow>
              </a:effectLst>
              <a:cs typeface="Arial" panose="020B0604020202020204" pitchFamily="34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576198" y="1290971"/>
            <a:ext cx="502606" cy="502606"/>
          </a:xfrm>
          <a:prstGeom prst="roundRect">
            <a:avLst/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36603" y="1195393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2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87067" y="20766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CONSOLIDATION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094043" y="2166806"/>
            <a:ext cx="8149852" cy="8374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600"/>
              <a:t>- Do exercises in the workbook.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03BC39F2-4045-47C3-BEE7-34D15748783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13736" r="8626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7601" y="3473121"/>
            <a:ext cx="4249429" cy="29652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05425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3048000" y="5926233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GB" b="1">
                <a:latin typeface="Calibri" panose="020F0502020204030204" pitchFamily="34" charset="0"/>
              </a:rPr>
              <a:t>Website: </a:t>
            </a:r>
            <a:r>
              <a:rPr lang="en-GB" b="1" i="1">
                <a:latin typeface="Calibri" panose="020F0502020204030204" pitchFamily="34" charset="0"/>
              </a:rPr>
              <a:t>hoclieu.vn</a:t>
            </a:r>
            <a:endParaRPr lang="en-GB"/>
          </a:p>
          <a:p>
            <a:pPr algn="ctr"/>
            <a:r>
              <a:rPr lang="en-GB" b="1">
                <a:latin typeface="Calibri" panose="020F0502020204030204" pitchFamily="34" charset="0"/>
              </a:rPr>
              <a:t>Fanpage: </a:t>
            </a:r>
            <a:r>
              <a:rPr lang="en-GB" b="1" i="1">
                <a:latin typeface="Calibri" panose="020F0502020204030204" pitchFamily="34" charset="0"/>
              </a:rPr>
              <a:t>facebook.com/www.tienganhglobalsuccess.vn/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394043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Group 20"/>
          <p:cNvGrpSpPr/>
          <p:nvPr/>
        </p:nvGrpSpPr>
        <p:grpSpPr>
          <a:xfrm>
            <a:off x="7620" y="-7620"/>
            <a:ext cx="12192000" cy="1083309"/>
            <a:chOff x="0" y="-3"/>
            <a:chExt cx="12192000" cy="1083309"/>
          </a:xfrm>
        </p:grpSpPr>
        <p:sp>
          <p:nvSpPr>
            <p:cNvPr id="23" name="Round Single Corner Rectangle 22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4" name="Round Single Corner Rectangle 23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5" name="Round Single Corner Rectangle 24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33" name="Group 32"/>
          <p:cNvGrpSpPr/>
          <p:nvPr/>
        </p:nvGrpSpPr>
        <p:grpSpPr>
          <a:xfrm>
            <a:off x="2261781" y="112190"/>
            <a:ext cx="712319" cy="709214"/>
            <a:chOff x="2180974" y="148629"/>
            <a:chExt cx="712319" cy="709214"/>
          </a:xfrm>
        </p:grpSpPr>
        <p:sp>
          <p:nvSpPr>
            <p:cNvPr id="30" name="Oval 29"/>
            <p:cNvSpPr/>
            <p:nvPr/>
          </p:nvSpPr>
          <p:spPr>
            <a:xfrm>
              <a:off x="2180974" y="148629"/>
              <a:ext cx="712319" cy="709214"/>
            </a:xfrm>
            <a:prstGeom prst="ellipse">
              <a:avLst/>
            </a:prstGeom>
            <a:solidFill>
              <a:srgbClr val="F7A5A5"/>
            </a:solidFill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1" name="Chord 30"/>
            <p:cNvSpPr/>
            <p:nvPr/>
          </p:nvSpPr>
          <p:spPr>
            <a:xfrm rot="4088942">
              <a:off x="2197459" y="160739"/>
              <a:ext cx="676824" cy="685834"/>
            </a:xfrm>
            <a:prstGeom prst="chord">
              <a:avLst>
                <a:gd name="adj1" fmla="val 2761841"/>
                <a:gd name="adj2" fmla="val 16200000"/>
              </a:avLst>
            </a:prstGeom>
            <a:solidFill>
              <a:srgbClr val="EF4B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34" name="Rounded Rectangle 33"/>
          <p:cNvSpPr/>
          <p:nvPr/>
        </p:nvSpPr>
        <p:spPr>
          <a:xfrm>
            <a:off x="3927147" y="1726624"/>
            <a:ext cx="3948886" cy="625641"/>
          </a:xfrm>
          <a:prstGeom prst="roundRect">
            <a:avLst>
              <a:gd name="adj" fmla="val 42661"/>
            </a:avLst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5" name="Picture 34"/>
          <p:cNvPicPr>
            <a:picLocks noChangeAspect="1"/>
          </p:cNvPicPr>
          <p:nvPr/>
        </p:nvPicPr>
        <p:blipFill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7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0051" y="1558228"/>
            <a:ext cx="964452" cy="916490"/>
          </a:xfrm>
          <a:prstGeom prst="rect">
            <a:avLst/>
          </a:prstGeom>
        </p:spPr>
      </p:pic>
      <p:sp>
        <p:nvSpPr>
          <p:cNvPr id="36" name="TextBox 35"/>
          <p:cNvSpPr txBox="1"/>
          <p:nvPr/>
        </p:nvSpPr>
        <p:spPr>
          <a:xfrm>
            <a:off x="4312855" y="1777834"/>
            <a:ext cx="358153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</a:rPr>
              <a:t>LESSON 6: SKILLS 2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928438" y="132929"/>
            <a:ext cx="125234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Unit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3150250" y="88279"/>
            <a:ext cx="826433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ENVIRONMENTAL PROTECTION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1276300" y="3793403"/>
            <a:ext cx="72244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2243706" y="109060"/>
            <a:ext cx="73039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7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27147" y="2809517"/>
            <a:ext cx="3853229" cy="36297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6211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ounded Rectangle 30"/>
          <p:cNvSpPr/>
          <p:nvPr/>
        </p:nvSpPr>
        <p:spPr>
          <a:xfrm>
            <a:off x="4435147" y="379976"/>
            <a:ext cx="3948886" cy="625641"/>
          </a:xfrm>
          <a:prstGeom prst="roundRect">
            <a:avLst>
              <a:gd name="adj" fmla="val 42661"/>
            </a:avLst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4567839" y="1755498"/>
            <a:ext cx="2162852" cy="845902"/>
          </a:xfrm>
          <a:custGeom>
            <a:avLst/>
            <a:gdLst>
              <a:gd name="connsiteX0" fmla="*/ 0 w 1728196"/>
              <a:gd name="connsiteY0" fmla="*/ 0 h 941884"/>
              <a:gd name="connsiteX1" fmla="*/ 1728196 w 1728196"/>
              <a:gd name="connsiteY1" fmla="*/ 0 h 941884"/>
              <a:gd name="connsiteX2" fmla="*/ 1728196 w 1728196"/>
              <a:gd name="connsiteY2" fmla="*/ 941884 h 941884"/>
              <a:gd name="connsiteX3" fmla="*/ 0 w 1728196"/>
              <a:gd name="connsiteY3" fmla="*/ 941884 h 941884"/>
              <a:gd name="connsiteX4" fmla="*/ 0 w 1728196"/>
              <a:gd name="connsiteY4" fmla="*/ 0 h 941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28196" h="941884">
                <a:moveTo>
                  <a:pt x="0" y="0"/>
                </a:moveTo>
                <a:lnTo>
                  <a:pt x="1728196" y="0"/>
                </a:lnTo>
                <a:lnTo>
                  <a:pt x="1728196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430" tIns="11430" rIns="11430" bIns="11430" numCol="1" spcCol="1270" anchor="ctr" anchorCtr="0">
            <a:noAutofit/>
          </a:bodyPr>
          <a:lstStyle/>
          <a:p>
            <a:pPr marL="0" lvl="1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en-US" b="1" dirty="0"/>
          </a:p>
        </p:txBody>
      </p:sp>
      <p:sp>
        <p:nvSpPr>
          <p:cNvPr id="11" name="Freeform 10"/>
          <p:cNvSpPr/>
          <p:nvPr/>
        </p:nvSpPr>
        <p:spPr>
          <a:xfrm>
            <a:off x="3977081" y="5090340"/>
            <a:ext cx="1603229" cy="845902"/>
          </a:xfrm>
          <a:custGeom>
            <a:avLst/>
            <a:gdLst>
              <a:gd name="connsiteX0" fmla="*/ 0 w 1419439"/>
              <a:gd name="connsiteY0" fmla="*/ 0 h 941884"/>
              <a:gd name="connsiteX1" fmla="*/ 1419439 w 1419439"/>
              <a:gd name="connsiteY1" fmla="*/ 0 h 941884"/>
              <a:gd name="connsiteX2" fmla="*/ 1419439 w 1419439"/>
              <a:gd name="connsiteY2" fmla="*/ 941884 h 941884"/>
              <a:gd name="connsiteX3" fmla="*/ 0 w 1419439"/>
              <a:gd name="connsiteY3" fmla="*/ 941884 h 941884"/>
              <a:gd name="connsiteX4" fmla="*/ 0 w 1419439"/>
              <a:gd name="connsiteY4" fmla="*/ 0 h 941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19439" h="941884">
                <a:moveTo>
                  <a:pt x="0" y="0"/>
                </a:moveTo>
                <a:lnTo>
                  <a:pt x="1419439" y="0"/>
                </a:lnTo>
                <a:lnTo>
                  <a:pt x="1419439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430" tIns="11430" rIns="11430" bIns="11430" numCol="1" spcCol="1270" anchor="ctr" anchorCtr="0">
            <a:noAutofit/>
          </a:bodyPr>
          <a:lstStyle/>
          <a:p>
            <a:pPr marL="0" lvl="1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en-US" b="1" dirty="0"/>
          </a:p>
        </p:txBody>
      </p:sp>
      <p:sp>
        <p:nvSpPr>
          <p:cNvPr id="16" name="Rounded Rectangle 15"/>
          <p:cNvSpPr/>
          <p:nvPr/>
        </p:nvSpPr>
        <p:spPr>
          <a:xfrm>
            <a:off x="669161" y="1103050"/>
            <a:ext cx="1835914" cy="612205"/>
          </a:xfrm>
          <a:prstGeom prst="roundRect">
            <a:avLst/>
          </a:prstGeom>
          <a:solidFill>
            <a:srgbClr val="F37D91"/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  <a:ea typeface="Adobe Gothic Std B" panose="020B0800000000000000" pitchFamily="34" charset="-128"/>
              </a:rPr>
              <a:t>WARM-UP</a:t>
            </a:r>
            <a:endParaRPr lang="en-GB" b="1" dirty="0">
              <a:solidFill>
                <a:schemeClr val="tx1"/>
              </a:solidFill>
              <a:ea typeface="Adobe Gothic Std B" panose="020B0800000000000000" pitchFamily="34" charset="-128"/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2872198" y="2661843"/>
            <a:ext cx="1835914" cy="601447"/>
          </a:xfrm>
          <a:prstGeom prst="roundRect">
            <a:avLst/>
          </a:prstGeom>
          <a:solidFill>
            <a:srgbClr val="F37D91"/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smtClean="0">
                <a:solidFill>
                  <a:schemeClr val="tx1"/>
                </a:solidFill>
              </a:rPr>
              <a:t>LISTENING</a:t>
            </a:r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5485796" y="1234447"/>
            <a:ext cx="5843843" cy="893323"/>
          </a:xfrm>
          <a:prstGeom prst="rect">
            <a:avLst/>
          </a:prstGeom>
          <a:solidFill>
            <a:srgbClr val="F7A5A5">
              <a:alpha val="50000"/>
            </a:srgbClr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tx1"/>
                </a:solidFill>
              </a:rPr>
              <a:t>Task 1: Work in groups. Make a list of some activities that cause </a:t>
            </a:r>
            <a:r>
              <a:rPr lang="en-US">
                <a:solidFill>
                  <a:schemeClr val="tx1"/>
                </a:solidFill>
              </a:rPr>
              <a:t>water </a:t>
            </a:r>
            <a:r>
              <a:rPr lang="en-US" smtClean="0">
                <a:solidFill>
                  <a:schemeClr val="tx1"/>
                </a:solidFill>
              </a:rPr>
              <a:t>pollution.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5485796" y="2239457"/>
            <a:ext cx="5861620" cy="1582915"/>
          </a:xfrm>
          <a:prstGeom prst="rect">
            <a:avLst/>
          </a:prstGeom>
          <a:solidFill>
            <a:srgbClr val="F7A5A5">
              <a:alpha val="50000"/>
            </a:srgbClr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R="0"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Task 2: Listen to the conversation and choose the correct word to complete </a:t>
            </a:r>
            <a:r>
              <a:rPr lang="en-US" sz="180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each </a:t>
            </a:r>
            <a:r>
              <a:rPr lang="en-US" sz="1800" smtClean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sentence.</a:t>
            </a:r>
            <a:endParaRPr lang="en-US" sz="1800" dirty="0"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R="0"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Task 3: Listen again and give short answers to the following questions. Use no more </a:t>
            </a:r>
            <a:r>
              <a:rPr lang="en-US" sz="180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than </a:t>
            </a:r>
            <a:r>
              <a:rPr lang="en-US" sz="1800" smtClean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THREE </a:t>
            </a:r>
            <a:r>
              <a:rPr lang="en-US" sz="18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words. </a:t>
            </a:r>
          </a:p>
        </p:txBody>
      </p:sp>
      <p:cxnSp>
        <p:nvCxnSpPr>
          <p:cNvPr id="24" name="Curved Connector 23"/>
          <p:cNvCxnSpPr>
            <a:cxnSpLocks/>
            <a:stCxn id="16" idx="3"/>
            <a:endCxn id="18" idx="0"/>
          </p:cNvCxnSpPr>
          <p:nvPr/>
        </p:nvCxnSpPr>
        <p:spPr>
          <a:xfrm>
            <a:off x="2505075" y="1409153"/>
            <a:ext cx="1285080" cy="1252690"/>
          </a:xfrm>
          <a:prstGeom prst="curvedConnector2">
            <a:avLst/>
          </a:prstGeom>
          <a:ln w="57150">
            <a:solidFill>
              <a:srgbClr val="7192A9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6" name="Curved Connector 25"/>
          <p:cNvCxnSpPr>
            <a:cxnSpLocks/>
            <a:stCxn id="18" idx="1"/>
            <a:endCxn id="12" idx="0"/>
          </p:cNvCxnSpPr>
          <p:nvPr/>
        </p:nvCxnSpPr>
        <p:spPr>
          <a:xfrm rot="10800000" flipV="1">
            <a:off x="1587118" y="2962566"/>
            <a:ext cx="1285080" cy="1453347"/>
          </a:xfrm>
          <a:prstGeom prst="curvedConnector2">
            <a:avLst/>
          </a:prstGeom>
          <a:ln w="57150">
            <a:solidFill>
              <a:srgbClr val="7192A9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46" name="TextBox 45"/>
          <p:cNvSpPr txBox="1"/>
          <p:nvPr/>
        </p:nvSpPr>
        <p:spPr>
          <a:xfrm>
            <a:off x="4873061" y="473584"/>
            <a:ext cx="359679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chemeClr val="bg1"/>
                </a:solidFill>
              </a:rPr>
              <a:t>LESSON 6: SKILLS 2</a:t>
            </a:r>
            <a:endParaRPr lang="en-US" sz="2400" b="1" dirty="0">
              <a:solidFill>
                <a:schemeClr val="bg1"/>
              </a:solidFill>
            </a:endParaRPr>
          </a:p>
        </p:txBody>
      </p:sp>
      <p:sp>
        <p:nvSpPr>
          <p:cNvPr id="27" name="Rounded Rectangle 26"/>
          <p:cNvSpPr/>
          <p:nvPr/>
        </p:nvSpPr>
        <p:spPr>
          <a:xfrm>
            <a:off x="2804507" y="5752230"/>
            <a:ext cx="1971297" cy="604154"/>
          </a:xfrm>
          <a:prstGeom prst="roundRect">
            <a:avLst/>
          </a:prstGeom>
          <a:solidFill>
            <a:srgbClr val="F37D91"/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CONSOLIDATION</a:t>
            </a:r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5485796" y="5610905"/>
            <a:ext cx="5829531" cy="867119"/>
          </a:xfrm>
          <a:prstGeom prst="rect">
            <a:avLst/>
          </a:prstGeom>
          <a:solidFill>
            <a:srgbClr val="F7A5A5">
              <a:alpha val="50000"/>
            </a:srgbClr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tx1"/>
                </a:solidFill>
              </a:rPr>
              <a:t>Wrap-up</a:t>
            </a:r>
          </a:p>
          <a:p>
            <a:r>
              <a:rPr lang="en-US">
                <a:solidFill>
                  <a:schemeClr val="tx1"/>
                </a:solidFill>
              </a:rPr>
              <a:t>Homework</a:t>
            </a:r>
            <a:endParaRPr lang="en-GB" dirty="0">
              <a:solidFill>
                <a:schemeClr val="tx1"/>
              </a:solidFill>
            </a:endParaRPr>
          </a:p>
        </p:txBody>
      </p:sp>
      <p:pic>
        <p:nvPicPr>
          <p:cNvPr id="30" name="Picture 29"/>
          <p:cNvPicPr>
            <a:picLocks noChangeAspect="1"/>
          </p:cNvPicPr>
          <p:nvPr/>
        </p:nvPicPr>
        <p:blipFill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7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4243" y="240612"/>
            <a:ext cx="964452" cy="916490"/>
          </a:xfrm>
          <a:prstGeom prst="rect">
            <a:avLst/>
          </a:prstGeom>
        </p:spPr>
      </p:pic>
      <p:sp>
        <p:nvSpPr>
          <p:cNvPr id="12" name="Rounded Rectangle 17">
            <a:extLst>
              <a:ext uri="{FF2B5EF4-FFF2-40B4-BE49-F238E27FC236}">
                <a16:creationId xmlns:a16="http://schemas.microsoft.com/office/drawing/2014/main" id="{A83C4A68-EB73-5354-2F41-2D2269B0CBE7}"/>
              </a:ext>
            </a:extLst>
          </p:cNvPr>
          <p:cNvSpPr/>
          <p:nvPr/>
        </p:nvSpPr>
        <p:spPr>
          <a:xfrm>
            <a:off x="669161" y="4415914"/>
            <a:ext cx="1835914" cy="601447"/>
          </a:xfrm>
          <a:prstGeom prst="roundRect">
            <a:avLst/>
          </a:prstGeom>
          <a:solidFill>
            <a:srgbClr val="F37D91"/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smtClean="0">
                <a:solidFill>
                  <a:schemeClr val="tx1"/>
                </a:solidFill>
              </a:rPr>
              <a:t>WRITING</a:t>
            </a:r>
            <a:endParaRPr lang="en-GB" b="1" dirty="0">
              <a:solidFill>
                <a:schemeClr val="tx1"/>
              </a:solidFill>
            </a:endParaRPr>
          </a:p>
        </p:txBody>
      </p:sp>
      <p:cxnSp>
        <p:nvCxnSpPr>
          <p:cNvPr id="14" name="Curved Connector 25">
            <a:extLst>
              <a:ext uri="{FF2B5EF4-FFF2-40B4-BE49-F238E27FC236}">
                <a16:creationId xmlns:a16="http://schemas.microsoft.com/office/drawing/2014/main" id="{07778C8C-1321-B1E6-2B97-8268069FC8FA}"/>
              </a:ext>
            </a:extLst>
          </p:cNvPr>
          <p:cNvCxnSpPr>
            <a:cxnSpLocks/>
            <a:stCxn id="12" idx="3"/>
            <a:endCxn id="27" idx="0"/>
          </p:cNvCxnSpPr>
          <p:nvPr/>
        </p:nvCxnSpPr>
        <p:spPr>
          <a:xfrm>
            <a:off x="2505075" y="4716638"/>
            <a:ext cx="1285081" cy="1035592"/>
          </a:xfrm>
          <a:prstGeom prst="curvedConnector2">
            <a:avLst/>
          </a:prstGeom>
          <a:ln w="57150">
            <a:solidFill>
              <a:srgbClr val="7192A9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39" name="Rectangle 21">
            <a:extLst>
              <a:ext uri="{FF2B5EF4-FFF2-40B4-BE49-F238E27FC236}">
                <a16:creationId xmlns:a16="http://schemas.microsoft.com/office/drawing/2014/main" id="{8F2A6C5B-D7AA-737A-4C14-9617164743CE}"/>
              </a:ext>
            </a:extLst>
          </p:cNvPr>
          <p:cNvSpPr/>
          <p:nvPr/>
        </p:nvSpPr>
        <p:spPr>
          <a:xfrm>
            <a:off x="5485796" y="3925181"/>
            <a:ext cx="5861620" cy="1582915"/>
          </a:xfrm>
          <a:prstGeom prst="rect">
            <a:avLst/>
          </a:prstGeom>
          <a:solidFill>
            <a:srgbClr val="F7A5A5">
              <a:alpha val="50000"/>
            </a:srgbClr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R="0">
              <a:spcBef>
                <a:spcPts val="0"/>
              </a:spcBef>
              <a:spcAft>
                <a:spcPts val="0"/>
              </a:spcAft>
            </a:pPr>
            <a:r>
              <a:rPr lang="en-US" sz="1800" smtClean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Task </a:t>
            </a:r>
            <a:r>
              <a:rPr lang="en-US" sz="18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4: Work in pairs. Read the notice and match the </a:t>
            </a:r>
            <a:r>
              <a:rPr lang="en-US" sz="180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headings </a:t>
            </a:r>
            <a:r>
              <a:rPr lang="en-US" sz="1800" smtClean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with </a:t>
            </a:r>
            <a:r>
              <a:rPr lang="en-US" sz="180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the </a:t>
            </a:r>
            <a:r>
              <a:rPr lang="en-US" sz="1800" smtClean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numbers.</a:t>
            </a:r>
          </a:p>
          <a:p>
            <a:pPr marR="0">
              <a:spcBef>
                <a:spcPts val="0"/>
              </a:spcBef>
              <a:spcAft>
                <a:spcPts val="0"/>
              </a:spcAft>
            </a:pPr>
            <a:r>
              <a:rPr lang="en-US" sz="1800" smtClean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Task </a:t>
            </a:r>
            <a:r>
              <a:rPr lang="en-US" sz="18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5: Write a notice for the Go Green Club leader to invite students to attend a lecture on water pollution. </a:t>
            </a:r>
          </a:p>
        </p:txBody>
      </p:sp>
    </p:spTree>
    <p:extLst>
      <p:ext uri="{BB962C8B-B14F-4D97-AF65-F5344CB8AC3E}">
        <p14:creationId xmlns:p14="http://schemas.microsoft.com/office/powerpoint/2010/main" val="6582018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-1905" y="1905"/>
            <a:ext cx="12192000" cy="1083309"/>
            <a:chOff x="0" y="-3"/>
            <a:chExt cx="12192000" cy="1083309"/>
          </a:xfrm>
        </p:grpSpPr>
        <p:sp>
          <p:nvSpPr>
            <p:cNvPr id="20" name="Round Single Corner Rectangle 19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1" name="Round Single Corner Rectangle 20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2" name="Round Single Corner Rectangle 21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5" name="TextBox 14"/>
          <p:cNvSpPr txBox="1"/>
          <p:nvPr/>
        </p:nvSpPr>
        <p:spPr>
          <a:xfrm>
            <a:off x="487067" y="135939"/>
            <a:ext cx="54513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WARM-UP</a:t>
            </a:r>
          </a:p>
        </p:txBody>
      </p:sp>
      <p:sp>
        <p:nvSpPr>
          <p:cNvPr id="2" name="TextBox 11">
            <a:extLst>
              <a:ext uri="{FF2B5EF4-FFF2-40B4-BE49-F238E27FC236}">
                <a16:creationId xmlns:a16="http://schemas.microsoft.com/office/drawing/2014/main" id="{C08C442B-59CF-50BB-BD63-3F819C0172BA}"/>
              </a:ext>
            </a:extLst>
          </p:cNvPr>
          <p:cNvSpPr txBox="1"/>
          <p:nvPr/>
        </p:nvSpPr>
        <p:spPr>
          <a:xfrm>
            <a:off x="1042458" y="1246496"/>
            <a:ext cx="9587442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Work in groups. Make a list of some activities that cause </a:t>
            </a:r>
            <a:r>
              <a:rPr lang="en-US" sz="2400" b="1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water </a:t>
            </a:r>
            <a:r>
              <a:rPr lang="en-US" sz="2400" b="1" smtClean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pollution.</a:t>
            </a:r>
            <a:endParaRPr lang="en-US" sz="2400" b="1" dirty="0">
              <a:effectLst>
                <a:glow rad="88900">
                  <a:schemeClr val="bg1"/>
                </a:glow>
              </a:effectLst>
              <a:cs typeface="Arial" panose="020B0604020202020204" pitchFamily="34" charset="0"/>
            </a:endParaRPr>
          </a:p>
        </p:txBody>
      </p:sp>
      <p:sp>
        <p:nvSpPr>
          <p:cNvPr id="5" name="Rounded Rectangle 15">
            <a:extLst>
              <a:ext uri="{FF2B5EF4-FFF2-40B4-BE49-F238E27FC236}">
                <a16:creationId xmlns:a16="http://schemas.microsoft.com/office/drawing/2014/main" id="{C2857D99-7E44-76B9-9581-BF03AC396FF5}"/>
              </a:ext>
            </a:extLst>
          </p:cNvPr>
          <p:cNvSpPr/>
          <p:nvPr/>
        </p:nvSpPr>
        <p:spPr>
          <a:xfrm>
            <a:off x="487067" y="1217504"/>
            <a:ext cx="502606" cy="502606"/>
          </a:xfrm>
          <a:prstGeom prst="roundRect">
            <a:avLst/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3" name="TextBox 16">
            <a:extLst>
              <a:ext uri="{FF2B5EF4-FFF2-40B4-BE49-F238E27FC236}">
                <a16:creationId xmlns:a16="http://schemas.microsoft.com/office/drawing/2014/main" id="{AE87A8EE-A241-5F34-E951-B0C5D1E1BEC9}"/>
              </a:ext>
            </a:extLst>
          </p:cNvPr>
          <p:cNvSpPr txBox="1"/>
          <p:nvPr/>
        </p:nvSpPr>
        <p:spPr>
          <a:xfrm>
            <a:off x="539852" y="1131146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0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sp>
        <p:nvSpPr>
          <p:cNvPr id="40" name="Google Shape;1881;p31">
            <a:extLst>
              <a:ext uri="{FF2B5EF4-FFF2-40B4-BE49-F238E27FC236}">
                <a16:creationId xmlns:a16="http://schemas.microsoft.com/office/drawing/2014/main" id="{4C4C347B-FD00-EA50-5E98-2C75CAD5C282}"/>
              </a:ext>
            </a:extLst>
          </p:cNvPr>
          <p:cNvSpPr txBox="1">
            <a:spLocks/>
          </p:cNvSpPr>
          <p:nvPr/>
        </p:nvSpPr>
        <p:spPr>
          <a:xfrm>
            <a:off x="2872244" y="1679169"/>
            <a:ext cx="2039716" cy="10189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3000" b="1" dirty="0">
                <a:solidFill>
                  <a:srgbClr val="AD4F0F"/>
                </a:solidFill>
              </a:rPr>
              <a:t>THROWING RUBBISH</a:t>
            </a:r>
            <a:endParaRPr lang="en-US" sz="3000" b="1" dirty="0">
              <a:solidFill>
                <a:srgbClr val="AD4F0F"/>
              </a:solidFill>
              <a:cs typeface="Calibri" panose="020F0502020204030204" pitchFamily="34" charset="0"/>
            </a:endParaRPr>
          </a:p>
        </p:txBody>
      </p:sp>
      <p:cxnSp>
        <p:nvCxnSpPr>
          <p:cNvPr id="48" name="Đường nối Thẳng 47">
            <a:extLst>
              <a:ext uri="{FF2B5EF4-FFF2-40B4-BE49-F238E27FC236}">
                <a16:creationId xmlns:a16="http://schemas.microsoft.com/office/drawing/2014/main" id="{AC3D44D7-3AA1-F3B7-F12F-19790516EC74}"/>
              </a:ext>
            </a:extLst>
          </p:cNvPr>
          <p:cNvCxnSpPr>
            <a:cxnSpLocks/>
          </p:cNvCxnSpPr>
          <p:nvPr/>
        </p:nvCxnSpPr>
        <p:spPr>
          <a:xfrm>
            <a:off x="2882975" y="3095599"/>
            <a:ext cx="720773" cy="609071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Google Shape;1881;p31">
            <a:extLst>
              <a:ext uri="{FF2B5EF4-FFF2-40B4-BE49-F238E27FC236}">
                <a16:creationId xmlns:a16="http://schemas.microsoft.com/office/drawing/2014/main" id="{5B51BD0A-386E-BF49-54FA-2E41B9E39D2B}"/>
              </a:ext>
            </a:extLst>
          </p:cNvPr>
          <p:cNvSpPr txBox="1">
            <a:spLocks/>
          </p:cNvSpPr>
          <p:nvPr/>
        </p:nvSpPr>
        <p:spPr>
          <a:xfrm>
            <a:off x="6236413" y="1914218"/>
            <a:ext cx="2199462" cy="10697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3000" b="1" dirty="0">
                <a:solidFill>
                  <a:srgbClr val="7192A9"/>
                </a:solidFill>
              </a:rPr>
              <a:t>DOMESTIC WASTE</a:t>
            </a:r>
            <a:endParaRPr lang="en-US" sz="3000" b="1" dirty="0">
              <a:solidFill>
                <a:srgbClr val="7192A9"/>
              </a:solidFill>
              <a:cs typeface="Calibri" panose="020F0502020204030204" pitchFamily="34" charset="0"/>
            </a:endParaRPr>
          </a:p>
        </p:txBody>
      </p:sp>
      <p:cxnSp>
        <p:nvCxnSpPr>
          <p:cNvPr id="56" name="Đường nối Thẳng 55">
            <a:extLst>
              <a:ext uri="{FF2B5EF4-FFF2-40B4-BE49-F238E27FC236}">
                <a16:creationId xmlns:a16="http://schemas.microsoft.com/office/drawing/2014/main" id="{8C6159B8-2D99-F707-E3D4-F6A6193F1F70}"/>
              </a:ext>
            </a:extLst>
          </p:cNvPr>
          <p:cNvCxnSpPr>
            <a:cxnSpLocks/>
          </p:cNvCxnSpPr>
          <p:nvPr/>
        </p:nvCxnSpPr>
        <p:spPr>
          <a:xfrm flipH="1">
            <a:off x="6999500" y="2983933"/>
            <a:ext cx="1379781" cy="65820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Google Shape;1881;p31">
            <a:extLst>
              <a:ext uri="{FF2B5EF4-FFF2-40B4-BE49-F238E27FC236}">
                <a16:creationId xmlns:a16="http://schemas.microsoft.com/office/drawing/2014/main" id="{BC792DD9-5A32-B05E-6B46-1352A75E3368}"/>
              </a:ext>
            </a:extLst>
          </p:cNvPr>
          <p:cNvSpPr txBox="1">
            <a:spLocks/>
          </p:cNvSpPr>
          <p:nvPr/>
        </p:nvSpPr>
        <p:spPr>
          <a:xfrm>
            <a:off x="3209087" y="5450563"/>
            <a:ext cx="1752699" cy="1084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3000" b="1" dirty="0">
                <a:solidFill>
                  <a:srgbClr val="EF4B66"/>
                </a:solidFill>
              </a:rPr>
              <a:t>SPILLING FUEL</a:t>
            </a:r>
            <a:endParaRPr lang="en-US" sz="3000" b="1" dirty="0">
              <a:solidFill>
                <a:srgbClr val="EF4B66"/>
              </a:solidFill>
              <a:cs typeface="Calibri" panose="020F0502020204030204" pitchFamily="34" charset="0"/>
            </a:endParaRPr>
          </a:p>
        </p:txBody>
      </p:sp>
      <p:cxnSp>
        <p:nvCxnSpPr>
          <p:cNvPr id="60" name="Đường nối Thẳng 59">
            <a:extLst>
              <a:ext uri="{FF2B5EF4-FFF2-40B4-BE49-F238E27FC236}">
                <a16:creationId xmlns:a16="http://schemas.microsoft.com/office/drawing/2014/main" id="{F2700D0A-52BE-C6FE-0E34-4B7E7E28A12E}"/>
              </a:ext>
            </a:extLst>
          </p:cNvPr>
          <p:cNvCxnSpPr>
            <a:cxnSpLocks/>
          </p:cNvCxnSpPr>
          <p:nvPr/>
        </p:nvCxnSpPr>
        <p:spPr>
          <a:xfrm flipV="1">
            <a:off x="3260474" y="5221875"/>
            <a:ext cx="1060528" cy="413754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" name="Google Shape;1881;p31">
            <a:extLst>
              <a:ext uri="{FF2B5EF4-FFF2-40B4-BE49-F238E27FC236}">
                <a16:creationId xmlns:a16="http://schemas.microsoft.com/office/drawing/2014/main" id="{A942A611-D765-C110-FC91-365494386D37}"/>
              </a:ext>
            </a:extLst>
          </p:cNvPr>
          <p:cNvSpPr txBox="1">
            <a:spLocks/>
          </p:cNvSpPr>
          <p:nvPr/>
        </p:nvSpPr>
        <p:spPr>
          <a:xfrm>
            <a:off x="6094095" y="5305218"/>
            <a:ext cx="2529365" cy="8309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3000" b="1" dirty="0"/>
              <a:t>INDUSTRIAL WASTE</a:t>
            </a:r>
            <a:endParaRPr lang="en-US" sz="3000" b="1" dirty="0">
              <a:cs typeface="Calibri" panose="020F0502020204030204" pitchFamily="34" charset="0"/>
            </a:endParaRPr>
          </a:p>
        </p:txBody>
      </p:sp>
      <p:cxnSp>
        <p:nvCxnSpPr>
          <p:cNvPr id="62" name="Đường nối Thẳng 61">
            <a:extLst>
              <a:ext uri="{FF2B5EF4-FFF2-40B4-BE49-F238E27FC236}">
                <a16:creationId xmlns:a16="http://schemas.microsoft.com/office/drawing/2014/main" id="{B98244EA-EEC9-CBF7-5292-49AB9016F94C}"/>
              </a:ext>
            </a:extLst>
          </p:cNvPr>
          <p:cNvCxnSpPr>
            <a:cxnSpLocks/>
          </p:cNvCxnSpPr>
          <p:nvPr/>
        </p:nvCxnSpPr>
        <p:spPr>
          <a:xfrm>
            <a:off x="7122614" y="4667619"/>
            <a:ext cx="1297477" cy="554413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Hình ảnh 5">
            <a:extLst>
              <a:ext uri="{FF2B5EF4-FFF2-40B4-BE49-F238E27FC236}">
                <a16:creationId xmlns:a16="http://schemas.microsoft.com/office/drawing/2014/main" id="{B9A0871D-2863-B18C-E0DB-DAD4C126D39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49846" y="3250791"/>
            <a:ext cx="3408500" cy="1917282"/>
          </a:xfrm>
          <a:prstGeom prst="rect">
            <a:avLst/>
          </a:prstGeom>
        </p:spPr>
      </p:pic>
      <p:pic>
        <p:nvPicPr>
          <p:cNvPr id="9" name="Hình ảnh 8">
            <a:extLst>
              <a:ext uri="{FF2B5EF4-FFF2-40B4-BE49-F238E27FC236}">
                <a16:creationId xmlns:a16="http://schemas.microsoft.com/office/drawing/2014/main" id="{B24821C5-6685-3EBF-6E2C-CC136A43DDB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548" y="1726835"/>
            <a:ext cx="2039716" cy="2514196"/>
          </a:xfrm>
          <a:prstGeom prst="rect">
            <a:avLst/>
          </a:prstGeom>
        </p:spPr>
      </p:pic>
      <p:pic>
        <p:nvPicPr>
          <p:cNvPr id="11" name="Hình ảnh 10">
            <a:extLst>
              <a:ext uri="{FF2B5EF4-FFF2-40B4-BE49-F238E27FC236}">
                <a16:creationId xmlns:a16="http://schemas.microsoft.com/office/drawing/2014/main" id="{ACA3FBAD-C47F-9BA6-EB37-4B90612309D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35875" y="1811459"/>
            <a:ext cx="3408500" cy="2189961"/>
          </a:xfrm>
          <a:prstGeom prst="rect">
            <a:avLst/>
          </a:prstGeom>
        </p:spPr>
      </p:pic>
      <p:pic>
        <p:nvPicPr>
          <p:cNvPr id="17" name="Hình ảnh 16">
            <a:extLst>
              <a:ext uri="{FF2B5EF4-FFF2-40B4-BE49-F238E27FC236}">
                <a16:creationId xmlns:a16="http://schemas.microsoft.com/office/drawing/2014/main" id="{DA37F660-1191-E842-1FD1-4F35D21791F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4342" y="4550128"/>
            <a:ext cx="2844745" cy="2031297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435875" y="4220700"/>
            <a:ext cx="3309815" cy="24597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81262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/>
      <p:bldP spid="55" grpId="0"/>
      <p:bldP spid="59" grpId="0"/>
      <p:bldP spid="6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-1905" y="1905"/>
            <a:ext cx="12192000" cy="1083309"/>
            <a:chOff x="0" y="-3"/>
            <a:chExt cx="12192000" cy="1083309"/>
          </a:xfrm>
        </p:grpSpPr>
        <p:sp>
          <p:nvSpPr>
            <p:cNvPr id="19" name="Round Single Corner Rectangle 18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0" name="Round Single Corner Rectangle 19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1" name="Round Single Corner Rectangle 20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1200500" y="1240862"/>
            <a:ext cx="9377200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Listen </a:t>
            </a:r>
            <a:r>
              <a:rPr lang="en-US" sz="2400" b="1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to </a:t>
            </a:r>
            <a:r>
              <a:rPr lang="en-US" sz="2400" b="1" smtClean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a talk and </a:t>
            </a:r>
            <a:r>
              <a:rPr lang="en-US" sz="24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choose the correct word to complete </a:t>
            </a:r>
            <a:r>
              <a:rPr lang="en-US" sz="2400" b="1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each </a:t>
            </a:r>
            <a:r>
              <a:rPr lang="en-US" sz="2400" b="1" smtClean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sentence. </a:t>
            </a:r>
            <a:endParaRPr lang="en-US" sz="2400" b="1" dirty="0">
              <a:effectLst>
                <a:glow rad="88900">
                  <a:schemeClr val="bg1"/>
                </a:glow>
              </a:effectLst>
              <a:cs typeface="Arial" panose="020B0604020202020204" pitchFamily="34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744752" y="1228293"/>
            <a:ext cx="460324" cy="502606"/>
          </a:xfrm>
          <a:prstGeom prst="roundRect">
            <a:avLst/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806676" y="1110920"/>
            <a:ext cx="3319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000" b="1" dirty="0">
                <a:solidFill>
                  <a:schemeClr val="bg1"/>
                </a:solidFill>
                <a:latin typeface="Myriad Pro" pitchFamily="34" charset="0"/>
              </a:rPr>
              <a:t>2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sp>
        <p:nvSpPr>
          <p:cNvPr id="13" name="TextBox 14">
            <a:extLst>
              <a:ext uri="{FF2B5EF4-FFF2-40B4-BE49-F238E27FC236}">
                <a16:creationId xmlns:a16="http://schemas.microsoft.com/office/drawing/2014/main" id="{F625B6DE-9629-EE24-C619-CB56E80102BE}"/>
              </a:ext>
            </a:extLst>
          </p:cNvPr>
          <p:cNvSpPr txBox="1"/>
          <p:nvPr/>
        </p:nvSpPr>
        <p:spPr>
          <a:xfrm>
            <a:off x="446833" y="135939"/>
            <a:ext cx="3179944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LISTENING</a:t>
            </a:r>
          </a:p>
        </p:txBody>
      </p:sp>
      <p:sp>
        <p:nvSpPr>
          <p:cNvPr id="15" name="Hộp Văn bản 5">
            <a:extLst>
              <a:ext uri="{FF2B5EF4-FFF2-40B4-BE49-F238E27FC236}">
                <a16:creationId xmlns:a16="http://schemas.microsoft.com/office/drawing/2014/main" id="{7031D8DD-1F0E-DF29-916C-73D2D9948659}"/>
              </a:ext>
            </a:extLst>
          </p:cNvPr>
          <p:cNvSpPr txBox="1"/>
          <p:nvPr/>
        </p:nvSpPr>
        <p:spPr>
          <a:xfrm>
            <a:off x="320109" y="2221929"/>
            <a:ext cx="11547972" cy="393954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3200" b="1" smtClean="0">
                <a:solidFill>
                  <a:schemeClr val="accent2"/>
                </a:solidFill>
              </a:rPr>
              <a:t>1.</a:t>
            </a:r>
            <a:r>
              <a:rPr lang="en-US" sz="3200" smtClean="0"/>
              <a:t> </a:t>
            </a:r>
            <a:r>
              <a:rPr lang="en-US" sz="3200"/>
              <a:t>Polluted water is unsafe for </a:t>
            </a:r>
            <a:r>
              <a:rPr lang="en-US" sz="3200" b="1">
                <a:solidFill>
                  <a:srgbClr val="E0702A"/>
                </a:solidFill>
              </a:rPr>
              <a:t>drinking</a:t>
            </a:r>
            <a:r>
              <a:rPr lang="en-US" sz="3200"/>
              <a:t> </a:t>
            </a:r>
            <a:r>
              <a:rPr lang="en-US" sz="3200" smtClean="0"/>
              <a:t>/ </a:t>
            </a:r>
            <a:r>
              <a:rPr lang="en-US" sz="3200" b="1" smtClean="0">
                <a:solidFill>
                  <a:srgbClr val="E0702A"/>
                </a:solidFill>
              </a:rPr>
              <a:t>cooking</a:t>
            </a:r>
            <a:r>
              <a:rPr lang="en-US" sz="3200" smtClean="0"/>
              <a:t> </a:t>
            </a:r>
            <a:r>
              <a:rPr lang="en-US" sz="3200"/>
              <a:t>and for other uses.</a:t>
            </a:r>
            <a:endParaRPr lang="en-US" sz="3200" smtClean="0"/>
          </a:p>
          <a:p>
            <a:pPr>
              <a:spcBef>
                <a:spcPts val="600"/>
              </a:spcBef>
              <a:spcAft>
                <a:spcPts val="600"/>
              </a:spcAft>
            </a:pPr>
            <a:endParaRPr lang="en-US" sz="1000" smtClean="0"/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3200" b="1" smtClean="0">
                <a:solidFill>
                  <a:schemeClr val="accent2"/>
                </a:solidFill>
              </a:rPr>
              <a:t>2</a:t>
            </a:r>
            <a:r>
              <a:rPr lang="en-US" sz="3200" b="1">
                <a:solidFill>
                  <a:schemeClr val="accent2"/>
                </a:solidFill>
              </a:rPr>
              <a:t>. </a:t>
            </a:r>
            <a:r>
              <a:rPr lang="en-US" sz="3200"/>
              <a:t>Sometimes toxic substances ﬂow </a:t>
            </a:r>
            <a:r>
              <a:rPr lang="en-US" sz="3200" smtClean="0"/>
              <a:t>into rivers </a:t>
            </a:r>
            <a:r>
              <a:rPr lang="en-US" sz="3200"/>
              <a:t>from </a:t>
            </a:r>
            <a:r>
              <a:rPr lang="en-US" sz="3200" b="1">
                <a:solidFill>
                  <a:srgbClr val="E0702A"/>
                </a:solidFill>
              </a:rPr>
              <a:t>factories</a:t>
            </a:r>
            <a:r>
              <a:rPr lang="en-US" sz="3200"/>
              <a:t> / </a:t>
            </a:r>
            <a:r>
              <a:rPr lang="en-US" sz="3200" b="1">
                <a:solidFill>
                  <a:srgbClr val="E0702A"/>
                </a:solidFill>
              </a:rPr>
              <a:t>hospitals</a:t>
            </a:r>
            <a:r>
              <a:rPr lang="en-US" sz="3200" smtClean="0"/>
              <a:t>.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endParaRPr lang="en-US" sz="1000"/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3200" b="1">
                <a:solidFill>
                  <a:schemeClr val="accent2"/>
                </a:solidFill>
              </a:rPr>
              <a:t>3. </a:t>
            </a:r>
            <a:r>
              <a:rPr lang="en-US" sz="3200"/>
              <a:t>Water pollution has a </a:t>
            </a:r>
            <a:r>
              <a:rPr lang="en-US" sz="3200" b="1">
                <a:solidFill>
                  <a:srgbClr val="E0702A"/>
                </a:solidFill>
              </a:rPr>
              <a:t>dangerous</a:t>
            </a:r>
            <a:r>
              <a:rPr lang="en-US" sz="3200"/>
              <a:t> </a:t>
            </a:r>
            <a:r>
              <a:rPr lang="en-US" sz="3200" smtClean="0"/>
              <a:t>/ </a:t>
            </a:r>
            <a:r>
              <a:rPr lang="en-US" sz="3200" b="1" smtClean="0">
                <a:solidFill>
                  <a:srgbClr val="E0702A"/>
                </a:solidFill>
              </a:rPr>
              <a:t>harmful</a:t>
            </a:r>
            <a:r>
              <a:rPr lang="en-US" sz="3200" smtClean="0"/>
              <a:t> </a:t>
            </a:r>
            <a:r>
              <a:rPr lang="en-US" sz="3200"/>
              <a:t>eﬀect on our life.</a:t>
            </a:r>
            <a:endParaRPr lang="en-US" sz="3200" smtClean="0"/>
          </a:p>
          <a:p>
            <a:pPr>
              <a:spcBef>
                <a:spcPts val="600"/>
              </a:spcBef>
              <a:spcAft>
                <a:spcPts val="600"/>
              </a:spcAft>
            </a:pPr>
            <a:endParaRPr lang="en-US" sz="1000"/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3200" b="1">
                <a:solidFill>
                  <a:schemeClr val="accent2"/>
                </a:solidFill>
              </a:rPr>
              <a:t>4.</a:t>
            </a:r>
            <a:r>
              <a:rPr lang="en-US" sz="3200"/>
              <a:t> We </a:t>
            </a:r>
            <a:r>
              <a:rPr lang="en-US" sz="3200" b="1">
                <a:solidFill>
                  <a:srgbClr val="E0702A"/>
                </a:solidFill>
              </a:rPr>
              <a:t>couldn’t</a:t>
            </a:r>
            <a:r>
              <a:rPr lang="en-US" sz="3200"/>
              <a:t> / </a:t>
            </a:r>
            <a:r>
              <a:rPr lang="en-US" sz="3200" b="1">
                <a:solidFill>
                  <a:srgbClr val="E0702A"/>
                </a:solidFill>
              </a:rPr>
              <a:t>shouldn’t</a:t>
            </a:r>
            <a:r>
              <a:rPr lang="en-US" sz="3200"/>
              <a:t> throw litter </a:t>
            </a:r>
            <a:r>
              <a:rPr lang="en-US" sz="3200" smtClean="0"/>
              <a:t>into rivers </a:t>
            </a:r>
            <a:r>
              <a:rPr lang="en-US" sz="3200"/>
              <a:t>and lakes.</a:t>
            </a:r>
          </a:p>
        </p:txBody>
      </p:sp>
      <p:pic>
        <p:nvPicPr>
          <p:cNvPr id="2" name="Track 44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0582145" y="1149958"/>
            <a:ext cx="609600" cy="609600"/>
          </a:xfrm>
          <a:prstGeom prst="rect">
            <a:avLst/>
          </a:prstGeom>
        </p:spPr>
      </p:pic>
      <p:sp>
        <p:nvSpPr>
          <p:cNvPr id="22" name="Oval 21"/>
          <p:cNvSpPr/>
          <p:nvPr/>
        </p:nvSpPr>
        <p:spPr>
          <a:xfrm>
            <a:off x="5324475" y="2242984"/>
            <a:ext cx="1638300" cy="592373"/>
          </a:xfrm>
          <a:prstGeom prst="ellips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3" name="Oval 22"/>
          <p:cNvSpPr/>
          <p:nvPr/>
        </p:nvSpPr>
        <p:spPr>
          <a:xfrm>
            <a:off x="8872095" y="3165657"/>
            <a:ext cx="1686555" cy="592373"/>
          </a:xfrm>
          <a:prstGeom prst="ellips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4" name="Oval 23"/>
          <p:cNvSpPr/>
          <p:nvPr/>
        </p:nvSpPr>
        <p:spPr>
          <a:xfrm>
            <a:off x="6422048" y="4593372"/>
            <a:ext cx="1578952" cy="592373"/>
          </a:xfrm>
          <a:prstGeom prst="ellips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5" name="Oval 24"/>
          <p:cNvSpPr/>
          <p:nvPr/>
        </p:nvSpPr>
        <p:spPr>
          <a:xfrm>
            <a:off x="3105150" y="5552051"/>
            <a:ext cx="1800225" cy="592373"/>
          </a:xfrm>
          <a:prstGeom prst="ellips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292245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7" dur="97134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1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22" grpId="0" animBg="1"/>
      <p:bldP spid="2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-1905" y="1905"/>
            <a:ext cx="12192000" cy="1083309"/>
            <a:chOff x="0" y="-3"/>
            <a:chExt cx="12192000" cy="1083309"/>
          </a:xfrm>
        </p:grpSpPr>
        <p:sp>
          <p:nvSpPr>
            <p:cNvPr id="23" name="Round Single Corner Rectangle 22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4" name="Round Single Corner Rectangle 23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5" name="Round Single Corner Rectangle 24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3" name="Rounded Rectangle 12"/>
          <p:cNvSpPr/>
          <p:nvPr/>
        </p:nvSpPr>
        <p:spPr>
          <a:xfrm>
            <a:off x="244618" y="1319461"/>
            <a:ext cx="502606" cy="502606"/>
          </a:xfrm>
          <a:prstGeom prst="roundRect">
            <a:avLst/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47224" y="1192446"/>
            <a:ext cx="10501801" cy="830997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Listen again and give short answers to the following questions. Use no more </a:t>
            </a:r>
            <a:r>
              <a:rPr lang="en-US" sz="2400" b="1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than </a:t>
            </a:r>
            <a:r>
              <a:rPr lang="en-US" sz="2400" b="1" smtClean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THREE </a:t>
            </a:r>
            <a:r>
              <a:rPr lang="en-US" sz="24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words. 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288549" y="1214100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3</a:t>
            </a:r>
          </a:p>
        </p:txBody>
      </p:sp>
      <p:sp>
        <p:nvSpPr>
          <p:cNvPr id="7" name="TextBox 14">
            <a:extLst>
              <a:ext uri="{FF2B5EF4-FFF2-40B4-BE49-F238E27FC236}">
                <a16:creationId xmlns:a16="http://schemas.microsoft.com/office/drawing/2014/main" id="{E47E2F1E-1565-05A4-AD00-EA9411DBDF2E}"/>
              </a:ext>
            </a:extLst>
          </p:cNvPr>
          <p:cNvSpPr txBox="1"/>
          <p:nvPr/>
        </p:nvSpPr>
        <p:spPr>
          <a:xfrm>
            <a:off x="446833" y="135939"/>
            <a:ext cx="3179944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LISTENING</a:t>
            </a:r>
          </a:p>
        </p:txBody>
      </p:sp>
      <p:pic>
        <p:nvPicPr>
          <p:cNvPr id="3" name="Track 45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2743200" y="1535895"/>
            <a:ext cx="609600" cy="609600"/>
          </a:xfrm>
          <a:prstGeom prst="rect">
            <a:avLst/>
          </a:prstGeom>
        </p:spPr>
      </p:pic>
      <p:sp>
        <p:nvSpPr>
          <p:cNvPr id="15" name="Hộp Văn bản 5">
            <a:extLst>
              <a:ext uri="{FF2B5EF4-FFF2-40B4-BE49-F238E27FC236}">
                <a16:creationId xmlns:a16="http://schemas.microsoft.com/office/drawing/2014/main" id="{7031D8DD-1F0E-DF29-916C-73D2D9948659}"/>
              </a:ext>
            </a:extLst>
          </p:cNvPr>
          <p:cNvSpPr txBox="1"/>
          <p:nvPr/>
        </p:nvSpPr>
        <p:spPr>
          <a:xfrm>
            <a:off x="863034" y="2018061"/>
            <a:ext cx="9652566" cy="431656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3000" b="1" smtClean="0">
                <a:solidFill>
                  <a:schemeClr val="accent2"/>
                </a:solidFill>
              </a:rPr>
              <a:t>1.</a:t>
            </a:r>
            <a:r>
              <a:rPr lang="en-US" sz="3000" smtClean="0"/>
              <a:t> What </a:t>
            </a:r>
            <a:r>
              <a:rPr lang="en-US" sz="3000"/>
              <a:t>is the listening text about</a:t>
            </a:r>
            <a:r>
              <a:rPr lang="en-US" sz="3000" smtClean="0"/>
              <a:t>?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endParaRPr lang="en-US" sz="1000" smtClean="0"/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3000" b="1" smtClean="0">
                <a:solidFill>
                  <a:schemeClr val="accent2"/>
                </a:solidFill>
              </a:rPr>
              <a:t>2</a:t>
            </a:r>
            <a:r>
              <a:rPr lang="en-US" sz="3000" b="1">
                <a:solidFill>
                  <a:schemeClr val="accent2"/>
                </a:solidFill>
              </a:rPr>
              <a:t>. </a:t>
            </a:r>
            <a:r>
              <a:rPr lang="en-US" sz="3000"/>
              <a:t>How many sources of water </a:t>
            </a:r>
            <a:r>
              <a:rPr lang="en-US" sz="3000" smtClean="0"/>
              <a:t>pollution are </a:t>
            </a:r>
            <a:r>
              <a:rPr lang="en-US" sz="3000"/>
              <a:t>there</a:t>
            </a:r>
            <a:r>
              <a:rPr lang="en-US" sz="3000" smtClean="0"/>
              <a:t>?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endParaRPr lang="en-US" sz="1000" smtClean="0"/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3000" b="1" smtClean="0">
                <a:solidFill>
                  <a:schemeClr val="accent2"/>
                </a:solidFill>
              </a:rPr>
              <a:t>3</a:t>
            </a:r>
            <a:r>
              <a:rPr lang="en-US" sz="3000" b="1">
                <a:solidFill>
                  <a:schemeClr val="accent2"/>
                </a:solidFill>
              </a:rPr>
              <a:t>. </a:t>
            </a:r>
            <a:r>
              <a:rPr lang="en-US" sz="3000"/>
              <a:t>What are two common sources </a:t>
            </a:r>
            <a:r>
              <a:rPr lang="en-US" sz="3000" smtClean="0"/>
              <a:t>of drinking </a:t>
            </a:r>
            <a:r>
              <a:rPr lang="en-US" sz="3000"/>
              <a:t>water</a:t>
            </a:r>
            <a:r>
              <a:rPr lang="en-US" sz="3000" smtClean="0"/>
              <a:t>?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endParaRPr lang="en-US" sz="1000"/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3000" b="1">
                <a:solidFill>
                  <a:schemeClr val="accent2"/>
                </a:solidFill>
              </a:rPr>
              <a:t>4.</a:t>
            </a:r>
            <a:r>
              <a:rPr lang="en-US" sz="3000"/>
              <a:t> What type of eﬀect does water </a:t>
            </a:r>
            <a:r>
              <a:rPr lang="en-US" sz="3000" smtClean="0"/>
              <a:t>pollution have </a:t>
            </a:r>
            <a:r>
              <a:rPr lang="en-US" sz="3000"/>
              <a:t>on our life</a:t>
            </a:r>
            <a:r>
              <a:rPr lang="en-US" sz="3000" smtClean="0"/>
              <a:t>?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endParaRPr lang="en-US" sz="1000"/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3000" b="1" smtClean="0">
                <a:solidFill>
                  <a:schemeClr val="accent2"/>
                </a:solidFill>
              </a:rPr>
              <a:t>5.</a:t>
            </a:r>
            <a:r>
              <a:rPr lang="en-US" sz="3000"/>
              <a:t> What products can we use to </a:t>
            </a:r>
            <a:r>
              <a:rPr lang="en-US" sz="3000" smtClean="0"/>
              <a:t>reduce water </a:t>
            </a:r>
            <a:r>
              <a:rPr lang="en-US" sz="3000"/>
              <a:t>pollution?</a:t>
            </a:r>
          </a:p>
        </p:txBody>
      </p:sp>
      <p:sp>
        <p:nvSpPr>
          <p:cNvPr id="18" name="Rectangle 17"/>
          <p:cNvSpPr/>
          <p:nvPr/>
        </p:nvSpPr>
        <p:spPr>
          <a:xfrm>
            <a:off x="1255246" y="2418022"/>
            <a:ext cx="2701637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000" b="1">
                <a:solidFill>
                  <a:srgbClr val="E0702A"/>
                </a:solidFill>
              </a:rPr>
              <a:t>Water pollution</a:t>
            </a:r>
            <a:endParaRPr lang="en-US" sz="3000" b="1" dirty="0">
              <a:solidFill>
                <a:srgbClr val="E0702A"/>
              </a:solidFill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1255246" y="3375185"/>
            <a:ext cx="854658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000" b="1" smtClean="0">
                <a:solidFill>
                  <a:srgbClr val="E0702A"/>
                </a:solidFill>
              </a:rPr>
              <a:t>Two</a:t>
            </a:r>
            <a:endParaRPr lang="en-US" sz="3000" b="1" dirty="0">
              <a:solidFill>
                <a:srgbClr val="E0702A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1255246" y="4245974"/>
            <a:ext cx="2735493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000" b="1">
                <a:solidFill>
                  <a:srgbClr val="E0702A"/>
                </a:solidFill>
              </a:rPr>
              <a:t>Rivers and lakes</a:t>
            </a:r>
            <a:endParaRPr lang="en-US" sz="3000" b="1" dirty="0">
              <a:solidFill>
                <a:srgbClr val="E0702A"/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1255246" y="5167404"/>
            <a:ext cx="2771528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000" b="1">
                <a:solidFill>
                  <a:srgbClr val="E0702A"/>
                </a:solidFill>
              </a:rPr>
              <a:t>A harmful effect</a:t>
            </a:r>
            <a:endParaRPr lang="en-US" sz="3000" b="1" dirty="0">
              <a:solidFill>
                <a:srgbClr val="E0702A"/>
              </a:solidFill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1255246" y="6088835"/>
            <a:ext cx="2649122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000" b="1">
                <a:solidFill>
                  <a:srgbClr val="E0702A"/>
                </a:solidFill>
              </a:rPr>
              <a:t>Green products</a:t>
            </a:r>
            <a:endParaRPr lang="en-US" sz="3000" b="1" dirty="0">
              <a:solidFill>
                <a:srgbClr val="E0702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4510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7" dur="98298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3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18" grpId="0"/>
      <p:bldP spid="19" grpId="0"/>
      <p:bldP spid="20" grpId="0"/>
      <p:bldP spid="21" grpId="0"/>
      <p:bldP spid="2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r="7143"/>
          <a:stretch/>
        </p:blipFill>
        <p:spPr>
          <a:xfrm>
            <a:off x="4075186" y="1793680"/>
            <a:ext cx="3557553" cy="5064320"/>
          </a:xfrm>
          <a:prstGeom prst="rect">
            <a:avLst/>
          </a:prstGeom>
        </p:spPr>
      </p:pic>
      <p:grpSp>
        <p:nvGrpSpPr>
          <p:cNvPr id="21" name="Group 20"/>
          <p:cNvGrpSpPr/>
          <p:nvPr/>
        </p:nvGrpSpPr>
        <p:grpSpPr>
          <a:xfrm>
            <a:off x="-1905" y="1905"/>
            <a:ext cx="12192000" cy="1083309"/>
            <a:chOff x="0" y="-3"/>
            <a:chExt cx="12192000" cy="1083309"/>
          </a:xfrm>
        </p:grpSpPr>
        <p:sp>
          <p:nvSpPr>
            <p:cNvPr id="22" name="Round Single Corner Rectangle 21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3" name="Round Single Corner Rectangle 22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4" name="Round Single Corner Rectangle 23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1179913" y="1014532"/>
            <a:ext cx="7380670" cy="830997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Work in pairs. Read the notice and match the headings (a – e) below with the numbers (1 – </a:t>
            </a:r>
            <a:r>
              <a:rPr lang="en-US" sz="2400" b="1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5</a:t>
            </a:r>
            <a:r>
              <a:rPr lang="en-US" sz="2400" b="1" smtClean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). </a:t>
            </a:r>
            <a:endParaRPr lang="en-US" sz="2400" b="1" dirty="0">
              <a:effectLst>
                <a:glow rad="88900">
                  <a:schemeClr val="bg1"/>
                </a:glow>
              </a:effectLst>
              <a:cs typeface="Arial" panose="020B0604020202020204" pitchFamily="34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707196" y="1084074"/>
            <a:ext cx="473904" cy="502606"/>
          </a:xfrm>
          <a:prstGeom prst="roundRect">
            <a:avLst/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788556" y="971909"/>
            <a:ext cx="27089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4</a:t>
            </a:r>
          </a:p>
        </p:txBody>
      </p:sp>
      <p:sp>
        <p:nvSpPr>
          <p:cNvPr id="2" name="TextBox 10">
            <a:extLst>
              <a:ext uri="{FF2B5EF4-FFF2-40B4-BE49-F238E27FC236}">
                <a16:creationId xmlns:a16="http://schemas.microsoft.com/office/drawing/2014/main" id="{4B58727F-704B-542B-3E7A-47A42BE55B1A}"/>
              </a:ext>
            </a:extLst>
          </p:cNvPr>
          <p:cNvSpPr txBox="1"/>
          <p:nvPr/>
        </p:nvSpPr>
        <p:spPr>
          <a:xfrm>
            <a:off x="487067" y="194965"/>
            <a:ext cx="2182279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WRITING</a:t>
            </a:r>
          </a:p>
        </p:txBody>
      </p:sp>
      <p:sp>
        <p:nvSpPr>
          <p:cNvPr id="27" name="Hộp Văn bản 26">
            <a:extLst>
              <a:ext uri="{FF2B5EF4-FFF2-40B4-BE49-F238E27FC236}">
                <a16:creationId xmlns:a16="http://schemas.microsoft.com/office/drawing/2014/main" id="{68654153-062D-D74E-45D7-48792F18079C}"/>
              </a:ext>
            </a:extLst>
          </p:cNvPr>
          <p:cNvSpPr txBox="1"/>
          <p:nvPr/>
        </p:nvSpPr>
        <p:spPr>
          <a:xfrm>
            <a:off x="7939214" y="1665399"/>
            <a:ext cx="3436768" cy="1200329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en-US" sz="2400" i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a. </a:t>
            </a:r>
            <a:r>
              <a:rPr lang="en-US" sz="24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Name of institution or </a:t>
            </a:r>
            <a:r>
              <a:rPr lang="en-US" sz="2400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organisation</a:t>
            </a:r>
            <a:endParaRPr lang="en-US" sz="24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/>
            <a:r>
              <a:rPr lang="en-US" sz="24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(School, etc.)</a:t>
            </a:r>
            <a:endParaRPr lang="vi-VN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7" name="Đường kết nối Mũi tên Thẳng 6">
            <a:extLst>
              <a:ext uri="{FF2B5EF4-FFF2-40B4-BE49-F238E27FC236}">
                <a16:creationId xmlns:a16="http://schemas.microsoft.com/office/drawing/2014/main" id="{296A8C55-D420-57E2-AB46-801171FA1A62}"/>
              </a:ext>
            </a:extLst>
          </p:cNvPr>
          <p:cNvCxnSpPr>
            <a:cxnSpLocks/>
          </p:cNvCxnSpPr>
          <p:nvPr/>
        </p:nvCxnSpPr>
        <p:spPr>
          <a:xfrm flipH="1">
            <a:off x="7191375" y="2013576"/>
            <a:ext cx="740706" cy="0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4" name="Hộp Văn bản 13">
            <a:extLst>
              <a:ext uri="{FF2B5EF4-FFF2-40B4-BE49-F238E27FC236}">
                <a16:creationId xmlns:a16="http://schemas.microsoft.com/office/drawing/2014/main" id="{38B06D7F-1734-EDFF-07D4-351B3B80EAD8}"/>
              </a:ext>
            </a:extLst>
          </p:cNvPr>
          <p:cNvSpPr txBox="1"/>
          <p:nvPr/>
        </p:nvSpPr>
        <p:spPr>
          <a:xfrm>
            <a:off x="978432" y="2143265"/>
            <a:ext cx="2460093" cy="83099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en-US" sz="24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c. Date of writing the notice</a:t>
            </a:r>
            <a:endParaRPr lang="vi-VN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15" name="Đường kết nối Mũi tên Thẳng 14">
            <a:extLst>
              <a:ext uri="{FF2B5EF4-FFF2-40B4-BE49-F238E27FC236}">
                <a16:creationId xmlns:a16="http://schemas.microsoft.com/office/drawing/2014/main" id="{69B3D5D9-A022-EF71-1B35-8B8E939B0035}"/>
              </a:ext>
            </a:extLst>
          </p:cNvPr>
          <p:cNvCxnSpPr>
            <a:cxnSpLocks/>
          </p:cNvCxnSpPr>
          <p:nvPr/>
        </p:nvCxnSpPr>
        <p:spPr>
          <a:xfrm>
            <a:off x="3438525" y="2583996"/>
            <a:ext cx="1675039" cy="0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6" name="Hộp Văn bản 25">
            <a:extLst>
              <a:ext uri="{FF2B5EF4-FFF2-40B4-BE49-F238E27FC236}">
                <a16:creationId xmlns:a16="http://schemas.microsoft.com/office/drawing/2014/main" id="{3A8BFE42-ED82-3613-F3F8-0077CE235264}"/>
              </a:ext>
            </a:extLst>
          </p:cNvPr>
          <p:cNvSpPr txBox="1"/>
          <p:nvPr/>
        </p:nvSpPr>
        <p:spPr>
          <a:xfrm>
            <a:off x="8709088" y="3507356"/>
            <a:ext cx="2873694" cy="83099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en-US" sz="2400" i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b. </a:t>
            </a:r>
            <a:r>
              <a:rPr lang="en-US" sz="24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Body (date / time / duration / place, etc.)</a:t>
            </a:r>
            <a:endParaRPr lang="vi-VN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28" name="Đường kết nối Mũi tên Thẳng 27">
            <a:extLst>
              <a:ext uri="{FF2B5EF4-FFF2-40B4-BE49-F238E27FC236}">
                <a16:creationId xmlns:a16="http://schemas.microsoft.com/office/drawing/2014/main" id="{BB598CA8-F34C-0869-0C5B-38F95B0E6CFB}"/>
              </a:ext>
            </a:extLst>
          </p:cNvPr>
          <p:cNvCxnSpPr>
            <a:cxnSpLocks/>
            <a:stCxn id="26" idx="1"/>
          </p:cNvCxnSpPr>
          <p:nvPr/>
        </p:nvCxnSpPr>
        <p:spPr>
          <a:xfrm flipH="1" flipV="1">
            <a:off x="7124700" y="3445913"/>
            <a:ext cx="1584388" cy="476942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2" name="Hộp Văn bản 31">
            <a:extLst>
              <a:ext uri="{FF2B5EF4-FFF2-40B4-BE49-F238E27FC236}">
                <a16:creationId xmlns:a16="http://schemas.microsoft.com/office/drawing/2014/main" id="{DE4C90E8-EB2A-3B6D-593A-73869C2F565B}"/>
              </a:ext>
            </a:extLst>
          </p:cNvPr>
          <p:cNvSpPr txBox="1"/>
          <p:nvPr/>
        </p:nvSpPr>
        <p:spPr>
          <a:xfrm>
            <a:off x="8991600" y="5177350"/>
            <a:ext cx="1994762" cy="83099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en-US" sz="24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e. Contact details</a:t>
            </a:r>
            <a:endParaRPr lang="vi-VN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33" name="Đường kết nối Mũi tên Thẳng 32">
            <a:extLst>
              <a:ext uri="{FF2B5EF4-FFF2-40B4-BE49-F238E27FC236}">
                <a16:creationId xmlns:a16="http://schemas.microsoft.com/office/drawing/2014/main" id="{32EAEF7B-C924-C205-67A5-82473B83DB7D}"/>
              </a:ext>
            </a:extLst>
          </p:cNvPr>
          <p:cNvCxnSpPr>
            <a:cxnSpLocks/>
          </p:cNvCxnSpPr>
          <p:nvPr/>
        </p:nvCxnSpPr>
        <p:spPr>
          <a:xfrm flipH="1" flipV="1">
            <a:off x="7632741" y="5592849"/>
            <a:ext cx="1358859" cy="7851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4" name="Hộp Văn bản 33">
            <a:extLst>
              <a:ext uri="{FF2B5EF4-FFF2-40B4-BE49-F238E27FC236}">
                <a16:creationId xmlns:a16="http://schemas.microsoft.com/office/drawing/2014/main" id="{0E5E2FAC-9242-8C23-D127-032CED70E04E}"/>
              </a:ext>
            </a:extLst>
          </p:cNvPr>
          <p:cNvSpPr txBox="1"/>
          <p:nvPr/>
        </p:nvSpPr>
        <p:spPr>
          <a:xfrm>
            <a:off x="192605" y="5683483"/>
            <a:ext cx="2296549" cy="83099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en-US" sz="24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d. Author’s name and signature</a:t>
            </a:r>
            <a:endParaRPr lang="vi-VN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35" name="Đường kết nối Mũi tên Thẳng 34">
            <a:extLst>
              <a:ext uri="{FF2B5EF4-FFF2-40B4-BE49-F238E27FC236}">
                <a16:creationId xmlns:a16="http://schemas.microsoft.com/office/drawing/2014/main" id="{650AD1D9-C007-89DC-C0C2-1DCDA839DCE7}"/>
              </a:ext>
            </a:extLst>
          </p:cNvPr>
          <p:cNvCxnSpPr>
            <a:cxnSpLocks/>
            <a:stCxn id="34" idx="3"/>
          </p:cNvCxnSpPr>
          <p:nvPr/>
        </p:nvCxnSpPr>
        <p:spPr>
          <a:xfrm flipV="1">
            <a:off x="2489154" y="6096000"/>
            <a:ext cx="1586032" cy="2982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144762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" name="Group 26"/>
          <p:cNvGrpSpPr/>
          <p:nvPr/>
        </p:nvGrpSpPr>
        <p:grpSpPr>
          <a:xfrm>
            <a:off x="-1905" y="1905"/>
            <a:ext cx="12192000" cy="1083309"/>
            <a:chOff x="0" y="-3"/>
            <a:chExt cx="12192000" cy="1083309"/>
          </a:xfrm>
        </p:grpSpPr>
        <p:sp>
          <p:nvSpPr>
            <p:cNvPr id="28" name="Round Single Corner Rectangle 27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9" name="Round Single Corner Rectangle 28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0" name="Round Single Corner Rectangle 29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1078803" y="1095934"/>
            <a:ext cx="10815315" cy="830997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Write a notice for the Go Green Club leader to invite students to attend a lecture on water pollution. Use the following details.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576197" y="1187851"/>
            <a:ext cx="502606" cy="502606"/>
          </a:xfrm>
          <a:prstGeom prst="roundRect">
            <a:avLst/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28982" y="1085211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5</a:t>
            </a:r>
          </a:p>
        </p:txBody>
      </p:sp>
      <p:sp>
        <p:nvSpPr>
          <p:cNvPr id="19" name="TextBox 10">
            <a:extLst>
              <a:ext uri="{FF2B5EF4-FFF2-40B4-BE49-F238E27FC236}">
                <a16:creationId xmlns:a16="http://schemas.microsoft.com/office/drawing/2014/main" id="{A65B605E-DFC8-A983-9D9C-36041A0A47FD}"/>
              </a:ext>
            </a:extLst>
          </p:cNvPr>
          <p:cNvSpPr txBox="1"/>
          <p:nvPr/>
        </p:nvSpPr>
        <p:spPr>
          <a:xfrm>
            <a:off x="487067" y="19496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WRITING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/>
          <a:srcRect l="1846" t="5040" r="7427" b="5040"/>
          <a:stretch/>
        </p:blipFill>
        <p:spPr>
          <a:xfrm>
            <a:off x="152400" y="4061632"/>
            <a:ext cx="5511249" cy="270111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7067" y="2075714"/>
            <a:ext cx="4773930" cy="170330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5"/>
          <a:srcRect l="3424" t="2366" r="2679" b="1184"/>
          <a:stretch/>
        </p:blipFill>
        <p:spPr>
          <a:xfrm>
            <a:off x="6351349" y="1867609"/>
            <a:ext cx="5660946" cy="48951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11013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" name="Group 26"/>
          <p:cNvGrpSpPr/>
          <p:nvPr/>
        </p:nvGrpSpPr>
        <p:grpSpPr>
          <a:xfrm>
            <a:off x="-1905" y="1905"/>
            <a:ext cx="12192000" cy="1083309"/>
            <a:chOff x="0" y="-3"/>
            <a:chExt cx="12192000" cy="1083309"/>
          </a:xfrm>
        </p:grpSpPr>
        <p:sp>
          <p:nvSpPr>
            <p:cNvPr id="28" name="Round Single Corner Rectangle 27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9" name="Round Single Corner Rectangle 28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0" name="Round Single Corner Rectangle 29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9" name="TextBox 10">
            <a:extLst>
              <a:ext uri="{FF2B5EF4-FFF2-40B4-BE49-F238E27FC236}">
                <a16:creationId xmlns:a16="http://schemas.microsoft.com/office/drawing/2014/main" id="{A65B605E-DFC8-A983-9D9C-36041A0A47FD}"/>
              </a:ext>
            </a:extLst>
          </p:cNvPr>
          <p:cNvSpPr txBox="1"/>
          <p:nvPr/>
        </p:nvSpPr>
        <p:spPr>
          <a:xfrm>
            <a:off x="487067" y="19496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WRITING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93636" y="733246"/>
            <a:ext cx="11318367" cy="61247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smtClean="0"/>
              <a:t>Go Green </a:t>
            </a:r>
            <a:r>
              <a:rPr lang="en-US" sz="2800" b="1"/>
              <a:t>Club</a:t>
            </a:r>
            <a:endParaRPr lang="en-US" sz="2800"/>
          </a:p>
          <a:p>
            <a:pPr algn="ctr"/>
            <a:r>
              <a:rPr lang="en-US" sz="2800" b="1"/>
              <a:t>NOTICE</a:t>
            </a:r>
            <a:endParaRPr lang="en-US" sz="2800"/>
          </a:p>
          <a:p>
            <a:pPr algn="ctr"/>
            <a:r>
              <a:rPr lang="en-US" sz="2800"/>
              <a:t>12 January, 2023</a:t>
            </a:r>
          </a:p>
          <a:p>
            <a:pPr algn="ctr"/>
            <a:r>
              <a:rPr lang="en-US" sz="2800"/>
              <a:t>Lecture on Water Pollution</a:t>
            </a:r>
          </a:p>
          <a:p>
            <a:r>
              <a:rPr lang="en-US" sz="2800" smtClean="0"/>
              <a:t>All </a:t>
            </a:r>
            <a:r>
              <a:rPr lang="en-US" sz="2800"/>
              <a:t>students of our school are invited to attend a lecture on water pollution next week. Interested students should contact the club by 17 February, 2023.</a:t>
            </a:r>
          </a:p>
          <a:p>
            <a:r>
              <a:rPr lang="en-US" sz="2800"/>
              <a:t>Details:</a:t>
            </a:r>
          </a:p>
          <a:p>
            <a:r>
              <a:rPr lang="en-US" sz="2800" b="1"/>
              <a:t>Time:</a:t>
            </a:r>
            <a:r>
              <a:rPr lang="en-US" sz="2800"/>
              <a:t> 2 p.m. – 4 p.m., 6 March</a:t>
            </a:r>
          </a:p>
          <a:p>
            <a:r>
              <a:rPr lang="en-US" sz="2800" b="1"/>
              <a:t>Place:</a:t>
            </a:r>
            <a:r>
              <a:rPr lang="en-US" sz="2800"/>
              <a:t> School Grand Hall</a:t>
            </a:r>
          </a:p>
          <a:p>
            <a:r>
              <a:rPr lang="en-US" sz="2800" b="1"/>
              <a:t>Topic:</a:t>
            </a:r>
            <a:r>
              <a:rPr lang="en-US" sz="2800"/>
              <a:t> Water pollution</a:t>
            </a:r>
          </a:p>
          <a:p>
            <a:r>
              <a:rPr lang="en-US" sz="2800"/>
              <a:t>If you have any questions, please contact us at 012-3476-789 or email gogreen@fmail.com.</a:t>
            </a:r>
          </a:p>
          <a:p>
            <a:r>
              <a:rPr lang="en-US" sz="2800" smtClean="0"/>
              <a:t>Club </a:t>
            </a:r>
            <a:r>
              <a:rPr lang="en-US" sz="2800"/>
              <a:t>Leader</a:t>
            </a:r>
          </a:p>
          <a:p>
            <a:r>
              <a:rPr lang="en-US" sz="2800"/>
              <a:t>Nguyen Hong </a:t>
            </a:r>
            <a:r>
              <a:rPr lang="en-US" sz="2800" smtClean="0"/>
              <a:t>Mai</a:t>
            </a:r>
            <a:endParaRPr lang="en-US" sz="2800"/>
          </a:p>
        </p:txBody>
      </p:sp>
    </p:spTree>
    <p:extLst>
      <p:ext uri="{BB962C8B-B14F-4D97-AF65-F5344CB8AC3E}">
        <p14:creationId xmlns:p14="http://schemas.microsoft.com/office/powerpoint/2010/main" val="2468333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3734</TotalTime>
  <Words>526</Words>
  <Application>Microsoft Office PowerPoint</Application>
  <PresentationFormat>Widescreen</PresentationFormat>
  <Paragraphs>96</Paragraphs>
  <Slides>12</Slides>
  <Notes>8</Notes>
  <HiddenSlides>0</HiddenSlides>
  <MMClips>2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20" baseType="lpstr">
      <vt:lpstr>Adobe Gothic Std B</vt:lpstr>
      <vt:lpstr>Arial</vt:lpstr>
      <vt:lpstr>Calibri</vt:lpstr>
      <vt:lpstr>Calibri Light</vt:lpstr>
      <vt:lpstr>Myriad Pro</vt:lpstr>
      <vt:lpstr>Times New Roman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TrangDTT</dc:creator>
  <cp:lastModifiedBy>Giang Do</cp:lastModifiedBy>
  <cp:revision>222</cp:revision>
  <dcterms:created xsi:type="dcterms:W3CDTF">2020-12-09T02:04:09Z</dcterms:created>
  <dcterms:modified xsi:type="dcterms:W3CDTF">2023-07-13T09:23:53Z</dcterms:modified>
</cp:coreProperties>
</file>