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36" r:id="rId2"/>
    <p:sldId id="256" r:id="rId3"/>
    <p:sldId id="302" r:id="rId4"/>
    <p:sldId id="332" r:id="rId5"/>
    <p:sldId id="316" r:id="rId6"/>
    <p:sldId id="339" r:id="rId7"/>
    <p:sldId id="331" r:id="rId8"/>
    <p:sldId id="340" r:id="rId9"/>
    <p:sldId id="341" r:id="rId10"/>
    <p:sldId id="342" r:id="rId11"/>
    <p:sldId id="298" r:id="rId12"/>
    <p:sldId id="343" r:id="rId13"/>
    <p:sldId id="327" r:id="rId14"/>
    <p:sldId id="344" r:id="rId15"/>
    <p:sldId id="345" r:id="rId16"/>
    <p:sldId id="325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5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0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2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63959" y="116984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6770" y="114305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555" y="1043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309641" y="2469336"/>
            <a:ext cx="1148635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smtClean="0">
                <a:solidFill>
                  <a:srgbClr val="F26548"/>
                </a:solidFill>
                <a:effectLst/>
              </a:rPr>
              <a:t>4</a:t>
            </a:r>
            <a:r>
              <a:rPr lang="en-US" sz="36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can stay with us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find a suitable place to stay.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6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until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cleaned up everything at the campsite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left.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while</a:t>
            </a:r>
            <a:r>
              <a:rPr lang="en-US" sz="3600" dirty="0"/>
              <a:t> 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68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E901B56-660C-5D99-828E-F89A9985D9F5}"/>
              </a:ext>
            </a:extLst>
          </p:cNvPr>
          <p:cNvSpPr/>
          <p:nvPr/>
        </p:nvSpPr>
        <p:spPr>
          <a:xfrm>
            <a:off x="9215903" y="3631403"/>
            <a:ext cx="543391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21B989B-5A25-3954-C3B8-B256DCA4870C}"/>
              </a:ext>
            </a:extLst>
          </p:cNvPr>
          <p:cNvSpPr/>
          <p:nvPr/>
        </p:nvSpPr>
        <p:spPr>
          <a:xfrm>
            <a:off x="4672174" y="5096824"/>
            <a:ext cx="57289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3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6579" y="1161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84" y="1185445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clauses in the two columns to form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complex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64" y="10588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185"/>
          <a:stretch/>
        </p:blipFill>
        <p:spPr>
          <a:xfrm>
            <a:off x="1371600" y="1671019"/>
            <a:ext cx="2800350" cy="4993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497" b="79880"/>
          <a:stretch/>
        </p:blipFill>
        <p:spPr>
          <a:xfrm>
            <a:off x="8340090" y="1647110"/>
            <a:ext cx="3200400" cy="1004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6497" t="20120" b="59736"/>
          <a:stretch/>
        </p:blipFill>
        <p:spPr>
          <a:xfrm>
            <a:off x="8340090" y="2651760"/>
            <a:ext cx="3200400" cy="1005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6497" t="39958" b="39898"/>
          <a:stretch/>
        </p:blipFill>
        <p:spPr>
          <a:xfrm>
            <a:off x="8340090" y="3640276"/>
            <a:ext cx="3200400" cy="1005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497" t="59720" b="19869"/>
          <a:stretch/>
        </p:blipFill>
        <p:spPr>
          <a:xfrm>
            <a:off x="8340090" y="4646116"/>
            <a:ext cx="3200400" cy="1019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6497" t="79672"/>
          <a:stretch/>
        </p:blipFill>
        <p:spPr>
          <a:xfrm>
            <a:off x="8340090" y="5634632"/>
            <a:ext cx="3200400" cy="10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33802 -0.14189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33658 -0.28958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33645 -0.2872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33802 0.14861 " pathEditMode="relative" rAng="0" ptsTypes="AA">
                                      <p:cBhvr>
                                        <p:cTn id="18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3723 0.5837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63845" y="1888060"/>
            <a:ext cx="119262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0702A"/>
                </a:solidFill>
              </a:rPr>
              <a:t>1.</a:t>
            </a:r>
            <a:r>
              <a:rPr lang="en-US" sz="3600" smtClean="0"/>
              <a:t> I </a:t>
            </a:r>
            <a:r>
              <a:rPr lang="en-US" sz="3600" dirty="0"/>
              <a:t>arrive at the station. I will call you right after. </a:t>
            </a:r>
            <a:r>
              <a:rPr lang="en-US" sz="3600" dirty="0">
                <a:solidFill>
                  <a:srgbClr val="E0702A"/>
                </a:solidFill>
              </a:rPr>
              <a:t>(as </a:t>
            </a:r>
            <a:r>
              <a:rPr lang="en-US" sz="3600">
                <a:solidFill>
                  <a:srgbClr val="E0702A"/>
                </a:solidFill>
              </a:rPr>
              <a:t>soon </a:t>
            </a:r>
            <a:r>
              <a:rPr lang="en-US" sz="3600" smtClean="0">
                <a:solidFill>
                  <a:srgbClr val="E0702A"/>
                </a:solidFill>
              </a:rPr>
              <a:t>as)</a:t>
            </a:r>
          </a:p>
          <a:p>
            <a:endParaRPr lang="en-US" sz="3600" smtClean="0"/>
          </a:p>
          <a:p>
            <a:endParaRPr lang="en-US" sz="3600" smtClean="0"/>
          </a:p>
          <a:p>
            <a:endParaRPr lang="en-US" sz="3600" dirty="0"/>
          </a:p>
          <a:p>
            <a:r>
              <a:rPr lang="en-US" sz="3600" b="1" smtClean="0">
                <a:solidFill>
                  <a:srgbClr val="E0702A"/>
                </a:solidFill>
              </a:rPr>
              <a:t>2</a:t>
            </a:r>
            <a:r>
              <a:rPr lang="en-US" sz="3600" b="1" dirty="0">
                <a:solidFill>
                  <a:srgbClr val="E0702A"/>
                </a:solidFill>
              </a:rPr>
              <a:t>. </a:t>
            </a:r>
            <a:r>
              <a:rPr lang="en-US" sz="3600" dirty="0"/>
              <a:t>Many Vietnamese women wear conical hats. They work in the </a:t>
            </a:r>
            <a:r>
              <a:rPr lang="en-US" sz="3600"/>
              <a:t>field</a:t>
            </a:r>
            <a:r>
              <a:rPr lang="en-US" sz="3600" smtClean="0"/>
              <a:t>. </a:t>
            </a:r>
            <a:r>
              <a:rPr lang="en-US" sz="3600" smtClean="0">
                <a:solidFill>
                  <a:srgbClr val="E0702A"/>
                </a:solidFill>
              </a:rPr>
              <a:t>(</a:t>
            </a:r>
            <a:r>
              <a:rPr lang="en-US" sz="3600">
                <a:solidFill>
                  <a:srgbClr val="E0702A"/>
                </a:solidFill>
              </a:rPr>
              <a:t>when</a:t>
            </a:r>
            <a:r>
              <a:rPr lang="en-US" sz="3600" smtClean="0">
                <a:solidFill>
                  <a:srgbClr val="E0702A"/>
                </a:solidFill>
              </a:rPr>
              <a:t>)</a:t>
            </a:r>
            <a:endParaRPr lang="en-US" sz="3600" dirty="0">
              <a:solidFill>
                <a:srgbClr val="E0702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174143"/>
            <a:ext cx="101275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9" y="121983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4" y="11003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718154" y="2502314"/>
            <a:ext cx="970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 will call you as soon as I arrive at the station.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27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3121691"/>
            <a:ext cx="970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As soon as I arrive at the station, I will call you.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718154" y="5181918"/>
            <a:ext cx="1071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Many Vietnamese women wear conical hats when they work in the field.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78" y="1259191"/>
            <a:ext cx="102154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4373" y="12429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8" y="1123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329805" y="2186999"/>
            <a:ext cx="117777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0702A"/>
                </a:solidFill>
              </a:rPr>
              <a:t>3</a:t>
            </a:r>
            <a:r>
              <a:rPr lang="en-US" sz="3600" b="1" dirty="0">
                <a:solidFill>
                  <a:srgbClr val="E0702A"/>
                </a:solidFill>
              </a:rPr>
              <a:t>. </a:t>
            </a:r>
            <a:r>
              <a:rPr lang="en-US" sz="3600" dirty="0"/>
              <a:t>My father taught me how to use the computer. Then he bought one for me. </a:t>
            </a:r>
            <a:r>
              <a:rPr lang="en-US" sz="3600" dirty="0">
                <a:solidFill>
                  <a:srgbClr val="E0702A"/>
                </a:solidFill>
              </a:rPr>
              <a:t>(</a:t>
            </a:r>
            <a:r>
              <a:rPr lang="en-US" sz="3600">
                <a:solidFill>
                  <a:srgbClr val="E0702A"/>
                </a:solidFill>
              </a:rPr>
              <a:t>before</a:t>
            </a:r>
            <a:r>
              <a:rPr lang="en-US" sz="3600" smtClean="0">
                <a:solidFill>
                  <a:srgbClr val="E0702A"/>
                </a:solidFill>
              </a:rPr>
              <a:t>)</a:t>
            </a:r>
          </a:p>
          <a:p>
            <a:endParaRPr lang="en-US" sz="3600">
              <a:solidFill>
                <a:srgbClr val="E0702A"/>
              </a:solidFill>
            </a:endParaRPr>
          </a:p>
          <a:p>
            <a:endParaRPr lang="en-US" sz="3600" smtClean="0">
              <a:solidFill>
                <a:srgbClr val="E0702A"/>
              </a:solidFill>
            </a:endParaRPr>
          </a:p>
          <a:p>
            <a:endParaRPr lang="en-US" sz="3600" smtClean="0">
              <a:solidFill>
                <a:srgbClr val="E0702A"/>
              </a:solidFill>
            </a:endParaRPr>
          </a:p>
        </p:txBody>
      </p:sp>
      <p:sp>
        <p:nvSpPr>
          <p:cNvPr id="2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66299" y="3451509"/>
            <a:ext cx="1138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My father taught me how to use the computer before he bought one for me.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66299" y="4651838"/>
            <a:ext cx="10807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Before my father bought me a computer, he taught me how to use it.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78" y="1259191"/>
            <a:ext cx="102154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4373" y="12429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8" y="1123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356181" y="2719306"/>
            <a:ext cx="11566187" cy="246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0702A"/>
                </a:solidFill>
              </a:rPr>
              <a:t>4. </a:t>
            </a:r>
            <a:r>
              <a:rPr lang="en-US" sz="3600"/>
              <a:t>Nick is reading a novel. Jack is reading a cartoon. </a:t>
            </a:r>
            <a:r>
              <a:rPr lang="en-US" sz="3600">
                <a:solidFill>
                  <a:srgbClr val="E0702A"/>
                </a:solidFill>
              </a:rPr>
              <a:t>(while</a:t>
            </a:r>
            <a:r>
              <a:rPr lang="en-US" sz="3600" smtClean="0">
                <a:solidFill>
                  <a:srgbClr val="E0702A"/>
                </a:solidFill>
              </a:rPr>
              <a:t>)</a:t>
            </a:r>
          </a:p>
          <a:p>
            <a:endParaRPr lang="en-US" sz="3600">
              <a:solidFill>
                <a:srgbClr val="E0702A"/>
              </a:solidFill>
            </a:endParaRPr>
          </a:p>
          <a:p>
            <a:endParaRPr lang="en-US" sz="3600" smtClean="0">
              <a:solidFill>
                <a:srgbClr val="E0702A"/>
              </a:solidFill>
            </a:endParaRPr>
          </a:p>
          <a:p>
            <a:endParaRPr lang="en-US" sz="1050" smtClean="0">
              <a:solidFill>
                <a:srgbClr val="E0702A"/>
              </a:solidFill>
            </a:endParaRPr>
          </a:p>
          <a:p>
            <a:endParaRPr lang="en-US" sz="3600" smtClean="0">
              <a:solidFill>
                <a:srgbClr val="E0702A"/>
              </a:solidFill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21302" y="3334957"/>
            <a:ext cx="1051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Nick is reading a novel while Jack is reading a cartoon.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21302" y="3946039"/>
            <a:ext cx="1044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While Nick is reading a novel, Jack is reading a cartoon.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78" y="1259191"/>
            <a:ext cx="102154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4373" y="12429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8" y="1123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623908" y="2080665"/>
            <a:ext cx="10260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0702A"/>
                </a:solidFill>
              </a:rPr>
              <a:t>5</a:t>
            </a:r>
            <a:r>
              <a:rPr lang="en-US" sz="3600" b="1">
                <a:solidFill>
                  <a:srgbClr val="E0702A"/>
                </a:solidFill>
              </a:rPr>
              <a:t>. </a:t>
            </a:r>
            <a:r>
              <a:rPr lang="en-US" sz="3600"/>
              <a:t>The tornado hit. There were only a few houses left standing. </a:t>
            </a:r>
            <a:r>
              <a:rPr lang="en-US" sz="3600">
                <a:solidFill>
                  <a:srgbClr val="E0702A"/>
                </a:solidFill>
              </a:rPr>
              <a:t>(after</a:t>
            </a:r>
            <a:r>
              <a:rPr lang="en-US" sz="3600" smtClean="0">
                <a:solidFill>
                  <a:srgbClr val="E0702A"/>
                </a:solidFill>
              </a:rPr>
              <a:t>)</a:t>
            </a: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1144193" y="3280994"/>
            <a:ext cx="1026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After the tornado hit, there were only a few houses left standing.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1144193" y="4371129"/>
            <a:ext cx="9878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There were only a few houses left standing after the tornado hit.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15" t="4976" r="2941" b="2987"/>
          <a:stretch/>
        </p:blipFill>
        <p:spPr>
          <a:xfrm>
            <a:off x="3390270" y="2486456"/>
            <a:ext cx="5229850" cy="437154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82346" y="1297478"/>
            <a:ext cx="29904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Matching game: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904ADBA-CFA4-1F3C-E7D6-03C04C16EF9B}"/>
              </a:ext>
            </a:extLst>
          </p:cNvPr>
          <p:cNvSpPr txBox="1"/>
          <p:nvPr/>
        </p:nvSpPr>
        <p:spPr>
          <a:xfrm>
            <a:off x="8717262" y="4210005"/>
            <a:ext cx="3053711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br>
              <a:rPr lang="en-US" sz="3200" b="1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adverb clauses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of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time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18B369A-97D5-9794-A73C-07BAC4A0E72B}"/>
              </a:ext>
            </a:extLst>
          </p:cNvPr>
          <p:cNvSpPr txBox="1"/>
          <p:nvPr/>
        </p:nvSpPr>
        <p:spPr>
          <a:xfrm>
            <a:off x="3104520" y="1891682"/>
            <a:ext cx="580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groups, A and B.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A43933-C860-1ED1-8F65-4DBDCBC08263}"/>
              </a:ext>
            </a:extLst>
          </p:cNvPr>
          <p:cNvSpPr txBox="1"/>
          <p:nvPr/>
        </p:nvSpPr>
        <p:spPr>
          <a:xfrm>
            <a:off x="239417" y="3132787"/>
            <a:ext cx="3353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</a:t>
            </a:r>
            <a:r>
              <a:rPr lang="en-US" sz="3200" b="1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</a:t>
            </a:r>
            <a:br>
              <a:rPr lang="en-US" sz="3200" b="1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main clauses</a:t>
            </a:r>
            <a:endParaRPr lang="en-US" sz="3200" b="1" dirty="0">
              <a:solidFill>
                <a:srgbClr val="E0702A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50" y="1188331"/>
            <a:ext cx="17716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545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7867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Complex sentences with adverb clauses of time;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43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5194" y="2183668"/>
            <a:ext cx="609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</a:t>
            </a:r>
            <a:r>
              <a:rPr lang="en-US" sz="3600" smtClean="0"/>
              <a:t>exercises </a:t>
            </a:r>
            <a:r>
              <a:rPr lang="en-US" sz="3600" smtClean="0"/>
              <a:t>in the workbook.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540697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37221"/>
            <a:ext cx="4731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45" y="3276612"/>
            <a:ext cx="4953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05625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6588" y="5104721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01261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030388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Introduction of complex sentences with adverb clauses of time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27321"/>
            <a:ext cx="6026922" cy="23083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Read the sentences and write I.C if the underlined clause is an independent clause or D.C if it is a dependent clause.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Choose A, B, or C to complete each sentence.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Match the clauses in the two columns to form complex sentences.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Combine each pair of sentences, using the conjunction in brackets.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6470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65055"/>
            <a:ext cx="1144807" cy="11224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309168" cy="13164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69160" y="5926304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54810" y="5405444"/>
            <a:ext cx="1131779" cy="5208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60126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95493" y="5090340"/>
            <a:ext cx="6005956" cy="6529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Matching game.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41897" y="489314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062"/>
          <a:stretch/>
        </p:blipFill>
        <p:spPr>
          <a:xfrm>
            <a:off x="-1905" y="880683"/>
            <a:ext cx="5069947" cy="597731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94257" y="2780310"/>
            <a:ext cx="3616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 CLAUSES OF TIME</a:t>
            </a:r>
          </a:p>
        </p:txBody>
      </p:sp>
      <p:sp>
        <p:nvSpPr>
          <p:cNvPr id="28" name="Hình chữ nhật: Góc Tròn 8">
            <a:extLst>
              <a:ext uri="{FF2B5EF4-FFF2-40B4-BE49-F238E27FC236}">
                <a16:creationId xmlns:a16="http://schemas.microsoft.com/office/drawing/2014/main" id="{F6E18B71-AE3D-1211-0E7C-7990A9AE6161}"/>
              </a:ext>
            </a:extLst>
          </p:cNvPr>
          <p:cNvSpPr/>
          <p:nvPr/>
        </p:nvSpPr>
        <p:spPr>
          <a:xfrm>
            <a:off x="8715234" y="1213603"/>
            <a:ext cx="3022497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9" name="Hình chữ nhật: Góc Tròn 9">
            <a:extLst>
              <a:ext uri="{FF2B5EF4-FFF2-40B4-BE49-F238E27FC236}">
                <a16:creationId xmlns:a16="http://schemas.microsoft.com/office/drawing/2014/main" id="{605233E4-90C7-E25B-D757-526173A44A0F}"/>
              </a:ext>
            </a:extLst>
          </p:cNvPr>
          <p:cNvSpPr/>
          <p:nvPr/>
        </p:nvSpPr>
        <p:spPr>
          <a:xfrm>
            <a:off x="8495585" y="1753888"/>
            <a:ext cx="262210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0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8405377" y="2286604"/>
            <a:ext cx="370216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1" name="Hình chữ nhật: Góc Tròn 11">
            <a:extLst>
              <a:ext uri="{FF2B5EF4-FFF2-40B4-BE49-F238E27FC236}">
                <a16:creationId xmlns:a16="http://schemas.microsoft.com/office/drawing/2014/main" id="{DB5A562D-AB07-ED8F-42E9-69FB2DE773CD}"/>
              </a:ext>
            </a:extLst>
          </p:cNvPr>
          <p:cNvSpPr/>
          <p:nvPr/>
        </p:nvSpPr>
        <p:spPr>
          <a:xfrm>
            <a:off x="8452722" y="3237634"/>
            <a:ext cx="3559573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2" name="Hình chữ nhật: Góc Tròn 12">
            <a:extLst>
              <a:ext uri="{FF2B5EF4-FFF2-40B4-BE49-F238E27FC236}">
                <a16:creationId xmlns:a16="http://schemas.microsoft.com/office/drawing/2014/main" id="{CF55DB71-B635-D7A0-067D-A5D8BC157EE0}"/>
              </a:ext>
            </a:extLst>
          </p:cNvPr>
          <p:cNvSpPr/>
          <p:nvPr/>
        </p:nvSpPr>
        <p:spPr>
          <a:xfrm>
            <a:off x="5246724" y="4270678"/>
            <a:ext cx="607776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3" name="Hình chữ nhật: Góc Tròn 13">
            <a:extLst>
              <a:ext uri="{FF2B5EF4-FFF2-40B4-BE49-F238E27FC236}">
                <a16:creationId xmlns:a16="http://schemas.microsoft.com/office/drawing/2014/main" id="{44CE990B-3F32-0ADB-B772-64FD0A321172}"/>
              </a:ext>
            </a:extLst>
          </p:cNvPr>
          <p:cNvSpPr/>
          <p:nvPr/>
        </p:nvSpPr>
        <p:spPr>
          <a:xfrm>
            <a:off x="4864313" y="3756868"/>
            <a:ext cx="1492525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4" name="Hình chữ nhật: Góc Tròn 15">
            <a:extLst>
              <a:ext uri="{FF2B5EF4-FFF2-40B4-BE49-F238E27FC236}">
                <a16:creationId xmlns:a16="http://schemas.microsoft.com/office/drawing/2014/main" id="{1584EDE8-C528-C8A2-2002-521DADFF3087}"/>
              </a:ext>
            </a:extLst>
          </p:cNvPr>
          <p:cNvSpPr/>
          <p:nvPr/>
        </p:nvSpPr>
        <p:spPr>
          <a:xfrm>
            <a:off x="5255516" y="5264781"/>
            <a:ext cx="503148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5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4864313" y="2755914"/>
            <a:ext cx="59286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1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799172" y="1128472"/>
            <a:ext cx="739282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300" smtClean="0">
                <a:effectLst/>
                <a:ea typeface="Times New Roman" panose="02020603050405020304" pitchFamily="18" charset="0"/>
              </a:rPr>
              <a:t>1. 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always take a bath before I go to bed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300" smtClean="0">
                <a:effectLst/>
                <a:ea typeface="Times New Roman" panose="02020603050405020304" pitchFamily="18" charset="0"/>
              </a:rPr>
              <a:t>2.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you wait here until I am ready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I was not at home when he came to see me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 Do not disturb me when I am busy with my work.</a:t>
            </a:r>
            <a:endParaRPr lang="vi-VN" sz="3300">
              <a:ea typeface="Times New Roman" panose="02020603050405020304" pitchFamily="18" charset="0"/>
            </a:endParaRPr>
          </a:p>
          <a:p>
            <a:pPr lvl="0"/>
            <a:r>
              <a:rPr lang="en-GB" sz="3300" smtClean="0">
                <a:effectLst/>
                <a:ea typeface="Times New Roman" panose="02020603050405020304" pitchFamily="18" charset="0"/>
              </a:rPr>
              <a:t>5.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soon as she finished that project, she started 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 the next.</a:t>
            </a:r>
            <a:endParaRPr lang="vi-VN" sz="3300">
              <a:ea typeface="Times New Roman" panose="02020603050405020304" pitchFamily="18" charset="0"/>
            </a:endParaRPr>
          </a:p>
          <a:p>
            <a:r>
              <a:rPr lang="en-GB" sz="3300" smtClean="0">
                <a:effectLst/>
                <a:ea typeface="Times New Roman" panose="02020603050405020304" pitchFamily="18" charset="0"/>
              </a:rPr>
              <a:t>6.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After I have finished my work, I will accompany you to the park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300" smtClean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76850" y="1211023"/>
            <a:ext cx="11218033" cy="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AD4F0F"/>
                </a:solidFill>
              </a:rPr>
              <a:t>Complex sentences </a:t>
            </a:r>
            <a:r>
              <a:rPr lang="en-US" sz="4400" b="1">
                <a:solidFill>
                  <a:srgbClr val="AD4F0F"/>
                </a:solidFill>
              </a:rPr>
              <a:t>with </a:t>
            </a:r>
            <a:r>
              <a:rPr lang="en-US" sz="4400" b="1" smtClean="0">
                <a:solidFill>
                  <a:srgbClr val="AD4F0F"/>
                </a:solidFill>
              </a:rPr>
              <a:t>adverb </a:t>
            </a:r>
            <a:r>
              <a:rPr lang="en-US" sz="4400" b="1" dirty="0">
                <a:solidFill>
                  <a:srgbClr val="AD4F0F"/>
                </a:solidFill>
              </a:rPr>
              <a:t>clauses of time</a:t>
            </a:r>
            <a:endParaRPr lang="en-US" sz="3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418125" y="2540107"/>
            <a:ext cx="113519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ea typeface="Times New Roman" panose="02020603050405020304" pitchFamily="18" charset="0"/>
              </a:rPr>
              <a:t>– A complex sentence contains one independent clause and at least one dependent </a:t>
            </a:r>
            <a:r>
              <a:rPr lang="en-US" sz="4000">
                <a:effectLst/>
                <a:ea typeface="Times New Roman" panose="02020603050405020304" pitchFamily="18" charset="0"/>
              </a:rPr>
              <a:t>clause</a:t>
            </a:r>
            <a:r>
              <a:rPr lang="en-US" sz="4000" smtClean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vi-VN" sz="4000" dirty="0">
              <a:effectLst/>
              <a:ea typeface="Times New Roman" panose="02020603050405020304" pitchFamily="18" charset="0"/>
            </a:endParaRPr>
          </a:p>
          <a:p>
            <a:r>
              <a:rPr lang="en-US" sz="4000" b="1" dirty="0">
                <a:effectLst/>
                <a:ea typeface="Times New Roman" panose="02020603050405020304" pitchFamily="18" charset="0"/>
              </a:rPr>
              <a:t>Example:</a:t>
            </a:r>
            <a:endParaRPr lang="vi-VN" sz="4000" dirty="0">
              <a:effectLst/>
              <a:ea typeface="Times New Roman" panose="02020603050405020304" pitchFamily="18" charset="0"/>
            </a:endParaRPr>
          </a:p>
          <a:p>
            <a:r>
              <a:rPr lang="en-US" sz="4000" i="1" dirty="0">
                <a:effectLst/>
                <a:ea typeface="Times New Roman" panose="02020603050405020304" pitchFamily="18" charset="0"/>
              </a:rPr>
              <a:t>The roads were slippery</a:t>
            </a:r>
            <a:r>
              <a:rPr lang="vi-VN" sz="4000" i="1" dirty="0">
                <a:effectLst/>
                <a:ea typeface="Times New Roman" panose="02020603050405020304" pitchFamily="18" charset="0"/>
              </a:rPr>
              <a:t> 	</a:t>
            </a:r>
            <a:r>
              <a:rPr lang="vi-VN" sz="4000" i="1">
                <a:effectLst/>
                <a:ea typeface="Times New Roman" panose="02020603050405020304" pitchFamily="18" charset="0"/>
              </a:rPr>
              <a:t>	</a:t>
            </a:r>
            <a:r>
              <a:rPr lang="en-US" sz="4000" i="1" smtClean="0">
                <a:effectLst/>
                <a:ea typeface="Times New Roman" panose="02020603050405020304" pitchFamily="18" charset="0"/>
              </a:rPr>
              <a:t>when </a:t>
            </a:r>
            <a:r>
              <a:rPr lang="en-US" sz="4000" i="1" dirty="0">
                <a:effectLst/>
                <a:ea typeface="Times New Roman" panose="02020603050405020304" pitchFamily="18" charset="0"/>
              </a:rPr>
              <a:t>it rained.</a:t>
            </a:r>
            <a:endParaRPr lang="vi-VN" sz="4000" dirty="0">
              <a:effectLst/>
              <a:ea typeface="Times New Roman" panose="02020603050405020304" pitchFamily="18" charset="0"/>
            </a:endParaRPr>
          </a:p>
          <a:p>
            <a:r>
              <a:rPr lang="en-US" sz="4000" i="1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independent clause</a:t>
            </a:r>
            <a:r>
              <a:rPr lang="en-US" sz="4000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 			</a:t>
            </a:r>
            <a:r>
              <a:rPr lang="en-US" sz="4000" i="1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dependent </a:t>
            </a:r>
            <a:r>
              <a:rPr lang="en-US" sz="4000" i="1" smtClean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clause</a:t>
            </a:r>
            <a:endParaRPr lang="vi-VN" sz="4000" dirty="0">
              <a:solidFill>
                <a:schemeClr val="accent6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76850" y="1211023"/>
            <a:ext cx="11218033" cy="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AD4F0F"/>
                </a:solidFill>
              </a:rPr>
              <a:t>Complex sentences </a:t>
            </a:r>
            <a:r>
              <a:rPr lang="en-US" sz="4400" b="1">
                <a:solidFill>
                  <a:srgbClr val="AD4F0F"/>
                </a:solidFill>
              </a:rPr>
              <a:t>with </a:t>
            </a:r>
            <a:r>
              <a:rPr lang="en-US" sz="4400" b="1" smtClean="0">
                <a:solidFill>
                  <a:srgbClr val="AD4F0F"/>
                </a:solidFill>
              </a:rPr>
              <a:t>adverb </a:t>
            </a:r>
            <a:r>
              <a:rPr lang="en-US" sz="4400" b="1" dirty="0">
                <a:solidFill>
                  <a:srgbClr val="AD4F0F"/>
                </a:solidFill>
              </a:rPr>
              <a:t>clauses of time</a:t>
            </a:r>
            <a:endParaRPr lang="en-US" sz="3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418125" y="2540107"/>
            <a:ext cx="113519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ea typeface="Times New Roman" panose="02020603050405020304" pitchFamily="18" charset="0"/>
              </a:rPr>
              <a:t>– An adverb clause is a dependent clause</a:t>
            </a:r>
            <a:r>
              <a:rPr lang="en-US" sz="4000" smtClean="0">
                <a:ea typeface="Times New Roman" panose="02020603050405020304" pitchFamily="18" charset="0"/>
              </a:rPr>
              <a:t>.</a:t>
            </a:r>
          </a:p>
          <a:p>
            <a:endParaRPr lang="en-US" sz="4000">
              <a:ea typeface="Times New Roman" panose="02020603050405020304" pitchFamily="18" charset="0"/>
            </a:endParaRPr>
          </a:p>
          <a:p>
            <a:r>
              <a:rPr lang="en-US" sz="4000">
                <a:ea typeface="Times New Roman" panose="02020603050405020304" pitchFamily="18" charset="0"/>
              </a:rPr>
              <a:t>– An adverb clause of time shows when something happens. It is usually introduced by time connectors: </a:t>
            </a:r>
            <a:r>
              <a:rPr lang="en-US" sz="4000" i="1">
                <a:ea typeface="Times New Roman" panose="02020603050405020304" pitchFamily="18" charset="0"/>
              </a:rPr>
              <a:t>before, after, when, while, till / until, as soon as</a:t>
            </a:r>
            <a:r>
              <a:rPr lang="en-US" sz="4000">
                <a:ea typeface="Times New Roman" panose="02020603050405020304" pitchFamily="18" charset="0"/>
              </a:rPr>
              <a:t>, </a:t>
            </a:r>
            <a:r>
              <a:rPr lang="en-US" sz="4000" smtClean="0">
                <a:ea typeface="Times New Roman" panose="02020603050405020304" pitchFamily="18" charset="0"/>
              </a:rPr>
              <a:t>…</a:t>
            </a:r>
            <a:endParaRPr lang="en-US" sz="400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7" y="1110936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1517314" y="2040622"/>
            <a:ext cx="971405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4400" b="0" i="0" smtClean="0">
                <a:solidFill>
                  <a:srgbClr val="242021"/>
                </a:solidFill>
                <a:effectLst/>
              </a:rPr>
              <a:t>I’ll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wait for you here until you get </a:t>
            </a:r>
            <a:r>
              <a:rPr lang="en-US" sz="4400" b="0" i="0">
                <a:solidFill>
                  <a:srgbClr val="242021"/>
                </a:solidFill>
                <a:effectLst/>
              </a:rPr>
              <a:t>back</a:t>
            </a:r>
            <a:r>
              <a:rPr lang="en-US" sz="4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Make sure you lock the door when you go </a:t>
            </a:r>
            <a:r>
              <a:rPr lang="en-US" sz="4400" b="0" i="0">
                <a:solidFill>
                  <a:srgbClr val="242021"/>
                </a:solidFill>
                <a:effectLst/>
              </a:rPr>
              <a:t>out</a:t>
            </a:r>
            <a:r>
              <a:rPr lang="en-US" sz="4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You must get a permit before you build a campfire at a national park.</a:t>
            </a:r>
            <a:r>
              <a:rPr lang="en-US" sz="4400" b="0" i="0">
                <a:solidFill>
                  <a:srgbClr val="242021"/>
                </a:solidFill>
                <a:effectLst/>
              </a:rPr>
              <a:t/>
            </a:r>
            <a:br>
              <a:rPr lang="en-US" sz="4400" b="0" i="0">
                <a:solidFill>
                  <a:srgbClr val="242021"/>
                </a:solidFill>
                <a:effectLst/>
              </a:rPr>
            </a:br>
            <a:endParaRPr lang="vi-VN" sz="44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FA83789-B079-A68F-C512-4A58C13D59B1}"/>
              </a:ext>
            </a:extLst>
          </p:cNvPr>
          <p:cNvCxnSpPr/>
          <p:nvPr/>
        </p:nvCxnSpPr>
        <p:spPr>
          <a:xfrm>
            <a:off x="6874373" y="2687329"/>
            <a:ext cx="402774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A480199-F364-DD44-A9BF-3AD64ED634B1}"/>
              </a:ext>
            </a:extLst>
          </p:cNvPr>
          <p:cNvSpPr/>
          <p:nvPr/>
        </p:nvSpPr>
        <p:spPr>
          <a:xfrm>
            <a:off x="471597" y="2000976"/>
            <a:ext cx="8281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8769636" y="3706718"/>
            <a:ext cx="227281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A3904E-7ABB-4A57-BAA7-6B633439BAEA}"/>
              </a:ext>
            </a:extLst>
          </p:cNvPr>
          <p:cNvSpPr/>
          <p:nvPr/>
        </p:nvSpPr>
        <p:spPr>
          <a:xfrm>
            <a:off x="296370" y="3025649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B335BDC-4C8B-6E97-01B2-FDA7EADD6EE6}"/>
              </a:ext>
            </a:extLst>
          </p:cNvPr>
          <p:cNvCxnSpPr>
            <a:cxnSpLocks/>
          </p:cNvCxnSpPr>
          <p:nvPr/>
        </p:nvCxnSpPr>
        <p:spPr>
          <a:xfrm>
            <a:off x="7285700" y="5425617"/>
            <a:ext cx="3756748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C1858D3-07CA-9755-FFDF-46BBC7B9F5FF}"/>
              </a:ext>
            </a:extLst>
          </p:cNvPr>
          <p:cNvSpPr/>
          <p:nvPr/>
        </p:nvSpPr>
        <p:spPr>
          <a:xfrm>
            <a:off x="486975" y="4746686"/>
            <a:ext cx="8281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</a:t>
            </a:r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2435EBA6-5B2F-1EFA-C1D7-79BC36F4F29D}"/>
              </a:ext>
            </a:extLst>
          </p:cNvPr>
          <p:cNvCxnSpPr>
            <a:cxnSpLocks/>
          </p:cNvCxnSpPr>
          <p:nvPr/>
        </p:nvCxnSpPr>
        <p:spPr>
          <a:xfrm>
            <a:off x="1586321" y="6122729"/>
            <a:ext cx="654587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1622181" y="4374298"/>
            <a:ext cx="151667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7" y="1110936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1733415" y="2328483"/>
            <a:ext cx="928185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smtClean="0">
                <a:solidFill>
                  <a:srgbClr val="F26548"/>
                </a:solidFill>
                <a:effectLst/>
              </a:rPr>
              <a:t>4</a:t>
            </a:r>
            <a:r>
              <a:rPr lang="en-US" sz="44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Don’t use too much water while you are having a </a:t>
            </a:r>
            <a:r>
              <a:rPr lang="en-US" sz="4400" b="0" i="0">
                <a:solidFill>
                  <a:srgbClr val="242021"/>
                </a:solidFill>
                <a:effectLst/>
              </a:rPr>
              <a:t>shower</a:t>
            </a:r>
            <a:r>
              <a:rPr lang="en-US" sz="4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As soon as my friends come, we will pick up rubbish on the beach.</a:t>
            </a:r>
            <a:r>
              <a:rPr lang="en-US" sz="4400" dirty="0"/>
              <a:t> </a:t>
            </a:r>
            <a:endParaRPr lang="vi-VN" sz="4400" dirty="0"/>
          </a:p>
        </p:txBody>
      </p: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E54CE65B-C000-E3F2-3E40-B05F33A44063}"/>
              </a:ext>
            </a:extLst>
          </p:cNvPr>
          <p:cNvCxnSpPr>
            <a:cxnSpLocks/>
          </p:cNvCxnSpPr>
          <p:nvPr/>
        </p:nvCxnSpPr>
        <p:spPr>
          <a:xfrm>
            <a:off x="8437510" y="2933205"/>
            <a:ext cx="2218767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54A03CBA-ACE6-BBF0-2060-1541E08D9618}"/>
              </a:ext>
            </a:extLst>
          </p:cNvPr>
          <p:cNvSpPr/>
          <p:nvPr/>
        </p:nvSpPr>
        <p:spPr>
          <a:xfrm>
            <a:off x="505054" y="2246265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3599F55-D2FF-CBCA-A65D-DA7D39542412}"/>
              </a:ext>
            </a:extLst>
          </p:cNvPr>
          <p:cNvCxnSpPr>
            <a:cxnSpLocks/>
          </p:cNvCxnSpPr>
          <p:nvPr/>
        </p:nvCxnSpPr>
        <p:spPr>
          <a:xfrm flipV="1">
            <a:off x="1819494" y="3656158"/>
            <a:ext cx="4467006" cy="1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5A3241AB-666E-2340-3BA2-D682FF3B648D}"/>
              </a:ext>
            </a:extLst>
          </p:cNvPr>
          <p:cNvSpPr/>
          <p:nvPr/>
        </p:nvSpPr>
        <p:spPr>
          <a:xfrm>
            <a:off x="505054" y="3975087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A0C59423-428B-B8C3-F8D6-1F647328AA7C}"/>
              </a:ext>
            </a:extLst>
          </p:cNvPr>
          <p:cNvCxnSpPr>
            <a:cxnSpLocks/>
          </p:cNvCxnSpPr>
          <p:nvPr/>
        </p:nvCxnSpPr>
        <p:spPr>
          <a:xfrm>
            <a:off x="2353123" y="4665150"/>
            <a:ext cx="6298508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63959" y="116984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6770" y="114305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555" y="1043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199401" y="2125524"/>
            <a:ext cx="119081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I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was not at home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he came to see me yesterday.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when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soon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as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called the forest guard unit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saw the bush fire.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6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until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went straight to the gym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left home.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6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after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68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156845" y="2749549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177041" y="4203016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9010196" y="5679809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7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3692</TotalTime>
  <Words>707</Words>
  <Application>Microsoft Office PowerPoint</Application>
  <PresentationFormat>Widescreen</PresentationFormat>
  <Paragraphs>134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223</cp:revision>
  <dcterms:created xsi:type="dcterms:W3CDTF">2020-12-09T02:04:09Z</dcterms:created>
  <dcterms:modified xsi:type="dcterms:W3CDTF">2023-07-13T09:51:56Z</dcterms:modified>
</cp:coreProperties>
</file>