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70" r:id="rId2"/>
    <p:sldId id="256" r:id="rId3"/>
    <p:sldId id="302" r:id="rId4"/>
    <p:sldId id="332" r:id="rId5"/>
    <p:sldId id="364" r:id="rId6"/>
    <p:sldId id="362" r:id="rId7"/>
    <p:sldId id="346" r:id="rId8"/>
    <p:sldId id="358" r:id="rId9"/>
    <p:sldId id="365" r:id="rId10"/>
    <p:sldId id="359" r:id="rId11"/>
    <p:sldId id="368" r:id="rId12"/>
    <p:sldId id="369" r:id="rId13"/>
    <p:sldId id="356" r:id="rId14"/>
    <p:sldId id="314" r:id="rId15"/>
    <p:sldId id="33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F37D91"/>
    <a:srgbClr val="EF4B66"/>
    <a:srgbClr val="D8E5E5"/>
    <a:srgbClr val="FBCDCD"/>
    <a:srgbClr val="F26649"/>
    <a:srgbClr val="F7A5A5"/>
    <a:srgbClr val="F3F6F6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 link: https://www.youtube.com/watch?v=bNUfZ3_VkuE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8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9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1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1814685"/>
            <a:ext cx="11196671" cy="40729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1. </a:t>
            </a:r>
            <a:r>
              <a:rPr lang="en-US" sz="3200" smtClean="0"/>
              <a:t>“We </a:t>
            </a:r>
            <a:r>
              <a:rPr lang="en-US" sz="3200" dirty="0" smtClean="0"/>
              <a:t>can’t connect to the Internet to work online here</a:t>
            </a:r>
            <a:r>
              <a:rPr lang="en-US" sz="3200" smtClean="0"/>
              <a:t>,” </a:t>
            </a:r>
            <a:br>
              <a:rPr lang="en-US" sz="3200" smtClean="0"/>
            </a:br>
            <a:r>
              <a:rPr lang="en-US" sz="3200" smtClean="0"/>
              <a:t>said </a:t>
            </a:r>
            <a:r>
              <a:rPr lang="en-US" sz="3200" dirty="0" smtClean="0"/>
              <a:t>Tom</a:t>
            </a:r>
            <a:r>
              <a:rPr lang="en-US" sz="3200" smtClean="0"/>
              <a:t>. </a:t>
            </a:r>
            <a:r>
              <a:rPr lang="en-US" sz="3200" b="1" smtClean="0">
                <a:solidFill>
                  <a:srgbClr val="00B050"/>
                </a:solidFill>
              </a:rPr>
              <a:t>THERE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2. </a:t>
            </a:r>
            <a:r>
              <a:rPr lang="en-US" sz="3200" smtClean="0"/>
              <a:t>“Science </a:t>
            </a:r>
            <a:r>
              <a:rPr lang="en-US" sz="3200" dirty="0" smtClean="0"/>
              <a:t>is becoming a more important subject in schools now,” </a:t>
            </a:r>
            <a:r>
              <a:rPr lang="en-US" sz="3200" dirty="0" err="1" smtClean="0"/>
              <a:t>Mr</a:t>
            </a:r>
            <a:r>
              <a:rPr lang="en-US" sz="3200" dirty="0" smtClean="0"/>
              <a:t> Thompson said</a:t>
            </a:r>
            <a:r>
              <a:rPr lang="en-US" sz="3200" smtClean="0"/>
              <a:t>. </a:t>
            </a:r>
            <a:r>
              <a:rPr lang="en-US" sz="3200" b="1" smtClean="0">
                <a:solidFill>
                  <a:srgbClr val="00B050"/>
                </a:solidFill>
              </a:rPr>
              <a:t>THEN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25" y="3062078"/>
            <a:ext cx="10025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7030A0"/>
                </a:solidFill>
              </a:rPr>
              <a:t>Tom </a:t>
            </a:r>
            <a:r>
              <a:rPr lang="en-US" sz="3200" i="1">
                <a:solidFill>
                  <a:srgbClr val="7030A0"/>
                </a:solidFill>
              </a:rPr>
              <a:t>said </a:t>
            </a:r>
            <a:r>
              <a:rPr lang="en-US" sz="3200" i="1" smtClean="0">
                <a:solidFill>
                  <a:srgbClr val="7030A0"/>
                </a:solidFill>
              </a:rPr>
              <a:t>(that) they </a:t>
            </a:r>
            <a:r>
              <a:rPr lang="en-US" sz="3200" i="1" dirty="0">
                <a:solidFill>
                  <a:srgbClr val="7030A0"/>
                </a:solidFill>
              </a:rPr>
              <a:t>couldn’t connect to the Internet to work online </a:t>
            </a:r>
            <a:r>
              <a:rPr lang="en-US" sz="3200" b="1" i="1" dirty="0">
                <a:solidFill>
                  <a:srgbClr val="00B050"/>
                </a:solidFill>
              </a:rPr>
              <a:t>there</a:t>
            </a:r>
            <a:r>
              <a:rPr lang="en-US" sz="3200" i="1" dirty="0" smtClean="0">
                <a:solidFill>
                  <a:srgbClr val="7030A0"/>
                </a:solidFill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25" y="5419721"/>
            <a:ext cx="10000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smtClean="0">
                <a:solidFill>
                  <a:srgbClr val="7030A0"/>
                </a:solidFill>
              </a:rPr>
              <a:t>Mr </a:t>
            </a:r>
            <a:r>
              <a:rPr lang="en-US" sz="3200" i="1" dirty="0">
                <a:solidFill>
                  <a:srgbClr val="7030A0"/>
                </a:solidFill>
              </a:rPr>
              <a:t>Thompson said (that) science was becoming a more important subject in schools </a:t>
            </a:r>
            <a:r>
              <a:rPr lang="en-US" sz="3200" b="1" i="1" dirty="0">
                <a:solidFill>
                  <a:srgbClr val="00B050"/>
                </a:solidFill>
              </a:rPr>
              <a:t>then</a:t>
            </a:r>
            <a:r>
              <a:rPr lang="en-US" sz="3200" i="1" dirty="0">
                <a:solidFill>
                  <a:srgbClr val="7030A0"/>
                </a:solidFill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1814685"/>
            <a:ext cx="10871355" cy="40729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3. </a:t>
            </a:r>
            <a:r>
              <a:rPr lang="en-US" sz="3200"/>
              <a:t>“The school will use a machine to check students’ attendance next year,” said the headmaster. </a:t>
            </a:r>
            <a:r>
              <a:rPr lang="en-US" sz="3200" b="1" smtClean="0">
                <a:solidFill>
                  <a:srgbClr val="00B050"/>
                </a:solidFill>
              </a:rPr>
              <a:t>WOULD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4. </a:t>
            </a:r>
            <a:r>
              <a:rPr lang="en-US" sz="3200"/>
              <a:t>“We are having a science competition this week,” said the monitor to the class. </a:t>
            </a:r>
            <a:r>
              <a:rPr lang="en-US" sz="3200" b="1" smtClean="0">
                <a:solidFill>
                  <a:srgbClr val="00B050"/>
                </a:solidFill>
              </a:rPr>
              <a:t>THAT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25" y="3062078"/>
            <a:ext cx="10025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headmaster said (that) the school </a:t>
            </a:r>
            <a:r>
              <a:rPr lang="en-US" sz="3200" i="1">
                <a:solidFill>
                  <a:srgbClr val="00B050"/>
                </a:solidFill>
              </a:rPr>
              <a:t>would</a:t>
            </a:r>
            <a:r>
              <a:rPr lang="en-US" sz="3200" i="1">
                <a:solidFill>
                  <a:srgbClr val="7030A0"/>
                </a:solidFill>
              </a:rPr>
              <a:t> use a machine to check students’ attendance the following year.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25" y="5419721"/>
            <a:ext cx="10464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monitor said to the class (that) they were having a science competition </a:t>
            </a:r>
            <a:r>
              <a:rPr lang="en-US" sz="3200" i="1">
                <a:solidFill>
                  <a:srgbClr val="00B050"/>
                </a:solidFill>
              </a:rPr>
              <a:t>that</a:t>
            </a:r>
            <a:r>
              <a:rPr lang="en-US" sz="3200" i="1">
                <a:solidFill>
                  <a:srgbClr val="7030A0"/>
                </a:solidFill>
              </a:rPr>
              <a:t> week</a:t>
            </a:r>
            <a:r>
              <a:rPr lang="en-US" sz="3200" i="1" smtClean="0">
                <a:solidFill>
                  <a:srgbClr val="7030A0"/>
                </a:solidFill>
              </a:rPr>
              <a:t>.</a:t>
            </a:r>
            <a:endParaRPr lang="en-US" sz="3200" i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4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2526863"/>
            <a:ext cx="11082371" cy="21154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5. </a:t>
            </a:r>
            <a:r>
              <a:rPr lang="en-US" sz="3200"/>
              <a:t>“We don’t like robot teachers at all,” said the students. </a:t>
            </a:r>
            <a:r>
              <a:rPr lang="en-US" sz="3200" b="1" smtClean="0">
                <a:solidFill>
                  <a:srgbClr val="00B050"/>
                </a:solidFill>
              </a:rPr>
              <a:t>DIDN’T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983" y="3222019"/>
            <a:ext cx="1027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students said (that) they </a:t>
            </a:r>
            <a:r>
              <a:rPr lang="en-US" sz="3200" i="1">
                <a:solidFill>
                  <a:srgbClr val="00B050"/>
                </a:solidFill>
              </a:rPr>
              <a:t>didn’t</a:t>
            </a:r>
            <a:r>
              <a:rPr lang="en-US" sz="3200" i="1">
                <a:solidFill>
                  <a:srgbClr val="7030A0"/>
                </a:solidFill>
              </a:rPr>
              <a:t> like robot teachers at all.</a:t>
            </a:r>
          </a:p>
        </p:txBody>
      </p:sp>
    </p:spTree>
    <p:extLst>
      <p:ext uri="{BB962C8B-B14F-4D97-AF65-F5344CB8AC3E}">
        <p14:creationId xmlns:p14="http://schemas.microsoft.com/office/powerpoint/2010/main" val="30571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9039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2634" y="75713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96" t="3318" r="3814" b="1380"/>
          <a:stretch/>
        </p:blipFill>
        <p:spPr>
          <a:xfrm>
            <a:off x="7196797" y="1283677"/>
            <a:ext cx="4777588" cy="5407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294"/>
          <a:stretch/>
        </p:blipFill>
        <p:spPr>
          <a:xfrm>
            <a:off x="926122" y="2196381"/>
            <a:ext cx="5131777" cy="451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94" y="1186828"/>
            <a:ext cx="6067792" cy="8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312909"/>
            <a:ext cx="39239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45157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Reviewing vocabulary in Unit 11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Reviewing reported speech (Statements)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95" y="183415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9077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120" y="2576798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 in the workbook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52" y="2350476"/>
            <a:ext cx="3963109" cy="39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511403" y="1833133"/>
            <a:ext cx="715995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40" y="1630898"/>
            <a:ext cx="1025326" cy="10301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251" y="1884343"/>
            <a:ext cx="625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</a:t>
            </a:r>
            <a:r>
              <a:rPr lang="en-US" sz="2800" b="1" dirty="0" smtClean="0">
                <a:solidFill>
                  <a:schemeClr val="bg1"/>
                </a:solidFill>
              </a:rPr>
              <a:t>: LOOKING BACK AND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8537" y="109060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69" t="2954" r="798"/>
          <a:stretch/>
        </p:blipFill>
        <p:spPr>
          <a:xfrm>
            <a:off x="3460995" y="2863484"/>
            <a:ext cx="5636030" cy="3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3890024" y="325267"/>
            <a:ext cx="527136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458337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69188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28606" y="5037178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5663" cy="104918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767140"/>
            <a:ext cx="1355663" cy="120204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269912"/>
            <a:ext cx="1441488" cy="76726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382590" y="422741"/>
            <a:ext cx="477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7: LOOKING BACK AND PROJECT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69161" y="5898819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37901"/>
            <a:ext cx="1441488" cy="56091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96" y="177111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77346" y="1260179"/>
            <a:ext cx="5740800" cy="59839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80811" y="2149610"/>
            <a:ext cx="5755112" cy="1251820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the option that goes with each verb.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Fill in each gap with a word or phrase from the box. You may have to change the form of the word or phrase.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85075" y="3675111"/>
            <a:ext cx="5743692" cy="118960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Which of the underlined parts in each question is incorrect? Find and correct it.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Rewrite the following sentences, using the words in BOLD.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87967" y="5898819"/>
            <a:ext cx="5740800" cy="631639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85075" y="5103425"/>
            <a:ext cx="5758577" cy="535200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Your invention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Top 10 Inventions of All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17288"/>
            <a:ext cx="12192000" cy="57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6306"/>
            <a:ext cx="12192000" cy="59416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6427" y="1764920"/>
            <a:ext cx="4058298" cy="49771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10. The paper</a:t>
            </a:r>
          </a:p>
          <a:p>
            <a:r>
              <a:rPr lang="en-US" b="1" dirty="0">
                <a:solidFill>
                  <a:srgbClr val="FFFF00"/>
                </a:solidFill>
              </a:rPr>
              <a:t>9</a:t>
            </a:r>
            <a:r>
              <a:rPr lang="en-US" b="1" dirty="0" smtClean="0">
                <a:solidFill>
                  <a:srgbClr val="FFFF00"/>
                </a:solidFill>
              </a:rPr>
              <a:t>. The compass</a:t>
            </a:r>
          </a:p>
          <a:p>
            <a:r>
              <a:rPr lang="en-US" b="1" dirty="0">
                <a:solidFill>
                  <a:srgbClr val="FFFF00"/>
                </a:solidFill>
              </a:rPr>
              <a:t>8</a:t>
            </a:r>
            <a:r>
              <a:rPr lang="en-US" b="1" dirty="0" smtClean="0">
                <a:solidFill>
                  <a:srgbClr val="FFFF00"/>
                </a:solidFill>
              </a:rPr>
              <a:t>. The refrigeration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7. The printing press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6. Plumbing</a:t>
            </a:r>
          </a:p>
          <a:p>
            <a:r>
              <a:rPr lang="en-US" b="1" dirty="0">
                <a:solidFill>
                  <a:srgbClr val="FFFF00"/>
                </a:solidFill>
              </a:rPr>
              <a:t>5</a:t>
            </a:r>
            <a:r>
              <a:rPr lang="en-US" b="1" dirty="0" smtClean="0">
                <a:solidFill>
                  <a:srgbClr val="FFFF00"/>
                </a:solidFill>
              </a:rPr>
              <a:t>. Medicine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4. Engines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3. The wheel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2. Communication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1. Electricity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686761" y="1015118"/>
            <a:ext cx="59802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 inventions of all time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0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55942" y="12766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8029"/>
            <a:ext cx="6902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option that goes with each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verb.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728" y="11740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455920" y="1938850"/>
            <a:ext cx="3441895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n 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55920" y="2432465"/>
            <a:ext cx="3441895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attendance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55920" y="3066610"/>
            <a:ext cx="3441895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painting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55920" y="3560225"/>
            <a:ext cx="3441895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telephone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55920" y="4243459"/>
            <a:ext cx="3441895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n art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5920" y="4737074"/>
            <a:ext cx="3441895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55920" y="5358982"/>
            <a:ext cx="3441895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planet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55920" y="5852597"/>
            <a:ext cx="3441895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455919" y="1962830"/>
            <a:ext cx="480506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455918" y="3605358"/>
            <a:ext cx="480507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455917" y="4759669"/>
            <a:ext cx="480508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455918" y="5391022"/>
            <a:ext cx="480508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735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596" y="2362903"/>
            <a:ext cx="11947499" cy="35269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1. </a:t>
            </a:r>
            <a:r>
              <a:rPr lang="en-US" sz="2900" smtClean="0"/>
              <a:t>They </a:t>
            </a:r>
            <a:r>
              <a:rPr lang="en-US" sz="2900" dirty="0" smtClean="0"/>
              <a:t>will develop more _____________ to support human teachers at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2. </a:t>
            </a:r>
            <a:r>
              <a:rPr lang="en-US" sz="2900" smtClean="0"/>
              <a:t>Siri</a:t>
            </a:r>
            <a:r>
              <a:rPr lang="en-US" sz="2900" dirty="0" smtClean="0"/>
              <a:t>, the voice recognition technology, </a:t>
            </a:r>
            <a:r>
              <a:rPr lang="en-US" sz="2900" smtClean="0"/>
              <a:t>is a(n) ___________ </a:t>
            </a:r>
            <a:r>
              <a:rPr lang="en-US" sz="2900" dirty="0" smtClean="0"/>
              <a:t>of biometric technology.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3. </a:t>
            </a:r>
            <a:r>
              <a:rPr lang="en-US" sz="2900" smtClean="0"/>
              <a:t>Please </a:t>
            </a:r>
            <a:r>
              <a:rPr lang="en-US" sz="2900" dirty="0" smtClean="0"/>
              <a:t>look at this ______________ screen. It will check if you are a club member.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4. </a:t>
            </a:r>
            <a:r>
              <a:rPr lang="en-US" sz="2900" smtClean="0"/>
              <a:t>Teachers </a:t>
            </a:r>
            <a:r>
              <a:rPr lang="en-US" sz="2900" dirty="0" smtClean="0"/>
              <a:t>can ask students to wear ___________ glasses and check if they understand a less.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5. </a:t>
            </a:r>
            <a:r>
              <a:rPr lang="en-US" sz="2900" smtClean="0"/>
              <a:t>Schools </a:t>
            </a:r>
            <a:r>
              <a:rPr lang="en-US" sz="2900" dirty="0" smtClean="0"/>
              <a:t>can _______________ quickly and effectively using fingerprint scanners.</a:t>
            </a:r>
            <a:endParaRPr lang="en-US" sz="29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1093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9880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25593"/>
            <a:ext cx="1001705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gap with a word or phrase from the box. You may have to change the form of the word or phrase.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724" y="116144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812" y="1814168"/>
            <a:ext cx="11561112" cy="548735"/>
          </a:xfrm>
          <a:prstGeom prst="rect">
            <a:avLst/>
          </a:prstGeom>
          <a:solidFill>
            <a:srgbClr val="D8E5E5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</a:rPr>
              <a:t>eye-tracking	    application	    check attendance	     robot teacher	face recognition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90528" y="2362903"/>
            <a:ext cx="2526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r</a:t>
            </a:r>
            <a:r>
              <a:rPr lang="en-US" sz="3000" b="1" dirty="0" smtClean="0">
                <a:solidFill>
                  <a:srgbClr val="EF4B66"/>
                </a:solidFill>
              </a:rPr>
              <a:t>obot teacher</a:t>
            </a:r>
            <a:r>
              <a:rPr lang="en-US" sz="3000" b="1" dirty="0" smtClean="0">
                <a:solidFill>
                  <a:srgbClr val="00B050"/>
                </a:solidFill>
              </a:rPr>
              <a:t>s</a:t>
            </a:r>
            <a:endParaRPr lang="en-US" sz="3000" b="1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75788" y="3251312"/>
            <a:ext cx="1944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EF4B66"/>
                </a:solidFill>
              </a:rPr>
              <a:t>application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93913" y="4126388"/>
            <a:ext cx="27462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f</a:t>
            </a:r>
            <a:r>
              <a:rPr lang="en-US" sz="3000" b="1" dirty="0" smtClean="0">
                <a:solidFill>
                  <a:srgbClr val="EF4B66"/>
                </a:solidFill>
              </a:rPr>
              <a:t>ace recognition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77898" y="4992492"/>
            <a:ext cx="2135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smtClean="0">
                <a:solidFill>
                  <a:srgbClr val="EF4B66"/>
                </a:solidFill>
              </a:rPr>
              <a:t>eye-tracking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94675" y="5884610"/>
            <a:ext cx="3383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c</a:t>
            </a:r>
            <a:r>
              <a:rPr lang="en-US" sz="3000" b="1" dirty="0" smtClean="0">
                <a:solidFill>
                  <a:srgbClr val="EF4B66"/>
                </a:solidFill>
              </a:rPr>
              <a:t>heck attendance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21229" y="10852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942" y="9639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835" y="1105684"/>
            <a:ext cx="116893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of the underlined parts in each question is incorrect? Find and correct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08" y="12988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942" y="1962616"/>
            <a:ext cx="11886316" cy="24996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1. </a:t>
            </a:r>
            <a:r>
              <a:rPr lang="en-US" sz="3200" smtClean="0"/>
              <a:t>He </a:t>
            </a:r>
            <a:r>
              <a:rPr lang="en-US" sz="3200" dirty="0" smtClean="0"/>
              <a:t>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</a:t>
            </a:r>
            <a:r>
              <a:rPr lang="en-US" sz="3200" dirty="0" err="1" smtClean="0"/>
              <a:t>Issac</a:t>
            </a:r>
            <a:r>
              <a:rPr lang="en-US" sz="3200" dirty="0" smtClean="0"/>
              <a:t> Newton </a:t>
            </a:r>
            <a:r>
              <a:rPr lang="en-US" sz="3200" u="sng" dirty="0" smtClean="0"/>
              <a:t>discovers</a:t>
            </a:r>
            <a:r>
              <a:rPr lang="en-US" sz="3200" dirty="0" smtClean="0"/>
              <a:t> gravity when </a:t>
            </a:r>
            <a:r>
              <a:rPr lang="en-US" sz="3200" smtClean="0"/>
              <a:t>an apple fell </a:t>
            </a:r>
            <a:r>
              <a:rPr lang="en-US" sz="3200" u="sng" dirty="0" smtClean="0"/>
              <a:t>on</a:t>
            </a:r>
            <a:r>
              <a:rPr lang="en-US" sz="3200" dirty="0" smtClean="0"/>
              <a:t> </a:t>
            </a:r>
            <a:r>
              <a:rPr lang="en-US" sz="3200" smtClean="0"/>
              <a:t>him.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2. </a:t>
            </a:r>
            <a:r>
              <a:rPr lang="en-US" sz="3200" smtClean="0"/>
              <a:t>Our </a:t>
            </a:r>
            <a:r>
              <a:rPr lang="en-US" sz="3200" dirty="0" smtClean="0"/>
              <a:t>teacher said that the World Wide Web </a:t>
            </a:r>
            <a:r>
              <a:rPr lang="en-US" sz="3200" u="sng" dirty="0" smtClean="0"/>
              <a:t>is</a:t>
            </a:r>
            <a:r>
              <a:rPr lang="en-US" sz="3200" dirty="0" smtClean="0"/>
              <a:t> a free </a:t>
            </a:r>
            <a:r>
              <a:rPr lang="en-US" sz="3200" u="sng" smtClean="0"/>
              <a:t>space</a:t>
            </a:r>
            <a:r>
              <a:rPr lang="en-US" sz="3200" smtClean="0"/>
              <a:t> for people </a:t>
            </a:r>
            <a:r>
              <a:rPr lang="en-US" sz="3200" u="sng" dirty="0" smtClean="0"/>
              <a:t>to share</a:t>
            </a:r>
            <a:r>
              <a:rPr lang="en-US" sz="3200" dirty="0" smtClean="0"/>
              <a:t> knowledge.</a:t>
            </a:r>
            <a:r>
              <a:rPr lang="en-US" sz="3200" smtClean="0"/>
              <a:t>	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3. </a:t>
            </a:r>
            <a:r>
              <a:rPr lang="en-US" sz="3200" smtClean="0"/>
              <a:t>The </a:t>
            </a:r>
            <a:r>
              <a:rPr lang="en-US" sz="3200" dirty="0" smtClean="0"/>
              <a:t>man 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</a:t>
            </a:r>
            <a:r>
              <a:rPr lang="en-US" sz="3200" dirty="0" err="1" smtClean="0"/>
              <a:t>Nanolearning</a:t>
            </a:r>
            <a:r>
              <a:rPr lang="en-US" sz="3200" dirty="0" smtClean="0"/>
              <a:t> </a:t>
            </a:r>
            <a:r>
              <a:rPr lang="en-US" sz="3200" u="sng" dirty="0" smtClean="0"/>
              <a:t>will make </a:t>
            </a:r>
            <a:r>
              <a:rPr lang="en-US" sz="3200" dirty="0" smtClean="0"/>
              <a:t>students</a:t>
            </a:r>
            <a:r>
              <a:rPr lang="en-US" sz="3200" smtClean="0"/>
              <a:t>’ learning more </a:t>
            </a:r>
            <a:r>
              <a:rPr lang="en-US" sz="3200" u="sng" smtClean="0"/>
              <a:t>entertaining.</a:t>
            </a:r>
            <a:endParaRPr lang="en-US" sz="3200" u="sng" dirty="0" smtClean="0"/>
          </a:p>
        </p:txBody>
      </p:sp>
      <p:sp>
        <p:nvSpPr>
          <p:cNvPr id="17" name="Oval 16"/>
          <p:cNvSpPr/>
          <p:nvPr/>
        </p:nvSpPr>
        <p:spPr>
          <a:xfrm>
            <a:off x="5689877" y="2416692"/>
            <a:ext cx="443157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6916" y="2361235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39486" y="3770322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64038" y="3736850"/>
            <a:ext cx="11191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2600" b="1" smtClean="0">
                <a:solidFill>
                  <a:srgbClr val="EF4B66"/>
                </a:solidFill>
              </a:rPr>
              <a:t>was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30710" y="5104236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31176" y="5110334"/>
            <a:ext cx="245444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2600" b="1" smtClean="0">
                <a:solidFill>
                  <a:srgbClr val="EF4B66"/>
                </a:solidFill>
                <a:sym typeface="Wingdings 3" panose="05040102010807070707" pitchFamily="18" charset="2"/>
              </a:rPr>
              <a:t> </a:t>
            </a:r>
            <a:r>
              <a:rPr lang="en-US" sz="2600" b="1" smtClean="0">
                <a:solidFill>
                  <a:srgbClr val="EF4B66"/>
                </a:solidFill>
              </a:rPr>
              <a:t>would </a:t>
            </a:r>
            <a:r>
              <a:rPr lang="en-US" sz="2600" b="1" dirty="0" smtClean="0">
                <a:solidFill>
                  <a:srgbClr val="EF4B66"/>
                </a:solidFill>
              </a:rPr>
              <a:t>make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1963" y="2343651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078921" y="2343651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1297" y="3714865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07222" y="3706073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68846" y="4148065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71900" y="5048779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48552" y="5048779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2276" y="5466454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05978" y="2405206"/>
            <a:ext cx="20524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 smtClean="0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2600" b="1" smtClean="0">
                <a:solidFill>
                  <a:srgbClr val="EF4B66"/>
                </a:solidFill>
              </a:rPr>
              <a:t>discovered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  <p:bldP spid="22" grpId="0" animBg="1"/>
      <p:bldP spid="24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67414" y="14556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127" y="1334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0020" y="1476114"/>
            <a:ext cx="116893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of the underlined parts in each question is incorrect? Find and correct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08" y="12988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9977" y="2509295"/>
            <a:ext cx="11086720" cy="1876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4. </a:t>
            </a:r>
            <a:r>
              <a:rPr lang="en-US" sz="3200" smtClean="0"/>
              <a:t>Mike </a:t>
            </a:r>
            <a:r>
              <a:rPr lang="en-US" sz="3200" u="sng" dirty="0" smtClean="0"/>
              <a:t>says</a:t>
            </a:r>
            <a:r>
              <a:rPr lang="en-US" sz="3200" dirty="0" smtClean="0"/>
              <a:t> that he </a:t>
            </a:r>
            <a:r>
              <a:rPr lang="en-US" sz="3200" u="sng" dirty="0" smtClean="0"/>
              <a:t>danced</a:t>
            </a:r>
            <a:r>
              <a:rPr lang="en-US" sz="3200" dirty="0" smtClean="0"/>
              <a:t> with an ASIMO robot </a:t>
            </a:r>
            <a:r>
              <a:rPr lang="en-US" sz="3200" u="sng" dirty="0" smtClean="0"/>
              <a:t>a day </a:t>
            </a:r>
            <a:r>
              <a:rPr lang="en-US" sz="3200" u="sng" smtClean="0"/>
              <a:t>ago</a:t>
            </a:r>
            <a:r>
              <a:rPr lang="en-US" sz="320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5.</a:t>
            </a:r>
            <a:r>
              <a:rPr lang="en-US" sz="3200" smtClean="0"/>
              <a:t> The </a:t>
            </a:r>
            <a:r>
              <a:rPr lang="en-US" sz="3200" dirty="0" smtClean="0"/>
              <a:t>headmaster 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his school </a:t>
            </a:r>
            <a:r>
              <a:rPr lang="en-US" sz="3200" u="sng" dirty="0" smtClean="0"/>
              <a:t>would use</a:t>
            </a:r>
            <a:r>
              <a:rPr lang="en-US" sz="3200" dirty="0" smtClean="0"/>
              <a:t> voice recognition </a:t>
            </a:r>
            <a:r>
              <a:rPr lang="en-US" sz="3200" u="sng" dirty="0" smtClean="0"/>
              <a:t>next </a:t>
            </a:r>
            <a:r>
              <a:rPr lang="en-US" sz="3200" u="sng" smtClean="0"/>
              <a:t>year</a:t>
            </a:r>
            <a:r>
              <a:rPr lang="en-US" sz="3200" smtClean="0"/>
              <a:t>.</a:t>
            </a:r>
            <a:endParaRPr lang="en-US" sz="3200" dirty="0" smtClean="0"/>
          </a:p>
        </p:txBody>
      </p:sp>
      <p:sp>
        <p:nvSpPr>
          <p:cNvPr id="17" name="Oval 16"/>
          <p:cNvSpPr/>
          <p:nvPr/>
        </p:nvSpPr>
        <p:spPr>
          <a:xfrm>
            <a:off x="4549038" y="2969306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67951" y="2991330"/>
            <a:ext cx="13147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6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2600" b="1" smtClean="0">
                <a:solidFill>
                  <a:srgbClr val="EF4B66"/>
                </a:solidFill>
              </a:rPr>
              <a:t>could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44975" y="4500388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7773" y="4524512"/>
            <a:ext cx="406066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2600" b="1" smtClean="0">
                <a:solidFill>
                  <a:srgbClr val="EF4B66"/>
                </a:solidFill>
              </a:rPr>
              <a:t>the </a:t>
            </a:r>
            <a:r>
              <a:rPr lang="en-US" sz="2600" b="1">
                <a:solidFill>
                  <a:srgbClr val="EF4B66"/>
                </a:solidFill>
              </a:rPr>
              <a:t>next / following year</a:t>
            </a:r>
            <a:endParaRPr lang="en-US" sz="26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05708" y="2893776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69657" y="2893776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89775" y="2893776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43400" y="4012214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07042" y="4012214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44975" y="4454843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4643</TotalTime>
  <Words>709</Words>
  <Application>Microsoft Office PowerPoint</Application>
  <PresentationFormat>Widescreen</PresentationFormat>
  <Paragraphs>150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310</cp:revision>
  <dcterms:created xsi:type="dcterms:W3CDTF">2020-12-09T02:04:09Z</dcterms:created>
  <dcterms:modified xsi:type="dcterms:W3CDTF">2023-07-13T07:30:02Z</dcterms:modified>
</cp:coreProperties>
</file>