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5" autoAdjust="0"/>
    <p:restoredTop sz="94677"/>
  </p:normalViewPr>
  <p:slideViewPr>
    <p:cSldViewPr snapToGrid="0" showGuides="1">
      <p:cViewPr varScale="1">
        <p:scale>
          <a:sx n="109" d="100"/>
          <a:sy n="109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446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040275"/>
            <a:ext cx="10606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</a:t>
            </a:r>
            <a:r>
              <a:rPr lang="en-US" sz="3200" dirty="0" smtClean="0"/>
              <a:t>learned </a:t>
            </a:r>
            <a:r>
              <a:rPr lang="en-US" sz="3200" dirty="0"/>
              <a:t>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Review vocabulary related </a:t>
            </a:r>
            <a:r>
              <a:rPr lang="en-US" sz="3200" smtClean="0"/>
              <a:t>to communication technology</a:t>
            </a:r>
            <a:endParaRPr lang="en-US" sz="32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Review prepositions of place and time and 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77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71196" y="1720816"/>
            <a:ext cx="5687104" cy="770007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84" y="1526043"/>
            <a:ext cx="1186998" cy="11279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161098" y="1885570"/>
            <a:ext cx="507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</a:t>
            </a:r>
            <a:r>
              <a:rPr lang="en-US" sz="2400" b="1">
                <a:solidFill>
                  <a:schemeClr val="bg1"/>
                </a:solidFill>
              </a:rPr>
              <a:t>LOOKING </a:t>
            </a:r>
            <a:r>
              <a:rPr lang="en-US" sz="2400" b="1" smtClean="0">
                <a:solidFill>
                  <a:schemeClr val="bg1"/>
                </a:solidFill>
              </a:rPr>
              <a:t>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34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7170" name="Picture 2" descr="The Future of Communication | Psychology Today">
            <a:extLst>
              <a:ext uri="{FF2B5EF4-FFF2-40B4-BE49-F238E27FC236}">
                <a16:creationId xmlns:a16="http://schemas.microsoft.com/office/drawing/2014/main" id="{D984113D-4AF8-9CBF-5602-C0C398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0" y="2818766"/>
            <a:ext cx="6606905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Revision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931276"/>
            <a:ext cx="5740800" cy="110227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Circle the correct option to complete each sentence below. 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each gap with a word from the box to complete the passage.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3122450"/>
            <a:ext cx="5740800" cy="13882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prepositions from the box. Tick (</a:t>
            </a:r>
            <a:r>
              <a:rPr lang="en-US" sz="1800" dirty="0">
                <a:solidFill>
                  <a:schemeClr val="tx1"/>
                </a:solidFill>
                <a:effectLst/>
                <a:latin typeface="Wingdings" pitchFamily="2" charset="2"/>
              </a:rPr>
              <a:t>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the sentences which have prepositions of time. 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underlined parts in each question is incorrect? Find and correct it.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a means of communication in 2050.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that means of communication.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your idea to the class. You can make a poster or create a model for your presentation.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4270" y="2959357"/>
            <a:ext cx="310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4" y="3904654"/>
            <a:ext cx="3716481" cy="1556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7463"/>
          <a:stretch/>
        </p:blipFill>
        <p:spPr>
          <a:xfrm>
            <a:off x="5502698" y="2090748"/>
            <a:ext cx="6182376" cy="9002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821318" y="1297869"/>
            <a:ext cx="642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we have learnt in this unit: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32113" b="42148"/>
          <a:stretch/>
        </p:blipFill>
        <p:spPr>
          <a:xfrm>
            <a:off x="5502698" y="3605677"/>
            <a:ext cx="6182376" cy="7121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t="58519"/>
          <a:stretch/>
        </p:blipFill>
        <p:spPr>
          <a:xfrm>
            <a:off x="5502698" y="4932485"/>
            <a:ext cx="6182376" cy="11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63557"/>
            <a:ext cx="92299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correct option to complete each sentence below.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08895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863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589923"/>
            <a:ext cx="113913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1. </a:t>
            </a:r>
            <a:r>
              <a:rPr lang="en-US" sz="3200" smtClean="0">
                <a:effectLst/>
              </a:rPr>
              <a:t>My </a:t>
            </a:r>
            <a:r>
              <a:rPr lang="en-US" sz="3200" dirty="0">
                <a:effectLst/>
              </a:rPr>
              <a:t>classmates connect with each other on a(n)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social network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emoji</a:t>
            </a:r>
            <a:r>
              <a:rPr lang="en-US" sz="3200" dirty="0">
                <a:effectLst/>
              </a:rPr>
              <a:t> called Friends-connect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smtClean="0">
              <a:effectLst/>
            </a:endParaRPr>
          </a:p>
          <a:p>
            <a:r>
              <a:rPr lang="en-US" sz="3200" b="1" smtClean="0">
                <a:solidFill>
                  <a:srgbClr val="7030A0"/>
                </a:solidFill>
              </a:rPr>
              <a:t>2. </a:t>
            </a:r>
            <a:r>
              <a:rPr lang="en-US" sz="3200" smtClean="0">
                <a:solidFill>
                  <a:schemeClr val="accent2"/>
                </a:solidFill>
                <a:effectLst/>
              </a:rPr>
              <a:t>Holography</a:t>
            </a:r>
            <a:r>
              <a:rPr lang="en-US" sz="3200" smtClean="0">
                <a:effectLst/>
              </a:rPr>
              <a:t> / </a:t>
            </a:r>
            <a:r>
              <a:rPr lang="en-US" sz="3200" smtClean="0">
                <a:solidFill>
                  <a:schemeClr val="accent2"/>
                </a:solidFill>
                <a:effectLst/>
              </a:rPr>
              <a:t>Telepathy</a:t>
            </a:r>
            <a:r>
              <a:rPr lang="en-US" sz="3200" smtClean="0">
                <a:effectLst/>
              </a:rPr>
              <a:t> helps people communicate by thoughts.</a:t>
            </a:r>
          </a:p>
          <a:p>
            <a:pPr>
              <a:buClr>
                <a:srgbClr val="C00000"/>
              </a:buClr>
            </a:pPr>
            <a:endParaRPr lang="en-US" sz="1200" b="1" smtClean="0">
              <a:solidFill>
                <a:schemeClr val="accent2"/>
              </a:solidFill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3. </a:t>
            </a:r>
            <a:r>
              <a:rPr lang="en-US" sz="3200" smtClean="0">
                <a:effectLst/>
              </a:rPr>
              <a:t>Sending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voice messages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text messages </a:t>
            </a:r>
            <a:r>
              <a:rPr lang="en-US" sz="3200" dirty="0">
                <a:effectLst/>
              </a:rPr>
              <a:t>is convenient because you don’t have to type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4. </a:t>
            </a:r>
            <a:r>
              <a:rPr lang="en-US" sz="3200" smtClean="0">
                <a:effectLst/>
              </a:rPr>
              <a:t>In </a:t>
            </a:r>
            <a:r>
              <a:rPr lang="en-US" sz="3200" dirty="0">
                <a:effectLst/>
              </a:rPr>
              <a:t>the future, everyone can carry a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human translator </a:t>
            </a:r>
            <a:r>
              <a:rPr lang="en-US" sz="3200">
                <a:effectLst/>
              </a:rPr>
              <a:t>/ </a:t>
            </a:r>
            <a:r>
              <a:rPr lang="en-US" sz="3200" smtClean="0">
                <a:effectLst/>
              </a:rPr>
              <a:t/>
            </a:r>
            <a:br>
              <a:rPr lang="en-US" sz="3200" smtClean="0">
                <a:effectLst/>
              </a:rPr>
            </a:br>
            <a:r>
              <a:rPr lang="en-US" sz="3200" smtClean="0">
                <a:solidFill>
                  <a:schemeClr val="accent2"/>
                </a:solidFill>
                <a:effectLst/>
              </a:rPr>
              <a:t>translation</a:t>
            </a:r>
            <a:r>
              <a:rPr lang="en-US" sz="3200" smtClean="0">
                <a:effectLst/>
              </a:rPr>
              <a:t>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machine</a:t>
            </a:r>
            <a:r>
              <a:rPr lang="en-US" sz="3200" dirty="0">
                <a:effectLst/>
              </a:rPr>
              <a:t> with them whenever they go abroad</a:t>
            </a:r>
            <a:r>
              <a:rPr lang="en-US" sz="3200">
                <a:effectLst/>
              </a:rPr>
              <a:t>. </a:t>
            </a:r>
            <a:endParaRPr lang="en-US" sz="3200" smtClean="0">
              <a:effectLst/>
            </a:endParaRP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 smtClean="0">
                <a:solidFill>
                  <a:srgbClr val="7030A0"/>
                </a:solidFill>
                <a:effectLst/>
              </a:rPr>
              <a:t>5.</a:t>
            </a:r>
            <a:r>
              <a:rPr lang="en-US" sz="3200" b="1" smtClean="0">
                <a:solidFill>
                  <a:schemeClr val="accent2"/>
                </a:solidFill>
                <a:effectLst/>
              </a:rPr>
              <a:t> </a:t>
            </a:r>
            <a:r>
              <a:rPr lang="en-US" sz="3200" smtClean="0">
                <a:effectLst/>
              </a:rPr>
              <a:t>If </a:t>
            </a:r>
            <a:r>
              <a:rPr lang="en-US" sz="3200" dirty="0">
                <a:effectLst/>
              </a:rPr>
              <a:t>you have a high-speed Internet connection,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making a group call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meeting face to face </a:t>
            </a:r>
            <a:r>
              <a:rPr lang="en-US" sz="3200" dirty="0">
                <a:effectLst/>
              </a:rPr>
              <a:t>is a piece of cake. </a:t>
            </a:r>
          </a:p>
        </p:txBody>
      </p:sp>
      <p:sp>
        <p:nvSpPr>
          <p:cNvPr id="2" name="Oval 1"/>
          <p:cNvSpPr/>
          <p:nvPr/>
        </p:nvSpPr>
        <p:spPr>
          <a:xfrm>
            <a:off x="8765930" y="1586179"/>
            <a:ext cx="2558562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50931" y="2755874"/>
            <a:ext cx="1820007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312378" y="3424493"/>
            <a:ext cx="2708030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42900" y="5059863"/>
            <a:ext cx="3604845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417731" y="5745663"/>
            <a:ext cx="3460678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867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117186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Fill in each gap with a word from the box to complete the passage.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0841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53701" y="2249870"/>
            <a:ext cx="1155108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</a:rPr>
              <a:t>In 30 years, social robots will become popular. This kind of robot is special because it can perform many human tasks. For example, it can send a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message to its owner to remind them of dinner time. Some social robots may even have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network accounts and interact with other users in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time. For these robots, (4</a:t>
            </a:r>
            <a:r>
              <a:rPr lang="en-US" sz="3200">
                <a:effectLst/>
              </a:rPr>
              <a:t>) </a:t>
            </a:r>
            <a:r>
              <a:rPr lang="en-US" sz="32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barriers are not a problem, so they </a:t>
            </a:r>
            <a:r>
              <a:rPr lang="en-US" sz="3200">
                <a:effectLst/>
              </a:rPr>
              <a:t>can </a:t>
            </a:r>
            <a:r>
              <a:rPr lang="en-US" sz="3200" smtClean="0">
                <a:effectLst/>
              </a:rPr>
              <a:t/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(</a:t>
            </a:r>
            <a:r>
              <a:rPr lang="en-US" sz="3200" dirty="0">
                <a:effectLst/>
              </a:rPr>
              <a:t>5</a:t>
            </a:r>
            <a:r>
              <a:rPr lang="en-US" sz="3200">
                <a:effectLst/>
              </a:rPr>
              <a:t>) </a:t>
            </a:r>
            <a:r>
              <a:rPr lang="en-US" sz="32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reply to comments or messages in any language. It might be frightening because we won’t know whether we are chatting with a human or a robot online!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32C3F-48C8-D532-5D86-C0FC2C17E1B0}"/>
              </a:ext>
            </a:extLst>
          </p:cNvPr>
          <p:cNvSpPr/>
          <p:nvPr/>
        </p:nvSpPr>
        <p:spPr>
          <a:xfrm>
            <a:off x="1160084" y="1610912"/>
            <a:ext cx="10451648" cy="6389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7030A0"/>
                </a:solidFill>
                <a:effectLst/>
              </a:rPr>
              <a:t>text </a:t>
            </a:r>
            <a:r>
              <a:rPr lang="en-US" sz="2800" b="1">
                <a:solidFill>
                  <a:srgbClr val="7030A0"/>
                </a:solidFill>
                <a:effectLst/>
              </a:rPr>
              <a:t>	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	instantly 		language </a:t>
            </a:r>
            <a:r>
              <a:rPr lang="en-US" sz="2800" b="1">
                <a:solidFill>
                  <a:srgbClr val="7030A0"/>
                </a:solidFill>
              </a:rPr>
              <a:t>	</a:t>
            </a:r>
            <a:r>
              <a:rPr lang="en-US" sz="2800" b="1" smtClean="0">
                <a:solidFill>
                  <a:srgbClr val="7030A0"/>
                </a:solidFill>
              </a:rPr>
              <a:t>	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real</a:t>
            </a:r>
            <a:r>
              <a:rPr lang="en-US" sz="2800" b="1" dirty="0">
                <a:solidFill>
                  <a:srgbClr val="7030A0"/>
                </a:solidFill>
                <a:effectLst/>
              </a:rPr>
              <a:t>	</a:t>
            </a:r>
            <a:r>
              <a:rPr lang="en-US" sz="2800" b="1">
                <a:solidFill>
                  <a:srgbClr val="7030A0"/>
                </a:solidFill>
                <a:effectLst/>
              </a:rPr>
              <a:t> </a:t>
            </a:r>
            <a:r>
              <a:rPr lang="en-US" sz="2800" b="1" smtClean="0">
                <a:solidFill>
                  <a:srgbClr val="7030A0"/>
                </a:solidFill>
                <a:effectLst/>
              </a:rPr>
              <a:t>	social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491C-9EA2-357E-E6D3-978F3C40FBF3}"/>
              </a:ext>
            </a:extLst>
          </p:cNvPr>
          <p:cNvSpPr txBox="1"/>
          <p:nvPr/>
        </p:nvSpPr>
        <p:spPr>
          <a:xfrm>
            <a:off x="2868247" y="32320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4D942-A897-5408-52D5-571138DE68ED}"/>
              </a:ext>
            </a:extLst>
          </p:cNvPr>
          <p:cNvSpPr txBox="1"/>
          <p:nvPr/>
        </p:nvSpPr>
        <p:spPr>
          <a:xfrm>
            <a:off x="8691244" y="3747985"/>
            <a:ext cx="150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social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12A93-9F46-FC51-0D17-1F8F0D3E1FEA}"/>
              </a:ext>
            </a:extLst>
          </p:cNvPr>
          <p:cNvSpPr txBox="1"/>
          <p:nvPr/>
        </p:nvSpPr>
        <p:spPr>
          <a:xfrm>
            <a:off x="7853485" y="420583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real</a:t>
            </a:r>
            <a:endParaRPr lang="en-VN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63347-50EE-1FEE-92F1-ABDA383E8025}"/>
              </a:ext>
            </a:extLst>
          </p:cNvPr>
          <p:cNvSpPr txBox="1"/>
          <p:nvPr/>
        </p:nvSpPr>
        <p:spPr>
          <a:xfrm>
            <a:off x="2110937" y="4710748"/>
            <a:ext cx="183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8743A-97AF-9D34-0314-AC0BDF720E08}"/>
              </a:ext>
            </a:extLst>
          </p:cNvPr>
          <p:cNvSpPr txBox="1"/>
          <p:nvPr/>
        </p:nvSpPr>
        <p:spPr>
          <a:xfrm>
            <a:off x="814803" y="5182870"/>
            <a:ext cx="204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instantly</a:t>
            </a:r>
          </a:p>
        </p:txBody>
      </p:sp>
      <p:pic>
        <p:nvPicPr>
          <p:cNvPr id="5121" name="Picture 1" descr="page112image17213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age112image17213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26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sentences with the prepositions from the box.</a:t>
            </a:r>
            <a:br>
              <a:rPr lang="en-US" sz="2400" b="1" dirty="0">
                <a:effectLst/>
              </a:rPr>
            </a:br>
            <a:r>
              <a:rPr lang="en-US" sz="2400" b="1">
                <a:effectLst/>
              </a:rPr>
              <a:t>Tick </a:t>
            </a:r>
            <a:r>
              <a:rPr lang="en-US" sz="2400" b="1" smtClean="0">
                <a:effectLst/>
              </a:rPr>
              <a:t>the </a:t>
            </a:r>
            <a:r>
              <a:rPr lang="en-US" sz="2400" b="1" dirty="0">
                <a:effectLst/>
              </a:rPr>
              <a:t>sentences which have prepositions of time.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2038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101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7F2E1-967D-B1AA-994D-C0FE04FEB1CC}"/>
              </a:ext>
            </a:extLst>
          </p:cNvPr>
          <p:cNvSpPr txBox="1"/>
          <p:nvPr/>
        </p:nvSpPr>
        <p:spPr>
          <a:xfrm>
            <a:off x="175646" y="2602309"/>
            <a:ext cx="10502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1. </a:t>
            </a:r>
            <a:r>
              <a:rPr lang="en-US" sz="3000" smtClean="0">
                <a:effectLst/>
              </a:rPr>
              <a:t>I </a:t>
            </a:r>
            <a:r>
              <a:rPr lang="en-US" sz="3000" dirty="0">
                <a:effectLst/>
              </a:rPr>
              <a:t>talk to my mum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the phone every weekend. </a:t>
            </a: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2. </a:t>
            </a:r>
            <a:r>
              <a:rPr lang="en-US" sz="3000" smtClean="0">
                <a:effectLst/>
              </a:rPr>
              <a:t>Maria </a:t>
            </a:r>
            <a:r>
              <a:rPr lang="en-US" sz="3000" dirty="0">
                <a:effectLst/>
              </a:rPr>
              <a:t>texted me that she would be home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10 minutes.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3. </a:t>
            </a:r>
            <a:r>
              <a:rPr lang="en-US" sz="3000" smtClean="0">
                <a:effectLst/>
              </a:rPr>
              <a:t>Phong </a:t>
            </a:r>
            <a:r>
              <a:rPr lang="en-US" sz="3000" dirty="0">
                <a:effectLst/>
              </a:rPr>
              <a:t>waited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an hour. Then he called Ann and said that he had to leave.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4. </a:t>
            </a:r>
            <a:r>
              <a:rPr lang="en-US" sz="3000" smtClean="0">
                <a:effectLst/>
              </a:rPr>
              <a:t>Where’s </a:t>
            </a:r>
            <a:r>
              <a:rPr lang="en-US" sz="3000" dirty="0" err="1">
                <a:effectLst/>
              </a:rPr>
              <a:t>Ms</a:t>
            </a:r>
            <a:r>
              <a:rPr lang="en-US" sz="3000" dirty="0">
                <a:effectLst/>
              </a:rPr>
              <a:t> Lan? – She’s in </a:t>
            </a:r>
            <a:r>
              <a:rPr lang="en-US" sz="3000">
                <a:effectLst/>
              </a:rPr>
              <a:t>the </a:t>
            </a:r>
            <a:r>
              <a:rPr lang="en-US" sz="3000" smtClean="0">
                <a:solidFill>
                  <a:srgbClr val="7F7F7F"/>
                </a:solidFill>
                <a:effectLst/>
              </a:rPr>
              <a:t>________ </a:t>
            </a:r>
            <a:r>
              <a:rPr lang="en-US" sz="3000" dirty="0">
                <a:effectLst/>
              </a:rPr>
              <a:t>room. She’s having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>a video conference. </a:t>
            </a:r>
            <a:endParaRPr lang="en-US" sz="3000" dirty="0"/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5. </a:t>
            </a:r>
            <a:r>
              <a:rPr lang="en-US" sz="3000" smtClean="0">
                <a:effectLst/>
              </a:rPr>
              <a:t>Telepathy </a:t>
            </a:r>
            <a:r>
              <a:rPr lang="en-US" sz="3000" dirty="0">
                <a:effectLst/>
              </a:rPr>
              <a:t>might be the most popular way to communicate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2050. </a:t>
            </a:r>
            <a:endParaRPr lang="en-US" sz="3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7EE06E-6AF1-2CC6-53C4-FB26328333C3}"/>
              </a:ext>
            </a:extLst>
          </p:cNvPr>
          <p:cNvSpPr/>
          <p:nvPr/>
        </p:nvSpPr>
        <p:spPr>
          <a:xfrm>
            <a:off x="2387200" y="1957772"/>
            <a:ext cx="6079792" cy="554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ChronicaPro"/>
              </a:rPr>
              <a:t>in 	on 	for 	by 	opposite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FD70-128D-0139-FEF8-41F1E74384FF}"/>
              </a:ext>
            </a:extLst>
          </p:cNvPr>
          <p:cNvSpPr/>
          <p:nvPr/>
        </p:nvSpPr>
        <p:spPr>
          <a:xfrm>
            <a:off x="11130400" y="266455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7BAF-8F80-02EC-C547-823835DE3FDF}"/>
              </a:ext>
            </a:extLst>
          </p:cNvPr>
          <p:cNvSpPr/>
          <p:nvPr/>
        </p:nvSpPr>
        <p:spPr>
          <a:xfrm>
            <a:off x="11128029" y="315501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60C56-D804-D8FA-0A9E-1E89305B3163}"/>
              </a:ext>
            </a:extLst>
          </p:cNvPr>
          <p:cNvSpPr/>
          <p:nvPr/>
        </p:nvSpPr>
        <p:spPr>
          <a:xfrm>
            <a:off x="11128029" y="363240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E04F2-6140-5937-1B14-05313449A919}"/>
              </a:ext>
            </a:extLst>
          </p:cNvPr>
          <p:cNvSpPr/>
          <p:nvPr/>
        </p:nvSpPr>
        <p:spPr>
          <a:xfrm>
            <a:off x="11129208" y="4568941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AFF5B-1978-7252-4F0F-468F51546848}"/>
              </a:ext>
            </a:extLst>
          </p:cNvPr>
          <p:cNvSpPr/>
          <p:nvPr/>
        </p:nvSpPr>
        <p:spPr>
          <a:xfrm>
            <a:off x="11128029" y="540988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2ACBB-840D-C7B1-3365-8FD451D09603}"/>
              </a:ext>
            </a:extLst>
          </p:cNvPr>
          <p:cNvSpPr txBox="1"/>
          <p:nvPr/>
        </p:nvSpPr>
        <p:spPr>
          <a:xfrm>
            <a:off x="3520453" y="2617079"/>
            <a:ext cx="638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A097E-DCBD-96B6-F668-D1591A0BC5D4}"/>
              </a:ext>
            </a:extLst>
          </p:cNvPr>
          <p:cNvSpPr txBox="1"/>
          <p:nvPr/>
        </p:nvSpPr>
        <p:spPr>
          <a:xfrm>
            <a:off x="7351348" y="3076510"/>
            <a:ext cx="700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C147A-D692-BB1E-2500-9A5CFB14CA0B}"/>
              </a:ext>
            </a:extLst>
          </p:cNvPr>
          <p:cNvSpPr txBox="1"/>
          <p:nvPr/>
        </p:nvSpPr>
        <p:spPr>
          <a:xfrm>
            <a:off x="2993420" y="3538615"/>
            <a:ext cx="770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for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536E7-B23C-53C6-E8E1-A81D1853ECA4}"/>
              </a:ext>
            </a:extLst>
          </p:cNvPr>
          <p:cNvSpPr txBox="1"/>
          <p:nvPr/>
        </p:nvSpPr>
        <p:spPr>
          <a:xfrm>
            <a:off x="5427096" y="4410943"/>
            <a:ext cx="157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opposite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5D6CB-D28A-8C44-A45E-8966361F5C06}"/>
              </a:ext>
            </a:extLst>
          </p:cNvPr>
          <p:cNvSpPr txBox="1"/>
          <p:nvPr/>
        </p:nvSpPr>
        <p:spPr>
          <a:xfrm>
            <a:off x="628983" y="5805884"/>
            <a:ext cx="72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29" y="3009432"/>
            <a:ext cx="531155" cy="531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27" y="3485715"/>
            <a:ext cx="531155" cy="5311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27" y="5251434"/>
            <a:ext cx="531155" cy="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2808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Which of the underlined parts in each question </a:t>
            </a:r>
            <a:r>
              <a:rPr lang="en-US" sz="2400" b="1">
                <a:effectLst/>
              </a:rPr>
              <a:t>is </a:t>
            </a:r>
            <a:r>
              <a:rPr lang="en-US" sz="2400" b="1" smtClean="0">
                <a:effectLst/>
              </a:rPr>
              <a:t>incorrect? Find </a:t>
            </a:r>
            <a:r>
              <a:rPr lang="en-US" sz="2400" b="1" dirty="0">
                <a:effectLst/>
              </a:rPr>
              <a:t>and correct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6" y="11076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1" y="10049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350871" y="1755742"/>
            <a:ext cx="117566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2800" u="sng" dirty="0">
                <a:effectLst/>
              </a:rPr>
              <a:t>A</a:t>
            </a:r>
            <a:r>
              <a:rPr lang="en-US" sz="2800" dirty="0">
                <a:effectLst/>
              </a:rPr>
              <a:t> friend of </a:t>
            </a:r>
            <a:r>
              <a:rPr lang="en-US" sz="2800" u="sng" dirty="0">
                <a:effectLst/>
              </a:rPr>
              <a:t>my</a:t>
            </a:r>
            <a:r>
              <a:rPr lang="en-US" sz="2800" dirty="0">
                <a:effectLst/>
              </a:rPr>
              <a:t> cannot connect her phone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the Internet. </a:t>
            </a:r>
            <a:endParaRPr lang="en-US" sz="2800" dirty="0"/>
          </a:p>
          <a:p>
            <a:r>
              <a:rPr lang="en-US" sz="2800" dirty="0"/>
              <a:t>     A	</a:t>
            </a:r>
            <a:r>
              <a:rPr lang="en-US" sz="2800"/>
              <a:t>       </a:t>
            </a:r>
            <a:r>
              <a:rPr lang="en-US" sz="2800" smtClean="0"/>
              <a:t>       </a:t>
            </a:r>
            <a:r>
              <a:rPr lang="en-US" sz="2800" dirty="0"/>
              <a:t>B			</a:t>
            </a:r>
            <a:r>
              <a:rPr lang="en-US" sz="2800"/>
              <a:t>	</a:t>
            </a:r>
            <a:r>
              <a:rPr lang="en-US" sz="2800" smtClean="0"/>
              <a:t>           C</a:t>
            </a:r>
          </a:p>
          <a:p>
            <a:endParaRPr lang="en-US" sz="1000" dirty="0"/>
          </a:p>
          <a:p>
            <a:r>
              <a:rPr lang="en-US" sz="28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2800" dirty="0">
                <a:effectLst/>
              </a:rPr>
              <a:t>Trang and Linda will be </a:t>
            </a:r>
            <a:r>
              <a:rPr lang="en-US" sz="2800" u="sng" dirty="0">
                <a:effectLst/>
              </a:rPr>
              <a:t>at</a:t>
            </a:r>
            <a:r>
              <a:rPr lang="en-US" sz="2800" dirty="0">
                <a:effectLst/>
              </a:rPr>
              <a:t> television </a:t>
            </a:r>
            <a:r>
              <a:rPr lang="en-US" sz="2800" u="sng" dirty="0">
                <a:effectLst/>
              </a:rPr>
              <a:t>this</a:t>
            </a:r>
            <a:r>
              <a:rPr lang="en-US" sz="2800" dirty="0">
                <a:effectLst/>
              </a:rPr>
              <a:t> evening to talk </a:t>
            </a:r>
            <a:r>
              <a:rPr lang="en-US" sz="2800" u="sng" dirty="0">
                <a:effectLst/>
              </a:rPr>
              <a:t>about</a:t>
            </a:r>
            <a:r>
              <a:rPr lang="en-US" sz="2800" dirty="0">
                <a:effectLst/>
              </a:rPr>
              <a:t> </a:t>
            </a:r>
            <a:r>
              <a:rPr lang="en-US" sz="2800">
                <a:effectLst/>
              </a:rPr>
              <a:t>future </a:t>
            </a:r>
            <a:endParaRPr lang="en-US" sz="2800" smtClean="0">
              <a:effectLst/>
            </a:endParaRPr>
          </a:p>
          <a:p>
            <a:r>
              <a:rPr lang="en-US" sz="2800" smtClean="0">
                <a:effectLst/>
              </a:rPr>
              <a:t>communication.        	  </a:t>
            </a:r>
            <a:r>
              <a:rPr lang="en-US" sz="2800" smtClean="0"/>
              <a:t>A	              B		                C</a:t>
            </a:r>
            <a:br>
              <a:rPr lang="en-US" sz="2800" smtClean="0"/>
            </a:br>
            <a:endParaRPr lang="en-US" sz="1000" smtClean="0"/>
          </a:p>
          <a:p>
            <a:r>
              <a:rPr lang="en-US" sz="2800" b="1" smtClean="0">
                <a:solidFill>
                  <a:schemeClr val="accent2"/>
                </a:solidFill>
                <a:effectLst/>
              </a:rPr>
              <a:t>3. </a:t>
            </a:r>
            <a:r>
              <a:rPr lang="en-US" sz="2800" smtClean="0">
                <a:effectLst/>
              </a:rPr>
              <a:t>Three of </a:t>
            </a:r>
            <a:r>
              <a:rPr lang="en-US" sz="2800" u="sng" smtClean="0">
                <a:effectLst/>
              </a:rPr>
              <a:t>ours</a:t>
            </a:r>
            <a:r>
              <a:rPr lang="en-US" sz="2800" smtClean="0">
                <a:effectLst/>
              </a:rPr>
              <a:t> cousins </a:t>
            </a:r>
            <a:r>
              <a:rPr lang="en-US" sz="2800" u="sng" smtClean="0">
                <a:effectLst/>
              </a:rPr>
              <a:t>are</a:t>
            </a:r>
            <a:r>
              <a:rPr lang="en-US" sz="2800" smtClean="0">
                <a:effectLst/>
              </a:rPr>
              <a:t> studying </a:t>
            </a:r>
            <a:r>
              <a:rPr lang="en-US" sz="2800" u="sng" smtClean="0">
                <a:effectLst/>
              </a:rPr>
              <a:t>in</a:t>
            </a:r>
            <a:r>
              <a:rPr lang="en-US" sz="2800" smtClean="0">
                <a:effectLst/>
              </a:rPr>
              <a:t> the same class. </a:t>
            </a:r>
          </a:p>
          <a:p>
            <a:r>
              <a:rPr lang="en-US" sz="2800" dirty="0"/>
              <a:t>	</a:t>
            </a:r>
            <a:r>
              <a:rPr lang="en-US" sz="2800"/>
              <a:t>     </a:t>
            </a:r>
            <a:r>
              <a:rPr lang="en-US" sz="2800" smtClean="0"/>
              <a:t> 	A</a:t>
            </a:r>
            <a:r>
              <a:rPr lang="en-US" sz="2800" dirty="0"/>
              <a:t>	</a:t>
            </a:r>
            <a:r>
              <a:rPr lang="en-US" sz="2800"/>
              <a:t>         </a:t>
            </a:r>
            <a:r>
              <a:rPr lang="en-US" sz="2800" smtClean="0"/>
              <a:t>  </a:t>
            </a:r>
            <a:r>
              <a:rPr lang="en-US" sz="2800" dirty="0"/>
              <a:t>B</a:t>
            </a:r>
            <a:r>
              <a:rPr lang="en-US" sz="2800"/>
              <a:t>	</a:t>
            </a:r>
            <a:r>
              <a:rPr lang="en-US" sz="2800" smtClean="0"/>
              <a:t>          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>
                <a:effectLst/>
              </a:rPr>
              <a:t>I’m putting </a:t>
            </a:r>
            <a:r>
              <a:rPr lang="en-US" sz="2800" u="sng" dirty="0">
                <a:effectLst/>
              </a:rPr>
              <a:t>aside</a:t>
            </a:r>
            <a:r>
              <a:rPr lang="en-US" sz="2800" dirty="0">
                <a:effectLst/>
              </a:rPr>
              <a:t> some money </a:t>
            </a:r>
            <a:r>
              <a:rPr lang="en-US" sz="2800" u="sng" dirty="0">
                <a:effectLst/>
              </a:rPr>
              <a:t>because</a:t>
            </a:r>
            <a:r>
              <a:rPr lang="en-US" sz="2800" dirty="0">
                <a:effectLst/>
              </a:rPr>
              <a:t> I want to buy a new car </a:t>
            </a:r>
            <a:r>
              <a:rPr lang="en-US" sz="2800" u="sng" dirty="0">
                <a:effectLst/>
              </a:rPr>
              <a:t>on</a:t>
            </a:r>
            <a:r>
              <a:rPr lang="en-US" sz="2800" dirty="0">
                <a:effectLst/>
              </a:rPr>
              <a:t> two years.</a:t>
            </a:r>
          </a:p>
          <a:p>
            <a:r>
              <a:rPr lang="en-US" sz="2800" dirty="0">
                <a:effectLst/>
              </a:rPr>
              <a:t> 	</a:t>
            </a:r>
            <a:r>
              <a:rPr lang="en-US" sz="2800">
                <a:effectLst/>
              </a:rPr>
              <a:t>	</a:t>
            </a:r>
            <a:r>
              <a:rPr lang="en-US" sz="2800" smtClean="0">
                <a:effectLst/>
              </a:rPr>
              <a:t>     A</a:t>
            </a:r>
            <a:r>
              <a:rPr lang="en-US" sz="2800" dirty="0">
                <a:effectLst/>
              </a:rPr>
              <a:t>	</a:t>
            </a:r>
            <a:r>
              <a:rPr lang="en-US" sz="2800">
                <a:effectLst/>
              </a:rPr>
              <a:t>	</a:t>
            </a:r>
            <a:r>
              <a:rPr lang="en-US" sz="2800" smtClean="0">
                <a:effectLst/>
              </a:rPr>
              <a:t>                     </a:t>
            </a:r>
            <a:r>
              <a:rPr lang="en-US" sz="2800" dirty="0">
                <a:effectLst/>
              </a:rPr>
              <a:t>B		</a:t>
            </a:r>
            <a:r>
              <a:rPr lang="en-US" sz="2800" dirty="0"/>
              <a:t>	</a:t>
            </a:r>
            <a:r>
              <a:rPr lang="en-US" sz="2800"/>
              <a:t>      </a:t>
            </a:r>
            <a:r>
              <a:rPr lang="en-US" sz="2800" smtClean="0"/>
              <a:t>           </a:t>
            </a:r>
            <a:r>
              <a:rPr lang="en-US" sz="2800" smtClean="0">
                <a:effectLst/>
              </a:rPr>
              <a:t>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Please send the homework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your teacher </a:t>
            </a:r>
            <a:r>
              <a:rPr lang="en-US" sz="2800" u="sng" dirty="0">
                <a:effectLst/>
              </a:rPr>
              <a:t>via</a:t>
            </a:r>
            <a:r>
              <a:rPr lang="en-US" sz="2800" dirty="0">
                <a:effectLst/>
              </a:rPr>
              <a:t> email </a:t>
            </a:r>
            <a:r>
              <a:rPr lang="en-US" sz="2800" u="sng" dirty="0">
                <a:effectLst/>
              </a:rPr>
              <a:t>in</a:t>
            </a:r>
            <a:r>
              <a:rPr lang="en-US" sz="2800" dirty="0">
                <a:effectLst/>
              </a:rPr>
              <a:t> Thursday.</a:t>
            </a:r>
          </a:p>
          <a:p>
            <a:r>
              <a:rPr lang="en-US" sz="2800" dirty="0"/>
              <a:t>			</a:t>
            </a:r>
            <a:r>
              <a:rPr lang="en-US" sz="2800"/>
              <a:t>      </a:t>
            </a:r>
            <a:r>
              <a:rPr lang="en-US" sz="2800" smtClean="0"/>
              <a:t> 	         A</a:t>
            </a:r>
            <a:r>
              <a:rPr lang="en-US" sz="2800" dirty="0"/>
              <a:t>		</a:t>
            </a:r>
            <a:r>
              <a:rPr lang="en-US" sz="2800"/>
              <a:t>    </a:t>
            </a:r>
            <a:r>
              <a:rPr lang="en-US" sz="2800" smtClean="0"/>
              <a:t>B</a:t>
            </a:r>
            <a:r>
              <a:rPr lang="en-US" sz="2800" dirty="0"/>
              <a:t>	</a:t>
            </a:r>
            <a:r>
              <a:rPr lang="en-US" sz="2800"/>
              <a:t>  </a:t>
            </a:r>
            <a:r>
              <a:rPr lang="en-US" sz="2800" smtClean="0"/>
              <a:t>       </a:t>
            </a:r>
            <a:r>
              <a:rPr lang="en-US" sz="2800" dirty="0"/>
              <a:t>C</a:t>
            </a:r>
            <a:endParaRPr lang="en-US" sz="2800" dirty="0">
              <a:effectLst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7C8BD0-EBEA-E548-086A-42EB342A36C4}"/>
              </a:ext>
            </a:extLst>
          </p:cNvPr>
          <p:cNvSpPr/>
          <p:nvPr/>
        </p:nvSpPr>
        <p:spPr>
          <a:xfrm>
            <a:off x="3331915" y="2251489"/>
            <a:ext cx="107871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mine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3A41F2-0460-6200-9AE7-BC9D3794A6D0}"/>
              </a:ext>
            </a:extLst>
          </p:cNvPr>
          <p:cNvSpPr/>
          <p:nvPr/>
        </p:nvSpPr>
        <p:spPr>
          <a:xfrm>
            <a:off x="5107345" y="3218889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80366C-5B26-1EDB-690C-D484E9218726}"/>
              </a:ext>
            </a:extLst>
          </p:cNvPr>
          <p:cNvSpPr/>
          <p:nvPr/>
        </p:nvSpPr>
        <p:spPr>
          <a:xfrm>
            <a:off x="3112622" y="4253933"/>
            <a:ext cx="836733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our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157CE3-6936-35D6-FF4F-D00558B53D5D}"/>
              </a:ext>
            </a:extLst>
          </p:cNvPr>
          <p:cNvSpPr/>
          <p:nvPr/>
        </p:nvSpPr>
        <p:spPr>
          <a:xfrm>
            <a:off x="11005565" y="5256257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B754F2-F422-3836-3FB2-04999E786D1D}"/>
              </a:ext>
            </a:extLst>
          </p:cNvPr>
          <p:cNvSpPr/>
          <p:nvPr/>
        </p:nvSpPr>
        <p:spPr>
          <a:xfrm>
            <a:off x="9383680" y="6235389"/>
            <a:ext cx="115090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by/on</a:t>
            </a:r>
          </a:p>
        </p:txBody>
      </p:sp>
      <p:sp>
        <p:nvSpPr>
          <p:cNvPr id="6" name="Oval 5"/>
          <p:cNvSpPr/>
          <p:nvPr/>
        </p:nvSpPr>
        <p:spPr>
          <a:xfrm>
            <a:off x="2359983" y="2251489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144821" y="3248065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157759" y="4268522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965328" y="5270846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400297" y="6267540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endCxn id="3" idx="1"/>
          </p:cNvCxnSpPr>
          <p:nvPr/>
        </p:nvCxnSpPr>
        <p:spPr>
          <a:xfrm>
            <a:off x="2835368" y="2474119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10798" y="3459080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16075" y="4479537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490885" y="5481861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887133" y="6460993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 animBg="1"/>
      <p:bldP spid="15" grpId="0" animBg="1"/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975"/>
          <a:stretch/>
        </p:blipFill>
        <p:spPr>
          <a:xfrm>
            <a:off x="674370" y="1173582"/>
            <a:ext cx="10839450" cy="1137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705" y="2269681"/>
            <a:ext cx="12040840" cy="4122327"/>
            <a:chOff x="66705" y="2269681"/>
            <a:chExt cx="12040840" cy="41223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7566" y="2269681"/>
              <a:ext cx="4519979" cy="4122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429" t="6255" r="4102"/>
            <a:stretch/>
          </p:blipFill>
          <p:spPr>
            <a:xfrm>
              <a:off x="66705" y="2661402"/>
              <a:ext cx="8128527" cy="3730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05" y="2575044"/>
              <a:ext cx="2825964" cy="832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3631</TotalTime>
  <Words>497</Words>
  <Application>Microsoft Office PowerPoint</Application>
  <PresentationFormat>Widescreen</PresentationFormat>
  <Paragraphs>102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215</cp:revision>
  <dcterms:created xsi:type="dcterms:W3CDTF">2020-12-09T02:04:09Z</dcterms:created>
  <dcterms:modified xsi:type="dcterms:W3CDTF">2023-07-13T07:27:27Z</dcterms:modified>
</cp:coreProperties>
</file>