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3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51" r:id="rId12"/>
    <p:sldId id="352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18594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an interview with two students, Minh and Tom. Then tick the speaker of each sentence.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4D1B71-D0B7-0AE8-4848-12F8E0B18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80728"/>
              </p:ext>
            </p:extLst>
          </p:nvPr>
        </p:nvGraphicFramePr>
        <p:xfrm>
          <a:off x="360144" y="2152231"/>
          <a:ext cx="10840851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79819">
                  <a:extLst>
                    <a:ext uri="{9D8B030D-6E8A-4147-A177-3AD203B41FA5}">
                      <a16:colId xmlns:a16="http://schemas.microsoft.com/office/drawing/2014/main" val="3812372704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365485281"/>
                    </a:ext>
                  </a:extLst>
                </a:gridCol>
                <a:gridCol w="1227655">
                  <a:extLst>
                    <a:ext uri="{9D8B030D-6E8A-4147-A177-3AD203B41FA5}">
                      <a16:colId xmlns:a16="http://schemas.microsoft.com/office/drawing/2014/main" val="3365670671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ho says that…?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Minh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03414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he sends voice messages to friends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582759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calls his friends by using the Internet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470497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 will be able to use telepathy in the future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360980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need a small device to send their thoughts to others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9352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people can make use of telepathy to harm </a:t>
                      </a:r>
                      <a:r>
                        <a:rPr lang="en-VN" sz="3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3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4578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F89546F-E3D0-7584-F30F-C1B650098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2511154"/>
            <a:ext cx="778414" cy="67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B146F-FCEF-F697-3156-F1773FAAE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3091168"/>
            <a:ext cx="778414" cy="675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77" y="3886973"/>
            <a:ext cx="778414" cy="67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5F8F0-6F37-C9EB-E8E4-55D2382E6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4897066"/>
            <a:ext cx="778414" cy="67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849058-8CCB-71C8-0E23-C63FDAC7A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5896527"/>
            <a:ext cx="778414" cy="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131589" y="1712751"/>
            <a:ext cx="9879486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What is the interview mainly about?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</a:t>
            </a:r>
            <a:r>
              <a:rPr lang="en-US" sz="3200" dirty="0">
                <a:effectLst/>
              </a:rPr>
              <a:t> One way of future communication.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Voice chats and online calls.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Problems of telepathy. </a:t>
            </a:r>
          </a:p>
          <a:p>
            <a:endParaRPr lang="en-US" sz="3200" dirty="0">
              <a:effectLst/>
            </a:endParaRPr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2.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Which way of communication below is NOT mentioned in the interview?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Meeting face to face		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Writing an email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Telepathy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D1AEE2-23A8-6990-B72C-3CD761FB3DD1}"/>
              </a:ext>
            </a:extLst>
          </p:cNvPr>
          <p:cNvSpPr/>
          <p:nvPr/>
        </p:nvSpPr>
        <p:spPr>
          <a:xfrm>
            <a:off x="1110323" y="225410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C9E4A-6415-6E77-53C8-DE18984CA321}"/>
              </a:ext>
            </a:extLst>
          </p:cNvPr>
          <p:cNvSpPr/>
          <p:nvPr/>
        </p:nvSpPr>
        <p:spPr>
          <a:xfrm>
            <a:off x="1089058" y="5645888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78803" y="1842466"/>
            <a:ext cx="114360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According to Tom, telepathy means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making phone calls via the Internet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talking on tiny devices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communicating by thoughts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The MC says that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telepathy is perfect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not all people can do telepathy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she disagrees with Minh’s opinion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924A33-3597-76F1-7710-4189FDAD9345}"/>
              </a:ext>
            </a:extLst>
          </p:cNvPr>
          <p:cNvSpPr/>
          <p:nvPr/>
        </p:nvSpPr>
        <p:spPr>
          <a:xfrm>
            <a:off x="1047284" y="3354571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D05587-1972-73FB-6FEB-88004603EAB6}"/>
              </a:ext>
            </a:extLst>
          </p:cNvPr>
          <p:cNvSpPr/>
          <p:nvPr/>
        </p:nvSpPr>
        <p:spPr>
          <a:xfrm>
            <a:off x="1035895" y="5263114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13995" y="1943657"/>
            <a:ext cx="10940717" cy="297068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What does the MC think may be a problem with telepathy?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People won’t want to meet each other.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Telepathy devices can be expensive.</a:t>
            </a:r>
            <a:br>
              <a:rPr lang="en-US" sz="3200" dirty="0">
                <a:effectLst/>
              </a:rPr>
            </a:b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Some people won’t want to talk anymore.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31BDB-9E8D-FB01-8D6F-32CFC5144E2A}"/>
              </a:ext>
            </a:extLst>
          </p:cNvPr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B6FB7B-8AD6-C0D9-0984-3F52DEB0EB47}"/>
              </a:ext>
            </a:extLst>
          </p:cNvPr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CAC88-32D7-BFAC-8167-46FAB9F38DDF}"/>
              </a:ext>
            </a:extLst>
          </p:cNvPr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CD5CEA-0F47-D9FA-D836-B8B795D1021E}"/>
              </a:ext>
            </a:extLst>
          </p:cNvPr>
          <p:cNvSpPr/>
          <p:nvPr/>
        </p:nvSpPr>
        <p:spPr>
          <a:xfrm>
            <a:off x="868930" y="437839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973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following ideas about online calls. Put the ideas in the correct column.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2223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1197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93087"/>
              </p:ext>
            </p:extLst>
          </p:nvPr>
        </p:nvGraphicFramePr>
        <p:xfrm>
          <a:off x="5652868" y="2271636"/>
          <a:ext cx="6304922" cy="2972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2461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3152461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86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Advantages </a:t>
                      </a:r>
                      <a:endParaRPr lang="en-V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Disadvantages </a:t>
                      </a:r>
                      <a:endParaRPr lang="en-V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2BA404-DEDA-79A2-2DAF-983E1D9D0ADE}"/>
              </a:ext>
            </a:extLst>
          </p:cNvPr>
          <p:cNvSpPr/>
          <p:nvPr/>
        </p:nvSpPr>
        <p:spPr>
          <a:xfrm>
            <a:off x="6804927" y="328224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A6898E-9C7B-59E7-7DBD-2D7B1214C940}"/>
              </a:ext>
            </a:extLst>
          </p:cNvPr>
          <p:cNvSpPr/>
          <p:nvPr/>
        </p:nvSpPr>
        <p:spPr>
          <a:xfrm>
            <a:off x="9967449" y="3280869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7FC0B3-C186-D54A-71EE-10EF9CC0DF82}"/>
              </a:ext>
            </a:extLst>
          </p:cNvPr>
          <p:cNvSpPr/>
          <p:nvPr/>
        </p:nvSpPr>
        <p:spPr>
          <a:xfrm>
            <a:off x="6804925" y="393495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EBF4FF-2CB3-8F3D-CA63-947DF202519B}"/>
              </a:ext>
            </a:extLst>
          </p:cNvPr>
          <p:cNvSpPr/>
          <p:nvPr/>
        </p:nvSpPr>
        <p:spPr>
          <a:xfrm>
            <a:off x="9967448" y="4000908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488673-DC6B-C9AC-0D73-1F4881AD8389}"/>
              </a:ext>
            </a:extLst>
          </p:cNvPr>
          <p:cNvSpPr/>
          <p:nvPr/>
        </p:nvSpPr>
        <p:spPr>
          <a:xfrm>
            <a:off x="6804926" y="4665518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75F301-6EEC-A119-BB26-A42D5DB06619}"/>
              </a:ext>
            </a:extLst>
          </p:cNvPr>
          <p:cNvSpPr/>
          <p:nvPr/>
        </p:nvSpPr>
        <p:spPr>
          <a:xfrm>
            <a:off x="9967448" y="4705509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196C0-3CE1-C79B-E114-2625CD46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8" y="2376716"/>
            <a:ext cx="5528420" cy="28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Choose a way of communication and discuss its advantages and disadvantages. Then report your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34" y="2376750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172572" y="2129044"/>
            <a:ext cx="83228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/>
              </a:rPr>
              <a:t>- To start a talk about advantages and disadvantages: </a:t>
            </a:r>
          </a:p>
          <a:p>
            <a:r>
              <a:rPr lang="en-US" sz="2800" dirty="0">
                <a:effectLst/>
              </a:rPr>
              <a:t>+ I think there are both advantages and disadvantages of online calls. 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solidFill>
                  <a:schemeClr val="accent2"/>
                </a:solidFill>
                <a:effectLst/>
              </a:rPr>
              <a:t>- To introduce the advantages:</a:t>
            </a:r>
          </a:p>
          <a:p>
            <a:r>
              <a:rPr lang="en-US" sz="2800" dirty="0">
                <a:effectLst/>
              </a:rPr>
              <a:t>+ In terms of the advantages / good points, ...</a:t>
            </a:r>
          </a:p>
          <a:p>
            <a:r>
              <a:rPr lang="en-US" sz="2800" dirty="0">
                <a:effectLst/>
              </a:rPr>
              <a:t>+... can be beneficial in many ways. First, ...</a:t>
            </a:r>
          </a:p>
          <a:p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chemeClr val="accent2"/>
                </a:solidFill>
                <a:effectLst/>
              </a:rPr>
              <a:t>- To introduce the disadvantages:</a:t>
            </a:r>
          </a:p>
          <a:p>
            <a:r>
              <a:rPr lang="en-US" sz="2800" dirty="0">
                <a:effectLst/>
              </a:rPr>
              <a:t>+ However, ... has some drawbacks. For example, ... 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564957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about telepathy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future communication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044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3" y="157026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01501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58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61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0EE6A97E-28D5-931C-0661-CEDAB120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5" y="2733665"/>
            <a:ext cx="5768950" cy="32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1320" y="259834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3842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48"/>
            <a:ext cx="575857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pairs. List as many ways of communication as you can.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2124253"/>
            <a:ext cx="5755112" cy="15011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vi-VN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Task 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Read an interview with two students, Minh and Tom. Then tick the speaker of each sentence.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Read the interview again.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3958371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Work in pairs. Read the following ideas about online calls. Put the ideas in the correct column.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Work in groups. Choose a way of communication and discuss its advantages and disadvantages. Then report your answers to the class.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364202" cy="11891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8" y="2899073"/>
            <a:ext cx="1364202" cy="14851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1320" y="58122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684941"/>
            <a:ext cx="1364202" cy="112728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771819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785281"/>
            <a:ext cx="501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5485940" y="1270058"/>
            <a:ext cx="569463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/>
                <a:latin typeface="ChronicaPro"/>
              </a:rPr>
              <a:t>Work in pairs. List as many ways of communication as you can. </a:t>
            </a:r>
            <a:endParaRPr lang="en-US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64680" y="13670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017465" y="12643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9AD32-0E12-759C-80C3-37F094332529}"/>
              </a:ext>
            </a:extLst>
          </p:cNvPr>
          <p:cNvSpPr txBox="1"/>
          <p:nvPr/>
        </p:nvSpPr>
        <p:spPr>
          <a:xfrm>
            <a:off x="5467286" y="3074981"/>
            <a:ext cx="5872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4CAFFF"/>
                </a:solidFill>
                <a:effectLst/>
                <a:latin typeface="ChronicaPro"/>
              </a:rPr>
              <a:t>Example: </a:t>
            </a:r>
            <a:r>
              <a:rPr lang="en-US" sz="3600" dirty="0">
                <a:effectLst/>
                <a:latin typeface="ChronicaPro"/>
              </a:rPr>
              <a:t>meeting face to face, sending letters, chatting online, </a:t>
            </a:r>
            <a:r>
              <a:rPr lang="en-US" sz="3600" dirty="0" err="1">
                <a:effectLst/>
                <a:latin typeface="ChronicaPro"/>
              </a:rPr>
              <a:t>etc</a:t>
            </a:r>
            <a:r>
              <a:rPr lang="en-US" sz="3600" dirty="0">
                <a:effectLst/>
                <a:latin typeface="ChronicaPro"/>
              </a:rPr>
              <a:t>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6292" y="1228153"/>
            <a:ext cx="635466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telepathy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583" y="4999092"/>
            <a:ext cx="500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thần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0224" y="3429000"/>
            <a:ext cx="2999539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təˈlepə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D94E8701-F219-257D-A74F-7B740C92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2537372"/>
            <a:ext cx="5768950" cy="32992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EA854B05-FCC5-8EDD-48A0-22BC77404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2766" y="1197741"/>
            <a:ext cx="824793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keep in contact</a:t>
            </a:r>
            <a:r>
              <a:rPr lang="en-US" sz="8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872" y="49864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giữ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lạc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002046" y="3306215"/>
            <a:ext cx="4774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kiːp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ɪn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kənˈtækt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026" name="Picture 2" descr="Keep in touch without touching by Harriet Leech on Dribbble">
            <a:extLst>
              <a:ext uri="{FF2B5EF4-FFF2-40B4-BE49-F238E27FC236}">
                <a16:creationId xmlns:a16="http://schemas.microsoft.com/office/drawing/2014/main" id="{56CA67BB-9D80-725C-4F65-DB1B7615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2041451"/>
            <a:ext cx="6370623" cy="47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2F0E14CA-1222-2BF8-4E8F-04EB980E4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948" y="33244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1308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thought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3085" y="502941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suy</a:t>
            </a:r>
            <a:r>
              <a:rPr lang="en-US" sz="4800" dirty="0"/>
              <a:t> </a:t>
            </a:r>
            <a:r>
              <a:rPr lang="en-US" sz="4800" dirty="0" err="1"/>
              <a:t>nghĩ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31183" y="3429000"/>
            <a:ext cx="1694696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ɔːt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050" name="Picture 2" descr="Page 5 | Little boy thinking Vectors &amp; Illustrations for Free Download |  Freepik">
            <a:extLst>
              <a:ext uri="{FF2B5EF4-FFF2-40B4-BE49-F238E27FC236}">
                <a16:creationId xmlns:a16="http://schemas.microsoft.com/office/drawing/2014/main" id="{731ACAFF-0A06-4C72-5C3B-8FFED89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28323"/>
            <a:ext cx="3685661" cy="50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A8B236DC-0A89-2B52-1F81-5B7391210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925" y="34638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tiny</a:t>
            </a:r>
            <a:r>
              <a:rPr lang="en-US" sz="6000" b="1" dirty="0">
                <a:solidFill>
                  <a:srgbClr val="AD4F0F"/>
                </a:solidFill>
              </a:rPr>
              <a:t> 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0149" y="52306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nhỏ</a:t>
            </a:r>
            <a:r>
              <a:rPr lang="en-US" sz="4800" dirty="0"/>
              <a:t> </a:t>
            </a:r>
            <a:r>
              <a:rPr lang="en-US" sz="4800" dirty="0" err="1"/>
              <a:t>bé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272489" y="3539541"/>
            <a:ext cx="2086212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/ˈ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taɪni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074" name="Picture 2" descr="Free About Cliparts, Download Free About Cliparts png images, Free ClipArts  on Clipart Library">
            <a:extLst>
              <a:ext uri="{FF2B5EF4-FFF2-40B4-BE49-F238E27FC236}">
                <a16:creationId xmlns:a16="http://schemas.microsoft.com/office/drawing/2014/main" id="{041E1E32-5C9E-D99C-981D-0B3F5F1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64" y="1615141"/>
            <a:ext cx="3359150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94157D62-5C03-9F1D-FE56-424A602FC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70" y="35743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55004"/>
              </p:ext>
            </p:extLst>
          </p:nvPr>
        </p:nvGraphicFramePr>
        <p:xfrm>
          <a:off x="1183029" y="2037593"/>
          <a:ext cx="10417091" cy="33498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2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telepathy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təˈlepə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keep in contact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kiːp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kənˈtækt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giữ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lạc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thought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ɔːt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tiny (a)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taɪni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9B9614A1-3557-3651-46C4-329A9988B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2616200"/>
            <a:ext cx="812800" cy="812800"/>
          </a:xfrm>
          <a:prstGeom prst="rect">
            <a:avLst/>
          </a:prstGeom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F1132DA3-6A97-6E46-4315-646C88F9B8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306119"/>
            <a:ext cx="812800" cy="812800"/>
          </a:xfrm>
          <a:prstGeom prst="rect">
            <a:avLst/>
          </a:prstGeom>
        </p:spPr>
      </p:pic>
      <p:pic>
        <p:nvPicPr>
          <p:cNvPr id="4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6B2F035D-A69E-6D1C-75CC-CD9564A3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996038"/>
            <a:ext cx="812800" cy="812800"/>
          </a:xfrm>
          <a:prstGeom prst="rect">
            <a:avLst/>
          </a:prstGeom>
        </p:spPr>
      </p:pic>
      <p:pic>
        <p:nvPicPr>
          <p:cNvPr id="5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7DCD0328-7996-EAFB-6230-4A6D4C1309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4685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</TotalTime>
  <Words>600</Words>
  <Application>Microsoft Office PowerPoint</Application>
  <PresentationFormat>Widescreen</PresentationFormat>
  <Paragraphs>144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212</cp:revision>
  <dcterms:created xsi:type="dcterms:W3CDTF">2020-12-09T02:04:09Z</dcterms:created>
  <dcterms:modified xsi:type="dcterms:W3CDTF">2023-07-13T07:27:04Z</dcterms:modified>
</cp:coreProperties>
</file>