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7" r:id="rId1"/>
  </p:sldMasterIdLst>
  <p:notesMasterIdLst>
    <p:notesMasterId r:id="rId23"/>
  </p:notesMasterIdLst>
  <p:sldIdLst>
    <p:sldId id="256" r:id="rId2"/>
    <p:sldId id="261" r:id="rId3"/>
    <p:sldId id="267" r:id="rId4"/>
    <p:sldId id="313" r:id="rId5"/>
    <p:sldId id="314" r:id="rId6"/>
    <p:sldId id="317" r:id="rId7"/>
    <p:sldId id="271" r:id="rId8"/>
    <p:sldId id="318" r:id="rId9"/>
    <p:sldId id="280" r:id="rId10"/>
    <p:sldId id="321" r:id="rId11"/>
    <p:sldId id="322" r:id="rId12"/>
    <p:sldId id="334" r:id="rId13"/>
    <p:sldId id="330" r:id="rId14"/>
    <p:sldId id="264" r:id="rId15"/>
    <p:sldId id="331" r:id="rId16"/>
    <p:sldId id="329" r:id="rId17"/>
    <p:sldId id="262" r:id="rId18"/>
    <p:sldId id="327" r:id="rId19"/>
    <p:sldId id="332" r:id="rId20"/>
    <p:sldId id="335" r:id="rId21"/>
    <p:sldId id="290" r:id="rId22"/>
  </p:sldIdLst>
  <p:sldSz cx="9144000" cy="5143500" type="screen16x9"/>
  <p:notesSz cx="6858000" cy="9144000"/>
  <p:embeddedFontLst>
    <p:embeddedFont>
      <p:font typeface="DM Sans" pitchFamily="2" charset="0"/>
      <p:regular r:id="rId24"/>
      <p:bold r:id="rId25"/>
      <p:italic r:id="rId26"/>
      <p:boldItalic r:id="rId27"/>
    </p:embeddedFont>
    <p:embeddedFont>
      <p:font typeface="Nunito Light" pitchFamily="2" charset="0"/>
      <p:regular r:id="rId28"/>
      <p:italic r:id="rId29"/>
    </p:embeddedFont>
    <p:embeddedFont>
      <p:font typeface="PT Serif" panose="020F0502020204030204" pitchFamily="18" charset="0"/>
      <p:regular r:id="rId30"/>
      <p:bold r:id="rId31"/>
      <p:italic r:id="rId32"/>
      <p:boldItalic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5"/>
    <a:srgbClr val="EFD048"/>
    <a:srgbClr val="ED6749"/>
    <a:srgbClr val="FAAE62"/>
    <a:srgbClr val="D9B991"/>
    <a:srgbClr val="DE9576"/>
    <a:srgbClr val="B0C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81B762-5B86-4735-853E-206D0770D074}">
  <a:tblStyle styleId="{B681B762-5B86-4735-853E-206D0770D07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5" autoAdjust="0"/>
    <p:restoredTop sz="90079" autoAdjust="0"/>
  </p:normalViewPr>
  <p:slideViewPr>
    <p:cSldViewPr snapToGrid="0">
      <p:cViewPr varScale="1">
        <p:scale>
          <a:sx n="88" d="100"/>
          <a:sy n="88" d="100"/>
        </p:scale>
        <p:origin x="644" y="6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342E6E-8C4E-4317-87AB-BE374C01E0A8}" type="doc">
      <dgm:prSet loTypeId="urn:microsoft.com/office/officeart/2005/8/layout/StepDownProcess#1" loCatId="process" qsTypeId="urn:microsoft.com/office/officeart/2005/8/quickstyle/simple1#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EDCD51-AD30-4896-956F-00EADF4068A9}">
      <dgm:prSet phldrT="[Text]" custT="1"/>
      <dgm:spPr/>
      <dgm:t>
        <a:bodyPr/>
        <a:lstStyle/>
        <a:p>
          <a:r>
            <a:rPr lang="en-US" sz="2400" b="1" dirty="0">
              <a:solidFill>
                <a:schemeClr val="tx1"/>
              </a:solidFill>
            </a:rPr>
            <a:t>Design a poster</a:t>
          </a:r>
        </a:p>
        <a:p>
          <a:r>
            <a:rPr lang="en-US" sz="2400" b="1" dirty="0">
              <a:solidFill>
                <a:schemeClr val="tx1"/>
              </a:solidFill>
            </a:rPr>
            <a:t>(main-aim) </a:t>
          </a:r>
        </a:p>
      </dgm:t>
    </dgm:pt>
    <dgm:pt modelId="{297B7813-9328-4607-AE8D-84EA40EE8272}" type="parTrans" cxnId="{4E68E7D7-2EE0-4184-804D-91E89188C49F}">
      <dgm:prSet/>
      <dgm:spPr/>
      <dgm:t>
        <a:bodyPr/>
        <a:lstStyle/>
        <a:p>
          <a:endParaRPr lang="en-US"/>
        </a:p>
      </dgm:t>
    </dgm:pt>
    <dgm:pt modelId="{0053C554-27D7-4065-BC3A-771FA319A75D}" type="sibTrans" cxnId="{4E68E7D7-2EE0-4184-804D-91E89188C49F}">
      <dgm:prSet/>
      <dgm:spPr/>
      <dgm:t>
        <a:bodyPr/>
        <a:lstStyle/>
        <a:p>
          <a:endParaRPr lang="en-US"/>
        </a:p>
      </dgm:t>
    </dgm:pt>
    <dgm:pt modelId="{92CEA095-68A5-4658-8EE1-4022CC98A668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Write about favorite films (sub-aim) </a:t>
          </a:r>
        </a:p>
      </dgm:t>
    </dgm:pt>
    <dgm:pt modelId="{A428EED6-313E-42FC-B780-960C4AF0217A}" type="parTrans" cxnId="{17711BE7-715A-4910-8BA5-75C59E6B562A}">
      <dgm:prSet/>
      <dgm:spPr/>
      <dgm:t>
        <a:bodyPr/>
        <a:lstStyle/>
        <a:p>
          <a:endParaRPr lang="en-US"/>
        </a:p>
      </dgm:t>
    </dgm:pt>
    <dgm:pt modelId="{9B073E9A-83B8-46F4-BC09-876B69E4E577}" type="sibTrans" cxnId="{17711BE7-715A-4910-8BA5-75C59E6B562A}">
      <dgm:prSet/>
      <dgm:spPr/>
      <dgm:t>
        <a:bodyPr/>
        <a:lstStyle/>
        <a:p>
          <a:endParaRPr lang="en-US"/>
        </a:p>
      </dgm:t>
    </dgm:pt>
    <dgm:pt modelId="{08CAAE52-2607-40C3-971A-6BBD834A739A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Present your products </a:t>
          </a:r>
        </a:p>
        <a:p>
          <a:r>
            <a:rPr lang="en-US" dirty="0">
              <a:solidFill>
                <a:schemeClr val="tx1"/>
              </a:solidFill>
            </a:rPr>
            <a:t>(sub-aim) </a:t>
          </a:r>
        </a:p>
      </dgm:t>
    </dgm:pt>
    <dgm:pt modelId="{CD1B21CA-EF30-474E-8539-772B2C580E5D}" type="parTrans" cxnId="{B9605A14-0941-4BBF-A0A2-7BB359746C44}">
      <dgm:prSet/>
      <dgm:spPr/>
      <dgm:t>
        <a:bodyPr/>
        <a:lstStyle/>
        <a:p>
          <a:endParaRPr lang="en-US"/>
        </a:p>
      </dgm:t>
    </dgm:pt>
    <dgm:pt modelId="{6A587965-E125-4E00-BD9D-0A000182943D}" type="sibTrans" cxnId="{B9605A14-0941-4BBF-A0A2-7BB359746C44}">
      <dgm:prSet/>
      <dgm:spPr/>
      <dgm:t>
        <a:bodyPr/>
        <a:lstStyle/>
        <a:p>
          <a:endParaRPr lang="en-US"/>
        </a:p>
      </dgm:t>
    </dgm:pt>
    <dgm:pt modelId="{233223A2-2D87-4284-9FB3-EFD32FD97BEF}" type="pres">
      <dgm:prSet presAssocID="{B4342E6E-8C4E-4317-87AB-BE374C01E0A8}" presName="rootnode" presStyleCnt="0">
        <dgm:presLayoutVars>
          <dgm:chMax/>
          <dgm:chPref/>
          <dgm:dir/>
          <dgm:animLvl val="lvl"/>
        </dgm:presLayoutVars>
      </dgm:prSet>
      <dgm:spPr/>
    </dgm:pt>
    <dgm:pt modelId="{E2A79853-01D9-4D78-B8D6-239AE28C5A8D}" type="pres">
      <dgm:prSet presAssocID="{9EEDCD51-AD30-4896-956F-00EADF4068A9}" presName="composite" presStyleCnt="0"/>
      <dgm:spPr/>
    </dgm:pt>
    <dgm:pt modelId="{E47A9287-D9DC-4C2D-8A8B-C3423718E756}" type="pres">
      <dgm:prSet presAssocID="{9EEDCD51-AD30-4896-956F-00EADF4068A9}" presName="bentUpArrow1" presStyleLbl="alignImgPlace1" presStyleIdx="0" presStyleCnt="2"/>
      <dgm:spPr/>
    </dgm:pt>
    <dgm:pt modelId="{8F519F35-6E3E-411E-841F-7E1E33818509}" type="pres">
      <dgm:prSet presAssocID="{9EEDCD51-AD30-4896-956F-00EADF4068A9}" presName="ParentText" presStyleLbl="node1" presStyleIdx="0" presStyleCnt="3" custScaleX="124441" custScaleY="121137">
        <dgm:presLayoutVars>
          <dgm:chMax val="1"/>
          <dgm:chPref val="1"/>
          <dgm:bulletEnabled val="1"/>
        </dgm:presLayoutVars>
      </dgm:prSet>
      <dgm:spPr/>
    </dgm:pt>
    <dgm:pt modelId="{09382EF3-95D5-482D-974C-8E0975CED5CC}" type="pres">
      <dgm:prSet presAssocID="{9EEDCD51-AD30-4896-956F-00EADF4068A9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17B14D36-9CE1-449E-874C-8AF0BE2D8984}" type="pres">
      <dgm:prSet presAssocID="{0053C554-27D7-4065-BC3A-771FA319A75D}" presName="sibTrans" presStyleCnt="0"/>
      <dgm:spPr/>
    </dgm:pt>
    <dgm:pt modelId="{2138354A-798B-43A2-9A10-92ADFD667E23}" type="pres">
      <dgm:prSet presAssocID="{92CEA095-68A5-4658-8EE1-4022CC98A668}" presName="composite" presStyleCnt="0"/>
      <dgm:spPr/>
    </dgm:pt>
    <dgm:pt modelId="{AEC8F17A-6074-4AB5-8743-613E4AF11C49}" type="pres">
      <dgm:prSet presAssocID="{92CEA095-68A5-4658-8EE1-4022CC98A668}" presName="bentUpArrow1" presStyleLbl="alignImgPlace1" presStyleIdx="1" presStyleCnt="2"/>
      <dgm:spPr/>
    </dgm:pt>
    <dgm:pt modelId="{F8B53B98-051A-44B3-A7D1-B470D34CE983}" type="pres">
      <dgm:prSet presAssocID="{92CEA095-68A5-4658-8EE1-4022CC98A668}" presName="ParentText" presStyleLbl="node1" presStyleIdx="1" presStyleCnt="3" custLinFactNeighborX="2271" custLinFactNeighborY="-541">
        <dgm:presLayoutVars>
          <dgm:chMax val="1"/>
          <dgm:chPref val="1"/>
          <dgm:bulletEnabled val="1"/>
        </dgm:presLayoutVars>
      </dgm:prSet>
      <dgm:spPr/>
    </dgm:pt>
    <dgm:pt modelId="{FB75D3DE-F411-4A68-B978-9E2D84B230D1}" type="pres">
      <dgm:prSet presAssocID="{92CEA095-68A5-4658-8EE1-4022CC98A668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4ABC362-AB09-41D7-BCAD-72C7445ECD36}" type="pres">
      <dgm:prSet presAssocID="{9B073E9A-83B8-46F4-BC09-876B69E4E577}" presName="sibTrans" presStyleCnt="0"/>
      <dgm:spPr/>
    </dgm:pt>
    <dgm:pt modelId="{3EB1E8A4-CB31-40F0-B892-7A42DD5E32C8}" type="pres">
      <dgm:prSet presAssocID="{08CAAE52-2607-40C3-971A-6BBD834A739A}" presName="composite" presStyleCnt="0"/>
      <dgm:spPr/>
    </dgm:pt>
    <dgm:pt modelId="{AA1F33D9-F801-4BCD-A06A-077D2752754B}" type="pres">
      <dgm:prSet presAssocID="{08CAAE52-2607-40C3-971A-6BBD834A739A}" presName="ParentText" presStyleLbl="node1" presStyleIdx="2" presStyleCnt="3" custLinFactNeighborX="-10217" custLinFactNeighborY="-12434">
        <dgm:presLayoutVars>
          <dgm:chMax val="1"/>
          <dgm:chPref val="1"/>
          <dgm:bulletEnabled val="1"/>
        </dgm:presLayoutVars>
      </dgm:prSet>
      <dgm:spPr/>
    </dgm:pt>
  </dgm:ptLst>
  <dgm:cxnLst>
    <dgm:cxn modelId="{B9605A14-0941-4BBF-A0A2-7BB359746C44}" srcId="{B4342E6E-8C4E-4317-87AB-BE374C01E0A8}" destId="{08CAAE52-2607-40C3-971A-6BBD834A739A}" srcOrd="2" destOrd="0" parTransId="{CD1B21CA-EF30-474E-8539-772B2C580E5D}" sibTransId="{6A587965-E125-4E00-BD9D-0A000182943D}"/>
    <dgm:cxn modelId="{9B806E3C-CB6A-460C-B833-E55461270041}" type="presOf" srcId="{9EEDCD51-AD30-4896-956F-00EADF4068A9}" destId="{8F519F35-6E3E-411E-841F-7E1E33818509}" srcOrd="0" destOrd="0" presId="urn:microsoft.com/office/officeart/2005/8/layout/StepDownProcess#1"/>
    <dgm:cxn modelId="{0B630B48-8938-496F-BBF7-4D57FA9CC443}" type="presOf" srcId="{92CEA095-68A5-4658-8EE1-4022CC98A668}" destId="{F8B53B98-051A-44B3-A7D1-B470D34CE983}" srcOrd="0" destOrd="0" presId="urn:microsoft.com/office/officeart/2005/8/layout/StepDownProcess#1"/>
    <dgm:cxn modelId="{DBAD189A-4294-4DEA-A27E-82A4FE215445}" type="presOf" srcId="{B4342E6E-8C4E-4317-87AB-BE374C01E0A8}" destId="{233223A2-2D87-4284-9FB3-EFD32FD97BEF}" srcOrd="0" destOrd="0" presId="urn:microsoft.com/office/officeart/2005/8/layout/StepDownProcess#1"/>
    <dgm:cxn modelId="{4E68E7D7-2EE0-4184-804D-91E89188C49F}" srcId="{B4342E6E-8C4E-4317-87AB-BE374C01E0A8}" destId="{9EEDCD51-AD30-4896-956F-00EADF4068A9}" srcOrd="0" destOrd="0" parTransId="{297B7813-9328-4607-AE8D-84EA40EE8272}" sibTransId="{0053C554-27D7-4065-BC3A-771FA319A75D}"/>
    <dgm:cxn modelId="{17711BE7-715A-4910-8BA5-75C59E6B562A}" srcId="{B4342E6E-8C4E-4317-87AB-BE374C01E0A8}" destId="{92CEA095-68A5-4658-8EE1-4022CC98A668}" srcOrd="1" destOrd="0" parTransId="{A428EED6-313E-42FC-B780-960C4AF0217A}" sibTransId="{9B073E9A-83B8-46F4-BC09-876B69E4E577}"/>
    <dgm:cxn modelId="{4CA15DFA-73A4-4CEF-A907-F2CC93D26868}" type="presOf" srcId="{08CAAE52-2607-40C3-971A-6BBD834A739A}" destId="{AA1F33D9-F801-4BCD-A06A-077D2752754B}" srcOrd="0" destOrd="0" presId="urn:microsoft.com/office/officeart/2005/8/layout/StepDownProcess#1"/>
    <dgm:cxn modelId="{7F2CCF82-CA4A-43B9-99DE-68379F18947E}" type="presParOf" srcId="{233223A2-2D87-4284-9FB3-EFD32FD97BEF}" destId="{E2A79853-01D9-4D78-B8D6-239AE28C5A8D}" srcOrd="0" destOrd="0" presId="urn:microsoft.com/office/officeart/2005/8/layout/StepDownProcess#1"/>
    <dgm:cxn modelId="{2600F306-BB30-493F-95D8-7DA943DA6B6B}" type="presParOf" srcId="{E2A79853-01D9-4D78-B8D6-239AE28C5A8D}" destId="{E47A9287-D9DC-4C2D-8A8B-C3423718E756}" srcOrd="0" destOrd="0" presId="urn:microsoft.com/office/officeart/2005/8/layout/StepDownProcess#1"/>
    <dgm:cxn modelId="{9815589E-3960-4638-A90E-47E8FB7AFCF5}" type="presParOf" srcId="{E2A79853-01D9-4D78-B8D6-239AE28C5A8D}" destId="{8F519F35-6E3E-411E-841F-7E1E33818509}" srcOrd="1" destOrd="0" presId="urn:microsoft.com/office/officeart/2005/8/layout/StepDownProcess#1"/>
    <dgm:cxn modelId="{E610174B-4906-41F6-B8D0-2A71405C53F6}" type="presParOf" srcId="{E2A79853-01D9-4D78-B8D6-239AE28C5A8D}" destId="{09382EF3-95D5-482D-974C-8E0975CED5CC}" srcOrd="2" destOrd="0" presId="urn:microsoft.com/office/officeart/2005/8/layout/StepDownProcess#1"/>
    <dgm:cxn modelId="{F2E52F59-A929-452B-8474-F099E7C69C28}" type="presParOf" srcId="{233223A2-2D87-4284-9FB3-EFD32FD97BEF}" destId="{17B14D36-9CE1-449E-874C-8AF0BE2D8984}" srcOrd="1" destOrd="0" presId="urn:microsoft.com/office/officeart/2005/8/layout/StepDownProcess#1"/>
    <dgm:cxn modelId="{C1BB9505-D9FD-4282-A095-8A2B9897FF00}" type="presParOf" srcId="{233223A2-2D87-4284-9FB3-EFD32FD97BEF}" destId="{2138354A-798B-43A2-9A10-92ADFD667E23}" srcOrd="2" destOrd="0" presId="urn:microsoft.com/office/officeart/2005/8/layout/StepDownProcess#1"/>
    <dgm:cxn modelId="{282024BD-A413-4EA5-8CBB-E5E1A38529C5}" type="presParOf" srcId="{2138354A-798B-43A2-9A10-92ADFD667E23}" destId="{AEC8F17A-6074-4AB5-8743-613E4AF11C49}" srcOrd="0" destOrd="0" presId="urn:microsoft.com/office/officeart/2005/8/layout/StepDownProcess#1"/>
    <dgm:cxn modelId="{553774ED-5F26-4057-A437-31F010F293A4}" type="presParOf" srcId="{2138354A-798B-43A2-9A10-92ADFD667E23}" destId="{F8B53B98-051A-44B3-A7D1-B470D34CE983}" srcOrd="1" destOrd="0" presId="urn:microsoft.com/office/officeart/2005/8/layout/StepDownProcess#1"/>
    <dgm:cxn modelId="{C2EED16F-6CE5-4DB2-9189-58BD80C90985}" type="presParOf" srcId="{2138354A-798B-43A2-9A10-92ADFD667E23}" destId="{FB75D3DE-F411-4A68-B978-9E2D84B230D1}" srcOrd="2" destOrd="0" presId="urn:microsoft.com/office/officeart/2005/8/layout/StepDownProcess#1"/>
    <dgm:cxn modelId="{704C6DE0-3DE0-4B29-86B5-CC1A42F7B891}" type="presParOf" srcId="{233223A2-2D87-4284-9FB3-EFD32FD97BEF}" destId="{94ABC362-AB09-41D7-BCAD-72C7445ECD36}" srcOrd="3" destOrd="0" presId="urn:microsoft.com/office/officeart/2005/8/layout/StepDownProcess#1"/>
    <dgm:cxn modelId="{6A339484-4B2D-4BDB-B622-6ACB7CD04774}" type="presParOf" srcId="{233223A2-2D87-4284-9FB3-EFD32FD97BEF}" destId="{3EB1E8A4-CB31-40F0-B892-7A42DD5E32C8}" srcOrd="4" destOrd="0" presId="urn:microsoft.com/office/officeart/2005/8/layout/StepDownProcess#1"/>
    <dgm:cxn modelId="{61131266-9CAE-4286-8994-4E8267074133}" type="presParOf" srcId="{3EB1E8A4-CB31-40F0-B892-7A42DD5E32C8}" destId="{AA1F33D9-F801-4BCD-A06A-077D2752754B}" srcOrd="0" destOrd="0" presId="urn:microsoft.com/office/officeart/2005/8/layout/StepDown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A9287-D9DC-4C2D-8A8B-C3423718E756}">
      <dsp:nvSpPr>
        <dsp:cNvPr id="0" name=""/>
        <dsp:cNvSpPr/>
      </dsp:nvSpPr>
      <dsp:spPr>
        <a:xfrm rot="5400000">
          <a:off x="1381687" y="1511607"/>
          <a:ext cx="1206264" cy="13732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19F35-6E3E-411E-841F-7E1E33818509}">
      <dsp:nvSpPr>
        <dsp:cNvPr id="0" name=""/>
        <dsp:cNvSpPr/>
      </dsp:nvSpPr>
      <dsp:spPr>
        <a:xfrm>
          <a:off x="813946" y="24219"/>
          <a:ext cx="2526948" cy="1721819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Design a poster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</a:rPr>
            <a:t>(main-aim) </a:t>
          </a:r>
        </a:p>
      </dsp:txBody>
      <dsp:txXfrm>
        <a:off x="898013" y="108286"/>
        <a:ext cx="2358814" cy="1553685"/>
      </dsp:txXfrm>
    </dsp:sp>
    <dsp:sp modelId="{09382EF3-95D5-482D-974C-8E0975CED5CC}">
      <dsp:nvSpPr>
        <dsp:cNvPr id="0" name=""/>
        <dsp:cNvSpPr/>
      </dsp:nvSpPr>
      <dsp:spPr>
        <a:xfrm>
          <a:off x="3092740" y="309999"/>
          <a:ext cx="1476894" cy="1148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C8F17A-6074-4AB5-8743-613E4AF11C49}">
      <dsp:nvSpPr>
        <dsp:cNvPr id="0" name=""/>
        <dsp:cNvSpPr/>
      </dsp:nvSpPr>
      <dsp:spPr>
        <a:xfrm rot="5400000">
          <a:off x="2936263" y="3108288"/>
          <a:ext cx="1206264" cy="13732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633793"/>
            <a:satOff val="-39969"/>
            <a:lumOff val="67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53B98-051A-44B3-A7D1-B470D34CE983}">
      <dsp:nvSpPr>
        <dsp:cNvPr id="0" name=""/>
        <dsp:cNvSpPr/>
      </dsp:nvSpPr>
      <dsp:spPr>
        <a:xfrm>
          <a:off x="2662792" y="1763429"/>
          <a:ext cx="2030639" cy="1421382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Write about favorite films (sub-aim) </a:t>
          </a:r>
        </a:p>
      </dsp:txBody>
      <dsp:txXfrm>
        <a:off x="2732191" y="1832828"/>
        <a:ext cx="1891841" cy="1282584"/>
      </dsp:txXfrm>
    </dsp:sp>
    <dsp:sp modelId="{FB75D3DE-F411-4A68-B978-9E2D84B230D1}">
      <dsp:nvSpPr>
        <dsp:cNvPr id="0" name=""/>
        <dsp:cNvSpPr/>
      </dsp:nvSpPr>
      <dsp:spPr>
        <a:xfrm>
          <a:off x="4647316" y="1906680"/>
          <a:ext cx="1476894" cy="1148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F33D9-F801-4BCD-A06A-077D2752754B}">
      <dsp:nvSpPr>
        <dsp:cNvPr id="0" name=""/>
        <dsp:cNvSpPr/>
      </dsp:nvSpPr>
      <dsp:spPr>
        <a:xfrm>
          <a:off x="4211936" y="3191065"/>
          <a:ext cx="2030639" cy="142138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Present your products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(sub-aim) </a:t>
          </a:r>
        </a:p>
      </dsp:txBody>
      <dsp:txXfrm>
        <a:off x="4281335" y="3260464"/>
        <a:ext cx="1891841" cy="12825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#1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t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parTxLTRAlign" val="l"/>
                    <dgm:param type="stBulletLvl" val="1"/>
                    <dgm:param type="txAnchorVertCh" val="mid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c5b5d10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ec5b5d10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872b4c34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872b4c34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23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e872b4c348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e872b4c348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902569a1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902569a1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8771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cb08cb8433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cb08cb8433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e902569a1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e902569a1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cb08cb8433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cb08cb8433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1. science fiction film </a:t>
            </a:r>
          </a:p>
          <a:p>
            <a:pPr marL="158750" indent="0">
              <a:buNone/>
            </a:pPr>
            <a:r>
              <a:rPr lang="en-US" dirty="0"/>
              <a:t>2. comedy </a:t>
            </a:r>
          </a:p>
          <a:p>
            <a:pPr marL="158750" indent="0">
              <a:buNone/>
            </a:pPr>
            <a:r>
              <a:rPr lang="en-US" dirty="0"/>
              <a:t>3. horror film </a:t>
            </a:r>
          </a:p>
          <a:p>
            <a:pPr marL="158750" indent="0">
              <a:buNone/>
            </a:pPr>
            <a:r>
              <a:rPr lang="en-US" dirty="0"/>
              <a:t>4. documentary </a:t>
            </a:r>
          </a:p>
          <a:p>
            <a:pPr marL="158750" indent="0">
              <a:buNone/>
            </a:pPr>
            <a:r>
              <a:rPr lang="en-US" dirty="0"/>
              <a:t>5. fantasy </a:t>
            </a:r>
          </a:p>
          <a:p>
            <a:pPr marL="158750" indent="0">
              <a:buNone/>
            </a:pPr>
            <a:r>
              <a:rPr lang="en-US" dirty="0"/>
              <a:t>a. This type of film makes you laugh. </a:t>
            </a:r>
          </a:p>
          <a:p>
            <a:pPr marL="158750" indent="0">
              <a:buNone/>
            </a:pPr>
            <a:r>
              <a:rPr lang="en-US" dirty="0"/>
              <a:t>b. This type of film has supernatural events. </a:t>
            </a:r>
          </a:p>
          <a:p>
            <a:pPr marL="158750" indent="0">
              <a:buNone/>
            </a:pPr>
            <a:r>
              <a:rPr lang="en-US" dirty="0"/>
              <a:t>c. This type of film gives us useful information about animals, science or technology. </a:t>
            </a:r>
          </a:p>
          <a:p>
            <a:pPr marL="158750" indent="0">
              <a:buNone/>
            </a:pPr>
            <a:r>
              <a:rPr lang="en-US" dirty="0"/>
              <a:t>d. This type of film is about life in the future, robots, and space travel. </a:t>
            </a:r>
          </a:p>
          <a:p>
            <a:pPr marL="158750" indent="0">
              <a:buNone/>
            </a:pPr>
            <a:r>
              <a:rPr lang="en-US" dirty="0"/>
              <a:t>e. This is a frightening type of film.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480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cb08cb843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cb08cb8433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160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cb08cb8433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cb08cb8433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275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name of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type of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its director and main actors / actresses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a short summary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your overall opinion about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the showtime and cinema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solidFill>
                  <a:schemeClr val="dk1"/>
                </a:solidFill>
                <a:highlight>
                  <a:srgbClr val="FFFCF5"/>
                </a:highlight>
              </a:rPr>
              <a:t>- pictures or photos to illustrate the film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0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e872b4c348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e872b4c348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09650" y="1527538"/>
            <a:ext cx="51246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DM Sans"/>
              <a:buNone/>
              <a:defRPr sz="6000"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939601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6"/>
          <p:cNvSpPr txBox="1">
            <a:spLocks noGrp="1"/>
          </p:cNvSpPr>
          <p:nvPr>
            <p:ph type="ctrTitle"/>
          </p:nvPr>
        </p:nvSpPr>
        <p:spPr>
          <a:xfrm>
            <a:off x="1001925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22" name="Google Shape;222;p36"/>
          <p:cNvSpPr txBox="1">
            <a:spLocks noGrp="1"/>
          </p:cNvSpPr>
          <p:nvPr>
            <p:ph type="subTitle" idx="1"/>
          </p:nvPr>
        </p:nvSpPr>
        <p:spPr>
          <a:xfrm>
            <a:off x="997050" y="1532800"/>
            <a:ext cx="4293900" cy="13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223" name="Google Shape;223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 txBox="1"/>
          <p:nvPr/>
        </p:nvSpPr>
        <p:spPr>
          <a:xfrm>
            <a:off x="1001950" y="3533900"/>
            <a:ext cx="494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rPr>
              <a:t>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PT Serif"/>
                <a:ea typeface="PT Serif"/>
                <a:cs typeface="PT Serif"/>
                <a:sym typeface="PT Serif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2331300" y="723375"/>
            <a:ext cx="448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2150850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>
            <a:off x="2331325" y="3942163"/>
            <a:ext cx="4481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6133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pencil - Light paper">
  <p:cSld name="One pencil - Light paper">
    <p:bg>
      <p:bgPr>
        <a:solidFill>
          <a:schemeClr val="accent5"/>
        </a:solidFill>
        <a:effectLst/>
      </p:bgPr>
    </p:bg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13"/>
          <p:cNvSpPr txBox="1"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230350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775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3"/>
            <a:ext cx="9144003" cy="514347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naheim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88100" y="1502925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578550" y="1822540"/>
            <a:ext cx="3530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562850" y="212838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3298500" y="2783850"/>
            <a:ext cx="40902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5" y="-34815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1107388" y="1826888"/>
            <a:ext cx="4129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 idx="2" hasCustomPrompt="1"/>
          </p:nvPr>
        </p:nvSpPr>
        <p:spPr>
          <a:xfrm>
            <a:off x="5324500" y="2125160"/>
            <a:ext cx="295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1107411" y="2779438"/>
            <a:ext cx="41292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4"/>
          <p:cNvPicPr preferRelativeResize="0"/>
          <p:nvPr/>
        </p:nvPicPr>
        <p:blipFill rotWithShape="1">
          <a:blip r:embed="rId2">
            <a:alphaModFix/>
          </a:blip>
          <a:srcRect l="15590"/>
          <a:stretch/>
        </p:blipFill>
        <p:spPr>
          <a:xfrm rot="10800000">
            <a:off x="0" y="1"/>
            <a:ext cx="77184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4"/>
          <p:cNvSpPr txBox="1">
            <a:spLocks noGrp="1"/>
          </p:cNvSpPr>
          <p:nvPr>
            <p:ph type="subTitle" idx="1"/>
          </p:nvPr>
        </p:nvSpPr>
        <p:spPr>
          <a:xfrm>
            <a:off x="720000" y="1161975"/>
            <a:ext cx="7704000" cy="34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BLANK_1_1_1_1_2_2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3171450" y="1252250"/>
            <a:ext cx="1721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5045312" y="1252250"/>
            <a:ext cx="2228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title" idx="2"/>
          </p:nvPr>
        </p:nvSpPr>
        <p:spPr>
          <a:xfrm>
            <a:off x="3171450" y="2171067"/>
            <a:ext cx="1721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subTitle" idx="3"/>
          </p:nvPr>
        </p:nvSpPr>
        <p:spPr>
          <a:xfrm>
            <a:off x="5045313" y="2171058"/>
            <a:ext cx="2228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title" idx="4"/>
          </p:nvPr>
        </p:nvSpPr>
        <p:spPr>
          <a:xfrm>
            <a:off x="3171450" y="2982484"/>
            <a:ext cx="1721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68" name="Google Shape;168;p31"/>
          <p:cNvSpPr txBox="1">
            <a:spLocks noGrp="1"/>
          </p:cNvSpPr>
          <p:nvPr>
            <p:ph type="subTitle" idx="5"/>
          </p:nvPr>
        </p:nvSpPr>
        <p:spPr>
          <a:xfrm>
            <a:off x="5045313" y="2982467"/>
            <a:ext cx="222840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1"/>
          <p:cNvSpPr txBox="1">
            <a:spLocks noGrp="1"/>
          </p:cNvSpPr>
          <p:nvPr>
            <p:ph type="title" idx="6"/>
          </p:nvPr>
        </p:nvSpPr>
        <p:spPr>
          <a:xfrm>
            <a:off x="3171450" y="3793901"/>
            <a:ext cx="1721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subTitle" idx="7"/>
          </p:nvPr>
        </p:nvSpPr>
        <p:spPr>
          <a:xfrm>
            <a:off x="5045313" y="3793875"/>
            <a:ext cx="22284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●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erif"/>
              <a:buChar char="○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T Serif"/>
              <a:buChar char="■"/>
              <a:defRPr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8" r:id="rId5"/>
    <p:sldLayoutId id="2147483661" r:id="rId6"/>
    <p:sldLayoutId id="2147483662" r:id="rId7"/>
    <p:sldLayoutId id="2147483670" r:id="rId8"/>
    <p:sldLayoutId id="2147483677" r:id="rId9"/>
    <p:sldLayoutId id="2147483682" r:id="rId10"/>
    <p:sldLayoutId id="2147483683" r:id="rId11"/>
    <p:sldLayoutId id="2147483684" r:id="rId12"/>
    <p:sldLayoutId id="2147483689" r:id="rId13"/>
    <p:sldLayoutId id="2147483690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5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42"/>
          <p:cNvGrpSpPr/>
          <p:nvPr/>
        </p:nvGrpSpPr>
        <p:grpSpPr>
          <a:xfrm>
            <a:off x="2526900" y="3237270"/>
            <a:ext cx="4090200" cy="586500"/>
            <a:chOff x="2526900" y="3851099"/>
            <a:chExt cx="4090200" cy="586500"/>
          </a:xfrm>
        </p:grpSpPr>
        <p:sp>
          <p:nvSpPr>
            <p:cNvPr id="239" name="Google Shape;239;p42"/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2"/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1" name="Google Shape;241;p42"/>
          <p:cNvSpPr txBox="1">
            <a:spLocks noGrp="1"/>
          </p:cNvSpPr>
          <p:nvPr>
            <p:ph type="ctrTitle"/>
          </p:nvPr>
        </p:nvSpPr>
        <p:spPr>
          <a:xfrm>
            <a:off x="2009650" y="1875879"/>
            <a:ext cx="5124600" cy="9926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8 FILM</a:t>
            </a:r>
            <a:endParaRPr dirty="0"/>
          </a:p>
        </p:txBody>
      </p:sp>
      <p:sp>
        <p:nvSpPr>
          <p:cNvPr id="242" name="Google Shape;242;p42"/>
          <p:cNvSpPr txBox="1">
            <a:spLocks noGrp="1"/>
          </p:cNvSpPr>
          <p:nvPr>
            <p:ph type="subTitle" idx="1"/>
          </p:nvPr>
        </p:nvSpPr>
        <p:spPr>
          <a:xfrm>
            <a:off x="2392500" y="3332064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Lesson 7 Looking back &amp; Project</a:t>
            </a:r>
            <a:endParaRPr sz="2000" dirty="0"/>
          </a:p>
        </p:txBody>
      </p:sp>
      <p:sp>
        <p:nvSpPr>
          <p:cNvPr id="243" name="Google Shape;243;p42"/>
          <p:cNvSpPr/>
          <p:nvPr/>
        </p:nvSpPr>
        <p:spPr>
          <a:xfrm>
            <a:off x="8181663" y="4133716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2"/>
          <p:cNvSpPr/>
          <p:nvPr/>
        </p:nvSpPr>
        <p:spPr>
          <a:xfrm>
            <a:off x="7949850" y="379317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42"/>
          <p:cNvGrpSpPr/>
          <p:nvPr/>
        </p:nvGrpSpPr>
        <p:grpSpPr>
          <a:xfrm>
            <a:off x="3799154" y="705922"/>
            <a:ext cx="1537032" cy="766834"/>
            <a:chOff x="3577857" y="352631"/>
            <a:chExt cx="1979946" cy="987806"/>
          </a:xfrm>
        </p:grpSpPr>
        <p:sp>
          <p:nvSpPr>
            <p:cNvPr id="246" name="Google Shape;246;p42"/>
            <p:cNvSpPr/>
            <p:nvPr/>
          </p:nvSpPr>
          <p:spPr>
            <a:xfrm flipH="1">
              <a:off x="4570025" y="1108527"/>
              <a:ext cx="987778" cy="231909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42"/>
            <p:cNvSpPr/>
            <p:nvPr/>
          </p:nvSpPr>
          <p:spPr>
            <a:xfrm flipH="1">
              <a:off x="4599647" y="1115826"/>
              <a:ext cx="928522" cy="215144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2"/>
            <p:cNvSpPr/>
            <p:nvPr/>
          </p:nvSpPr>
          <p:spPr>
            <a:xfrm flipH="1">
              <a:off x="4561807" y="641847"/>
              <a:ext cx="714365" cy="698580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2"/>
            <p:cNvSpPr/>
            <p:nvPr/>
          </p:nvSpPr>
          <p:spPr>
            <a:xfrm flipH="1">
              <a:off x="4579677" y="655212"/>
              <a:ext cx="678629" cy="671873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2"/>
            <p:cNvSpPr/>
            <p:nvPr/>
          </p:nvSpPr>
          <p:spPr>
            <a:xfrm>
              <a:off x="4333741" y="352631"/>
              <a:ext cx="464360" cy="987778"/>
            </a:xfrm>
            <a:custGeom>
              <a:avLst/>
              <a:gdLst/>
              <a:ahLst/>
              <a:cxnLst/>
              <a:rect l="l" t="t" r="r" b="b"/>
              <a:pathLst>
                <a:path w="9443" h="20087" extrusionOk="0">
                  <a:moveTo>
                    <a:pt x="4716" y="0"/>
                  </a:moveTo>
                  <a:cubicBezTo>
                    <a:pt x="4716" y="0"/>
                    <a:pt x="1" y="4489"/>
                    <a:pt x="1" y="10037"/>
                  </a:cubicBezTo>
                  <a:cubicBezTo>
                    <a:pt x="1" y="15586"/>
                    <a:pt x="4716" y="20086"/>
                    <a:pt x="4716" y="20086"/>
                  </a:cubicBezTo>
                  <a:cubicBezTo>
                    <a:pt x="4716" y="20086"/>
                    <a:pt x="9442" y="15586"/>
                    <a:pt x="9442" y="10037"/>
                  </a:cubicBezTo>
                  <a:cubicBezTo>
                    <a:pt x="9442" y="4489"/>
                    <a:pt x="4716" y="0"/>
                    <a:pt x="471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42"/>
            <p:cNvSpPr/>
            <p:nvPr/>
          </p:nvSpPr>
          <p:spPr>
            <a:xfrm>
              <a:off x="4342937" y="373245"/>
              <a:ext cx="445969" cy="946550"/>
            </a:xfrm>
            <a:custGeom>
              <a:avLst/>
              <a:gdLst/>
              <a:ahLst/>
              <a:cxnLst/>
              <a:rect l="l" t="t" r="r" b="b"/>
              <a:pathLst>
                <a:path w="9443" h="20087" extrusionOk="0">
                  <a:moveTo>
                    <a:pt x="4716" y="0"/>
                  </a:moveTo>
                  <a:cubicBezTo>
                    <a:pt x="4716" y="0"/>
                    <a:pt x="1" y="4489"/>
                    <a:pt x="1" y="10037"/>
                  </a:cubicBezTo>
                  <a:cubicBezTo>
                    <a:pt x="1" y="15586"/>
                    <a:pt x="4716" y="20086"/>
                    <a:pt x="4716" y="20086"/>
                  </a:cubicBezTo>
                  <a:cubicBezTo>
                    <a:pt x="4716" y="20086"/>
                    <a:pt x="9442" y="15586"/>
                    <a:pt x="9442" y="10037"/>
                  </a:cubicBezTo>
                  <a:cubicBezTo>
                    <a:pt x="9442" y="4489"/>
                    <a:pt x="4716" y="0"/>
                    <a:pt x="4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2"/>
            <p:cNvSpPr/>
            <p:nvPr/>
          </p:nvSpPr>
          <p:spPr>
            <a:xfrm>
              <a:off x="3859488" y="641835"/>
              <a:ext cx="714365" cy="698580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2"/>
            <p:cNvSpPr/>
            <p:nvPr/>
          </p:nvSpPr>
          <p:spPr>
            <a:xfrm>
              <a:off x="3877355" y="655200"/>
              <a:ext cx="678629" cy="671873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2"/>
            <p:cNvSpPr/>
            <p:nvPr/>
          </p:nvSpPr>
          <p:spPr>
            <a:xfrm>
              <a:off x="3577857" y="1108515"/>
              <a:ext cx="987778" cy="231909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2"/>
            <p:cNvSpPr/>
            <p:nvPr/>
          </p:nvSpPr>
          <p:spPr>
            <a:xfrm>
              <a:off x="3607492" y="1115813"/>
              <a:ext cx="928522" cy="215144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7BABCC-18DA-4B75-0C3C-C633195EBA50}"/>
              </a:ext>
            </a:extLst>
          </p:cNvPr>
          <p:cNvSpPr txBox="1">
            <a:spLocks/>
          </p:cNvSpPr>
          <p:nvPr/>
        </p:nvSpPr>
        <p:spPr>
          <a:xfrm>
            <a:off x="720000" y="70888"/>
            <a:ext cx="7704000" cy="46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/>
            <a:r>
              <a:rPr lang="en-US" sz="2400" dirty="0"/>
              <a:t>What’s your favorite movie?</a:t>
            </a:r>
            <a:endParaRPr lang="en-US" sz="2400" b="1" dirty="0"/>
          </a:p>
        </p:txBody>
      </p:sp>
      <p:pic>
        <p:nvPicPr>
          <p:cNvPr id="1026" name="Picture 2" descr="Highest-Grossing Movies of All Time: What Makes a Blockbuster?">
            <a:extLst>
              <a:ext uri="{FF2B5EF4-FFF2-40B4-BE49-F238E27FC236}">
                <a16:creationId xmlns:a16="http://schemas.microsoft.com/office/drawing/2014/main" id="{E8F0BEFB-C61B-116B-10F2-2B296B39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538843"/>
            <a:ext cx="7837714" cy="440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080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557928E-9478-490F-1739-8914FE85D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3781065"/>
              </p:ext>
            </p:extLst>
          </p:nvPr>
        </p:nvGraphicFramePr>
        <p:xfrm>
          <a:off x="1104595" y="190195"/>
          <a:ext cx="7263994" cy="481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9520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7D21-DF3E-107E-EF4B-F76FCA01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72" y="1029960"/>
            <a:ext cx="7740869" cy="2529300"/>
          </a:xfrm>
        </p:spPr>
        <p:txBody>
          <a:bodyPr/>
          <a:lstStyle/>
          <a:p>
            <a:r>
              <a:rPr lang="en-US" sz="6000" dirty="0"/>
              <a:t>What can you talk about a favorite film? </a:t>
            </a:r>
          </a:p>
        </p:txBody>
      </p:sp>
    </p:spTree>
    <p:extLst>
      <p:ext uri="{BB962C8B-B14F-4D97-AF65-F5344CB8AC3E}">
        <p14:creationId xmlns:p14="http://schemas.microsoft.com/office/powerpoint/2010/main" val="359133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FFDE02C-F33A-EC1A-66B4-B6FAD6D735DC}"/>
              </a:ext>
            </a:extLst>
          </p:cNvPr>
          <p:cNvGrpSpPr/>
          <p:nvPr/>
        </p:nvGrpSpPr>
        <p:grpSpPr>
          <a:xfrm>
            <a:off x="1149835" y="97971"/>
            <a:ext cx="6424632" cy="5030031"/>
            <a:chOff x="47656" y="97971"/>
            <a:chExt cx="6424632" cy="503003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3278EC-CC16-FFB9-D713-365A2F75316B}"/>
                </a:ext>
              </a:extLst>
            </p:cNvPr>
            <p:cNvSpPr/>
            <p:nvPr/>
          </p:nvSpPr>
          <p:spPr>
            <a:xfrm>
              <a:off x="80978" y="97971"/>
              <a:ext cx="6391310" cy="497205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26" name="Picture 2" descr="Harry Potter – Wikipedia tiếng Việt">
              <a:extLst>
                <a:ext uri="{FF2B5EF4-FFF2-40B4-BE49-F238E27FC236}">
                  <a16:creationId xmlns:a16="http://schemas.microsoft.com/office/drawing/2014/main" id="{280FCB1A-1A7A-F0F6-9626-1212C949A2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8789">
              <a:off x="66659" y="345139"/>
              <a:ext cx="2359012" cy="80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90A91D-0EDE-6EE5-A8FC-F16EB55201CE}"/>
                </a:ext>
              </a:extLst>
            </p:cNvPr>
            <p:cNvGrpSpPr/>
            <p:nvPr/>
          </p:nvGrpSpPr>
          <p:grpSpPr>
            <a:xfrm>
              <a:off x="47656" y="675797"/>
              <a:ext cx="2525651" cy="2882447"/>
              <a:chOff x="2679132" y="287797"/>
              <a:chExt cx="3706585" cy="4230211"/>
            </a:xfrm>
          </p:grpSpPr>
          <p:pic>
            <p:nvPicPr>
              <p:cNvPr id="1030" name="Picture 6" descr="Clapperboard Film Computer Icons - Clapperboard Png, Transparent Png ,  Transparent Png Image - PNGitem">
                <a:extLst>
                  <a:ext uri="{FF2B5EF4-FFF2-40B4-BE49-F238E27FC236}">
                    <a16:creationId xmlns:a16="http://schemas.microsoft.com/office/drawing/2014/main" id="{ADD7FF06-CA8D-C73B-5EDF-046A13141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8" b="91880" l="5698" r="94302">
                            <a14:foregroundMark x1="31977" y1="22803" x2="31977" y2="22803"/>
                            <a14:foregroundMark x1="31977" y1="22803" x2="31977" y2="22803"/>
                            <a14:foregroundMark x1="30116" y1="23137" x2="41628" y2="22136"/>
                            <a14:foregroundMark x1="41628" y1="22136" x2="41744" y2="22024"/>
                            <a14:foregroundMark x1="29651" y1="22581" x2="15465" y2="25584"/>
                            <a14:foregroundMark x1="15465" y1="25584" x2="7442" y2="31146"/>
                            <a14:foregroundMark x1="14537" y1="37097" x2="15930" y2="38265"/>
                            <a14:foregroundMark x1="7442" y1="31146" x2="12399" y2="35303"/>
                            <a14:foregroundMark x1="15930" y1="38265" x2="14942" y2="38533"/>
                            <a14:foregroundMark x1="15590" y1="35472" x2="28721" y2="35150"/>
                            <a14:foregroundMark x1="28721" y1="35150" x2="86744" y2="17686"/>
                            <a14:foregroundMark x1="88360" y1="9232" x2="88721" y2="7341"/>
                            <a14:foregroundMark x1="86744" y1="17686" x2="88360" y2="9232"/>
                            <a14:foregroundMark x1="88721" y1="7341" x2="31279" y2="21913"/>
                            <a14:foregroundMark x1="31279" y1="21913" x2="29302" y2="23359"/>
                            <a14:foregroundMark x1="5833" y1="37820" x2="5698" y2="39822"/>
                            <a14:foregroundMark x1="6395" y1="29477" x2="5833" y2="37820"/>
                            <a14:foregroundMark x1="93786" y1="47831" x2="94767" y2="87542"/>
                            <a14:foregroundMark x1="93605" y1="40489" x2="93786" y2="47831"/>
                            <a14:foregroundMark x1="88429" y1="89767" x2="82093" y2="91991"/>
                            <a14:foregroundMark x1="94767" y1="87542" x2="94032" y2="87800"/>
                            <a14:foregroundMark x1="82093" y1="91991" x2="9070" y2="89655"/>
                            <a14:foregroundMark x1="93414" y1="47831" x2="94186" y2="50501"/>
                            <a14:foregroundMark x1="91163" y1="40044" x2="93414" y2="47831"/>
                            <a14:foregroundMark x1="94186" y1="50501" x2="94302" y2="50612"/>
                            <a14:backgroundMark x1="85581" y1="9232" x2="85581" y2="9232"/>
                            <a14:backgroundMark x1="8721" y1="37820" x2="8721" y2="37820"/>
                            <a14:backgroundMark x1="8721" y1="37820" x2="8721" y2="37820"/>
                            <a14:backgroundMark x1="8837" y1="36707" x2="10465" y2="39155"/>
                            <a14:backgroundMark x1="11512" y1="37264" x2="12326" y2="40156"/>
                            <a14:backgroundMark x1="12674" y1="36040" x2="13140" y2="37597"/>
                            <a14:backgroundMark x1="12209" y1="35373" x2="12674" y2="36485"/>
                            <a14:backgroundMark x1="11860" y1="35706" x2="12791" y2="36930"/>
                            <a14:backgroundMark x1="12326" y1="35818" x2="12558" y2="35706"/>
                            <a14:backgroundMark x1="8023" y1="39711" x2="9535" y2="41379"/>
                            <a14:backgroundMark x1="9186" y1="40044" x2="9186" y2="40044"/>
                            <a14:backgroundMark x1="92674" y1="47831" x2="92674" y2="47831"/>
                            <a14:backgroundMark x1="91860" y1="47831" x2="91860" y2="47831"/>
                            <a14:backgroundMark x1="91628" y1="89321" x2="91628" y2="89321"/>
                            <a14:backgroundMark x1="91628" y1="89321" x2="91628" y2="89321"/>
                            <a14:backgroundMark x1="90814" y1="87987" x2="91860" y2="899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9132" y="287797"/>
                <a:ext cx="3706585" cy="42302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Harry Potter: HBO Max diz que o especial de 20 anos foi a estreia mais  vista na América Latina - TudoCelular.com">
                <a:extLst>
                  <a:ext uri="{FF2B5EF4-FFF2-40B4-BE49-F238E27FC236}">
                    <a16:creationId xmlns:a16="http://schemas.microsoft.com/office/drawing/2014/main" id="{408CAE00-14E0-9B21-6B5D-985DDD790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1346" y="2493740"/>
                <a:ext cx="3023705" cy="15916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3B2E10C-F9D1-B933-274F-D6EB2312C00A}"/>
                </a:ext>
              </a:extLst>
            </p:cNvPr>
            <p:cNvSpPr txBox="1"/>
            <p:nvPr/>
          </p:nvSpPr>
          <p:spPr>
            <a:xfrm>
              <a:off x="2573308" y="97971"/>
              <a:ext cx="3898979" cy="5030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a fantasy film series. 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directed by David Heyman 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Daniel Radcliffe, Rupert Grint, and Emma Watson star as the three leading characters: Harry Potter, Ron Weasley, and Hermione Granger</a:t>
              </a:r>
            </a:p>
            <a:p>
              <a:pPr marL="0" lvl="0" indent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The film tells the story of Harry Potter, a powerful wizard. He studies at Hogwarts try to fight the bad things happening around him.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It’s a must-see for teens because the story is gripping and the acting is excellent. The music is also amazing.</a:t>
              </a:r>
            </a:p>
            <a:p>
              <a:pPr lvl="0" algn="l" rtl="0">
                <a:lnSpc>
                  <a:spcPct val="10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dk1"/>
                  </a:solidFill>
                  <a:latin typeface="DM Sans" pitchFamily="2" charset="0"/>
                </a:rPr>
                <a:t>- You can see them on many websites or Netflix.</a:t>
              </a:r>
            </a:p>
          </p:txBody>
        </p:sp>
        <p:pic>
          <p:nvPicPr>
            <p:cNvPr id="1032" name="Picture 8" descr="Free Hogwarts Vector | Desenho animado de harry potter, Harry potter anime, Harry  potter adesivos">
              <a:extLst>
                <a:ext uri="{FF2B5EF4-FFF2-40B4-BE49-F238E27FC236}">
                  <a16:creationId xmlns:a16="http://schemas.microsoft.com/office/drawing/2014/main" id="{C4AB0AEC-CB89-EC99-274B-A161D221C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3993" y1="31250" x2="23993" y2="31250"/>
                          <a14:foregroundMark x1="23993" y1="31250" x2="23993" y2="31250"/>
                          <a14:foregroundMark x1="59194" y1="15250" x2="59194" y2="15250"/>
                          <a14:foregroundMark x1="59194" y1="15250" x2="59194" y2="15250"/>
                          <a14:foregroundMark x1="54116" y1="11750" x2="54116" y2="11750"/>
                          <a14:foregroundMark x1="54116" y1="11750" x2="54116" y2="11750"/>
                          <a14:foregroundMark x1="80560" y1="28250" x2="80560" y2="35500"/>
                          <a14:foregroundMark x1="18739" y1="55250" x2="19965" y2="62750"/>
                          <a14:foregroundMark x1="14361" y1="53250" x2="14361" y2="53250"/>
                          <a14:foregroundMark x1="39405" y1="53250" x2="40630" y2="70750"/>
                          <a14:foregroundMark x1="40630" y1="70750" x2="40981" y2="69250"/>
                          <a14:foregroundMark x1="38529" y1="72000" x2="41506" y2="71500"/>
                          <a14:foregroundMark x1="56217" y1="56250" x2="70753" y2="60250"/>
                          <a14:foregroundMark x1="69702" y1="56750" x2="73730" y2="62750"/>
                          <a14:foregroundMark x1="82487" y1="64000" x2="84413" y2="78250"/>
                          <a14:foregroundMark x1="84413" y1="78250" x2="84413" y2="77250"/>
                          <a14:foregroundMark x1="62872" y1="83750" x2="66025" y2="88750"/>
                          <a14:foregroundMark x1="73905" y1="81500" x2="75657" y2="87500"/>
                          <a14:foregroundMark x1="66900" y1="75750" x2="66900" y2="75750"/>
                          <a14:foregroundMark x1="66900" y1="75750" x2="66900" y2="75750"/>
                          <a14:foregroundMark x1="15762" y1="86250" x2="21016" y2="85750"/>
                          <a14:foregroundMark x1="14361" y1="81250" x2="14186" y2="8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7537" r="6631" b="6514"/>
            <a:stretch/>
          </p:blipFill>
          <p:spPr bwMode="auto">
            <a:xfrm>
              <a:off x="254204" y="3368109"/>
              <a:ext cx="2238126" cy="157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A6DBAB-B7BF-447D-5391-03E4C04A31F1}"/>
              </a:ext>
            </a:extLst>
          </p:cNvPr>
          <p:cNvCxnSpPr>
            <a:cxnSpLocks/>
          </p:cNvCxnSpPr>
          <p:nvPr/>
        </p:nvCxnSpPr>
        <p:spPr>
          <a:xfrm>
            <a:off x="1028700" y="408214"/>
            <a:ext cx="105319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38B8CCB-46C0-179E-3749-1C070C4A1BCF}"/>
              </a:ext>
            </a:extLst>
          </p:cNvPr>
          <p:cNvSpPr txBox="1"/>
          <p:nvPr/>
        </p:nvSpPr>
        <p:spPr>
          <a:xfrm>
            <a:off x="41486" y="97971"/>
            <a:ext cx="114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Name of the film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CF0E8A6-7074-818D-3E5D-B8E64709439F}"/>
              </a:ext>
            </a:extLst>
          </p:cNvPr>
          <p:cNvGrpSpPr/>
          <p:nvPr/>
        </p:nvGrpSpPr>
        <p:grpSpPr>
          <a:xfrm>
            <a:off x="879952" y="2883378"/>
            <a:ext cx="588940" cy="1368420"/>
            <a:chOff x="767443" y="2659451"/>
            <a:chExt cx="588940" cy="136842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78E73F1-1CDF-744B-3640-FE81AC724E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7443" y="2659451"/>
              <a:ext cx="588940" cy="626392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D39AD9B-BCCD-2326-1902-7BC2B558C779}"/>
                </a:ext>
              </a:extLst>
            </p:cNvPr>
            <p:cNvCxnSpPr>
              <a:cxnSpLocks/>
            </p:cNvCxnSpPr>
            <p:nvPr/>
          </p:nvCxnSpPr>
          <p:spPr>
            <a:xfrm>
              <a:off x="767443" y="3263456"/>
              <a:ext cx="522514" cy="764415"/>
            </a:xfrm>
            <a:prstGeom prst="line">
              <a:avLst/>
            </a:prstGeom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3038F8C-EF08-4811-6265-722D0B915E34}"/>
              </a:ext>
            </a:extLst>
          </p:cNvPr>
          <p:cNvSpPr txBox="1"/>
          <p:nvPr/>
        </p:nvSpPr>
        <p:spPr>
          <a:xfrm>
            <a:off x="8165" y="2645228"/>
            <a:ext cx="1141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pictures, photos about the film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DBE8E4E-46E3-0008-1427-4BB8F75CA465}"/>
              </a:ext>
            </a:extLst>
          </p:cNvPr>
          <p:cNvCxnSpPr>
            <a:cxnSpLocks/>
          </p:cNvCxnSpPr>
          <p:nvPr/>
        </p:nvCxnSpPr>
        <p:spPr>
          <a:xfrm>
            <a:off x="6734424" y="293155"/>
            <a:ext cx="105319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F57B870-4E85-C8E7-959D-0B140DDA4F91}"/>
              </a:ext>
            </a:extLst>
          </p:cNvPr>
          <p:cNvSpPr txBox="1"/>
          <p:nvPr/>
        </p:nvSpPr>
        <p:spPr>
          <a:xfrm>
            <a:off x="7787617" y="73479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type of film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39BF66-E707-9CA7-C95B-EA706C3EBD49}"/>
              </a:ext>
            </a:extLst>
          </p:cNvPr>
          <p:cNvCxnSpPr>
            <a:cxnSpLocks/>
          </p:cNvCxnSpPr>
          <p:nvPr/>
        </p:nvCxnSpPr>
        <p:spPr>
          <a:xfrm>
            <a:off x="7166344" y="580234"/>
            <a:ext cx="621273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" name="TextBox 1023">
            <a:extLst>
              <a:ext uri="{FF2B5EF4-FFF2-40B4-BE49-F238E27FC236}">
                <a16:creationId xmlns:a16="http://schemas.microsoft.com/office/drawing/2014/main" id="{023EC1A0-3D91-0AC9-18B0-35C8DCDB97FB}"/>
              </a:ext>
            </a:extLst>
          </p:cNvPr>
          <p:cNvSpPr txBox="1"/>
          <p:nvPr/>
        </p:nvSpPr>
        <p:spPr>
          <a:xfrm>
            <a:off x="7787617" y="403089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its director </a:t>
            </a:r>
          </a:p>
        </p:txBody>
      </p:sp>
      <p:sp>
        <p:nvSpPr>
          <p:cNvPr id="1025" name="Right Brace 1024">
            <a:extLst>
              <a:ext uri="{FF2B5EF4-FFF2-40B4-BE49-F238E27FC236}">
                <a16:creationId xmlns:a16="http://schemas.microsoft.com/office/drawing/2014/main" id="{1BB2730C-D023-7F72-17ED-04297B0A05BE}"/>
              </a:ext>
            </a:extLst>
          </p:cNvPr>
          <p:cNvSpPr/>
          <p:nvPr/>
        </p:nvSpPr>
        <p:spPr>
          <a:xfrm>
            <a:off x="7623544" y="744302"/>
            <a:ext cx="164073" cy="1063212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0778C21-2405-AA84-B05B-664E469E79A5}"/>
              </a:ext>
            </a:extLst>
          </p:cNvPr>
          <p:cNvSpPr txBox="1"/>
          <p:nvPr/>
        </p:nvSpPr>
        <p:spPr>
          <a:xfrm>
            <a:off x="7787617" y="814243"/>
            <a:ext cx="1421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main actors / actresses </a:t>
            </a:r>
          </a:p>
        </p:txBody>
      </p:sp>
      <p:sp>
        <p:nvSpPr>
          <p:cNvPr id="1029" name="Right Brace 1028">
            <a:extLst>
              <a:ext uri="{FF2B5EF4-FFF2-40B4-BE49-F238E27FC236}">
                <a16:creationId xmlns:a16="http://schemas.microsoft.com/office/drawing/2014/main" id="{0EEC954D-2576-FE2B-6987-4AD2D46B1461}"/>
              </a:ext>
            </a:extLst>
          </p:cNvPr>
          <p:cNvSpPr/>
          <p:nvPr/>
        </p:nvSpPr>
        <p:spPr>
          <a:xfrm>
            <a:off x="7623544" y="1913884"/>
            <a:ext cx="164073" cy="1349567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2212C01D-5667-3B1B-4CB1-5571609F371B}"/>
              </a:ext>
            </a:extLst>
          </p:cNvPr>
          <p:cNvSpPr txBox="1"/>
          <p:nvPr/>
        </p:nvSpPr>
        <p:spPr>
          <a:xfrm>
            <a:off x="7836694" y="2260830"/>
            <a:ext cx="142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a short summary </a:t>
            </a:r>
          </a:p>
        </p:txBody>
      </p:sp>
      <p:sp>
        <p:nvSpPr>
          <p:cNvPr id="1033" name="Right Brace 1032">
            <a:extLst>
              <a:ext uri="{FF2B5EF4-FFF2-40B4-BE49-F238E27FC236}">
                <a16:creationId xmlns:a16="http://schemas.microsoft.com/office/drawing/2014/main" id="{9343D33A-8B78-139E-1E1D-EA9DE7DF21DD}"/>
              </a:ext>
            </a:extLst>
          </p:cNvPr>
          <p:cNvSpPr/>
          <p:nvPr/>
        </p:nvSpPr>
        <p:spPr>
          <a:xfrm>
            <a:off x="7623544" y="3328014"/>
            <a:ext cx="164073" cy="1063212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741FF186-028F-55DA-CAD1-FAF8357D81BE}"/>
              </a:ext>
            </a:extLst>
          </p:cNvPr>
          <p:cNvSpPr txBox="1"/>
          <p:nvPr/>
        </p:nvSpPr>
        <p:spPr>
          <a:xfrm>
            <a:off x="7836694" y="3660891"/>
            <a:ext cx="142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reviews</a:t>
            </a:r>
          </a:p>
        </p:txBody>
      </p:sp>
      <p:sp>
        <p:nvSpPr>
          <p:cNvPr id="1035" name="Right Brace 1034">
            <a:extLst>
              <a:ext uri="{FF2B5EF4-FFF2-40B4-BE49-F238E27FC236}">
                <a16:creationId xmlns:a16="http://schemas.microsoft.com/office/drawing/2014/main" id="{7DED9CDF-0D1B-E393-65AB-932972C19D79}"/>
              </a:ext>
            </a:extLst>
          </p:cNvPr>
          <p:cNvSpPr/>
          <p:nvPr/>
        </p:nvSpPr>
        <p:spPr>
          <a:xfrm>
            <a:off x="7623544" y="4480921"/>
            <a:ext cx="124149" cy="589099"/>
          </a:xfrm>
          <a:prstGeom prst="rightBrac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307F59B9-821A-57C5-DC01-19C814256CA6}"/>
              </a:ext>
            </a:extLst>
          </p:cNvPr>
          <p:cNvSpPr txBox="1"/>
          <p:nvPr/>
        </p:nvSpPr>
        <p:spPr>
          <a:xfrm>
            <a:off x="7787616" y="4423689"/>
            <a:ext cx="1421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DM Sans" pitchFamily="2" charset="0"/>
              </a:rPr>
              <a:t>showtime and cinema </a:t>
            </a:r>
          </a:p>
        </p:txBody>
      </p:sp>
    </p:spTree>
    <p:extLst>
      <p:ext uri="{BB962C8B-B14F-4D97-AF65-F5344CB8AC3E}">
        <p14:creationId xmlns:p14="http://schemas.microsoft.com/office/powerpoint/2010/main" val="24532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8" grpId="0"/>
      <p:bldP spid="1024" grpId="0"/>
      <p:bldP spid="1025" grpId="0" animBg="1"/>
      <p:bldP spid="1027" grpId="0"/>
      <p:bldP spid="1029" grpId="0" animBg="1"/>
      <p:bldP spid="1031" grpId="0"/>
      <p:bldP spid="1033" grpId="0" animBg="1"/>
      <p:bldP spid="1034" grpId="0"/>
      <p:bldP spid="1035" grpId="0" animBg="1"/>
      <p:bldP spid="10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0"/>
          <p:cNvSpPr txBox="1">
            <a:spLocks noGrp="1"/>
          </p:cNvSpPr>
          <p:nvPr>
            <p:ph type="title"/>
          </p:nvPr>
        </p:nvSpPr>
        <p:spPr>
          <a:xfrm>
            <a:off x="1388100" y="1148200"/>
            <a:ext cx="6367800" cy="23123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Let's make a film poster together!</a:t>
            </a:r>
            <a:endParaRPr sz="6000" dirty="0"/>
          </a:p>
        </p:txBody>
      </p:sp>
      <p:grpSp>
        <p:nvGrpSpPr>
          <p:cNvPr id="369" name="Google Shape;369;p50"/>
          <p:cNvGrpSpPr/>
          <p:nvPr/>
        </p:nvGrpSpPr>
        <p:grpSpPr>
          <a:xfrm>
            <a:off x="3666477" y="300815"/>
            <a:ext cx="1811651" cy="903744"/>
            <a:chOff x="3577857" y="352631"/>
            <a:chExt cx="1979946" cy="987806"/>
          </a:xfrm>
        </p:grpSpPr>
        <p:sp>
          <p:nvSpPr>
            <p:cNvPr id="370" name="Google Shape;370;p50"/>
            <p:cNvSpPr/>
            <p:nvPr/>
          </p:nvSpPr>
          <p:spPr>
            <a:xfrm flipH="1">
              <a:off x="4570025" y="1108527"/>
              <a:ext cx="987778" cy="231909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0"/>
            <p:cNvSpPr/>
            <p:nvPr/>
          </p:nvSpPr>
          <p:spPr>
            <a:xfrm flipH="1">
              <a:off x="4599647" y="1115826"/>
              <a:ext cx="928522" cy="215144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0"/>
            <p:cNvSpPr/>
            <p:nvPr/>
          </p:nvSpPr>
          <p:spPr>
            <a:xfrm flipH="1">
              <a:off x="4561807" y="641847"/>
              <a:ext cx="714365" cy="698580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50"/>
            <p:cNvSpPr/>
            <p:nvPr/>
          </p:nvSpPr>
          <p:spPr>
            <a:xfrm flipH="1">
              <a:off x="4579677" y="655212"/>
              <a:ext cx="678629" cy="671873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50"/>
            <p:cNvSpPr/>
            <p:nvPr/>
          </p:nvSpPr>
          <p:spPr>
            <a:xfrm>
              <a:off x="4333741" y="352631"/>
              <a:ext cx="464360" cy="987778"/>
            </a:xfrm>
            <a:custGeom>
              <a:avLst/>
              <a:gdLst/>
              <a:ahLst/>
              <a:cxnLst/>
              <a:rect l="l" t="t" r="r" b="b"/>
              <a:pathLst>
                <a:path w="9443" h="20087" extrusionOk="0">
                  <a:moveTo>
                    <a:pt x="4716" y="0"/>
                  </a:moveTo>
                  <a:cubicBezTo>
                    <a:pt x="4716" y="0"/>
                    <a:pt x="1" y="4489"/>
                    <a:pt x="1" y="10037"/>
                  </a:cubicBezTo>
                  <a:cubicBezTo>
                    <a:pt x="1" y="15586"/>
                    <a:pt x="4716" y="20086"/>
                    <a:pt x="4716" y="20086"/>
                  </a:cubicBezTo>
                  <a:cubicBezTo>
                    <a:pt x="4716" y="20086"/>
                    <a:pt x="9442" y="15586"/>
                    <a:pt x="9442" y="10037"/>
                  </a:cubicBezTo>
                  <a:cubicBezTo>
                    <a:pt x="9442" y="4489"/>
                    <a:pt x="4716" y="0"/>
                    <a:pt x="4716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50"/>
            <p:cNvSpPr/>
            <p:nvPr/>
          </p:nvSpPr>
          <p:spPr>
            <a:xfrm>
              <a:off x="4342937" y="373245"/>
              <a:ext cx="445969" cy="946550"/>
            </a:xfrm>
            <a:custGeom>
              <a:avLst/>
              <a:gdLst/>
              <a:ahLst/>
              <a:cxnLst/>
              <a:rect l="l" t="t" r="r" b="b"/>
              <a:pathLst>
                <a:path w="9443" h="20087" extrusionOk="0">
                  <a:moveTo>
                    <a:pt x="4716" y="0"/>
                  </a:moveTo>
                  <a:cubicBezTo>
                    <a:pt x="4716" y="0"/>
                    <a:pt x="1" y="4489"/>
                    <a:pt x="1" y="10037"/>
                  </a:cubicBezTo>
                  <a:cubicBezTo>
                    <a:pt x="1" y="15586"/>
                    <a:pt x="4716" y="20086"/>
                    <a:pt x="4716" y="20086"/>
                  </a:cubicBezTo>
                  <a:cubicBezTo>
                    <a:pt x="4716" y="20086"/>
                    <a:pt x="9442" y="15586"/>
                    <a:pt x="9442" y="10037"/>
                  </a:cubicBezTo>
                  <a:cubicBezTo>
                    <a:pt x="9442" y="4489"/>
                    <a:pt x="4716" y="0"/>
                    <a:pt x="4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0"/>
            <p:cNvSpPr/>
            <p:nvPr/>
          </p:nvSpPr>
          <p:spPr>
            <a:xfrm>
              <a:off x="3859488" y="641835"/>
              <a:ext cx="714365" cy="698580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0"/>
            <p:cNvSpPr/>
            <p:nvPr/>
          </p:nvSpPr>
          <p:spPr>
            <a:xfrm>
              <a:off x="3877355" y="655200"/>
              <a:ext cx="678629" cy="671873"/>
            </a:xfrm>
            <a:custGeom>
              <a:avLst/>
              <a:gdLst/>
              <a:ahLst/>
              <a:cxnLst/>
              <a:rect l="l" t="t" r="r" b="b"/>
              <a:pathLst>
                <a:path w="14527" h="14206" extrusionOk="0">
                  <a:moveTo>
                    <a:pt x="257" y="0"/>
                  </a:moveTo>
                  <a:cubicBezTo>
                    <a:pt x="190" y="0"/>
                    <a:pt x="155" y="1"/>
                    <a:pt x="155" y="1"/>
                  </a:cubicBezTo>
                  <a:cubicBezTo>
                    <a:pt x="155" y="1"/>
                    <a:pt x="1" y="6514"/>
                    <a:pt x="3918" y="10443"/>
                  </a:cubicBezTo>
                  <a:cubicBezTo>
                    <a:pt x="7430" y="13955"/>
                    <a:pt x="13002" y="14193"/>
                    <a:pt x="14145" y="14205"/>
                  </a:cubicBezTo>
                  <a:lnTo>
                    <a:pt x="14360" y="14205"/>
                  </a:lnTo>
                  <a:cubicBezTo>
                    <a:pt x="14360" y="14205"/>
                    <a:pt x="14526" y="7692"/>
                    <a:pt x="10597" y="3763"/>
                  </a:cubicBezTo>
                  <a:cubicBezTo>
                    <a:pt x="6967" y="133"/>
                    <a:pt x="1097" y="0"/>
                    <a:pt x="2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0"/>
            <p:cNvSpPr/>
            <p:nvPr/>
          </p:nvSpPr>
          <p:spPr>
            <a:xfrm>
              <a:off x="3577857" y="1108515"/>
              <a:ext cx="987778" cy="231909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0"/>
            <p:cNvSpPr/>
            <p:nvPr/>
          </p:nvSpPr>
          <p:spPr>
            <a:xfrm>
              <a:off x="3607492" y="1115813"/>
              <a:ext cx="928522" cy="215144"/>
            </a:xfrm>
            <a:custGeom>
              <a:avLst/>
              <a:gdLst/>
              <a:ahLst/>
              <a:cxnLst/>
              <a:rect l="l" t="t" r="r" b="b"/>
              <a:pathLst>
                <a:path w="20087" h="4716" extrusionOk="0">
                  <a:moveTo>
                    <a:pt x="10050" y="0"/>
                  </a:moveTo>
                  <a:cubicBezTo>
                    <a:pt x="4501" y="0"/>
                    <a:pt x="1" y="4715"/>
                    <a:pt x="1" y="4715"/>
                  </a:cubicBezTo>
                  <a:lnTo>
                    <a:pt x="20087" y="4715"/>
                  </a:lnTo>
                  <a:cubicBezTo>
                    <a:pt x="20087" y="4715"/>
                    <a:pt x="15598" y="0"/>
                    <a:pt x="100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7D21-DF3E-107E-EF4B-F76FCA01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100" y="1014195"/>
            <a:ext cx="6367800" cy="2529300"/>
          </a:xfrm>
        </p:spPr>
        <p:txBody>
          <a:bodyPr/>
          <a:lstStyle/>
          <a:p>
            <a:r>
              <a:rPr lang="en-US" sz="6000" dirty="0"/>
              <a:t>Work in </a:t>
            </a:r>
            <a:br>
              <a:rPr lang="en-US" sz="6000" dirty="0"/>
            </a:br>
            <a:r>
              <a:rPr lang="en-US" sz="6000" dirty="0"/>
              <a:t>groups of 6.</a:t>
            </a:r>
          </a:p>
        </p:txBody>
      </p:sp>
    </p:spTree>
    <p:extLst>
      <p:ext uri="{BB962C8B-B14F-4D97-AF65-F5344CB8AC3E}">
        <p14:creationId xmlns:p14="http://schemas.microsoft.com/office/powerpoint/2010/main" val="3581101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>
            <a:spLocks noGrp="1"/>
          </p:cNvSpPr>
          <p:nvPr>
            <p:ph type="title"/>
          </p:nvPr>
        </p:nvSpPr>
        <p:spPr>
          <a:xfrm>
            <a:off x="417920" y="215955"/>
            <a:ext cx="5003166" cy="59183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CF5"/>
                </a:highlight>
              </a:rPr>
              <a:t>In group, listen and answer.</a:t>
            </a:r>
            <a:endParaRPr dirty="0">
              <a:highlight>
                <a:srgbClr val="FFFCF5"/>
              </a:highlight>
            </a:endParaRPr>
          </a:p>
        </p:txBody>
      </p:sp>
      <p:sp>
        <p:nvSpPr>
          <p:cNvPr id="332" name="Google Shape;332;p48"/>
          <p:cNvSpPr txBox="1">
            <a:spLocks noGrp="1"/>
          </p:cNvSpPr>
          <p:nvPr>
            <p:ph type="body" idx="1"/>
          </p:nvPr>
        </p:nvSpPr>
        <p:spPr>
          <a:xfrm>
            <a:off x="417920" y="740630"/>
            <a:ext cx="4570459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Group’s name: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Leader: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Writer(s):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Decorator(s):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Presenter(s): 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Discuss the steps to make a poster: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highlight>
                  <a:srgbClr val="FFFCF5"/>
                </a:highlight>
              </a:rPr>
              <a:t>(YOUR PLAN) </a:t>
            </a:r>
          </a:p>
        </p:txBody>
      </p:sp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r="33351"/>
          <a:stretch/>
        </p:blipFill>
        <p:spPr>
          <a:xfrm>
            <a:off x="5290690" y="1090228"/>
            <a:ext cx="3077703" cy="3077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48"/>
          <p:cNvSpPr/>
          <p:nvPr/>
        </p:nvSpPr>
        <p:spPr>
          <a:xfrm>
            <a:off x="7954638" y="511875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8"/>
          <p:cNvSpPr/>
          <p:nvPr/>
        </p:nvSpPr>
        <p:spPr>
          <a:xfrm>
            <a:off x="5918300" y="3605323"/>
            <a:ext cx="765493" cy="73503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63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8"/>
          <p:cNvSpPr txBox="1">
            <a:spLocks noGrp="1"/>
          </p:cNvSpPr>
          <p:nvPr>
            <p:ph type="title"/>
          </p:nvPr>
        </p:nvSpPr>
        <p:spPr>
          <a:xfrm>
            <a:off x="470610" y="141501"/>
            <a:ext cx="4531326" cy="111482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CF5"/>
                </a:highlight>
              </a:rPr>
              <a:t>Steps to make a poster about favorite film </a:t>
            </a:r>
            <a:endParaRPr dirty="0">
              <a:highlight>
                <a:srgbClr val="FFFCF5"/>
              </a:highlight>
            </a:endParaRPr>
          </a:p>
        </p:txBody>
      </p:sp>
      <p:sp>
        <p:nvSpPr>
          <p:cNvPr id="332" name="Google Shape;332;p48"/>
          <p:cNvSpPr txBox="1">
            <a:spLocks noGrp="1"/>
          </p:cNvSpPr>
          <p:nvPr>
            <p:ph type="body" idx="1"/>
          </p:nvPr>
        </p:nvSpPr>
        <p:spPr>
          <a:xfrm>
            <a:off x="417920" y="1090228"/>
            <a:ext cx="4382679" cy="3872682"/>
          </a:xfrm>
          <a:prstGeom prst="rect">
            <a:avLst/>
          </a:prstGeom>
          <a:solidFill>
            <a:srgbClr val="FFFCF5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1: Choose a favorite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2: Write the headings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3: Write content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name of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type of film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its director and main actors / actresses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a short summary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your overall opinion about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the showtime and cinema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highlight>
                  <a:srgbClr val="FFFCF5"/>
                </a:highlight>
              </a:rPr>
              <a:t>- pictures or photos to illustrate the film </a:t>
            </a: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highlight>
                  <a:srgbClr val="FFFCF5"/>
                </a:highlight>
              </a:rPr>
              <a:t>Step 4: Decorate your poster</a:t>
            </a:r>
          </a:p>
        </p:txBody>
      </p:sp>
      <p:pic>
        <p:nvPicPr>
          <p:cNvPr id="333" name="Google Shape;333;p48"/>
          <p:cNvPicPr preferRelativeResize="0"/>
          <p:nvPr/>
        </p:nvPicPr>
        <p:blipFill rotWithShape="1">
          <a:blip r:embed="rId3">
            <a:alphaModFix/>
          </a:blip>
          <a:srcRect r="33351"/>
          <a:stretch/>
        </p:blipFill>
        <p:spPr>
          <a:xfrm>
            <a:off x="5290690" y="1090228"/>
            <a:ext cx="3077703" cy="3077703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48"/>
          <p:cNvSpPr/>
          <p:nvPr/>
        </p:nvSpPr>
        <p:spPr>
          <a:xfrm>
            <a:off x="7954638" y="511875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48"/>
          <p:cNvSpPr/>
          <p:nvPr/>
        </p:nvSpPr>
        <p:spPr>
          <a:xfrm>
            <a:off x="5918300" y="3605323"/>
            <a:ext cx="765493" cy="73503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369" y="702129"/>
            <a:ext cx="3691468" cy="1409844"/>
          </a:xfrm>
        </p:spPr>
        <p:txBody>
          <a:bodyPr/>
          <a:lstStyle/>
          <a:p>
            <a:pPr marL="101600" indent="0">
              <a:buNone/>
            </a:pPr>
            <a:r>
              <a:rPr lang="en-US" sz="2000" b="1" dirty="0">
                <a:latin typeface="PT Serif" panose="020A0603040505020204" pitchFamily="18" charset="0"/>
              </a:rPr>
              <a:t>Presenters</a:t>
            </a:r>
            <a:endParaRPr lang="en-US" sz="2000" dirty="0">
              <a:latin typeface="PT Serif" panose="020A0603040505020204" pitchFamily="18" charset="0"/>
            </a:endParaRP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- Stand up, take your poster</a:t>
            </a: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- Move to the other group </a:t>
            </a: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- Present your travel guide</a:t>
            </a:r>
          </a:p>
          <a:p>
            <a:pPr marL="101600" indent="0">
              <a:buNone/>
            </a:pPr>
            <a:endParaRPr lang="en-US" sz="2000" dirty="0">
              <a:latin typeface="PT Serif" panose="020A0603040505020204" pitchFamily="18" charset="0"/>
            </a:endParaRPr>
          </a:p>
          <a:p>
            <a:endParaRPr lang="en-US" sz="1000" dirty="0">
              <a:latin typeface="PT Serif" panose="020A060304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665029" y="127279"/>
            <a:ext cx="3267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chemeClr val="dk1"/>
                </a:solidFill>
                <a:latin typeface="Mali SemiBold" panose="00000800000000000000"/>
                <a:ea typeface="Mali SemiBold" panose="00000800000000000000"/>
                <a:cs typeface="Mali SemiBold" panose="00000800000000000000"/>
                <a:sym typeface="Mali SemiBold" panose="00000800000000000000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-GB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329622" y="702130"/>
            <a:ext cx="3946082" cy="1502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Nunito Light" panose="00000500000000000000"/>
              <a:buChar char="✘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 panose="00000500000000000000"/>
              <a:buChar char="-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Nunito Light" panose="00000500000000000000"/>
              <a:buChar char="-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●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○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■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●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 Light" panose="00000500000000000000"/>
              <a:buChar char="○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Nunito Light" panose="00000500000000000000"/>
              <a:buChar char="■"/>
              <a:defRPr sz="2400" b="0" i="0" u="none" strike="noStrike" cap="none">
                <a:solidFill>
                  <a:schemeClr val="dk1"/>
                </a:solidFill>
                <a:latin typeface="Nunito Light" panose="00000500000000000000"/>
                <a:ea typeface="Nunito Light" panose="00000500000000000000"/>
                <a:cs typeface="Nunito Light" panose="00000500000000000000"/>
                <a:sym typeface="Nunito Light" panose="00000500000000000000"/>
              </a:defRPr>
            </a:lvl9pPr>
          </a:lstStyle>
          <a:p>
            <a:pPr marL="101600" indent="0">
              <a:buFont typeface="Nunito Light" panose="00000500000000000000"/>
              <a:buNone/>
            </a:pPr>
            <a:r>
              <a:rPr lang="en-US" sz="2000" b="1" dirty="0">
                <a:latin typeface="PT Serif" panose="020A0603040505020204" pitchFamily="18" charset="0"/>
              </a:rPr>
              <a:t>The others</a:t>
            </a:r>
            <a:endParaRPr lang="en-US" sz="2000" dirty="0">
              <a:latin typeface="PT Serif" panose="020A0603040505020204" pitchFamily="18" charset="0"/>
            </a:endParaRP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Look at your friend’s travel guide, listen  </a:t>
            </a:r>
          </a:p>
          <a:p>
            <a:pPr marL="101600" indent="0">
              <a:buNone/>
            </a:pPr>
            <a:r>
              <a:rPr lang="en-US" sz="2000" dirty="0">
                <a:latin typeface="PT Serif" panose="020A0603040505020204" pitchFamily="18" charset="0"/>
              </a:rPr>
              <a:t>Do you like it? Why?</a:t>
            </a:r>
          </a:p>
          <a:p>
            <a:endParaRPr lang="en-US" sz="1600" dirty="0">
              <a:latin typeface="PT Serif" panose="020A0603040505020204" pitchFamily="18" charset="0"/>
            </a:endParaRPr>
          </a:p>
        </p:txBody>
      </p:sp>
      <p:sp>
        <p:nvSpPr>
          <p:cNvPr id="2" name="Google Shape;331;p48">
            <a:extLst>
              <a:ext uri="{FF2B5EF4-FFF2-40B4-BE49-F238E27FC236}">
                <a16:creationId xmlns:a16="http://schemas.microsoft.com/office/drawing/2014/main" id="{BE035B2F-6521-40D8-C2BC-753468BEC1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0609" y="215955"/>
            <a:ext cx="8126383" cy="486174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highlight>
                  <a:srgbClr val="FFFCF5"/>
                </a:highlight>
              </a:rPr>
              <a:t>Posters exhibition</a:t>
            </a:r>
          </a:p>
        </p:txBody>
      </p:sp>
      <p:pic>
        <p:nvPicPr>
          <p:cNvPr id="1026" name="Picture 2" descr="gallery walk — Best Practices — Mud and Ink Teaching">
            <a:extLst>
              <a:ext uri="{FF2B5EF4-FFF2-40B4-BE49-F238E27FC236}">
                <a16:creationId xmlns:a16="http://schemas.microsoft.com/office/drawing/2014/main" id="{2E5F5EF3-70CC-1E69-21D5-5B94B5613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/>
          <a:stretch/>
        </p:blipFill>
        <p:spPr bwMode="auto">
          <a:xfrm>
            <a:off x="1458233" y="2186367"/>
            <a:ext cx="4533146" cy="28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0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910BB-0899-1A75-583E-B7297217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talk about your favorite movie!</a:t>
            </a:r>
          </a:p>
        </p:txBody>
      </p:sp>
    </p:spTree>
    <p:extLst>
      <p:ext uri="{BB962C8B-B14F-4D97-AF65-F5344CB8AC3E}">
        <p14:creationId xmlns:p14="http://schemas.microsoft.com/office/powerpoint/2010/main" val="1614119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"/>
          <p:cNvSpPr txBox="1">
            <a:spLocks noGrp="1"/>
          </p:cNvSpPr>
          <p:nvPr>
            <p:ph type="title"/>
          </p:nvPr>
        </p:nvSpPr>
        <p:spPr>
          <a:xfrm>
            <a:off x="2432289" y="1529211"/>
            <a:ext cx="2060198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Vocabulary</a:t>
            </a:r>
            <a:endParaRPr b="1" dirty="0"/>
          </a:p>
        </p:txBody>
      </p:sp>
      <p:sp>
        <p:nvSpPr>
          <p:cNvPr id="312" name="Google Shape;312;p47"/>
          <p:cNvSpPr txBox="1">
            <a:spLocks noGrp="1"/>
          </p:cNvSpPr>
          <p:nvPr>
            <p:ph type="subTitle" idx="1"/>
          </p:nvPr>
        </p:nvSpPr>
        <p:spPr>
          <a:xfrm>
            <a:off x="4253374" y="1529211"/>
            <a:ext cx="3787384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 the types of film and the adjectives to describe a film </a:t>
            </a:r>
            <a:endParaRPr sz="2000" dirty="0"/>
          </a:p>
        </p:txBody>
      </p:sp>
      <p:sp>
        <p:nvSpPr>
          <p:cNvPr id="313" name="Google Shape;313;p47"/>
          <p:cNvSpPr txBox="1">
            <a:spLocks noGrp="1"/>
          </p:cNvSpPr>
          <p:nvPr>
            <p:ph type="title" idx="2"/>
          </p:nvPr>
        </p:nvSpPr>
        <p:spPr>
          <a:xfrm>
            <a:off x="2432289" y="2624758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Grammar</a:t>
            </a:r>
            <a:endParaRPr b="1" dirty="0"/>
          </a:p>
        </p:txBody>
      </p:sp>
      <p:sp>
        <p:nvSpPr>
          <p:cNvPr id="314" name="Google Shape;314;p47"/>
          <p:cNvSpPr txBox="1">
            <a:spLocks noGrp="1"/>
          </p:cNvSpPr>
          <p:nvPr>
            <p:ph type="subTitle" idx="3"/>
          </p:nvPr>
        </p:nvSpPr>
        <p:spPr>
          <a:xfrm>
            <a:off x="4253373" y="2624749"/>
            <a:ext cx="411454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 how to use connectors </a:t>
            </a:r>
            <a:r>
              <a:rPr lang="en-US" sz="2000" b="1" dirty="0"/>
              <a:t>although/ thought </a:t>
            </a:r>
            <a:r>
              <a:rPr lang="en-US" sz="2000" dirty="0"/>
              <a:t>and </a:t>
            </a:r>
            <a:r>
              <a:rPr lang="en-US" sz="2000" b="1" dirty="0"/>
              <a:t>however</a:t>
            </a:r>
            <a:endParaRPr sz="2000" b="1" dirty="0"/>
          </a:p>
        </p:txBody>
      </p:sp>
      <p:sp>
        <p:nvSpPr>
          <p:cNvPr id="315" name="Google Shape;315;p47"/>
          <p:cNvSpPr txBox="1">
            <a:spLocks noGrp="1"/>
          </p:cNvSpPr>
          <p:nvPr>
            <p:ph type="title" idx="4"/>
          </p:nvPr>
        </p:nvSpPr>
        <p:spPr>
          <a:xfrm>
            <a:off x="2432289" y="3648694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Project</a:t>
            </a:r>
            <a:endParaRPr b="1" dirty="0"/>
          </a:p>
        </p:txBody>
      </p:sp>
      <p:sp>
        <p:nvSpPr>
          <p:cNvPr id="316" name="Google Shape;316;p47"/>
          <p:cNvSpPr txBox="1">
            <a:spLocks noGrp="1"/>
          </p:cNvSpPr>
          <p:nvPr>
            <p:ph type="subTitle" idx="5"/>
          </p:nvPr>
        </p:nvSpPr>
        <p:spPr>
          <a:xfrm>
            <a:off x="4253375" y="3648677"/>
            <a:ext cx="4177766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apply what they have learnt into practice through a project</a:t>
            </a:r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8"/>
          </p:nvPr>
        </p:nvSpPr>
        <p:spPr>
          <a:xfrm>
            <a:off x="590791" y="1774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OBJECTIVES</a:t>
            </a:r>
            <a:endParaRPr b="1" dirty="0"/>
          </a:p>
        </p:txBody>
      </p:sp>
      <p:sp>
        <p:nvSpPr>
          <p:cNvPr id="320" name="Google Shape;320;p47"/>
          <p:cNvSpPr/>
          <p:nvPr/>
        </p:nvSpPr>
        <p:spPr>
          <a:xfrm>
            <a:off x="1790775" y="1600922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500" b="1" dirty="0"/>
          </a:p>
        </p:txBody>
      </p:sp>
      <p:sp>
        <p:nvSpPr>
          <p:cNvPr id="321" name="Google Shape;321;p47"/>
          <p:cNvSpPr/>
          <p:nvPr/>
        </p:nvSpPr>
        <p:spPr>
          <a:xfrm>
            <a:off x="1790775" y="2624868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500" b="1" dirty="0">
              <a:solidFill>
                <a:schemeClr val="dk2"/>
              </a:solidFill>
            </a:endParaRPr>
          </a:p>
        </p:txBody>
      </p:sp>
      <p:sp>
        <p:nvSpPr>
          <p:cNvPr id="322" name="Google Shape;322;p47"/>
          <p:cNvSpPr/>
          <p:nvPr/>
        </p:nvSpPr>
        <p:spPr>
          <a:xfrm>
            <a:off x="1790775" y="3684604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500" b="1" dirty="0">
              <a:solidFill>
                <a:schemeClr val="accent1"/>
              </a:solidFill>
            </a:endParaRPr>
          </a:p>
        </p:txBody>
      </p:sp>
      <p:sp>
        <p:nvSpPr>
          <p:cNvPr id="324" name="Google Shape;324;p47"/>
          <p:cNvSpPr/>
          <p:nvPr/>
        </p:nvSpPr>
        <p:spPr>
          <a:xfrm>
            <a:off x="81816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7"/>
          <p:cNvSpPr/>
          <p:nvPr/>
        </p:nvSpPr>
        <p:spPr>
          <a:xfrm>
            <a:off x="86761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19;p47">
            <a:extLst>
              <a:ext uri="{FF2B5EF4-FFF2-40B4-BE49-F238E27FC236}">
                <a16:creationId xmlns:a16="http://schemas.microsoft.com/office/drawing/2014/main" id="{69C6662C-64E3-DB92-291F-1CCAAB344CCB}"/>
              </a:ext>
            </a:extLst>
          </p:cNvPr>
          <p:cNvSpPr txBox="1">
            <a:spLocks/>
          </p:cNvSpPr>
          <p:nvPr/>
        </p:nvSpPr>
        <p:spPr>
          <a:xfrm>
            <a:off x="590791" y="853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600" dirty="0"/>
              <a:t>After this lesson, students will be able to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7"/>
          <p:cNvSpPr txBox="1">
            <a:spLocks noGrp="1"/>
          </p:cNvSpPr>
          <p:nvPr>
            <p:ph type="title"/>
          </p:nvPr>
        </p:nvSpPr>
        <p:spPr>
          <a:xfrm>
            <a:off x="2432289" y="1529211"/>
            <a:ext cx="2060198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Vocabulary</a:t>
            </a:r>
            <a:endParaRPr b="1" dirty="0"/>
          </a:p>
        </p:txBody>
      </p:sp>
      <p:sp>
        <p:nvSpPr>
          <p:cNvPr id="312" name="Google Shape;312;p47"/>
          <p:cNvSpPr txBox="1">
            <a:spLocks noGrp="1"/>
          </p:cNvSpPr>
          <p:nvPr>
            <p:ph type="subTitle" idx="1"/>
          </p:nvPr>
        </p:nvSpPr>
        <p:spPr>
          <a:xfrm>
            <a:off x="4253374" y="1529211"/>
            <a:ext cx="3787384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reviewed the types of film and the adjectives to describe a film </a:t>
            </a:r>
            <a:endParaRPr sz="2000" dirty="0"/>
          </a:p>
        </p:txBody>
      </p:sp>
      <p:sp>
        <p:nvSpPr>
          <p:cNvPr id="313" name="Google Shape;313;p47"/>
          <p:cNvSpPr txBox="1">
            <a:spLocks noGrp="1"/>
          </p:cNvSpPr>
          <p:nvPr>
            <p:ph type="title" idx="2"/>
          </p:nvPr>
        </p:nvSpPr>
        <p:spPr>
          <a:xfrm>
            <a:off x="2432289" y="2624758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Grammar</a:t>
            </a:r>
            <a:endParaRPr b="1" dirty="0"/>
          </a:p>
        </p:txBody>
      </p:sp>
      <p:sp>
        <p:nvSpPr>
          <p:cNvPr id="314" name="Google Shape;314;p47"/>
          <p:cNvSpPr txBox="1">
            <a:spLocks noGrp="1"/>
          </p:cNvSpPr>
          <p:nvPr>
            <p:ph type="subTitle" idx="3"/>
          </p:nvPr>
        </p:nvSpPr>
        <p:spPr>
          <a:xfrm>
            <a:off x="4253373" y="2624749"/>
            <a:ext cx="4114540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reviewed how to use connectors </a:t>
            </a:r>
            <a:r>
              <a:rPr lang="en-US" sz="2000" b="1" dirty="0"/>
              <a:t>although/ thought </a:t>
            </a:r>
            <a:r>
              <a:rPr lang="en-US" sz="2000" dirty="0"/>
              <a:t>and </a:t>
            </a:r>
            <a:r>
              <a:rPr lang="en-US" sz="2000" b="1" dirty="0"/>
              <a:t>however</a:t>
            </a:r>
            <a:endParaRPr sz="2000" b="1" dirty="0"/>
          </a:p>
        </p:txBody>
      </p:sp>
      <p:sp>
        <p:nvSpPr>
          <p:cNvPr id="315" name="Google Shape;315;p47"/>
          <p:cNvSpPr txBox="1">
            <a:spLocks noGrp="1"/>
          </p:cNvSpPr>
          <p:nvPr>
            <p:ph type="title" idx="4"/>
          </p:nvPr>
        </p:nvSpPr>
        <p:spPr>
          <a:xfrm>
            <a:off x="2432289" y="3648694"/>
            <a:ext cx="2060198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Project</a:t>
            </a:r>
            <a:endParaRPr b="1" dirty="0"/>
          </a:p>
        </p:txBody>
      </p:sp>
      <p:sp>
        <p:nvSpPr>
          <p:cNvPr id="316" name="Google Shape;316;p47"/>
          <p:cNvSpPr txBox="1">
            <a:spLocks noGrp="1"/>
          </p:cNvSpPr>
          <p:nvPr>
            <p:ph type="subTitle" idx="5"/>
          </p:nvPr>
        </p:nvSpPr>
        <p:spPr>
          <a:xfrm>
            <a:off x="4253375" y="3648677"/>
            <a:ext cx="4177766" cy="56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applied what they have learnt into practice through a project</a:t>
            </a:r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8"/>
          </p:nvPr>
        </p:nvSpPr>
        <p:spPr>
          <a:xfrm>
            <a:off x="590791" y="17748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WRAP UP</a:t>
            </a:r>
            <a:endParaRPr b="1" dirty="0"/>
          </a:p>
        </p:txBody>
      </p:sp>
      <p:sp>
        <p:nvSpPr>
          <p:cNvPr id="320" name="Google Shape;320;p47"/>
          <p:cNvSpPr/>
          <p:nvPr/>
        </p:nvSpPr>
        <p:spPr>
          <a:xfrm>
            <a:off x="1790775" y="1600922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 sz="1500" b="1" dirty="0"/>
          </a:p>
        </p:txBody>
      </p:sp>
      <p:sp>
        <p:nvSpPr>
          <p:cNvPr id="321" name="Google Shape;321;p47"/>
          <p:cNvSpPr/>
          <p:nvPr/>
        </p:nvSpPr>
        <p:spPr>
          <a:xfrm>
            <a:off x="1790775" y="2624868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 sz="1500" b="1" dirty="0">
              <a:solidFill>
                <a:schemeClr val="dk2"/>
              </a:solidFill>
            </a:endParaRPr>
          </a:p>
        </p:txBody>
      </p:sp>
      <p:sp>
        <p:nvSpPr>
          <p:cNvPr id="322" name="Google Shape;322;p47"/>
          <p:cNvSpPr/>
          <p:nvPr/>
        </p:nvSpPr>
        <p:spPr>
          <a:xfrm>
            <a:off x="1790775" y="3684604"/>
            <a:ext cx="505164" cy="5277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 sz="1500" b="1" dirty="0">
              <a:solidFill>
                <a:schemeClr val="accent1"/>
              </a:solidFill>
            </a:endParaRPr>
          </a:p>
        </p:txBody>
      </p:sp>
      <p:sp>
        <p:nvSpPr>
          <p:cNvPr id="324" name="Google Shape;324;p47"/>
          <p:cNvSpPr/>
          <p:nvPr/>
        </p:nvSpPr>
        <p:spPr>
          <a:xfrm>
            <a:off x="81816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7"/>
          <p:cNvSpPr/>
          <p:nvPr/>
        </p:nvSpPr>
        <p:spPr>
          <a:xfrm>
            <a:off x="86761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319;p47">
            <a:extLst>
              <a:ext uri="{FF2B5EF4-FFF2-40B4-BE49-F238E27FC236}">
                <a16:creationId xmlns:a16="http://schemas.microsoft.com/office/drawing/2014/main" id="{69C6662C-64E3-DB92-291F-1CCAAB344CCB}"/>
              </a:ext>
            </a:extLst>
          </p:cNvPr>
          <p:cNvSpPr txBox="1">
            <a:spLocks/>
          </p:cNvSpPr>
          <p:nvPr/>
        </p:nvSpPr>
        <p:spPr>
          <a:xfrm>
            <a:off x="590791" y="8533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  <a:defRPr sz="3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 sz="2600" dirty="0"/>
              <a:t>In this lesson, students have</a:t>
            </a:r>
          </a:p>
        </p:txBody>
      </p:sp>
    </p:spTree>
    <p:extLst>
      <p:ext uri="{BB962C8B-B14F-4D97-AF65-F5344CB8AC3E}">
        <p14:creationId xmlns:p14="http://schemas.microsoft.com/office/powerpoint/2010/main" val="399875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6"/>
          <p:cNvSpPr txBox="1">
            <a:spLocks noGrp="1"/>
          </p:cNvSpPr>
          <p:nvPr>
            <p:ph type="ctrTitle"/>
          </p:nvPr>
        </p:nvSpPr>
        <p:spPr>
          <a:xfrm>
            <a:off x="800052" y="1272106"/>
            <a:ext cx="5009541" cy="25992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Thanks for your attention!</a:t>
            </a:r>
            <a:endParaRPr sz="5400" dirty="0"/>
          </a:p>
        </p:txBody>
      </p:sp>
      <p:sp>
        <p:nvSpPr>
          <p:cNvPr id="967" name="Google Shape;967;p76"/>
          <p:cNvSpPr txBox="1"/>
          <p:nvPr/>
        </p:nvSpPr>
        <p:spPr>
          <a:xfrm>
            <a:off x="997050" y="4239200"/>
            <a:ext cx="340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erif"/>
                <a:ea typeface="PT Serif"/>
                <a:cs typeface="PT Serif"/>
                <a:sym typeface="PT Serif"/>
              </a:rPr>
              <a:t>Please keep this slide for attribution</a:t>
            </a:r>
            <a:endParaRPr sz="1200"/>
          </a:p>
        </p:txBody>
      </p:sp>
      <p:sp>
        <p:nvSpPr>
          <p:cNvPr id="983" name="Google Shape;983;p76"/>
          <p:cNvSpPr/>
          <p:nvPr/>
        </p:nvSpPr>
        <p:spPr>
          <a:xfrm>
            <a:off x="4726063" y="967188"/>
            <a:ext cx="627540" cy="602517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76"/>
          <p:cNvSpPr/>
          <p:nvPr/>
        </p:nvSpPr>
        <p:spPr>
          <a:xfrm>
            <a:off x="4431873" y="535001"/>
            <a:ext cx="450102" cy="432215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FC6669-2D29-89A2-A850-EF4833F438A7}"/>
              </a:ext>
            </a:extLst>
          </p:cNvPr>
          <p:cNvSpPr/>
          <p:nvPr/>
        </p:nvSpPr>
        <p:spPr>
          <a:xfrm>
            <a:off x="827690" y="3507828"/>
            <a:ext cx="4863662" cy="1237593"/>
          </a:xfrm>
          <a:prstGeom prst="rect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" name="Google Shape;417;p53"/>
          <p:cNvGrpSpPr/>
          <p:nvPr/>
        </p:nvGrpSpPr>
        <p:grpSpPr>
          <a:xfrm>
            <a:off x="3318750" y="2734462"/>
            <a:ext cx="4180867" cy="723353"/>
            <a:chOff x="2526900" y="3851099"/>
            <a:chExt cx="4090200" cy="586500"/>
          </a:xfrm>
        </p:grpSpPr>
        <p:sp>
          <p:nvSpPr>
            <p:cNvPr id="418" name="Google Shape;418;p53"/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3"/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0" name="Google Shape;420;p53"/>
          <p:cNvPicPr preferRelativeResize="0"/>
          <p:nvPr/>
        </p:nvPicPr>
        <p:blipFill rotWithShape="1">
          <a:blip r:embed="rId3">
            <a:alphaModFix/>
          </a:blip>
          <a:srcRect l="37451" t="10467" r="31968" b="36210"/>
          <a:stretch/>
        </p:blipFill>
        <p:spPr>
          <a:xfrm>
            <a:off x="679950" y="1267033"/>
            <a:ext cx="2796298" cy="274262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3"/>
          <p:cNvSpPr txBox="1">
            <a:spLocks noGrp="1"/>
          </p:cNvSpPr>
          <p:nvPr>
            <p:ph type="title"/>
          </p:nvPr>
        </p:nvSpPr>
        <p:spPr>
          <a:xfrm>
            <a:off x="3438525" y="1822540"/>
            <a:ext cx="38101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Vocabulary</a:t>
            </a:r>
            <a:endParaRPr sz="5400" dirty="0"/>
          </a:p>
        </p:txBody>
      </p:sp>
      <p:sp>
        <p:nvSpPr>
          <p:cNvPr id="422" name="Google Shape;422;p53"/>
          <p:cNvSpPr txBox="1">
            <a:spLocks noGrp="1"/>
          </p:cNvSpPr>
          <p:nvPr>
            <p:ph type="title" idx="2"/>
          </p:nvPr>
        </p:nvSpPr>
        <p:spPr>
          <a:xfrm>
            <a:off x="562850" y="2128383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23" name="Google Shape;423;p53"/>
          <p:cNvSpPr txBox="1">
            <a:spLocks noGrp="1"/>
          </p:cNvSpPr>
          <p:nvPr>
            <p:ph type="subTitle" idx="1"/>
          </p:nvPr>
        </p:nvSpPr>
        <p:spPr>
          <a:xfrm>
            <a:off x="3476248" y="2825019"/>
            <a:ext cx="40902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Types of films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Adjectives to describe films</a:t>
            </a:r>
          </a:p>
        </p:txBody>
      </p:sp>
      <p:sp>
        <p:nvSpPr>
          <p:cNvPr id="424" name="Google Shape;424;p53"/>
          <p:cNvSpPr/>
          <p:nvPr/>
        </p:nvSpPr>
        <p:spPr>
          <a:xfrm>
            <a:off x="4678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53"/>
          <p:cNvSpPr/>
          <p:nvPr/>
        </p:nvSpPr>
        <p:spPr>
          <a:xfrm>
            <a:off x="9623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3"/>
          <p:cNvSpPr/>
          <p:nvPr/>
        </p:nvSpPr>
        <p:spPr>
          <a:xfrm>
            <a:off x="8251575" y="44382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DCBF-6537-418E-9C04-624E29EC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1. Match the types of film in column </a:t>
            </a:r>
            <a:r>
              <a:rPr lang="en-US" sz="2400" b="1" dirty="0"/>
              <a:t>A</a:t>
            </a:r>
            <a:r>
              <a:rPr lang="en-US" sz="2400" dirty="0"/>
              <a:t> with their descriptions in column </a:t>
            </a:r>
            <a:r>
              <a:rPr lang="en-US" sz="2400" b="1" dirty="0"/>
              <a:t>B</a:t>
            </a:r>
            <a:r>
              <a:rPr lang="en-US" sz="2400" dirty="0"/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D5A17FD-B5B9-B661-2F45-2A0AD0825D42}"/>
              </a:ext>
            </a:extLst>
          </p:cNvPr>
          <p:cNvSpPr/>
          <p:nvPr/>
        </p:nvSpPr>
        <p:spPr>
          <a:xfrm>
            <a:off x="278204" y="1137770"/>
            <a:ext cx="2691499" cy="490615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1. science fiction film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8CC4228-0345-4D69-0098-87E7AACAE82E}"/>
              </a:ext>
            </a:extLst>
          </p:cNvPr>
          <p:cNvSpPr/>
          <p:nvPr/>
        </p:nvSpPr>
        <p:spPr>
          <a:xfrm>
            <a:off x="278204" y="1808889"/>
            <a:ext cx="2691499" cy="490615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2. comedy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407557-98B6-2455-50EB-99DE68FAC181}"/>
              </a:ext>
            </a:extLst>
          </p:cNvPr>
          <p:cNvSpPr/>
          <p:nvPr/>
        </p:nvSpPr>
        <p:spPr>
          <a:xfrm>
            <a:off x="278204" y="2480008"/>
            <a:ext cx="2691499" cy="860263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3. horror film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D659E7-CBE0-5917-9464-951F14214886}"/>
              </a:ext>
            </a:extLst>
          </p:cNvPr>
          <p:cNvSpPr/>
          <p:nvPr/>
        </p:nvSpPr>
        <p:spPr>
          <a:xfrm>
            <a:off x="278204" y="3520775"/>
            <a:ext cx="2691499" cy="675454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4. documentary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5DDDB29-D4D2-5633-F5ED-A2F5EEEB0CB1}"/>
              </a:ext>
            </a:extLst>
          </p:cNvPr>
          <p:cNvSpPr/>
          <p:nvPr/>
        </p:nvSpPr>
        <p:spPr>
          <a:xfrm>
            <a:off x="278204" y="4376733"/>
            <a:ext cx="2691499" cy="490615"/>
          </a:xfrm>
          <a:prstGeom prst="roundRect">
            <a:avLst/>
          </a:prstGeom>
          <a:solidFill>
            <a:srgbClr val="EFD048"/>
          </a:solidFill>
          <a:ln>
            <a:solidFill>
              <a:srgbClr val="EF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5. fantasy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028FF3-1346-530D-B6E4-990DE50BCA5F}"/>
              </a:ext>
            </a:extLst>
          </p:cNvPr>
          <p:cNvSpPr/>
          <p:nvPr/>
        </p:nvSpPr>
        <p:spPr>
          <a:xfrm>
            <a:off x="3672198" y="1137770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a. This type of film makes you laugh.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F90C9D-9988-D0C2-8792-E2BDFE41EFC7}"/>
              </a:ext>
            </a:extLst>
          </p:cNvPr>
          <p:cNvSpPr/>
          <p:nvPr/>
        </p:nvSpPr>
        <p:spPr>
          <a:xfrm>
            <a:off x="3672198" y="1808889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b. This type of film has supernatural events.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3F082B-E543-A4D1-F883-F0B95B333ABF}"/>
              </a:ext>
            </a:extLst>
          </p:cNvPr>
          <p:cNvSpPr/>
          <p:nvPr/>
        </p:nvSpPr>
        <p:spPr>
          <a:xfrm>
            <a:off x="3672198" y="2480008"/>
            <a:ext cx="5280767" cy="860263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chemeClr val="tx1"/>
                </a:solidFill>
                <a:latin typeface="PT Serif" panose="020A0603040505020204" pitchFamily="18" charset="0"/>
              </a:rPr>
              <a:t>c. This type of film gives us useful information about animals, science or technology.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197758-42A4-5304-9FEF-2561BD9ACFED}"/>
              </a:ext>
            </a:extLst>
          </p:cNvPr>
          <p:cNvSpPr/>
          <p:nvPr/>
        </p:nvSpPr>
        <p:spPr>
          <a:xfrm>
            <a:off x="3672198" y="3520775"/>
            <a:ext cx="5280767" cy="675454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d. This type of film is about life in the future, robots, and space travel.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819A8E4-3335-0592-F4E9-94AE2422A709}"/>
              </a:ext>
            </a:extLst>
          </p:cNvPr>
          <p:cNvSpPr/>
          <p:nvPr/>
        </p:nvSpPr>
        <p:spPr>
          <a:xfrm>
            <a:off x="3672198" y="4376733"/>
            <a:ext cx="5280767" cy="490615"/>
          </a:xfrm>
          <a:prstGeom prst="roundRect">
            <a:avLst/>
          </a:prstGeom>
          <a:solidFill>
            <a:srgbClr val="FAAE6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e. This is a frightening type of film.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5498DA4-C02C-C214-1D5A-3D824488223B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>
            <a:off x="2969703" y="1383078"/>
            <a:ext cx="702495" cy="247542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F4EA2C-69DA-A759-D033-1E66085A853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flipV="1">
            <a:off x="2969703" y="1383078"/>
            <a:ext cx="702495" cy="671119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839AC1-3C35-78A0-EE5F-06828A1043BD}"/>
              </a:ext>
            </a:extLst>
          </p:cNvPr>
          <p:cNvCxnSpPr>
            <a:cxnSpLocks/>
            <a:stCxn id="6" idx="3"/>
            <a:endCxn id="13" idx="1"/>
          </p:cNvCxnSpPr>
          <p:nvPr/>
        </p:nvCxnSpPr>
        <p:spPr>
          <a:xfrm>
            <a:off x="2969703" y="2910140"/>
            <a:ext cx="702495" cy="171190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AE440D-A93C-B388-2E40-F72FA84A90CD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2969703" y="2910140"/>
            <a:ext cx="702495" cy="94836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0853F0F-7F44-0824-A17D-E48C0D34857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 flipV="1">
            <a:off x="2969703" y="2054197"/>
            <a:ext cx="702495" cy="2567844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37B5F4-98A9-8176-6EEA-31E94D0B2493}"/>
              </a:ext>
            </a:extLst>
          </p:cNvPr>
          <p:cNvSpPr txBox="1"/>
          <p:nvPr/>
        </p:nvSpPr>
        <p:spPr>
          <a:xfrm>
            <a:off x="1313969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AAD86C-2C54-9AAE-9F3A-67D0B1477E4C}"/>
              </a:ext>
            </a:extLst>
          </p:cNvPr>
          <p:cNvSpPr txBox="1"/>
          <p:nvPr/>
        </p:nvSpPr>
        <p:spPr>
          <a:xfrm>
            <a:off x="6055018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69397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508890B-4266-E5CE-4B5C-8DFBE83D8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2. Work in group. Each group gives as many examples as possible for a type of film.</a:t>
            </a:r>
          </a:p>
        </p:txBody>
      </p:sp>
      <p:pic>
        <p:nvPicPr>
          <p:cNvPr id="1026" name="Picture 2" descr="Mr. Bean - TV on Google Play">
            <a:extLst>
              <a:ext uri="{FF2B5EF4-FFF2-40B4-BE49-F238E27FC236}">
                <a16:creationId xmlns:a16="http://schemas.microsoft.com/office/drawing/2014/main" id="{1282E206-E751-0799-DEC7-ED4D06297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47" y="870365"/>
            <a:ext cx="855908" cy="8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4927C08-C19F-CBF7-BFD5-D501F84E059C}"/>
              </a:ext>
            </a:extLst>
          </p:cNvPr>
          <p:cNvGrpSpPr/>
          <p:nvPr/>
        </p:nvGrpSpPr>
        <p:grpSpPr>
          <a:xfrm>
            <a:off x="1318606" y="1089259"/>
            <a:ext cx="1727200" cy="1691374"/>
            <a:chOff x="1130063" y="1001026"/>
            <a:chExt cx="1727200" cy="169137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71A19D6-9282-E599-F4A2-6EDEC7BB457C}"/>
                </a:ext>
              </a:extLst>
            </p:cNvPr>
            <p:cNvSpPr/>
            <p:nvPr/>
          </p:nvSpPr>
          <p:spPr>
            <a:xfrm>
              <a:off x="1130063" y="1452573"/>
              <a:ext cx="1654629" cy="876837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comedy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964C30C-AA80-3007-29E3-175CFA5CF413}"/>
                </a:ext>
              </a:extLst>
            </p:cNvPr>
            <p:cNvCxnSpPr>
              <a:cxnSpLocks/>
              <a:stCxn id="6" idx="0"/>
            </p:cNvCxnSpPr>
            <p:nvPr/>
          </p:nvCxnSpPr>
          <p:spPr>
            <a:xfrm flipV="1">
              <a:off x="1957378" y="1001026"/>
              <a:ext cx="0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84546EA-915A-E3C4-E304-121946F67DE3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V="1">
              <a:off x="2542377" y="1240971"/>
              <a:ext cx="314886" cy="34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050B635-F08C-E1A4-A530-DC102E90E95F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 flipV="1">
              <a:off x="1130063" y="1249338"/>
              <a:ext cx="242315" cy="3316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977E80C-2A37-B434-8FD4-0267B7332092}"/>
                </a:ext>
              </a:extLst>
            </p:cNvPr>
            <p:cNvCxnSpPr>
              <a:cxnSpLocks/>
              <a:endCxn id="6" idx="4"/>
            </p:cNvCxnSpPr>
            <p:nvPr/>
          </p:nvCxnSpPr>
          <p:spPr>
            <a:xfrm flipV="1">
              <a:off x="1957378" y="2329410"/>
              <a:ext cx="0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313155-3112-7EE6-CF3D-82E22CD57218}"/>
                </a:ext>
              </a:extLst>
            </p:cNvPr>
            <p:cNvCxnSpPr>
              <a:cxnSpLocks/>
              <a:endCxn id="6" idx="5"/>
            </p:cNvCxnSpPr>
            <p:nvPr/>
          </p:nvCxnSpPr>
          <p:spPr>
            <a:xfrm flipH="1" flipV="1">
              <a:off x="2542377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D6F27C7-4B4B-E8D6-D8C2-C29E3145C247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V="1">
              <a:off x="1130063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C2AF1046-1EE7-344C-6FC9-61406783FB66}"/>
              </a:ext>
            </a:extLst>
          </p:cNvPr>
          <p:cNvGrpSpPr/>
          <p:nvPr/>
        </p:nvGrpSpPr>
        <p:grpSpPr>
          <a:xfrm>
            <a:off x="3867111" y="1133537"/>
            <a:ext cx="1784310" cy="1691374"/>
            <a:chOff x="3917753" y="1001026"/>
            <a:chExt cx="1784310" cy="169137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FB8AF94-DF48-B3AE-BC4E-241924DE1170}"/>
                </a:ext>
              </a:extLst>
            </p:cNvPr>
            <p:cNvSpPr/>
            <p:nvPr/>
          </p:nvSpPr>
          <p:spPr>
            <a:xfrm>
              <a:off x="3917753" y="1416630"/>
              <a:ext cx="1654629" cy="914400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fantasy</a:t>
              </a:r>
            </a:p>
          </p:txBody>
        </p:sp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5306DB43-6714-E217-53FC-AB33413B02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178" y="1001026"/>
              <a:ext cx="0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7" name="Straight Connector 1026">
              <a:extLst>
                <a:ext uri="{FF2B5EF4-FFF2-40B4-BE49-F238E27FC236}">
                  <a16:creationId xmlns:a16="http://schemas.microsoft.com/office/drawing/2014/main" id="{637F1D0E-9871-D6A2-DF74-CBBD9D902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7177" y="1240971"/>
              <a:ext cx="314886" cy="34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8" name="Straight Connector 1027">
              <a:extLst>
                <a:ext uri="{FF2B5EF4-FFF2-40B4-BE49-F238E27FC236}">
                  <a16:creationId xmlns:a16="http://schemas.microsoft.com/office/drawing/2014/main" id="{976CD815-CEFA-29DD-2D6F-C8A8F85777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4863" y="1249338"/>
              <a:ext cx="242315" cy="3316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9" name="Straight Connector 1028">
              <a:extLst>
                <a:ext uri="{FF2B5EF4-FFF2-40B4-BE49-F238E27FC236}">
                  <a16:creationId xmlns:a16="http://schemas.microsoft.com/office/drawing/2014/main" id="{0737195F-643F-55CA-DB56-3A310E222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2178" y="2329410"/>
              <a:ext cx="0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0" name="Straight Connector 1029">
              <a:extLst>
                <a:ext uri="{FF2B5EF4-FFF2-40B4-BE49-F238E27FC236}">
                  <a16:creationId xmlns:a16="http://schemas.microsoft.com/office/drawing/2014/main" id="{0C0700B9-66C9-235D-D04F-1AE68BB4B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87177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1" name="Straight Connector 1030">
              <a:extLst>
                <a:ext uri="{FF2B5EF4-FFF2-40B4-BE49-F238E27FC236}">
                  <a16:creationId xmlns:a16="http://schemas.microsoft.com/office/drawing/2014/main" id="{301C3B17-F10D-13F6-4890-4067179665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4863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4AB7BE94-EE77-47CF-4495-08264E1D0144}"/>
              </a:ext>
            </a:extLst>
          </p:cNvPr>
          <p:cNvGrpSpPr/>
          <p:nvPr/>
        </p:nvGrpSpPr>
        <p:grpSpPr>
          <a:xfrm>
            <a:off x="6549801" y="1160654"/>
            <a:ext cx="1744238" cy="1691374"/>
            <a:chOff x="6621196" y="1001026"/>
            <a:chExt cx="1744238" cy="169137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848E99-B4A0-F135-6191-4538CB5C899B}"/>
                </a:ext>
              </a:extLst>
            </p:cNvPr>
            <p:cNvSpPr/>
            <p:nvPr/>
          </p:nvSpPr>
          <p:spPr>
            <a:xfrm>
              <a:off x="6621196" y="1416630"/>
              <a:ext cx="1654629" cy="914400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horror</a:t>
              </a:r>
            </a:p>
          </p:txBody>
        </p:sp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F7AF0D20-8BD1-0CA4-998B-4DB19DD2FB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549" y="1001026"/>
              <a:ext cx="0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59E3EC55-24A0-5DF5-4419-E4AF3E38AC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50548" y="1240971"/>
              <a:ext cx="314886" cy="3400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7B27BDF5-7A45-60AA-3BA3-6A39A8E788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38234" y="1249338"/>
              <a:ext cx="242315" cy="3316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1CFF7C18-2BA6-04BA-0408-678A0ED2AE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5549" y="2329410"/>
              <a:ext cx="0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3174E57F-AA9A-65E9-072F-6C12C34FB5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50548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549196CD-4509-38B0-CACF-49484C64CE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8234" y="2201000"/>
              <a:ext cx="242315" cy="19694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2" name="Group 1061">
            <a:extLst>
              <a:ext uri="{FF2B5EF4-FFF2-40B4-BE49-F238E27FC236}">
                <a16:creationId xmlns:a16="http://schemas.microsoft.com/office/drawing/2014/main" id="{449C5252-4A29-DC11-AA1D-CBEA976E68E2}"/>
              </a:ext>
            </a:extLst>
          </p:cNvPr>
          <p:cNvGrpSpPr/>
          <p:nvPr/>
        </p:nvGrpSpPr>
        <p:grpSpPr>
          <a:xfrm>
            <a:off x="824316" y="3142343"/>
            <a:ext cx="2266122" cy="1604560"/>
            <a:chOff x="824316" y="2798244"/>
            <a:chExt cx="2266122" cy="17289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16DDD69-B796-A3C5-F2EB-D26C749305A7}"/>
                </a:ext>
              </a:extLst>
            </p:cNvPr>
            <p:cNvSpPr/>
            <p:nvPr/>
          </p:nvSpPr>
          <p:spPr>
            <a:xfrm>
              <a:off x="824316" y="3249791"/>
              <a:ext cx="2266122" cy="914400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science-fiction film</a:t>
              </a:r>
            </a:p>
          </p:txBody>
        </p: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23A7275F-9FAE-E0CD-3BAC-FA038484C557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V="1">
              <a:off x="1957377" y="2798244"/>
              <a:ext cx="1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08C647DA-720C-8B94-8C86-5AAFE15FC79B}"/>
                </a:ext>
              </a:extLst>
            </p:cNvPr>
            <p:cNvCxnSpPr>
              <a:cxnSpLocks/>
              <a:stCxn id="8" idx="7"/>
            </p:cNvCxnSpPr>
            <p:nvPr/>
          </p:nvCxnSpPr>
          <p:spPr>
            <a:xfrm flipV="1">
              <a:off x="2758572" y="3074613"/>
              <a:ext cx="325388" cy="3090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CBF082F4-1BB9-DD53-F31F-662733441628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925845" y="3109899"/>
              <a:ext cx="23033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0" name="Straight Connector 1049">
              <a:extLst>
                <a:ext uri="{FF2B5EF4-FFF2-40B4-BE49-F238E27FC236}">
                  <a16:creationId xmlns:a16="http://schemas.microsoft.com/office/drawing/2014/main" id="{ED5C03C7-1502-94D9-D8D4-6B21BF6CEE34}"/>
                </a:ext>
              </a:extLst>
            </p:cNvPr>
            <p:cNvCxnSpPr>
              <a:cxnSpLocks/>
              <a:endCxn id="8" idx="4"/>
            </p:cNvCxnSpPr>
            <p:nvPr/>
          </p:nvCxnSpPr>
          <p:spPr>
            <a:xfrm flipH="1" flipV="1">
              <a:off x="1957377" y="4164191"/>
              <a:ext cx="1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Connector 1050">
              <a:extLst>
                <a:ext uri="{FF2B5EF4-FFF2-40B4-BE49-F238E27FC236}">
                  <a16:creationId xmlns:a16="http://schemas.microsoft.com/office/drawing/2014/main" id="{740DBD05-A31C-9803-4853-EA7BFA8AD07E}"/>
                </a:ext>
              </a:extLst>
            </p:cNvPr>
            <p:cNvCxnSpPr>
              <a:cxnSpLocks/>
              <a:endCxn id="8" idx="5"/>
            </p:cNvCxnSpPr>
            <p:nvPr/>
          </p:nvCxnSpPr>
          <p:spPr>
            <a:xfrm flipH="1" flipV="1">
              <a:off x="2758572" y="4030280"/>
              <a:ext cx="275692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2" name="Straight Connector 1051">
              <a:extLst>
                <a:ext uri="{FF2B5EF4-FFF2-40B4-BE49-F238E27FC236}">
                  <a16:creationId xmlns:a16="http://schemas.microsoft.com/office/drawing/2014/main" id="{2EC1B872-A20E-40B0-6511-3E137E71C483}"/>
                </a:ext>
              </a:extLst>
            </p:cNvPr>
            <p:cNvCxnSpPr>
              <a:cxnSpLocks/>
              <a:endCxn id="8" idx="3"/>
            </p:cNvCxnSpPr>
            <p:nvPr/>
          </p:nvCxnSpPr>
          <p:spPr>
            <a:xfrm flipV="1">
              <a:off x="972065" y="4030280"/>
              <a:ext cx="18411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826E3C7E-827B-3B2C-8DAE-F15A172C15A5}"/>
              </a:ext>
            </a:extLst>
          </p:cNvPr>
          <p:cNvGrpSpPr/>
          <p:nvPr/>
        </p:nvGrpSpPr>
        <p:grpSpPr>
          <a:xfrm>
            <a:off x="6303458" y="3142343"/>
            <a:ext cx="2376077" cy="1604560"/>
            <a:chOff x="824316" y="2798244"/>
            <a:chExt cx="2315626" cy="1728937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B15FD165-2E53-8815-732E-3D2EA9C366AB}"/>
                </a:ext>
              </a:extLst>
            </p:cNvPr>
            <p:cNvSpPr/>
            <p:nvPr/>
          </p:nvSpPr>
          <p:spPr>
            <a:xfrm>
              <a:off x="824316" y="3249791"/>
              <a:ext cx="2315626" cy="914401"/>
            </a:xfrm>
            <a:prstGeom prst="ellipse">
              <a:avLst/>
            </a:prstGeom>
            <a:solidFill>
              <a:srgbClr val="EFD04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PT Serif" panose="020A0603040505020204" pitchFamily="18" charset="0"/>
                </a:rPr>
                <a:t>documentary</a:t>
              </a:r>
            </a:p>
          </p:txBody>
        </p:sp>
        <p:cxnSp>
          <p:nvCxnSpPr>
            <p:cNvPr id="1065" name="Straight Connector 1064">
              <a:extLst>
                <a:ext uri="{FF2B5EF4-FFF2-40B4-BE49-F238E27FC236}">
                  <a16:creationId xmlns:a16="http://schemas.microsoft.com/office/drawing/2014/main" id="{39E734B3-FEB8-C78E-CC98-5DF175CAC6C5}"/>
                </a:ext>
              </a:extLst>
            </p:cNvPr>
            <p:cNvCxnSpPr>
              <a:cxnSpLocks/>
              <a:stCxn id="1064" idx="0"/>
            </p:cNvCxnSpPr>
            <p:nvPr/>
          </p:nvCxnSpPr>
          <p:spPr>
            <a:xfrm flipH="1" flipV="1">
              <a:off x="1957378" y="2798244"/>
              <a:ext cx="24752" cy="45154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6" name="Straight Connector 1065">
              <a:extLst>
                <a:ext uri="{FF2B5EF4-FFF2-40B4-BE49-F238E27FC236}">
                  <a16:creationId xmlns:a16="http://schemas.microsoft.com/office/drawing/2014/main" id="{1C847490-910D-183E-588F-48DB060A2EF7}"/>
                </a:ext>
              </a:extLst>
            </p:cNvPr>
            <p:cNvCxnSpPr>
              <a:cxnSpLocks/>
              <a:stCxn id="1064" idx="7"/>
            </p:cNvCxnSpPr>
            <p:nvPr/>
          </p:nvCxnSpPr>
          <p:spPr>
            <a:xfrm flipV="1">
              <a:off x="2800827" y="3074613"/>
              <a:ext cx="283134" cy="3090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EDBF86D7-1E50-83ED-D2EC-D9B6E7FE443D}"/>
                </a:ext>
              </a:extLst>
            </p:cNvPr>
            <p:cNvCxnSpPr>
              <a:cxnSpLocks/>
              <a:stCxn id="1064" idx="1"/>
            </p:cNvCxnSpPr>
            <p:nvPr/>
          </p:nvCxnSpPr>
          <p:spPr>
            <a:xfrm flipH="1" flipV="1">
              <a:off x="925845" y="3109899"/>
              <a:ext cx="23758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79065DBC-007C-9BAD-3771-F6934CC2C0F5}"/>
                </a:ext>
              </a:extLst>
            </p:cNvPr>
            <p:cNvCxnSpPr>
              <a:cxnSpLocks/>
              <a:endCxn id="1064" idx="4"/>
            </p:cNvCxnSpPr>
            <p:nvPr/>
          </p:nvCxnSpPr>
          <p:spPr>
            <a:xfrm flipV="1">
              <a:off x="1957378" y="4164191"/>
              <a:ext cx="24752" cy="36299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Connector 1068">
              <a:extLst>
                <a:ext uri="{FF2B5EF4-FFF2-40B4-BE49-F238E27FC236}">
                  <a16:creationId xmlns:a16="http://schemas.microsoft.com/office/drawing/2014/main" id="{93DC10C3-E4F4-D083-4C5B-3400B1FCF519}"/>
                </a:ext>
              </a:extLst>
            </p:cNvPr>
            <p:cNvCxnSpPr>
              <a:cxnSpLocks/>
              <a:endCxn id="1064" idx="5"/>
            </p:cNvCxnSpPr>
            <p:nvPr/>
          </p:nvCxnSpPr>
          <p:spPr>
            <a:xfrm flipH="1" flipV="1">
              <a:off x="2800827" y="4030280"/>
              <a:ext cx="233437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Straight Connector 1069">
              <a:extLst>
                <a:ext uri="{FF2B5EF4-FFF2-40B4-BE49-F238E27FC236}">
                  <a16:creationId xmlns:a16="http://schemas.microsoft.com/office/drawing/2014/main" id="{11B7FB34-7555-1373-1F0A-213B982416ED}"/>
                </a:ext>
              </a:extLst>
            </p:cNvPr>
            <p:cNvCxnSpPr>
              <a:cxnSpLocks/>
              <a:endCxn id="1064" idx="3"/>
            </p:cNvCxnSpPr>
            <p:nvPr/>
          </p:nvCxnSpPr>
          <p:spPr>
            <a:xfrm flipV="1">
              <a:off x="972065" y="4030280"/>
              <a:ext cx="191366" cy="27380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78" name="Picture 6" descr="Home Alone (1990) - IMDb">
            <a:extLst>
              <a:ext uri="{FF2B5EF4-FFF2-40B4-BE49-F238E27FC236}">
                <a16:creationId xmlns:a16="http://schemas.microsoft.com/office/drawing/2014/main" id="{07BE9F5E-9163-8B28-1E77-7F55144AC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2" r="20643"/>
          <a:stretch/>
        </p:blipFill>
        <p:spPr bwMode="auto">
          <a:xfrm>
            <a:off x="386566" y="2053116"/>
            <a:ext cx="855908" cy="8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8C41C72D-2F3E-4206-5238-34C560C36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3488" y="3280228"/>
            <a:ext cx="2381225" cy="133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95047" fill="hold"/>
                                        <p:tgtEl>
                                          <p:spTgt spid="1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07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6A2617-5478-7316-BDA6-6009503C95CC}"/>
              </a:ext>
            </a:extLst>
          </p:cNvPr>
          <p:cNvSpPr/>
          <p:nvPr/>
        </p:nvSpPr>
        <p:spPr>
          <a:xfrm>
            <a:off x="6060908" y="858289"/>
            <a:ext cx="2338813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B26C76-EFD1-4723-84FA-E49CA79DCF68}"/>
              </a:ext>
            </a:extLst>
          </p:cNvPr>
          <p:cNvSpPr/>
          <p:nvPr/>
        </p:nvSpPr>
        <p:spPr>
          <a:xfrm>
            <a:off x="432391" y="1191443"/>
            <a:ext cx="708837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C68230-653C-CBA9-6AD4-FB9DCA15A406}"/>
              </a:ext>
            </a:extLst>
          </p:cNvPr>
          <p:cNvSpPr/>
          <p:nvPr/>
        </p:nvSpPr>
        <p:spPr>
          <a:xfrm>
            <a:off x="2161953" y="867697"/>
            <a:ext cx="581247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7F1586-6DD3-FD3F-BC6C-E6EC87CC4E26}"/>
              </a:ext>
            </a:extLst>
          </p:cNvPr>
          <p:cNvSpPr/>
          <p:nvPr/>
        </p:nvSpPr>
        <p:spPr>
          <a:xfrm>
            <a:off x="5018918" y="1836484"/>
            <a:ext cx="94949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B26AE6-7A64-1D2F-8324-A6779C3957F6}"/>
              </a:ext>
            </a:extLst>
          </p:cNvPr>
          <p:cNvSpPr/>
          <p:nvPr/>
        </p:nvSpPr>
        <p:spPr>
          <a:xfrm>
            <a:off x="6450769" y="1836484"/>
            <a:ext cx="155909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45B778-31EE-9848-B972-0BA779D1A8CB}"/>
              </a:ext>
            </a:extLst>
          </p:cNvPr>
          <p:cNvSpPr/>
          <p:nvPr/>
        </p:nvSpPr>
        <p:spPr>
          <a:xfrm>
            <a:off x="3438563" y="2481527"/>
            <a:ext cx="2246311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30E00B-AADA-765F-CE6C-5210B73987A6}"/>
              </a:ext>
            </a:extLst>
          </p:cNvPr>
          <p:cNvSpPr/>
          <p:nvPr/>
        </p:nvSpPr>
        <p:spPr>
          <a:xfrm>
            <a:off x="3728483" y="3076951"/>
            <a:ext cx="2058822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EBF34E-BDBB-CB2E-89D3-DA83EF8993FF}"/>
              </a:ext>
            </a:extLst>
          </p:cNvPr>
          <p:cNvSpPr/>
          <p:nvPr/>
        </p:nvSpPr>
        <p:spPr>
          <a:xfrm>
            <a:off x="3189767" y="3721993"/>
            <a:ext cx="1382233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8AB3CD-2E94-1CFE-5C24-C9EE4465D85F}"/>
              </a:ext>
            </a:extLst>
          </p:cNvPr>
          <p:cNvSpPr/>
          <p:nvPr/>
        </p:nvSpPr>
        <p:spPr>
          <a:xfrm>
            <a:off x="1192253" y="4381210"/>
            <a:ext cx="1168176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26F09-AD0F-8737-D500-CA3321ED7547}"/>
              </a:ext>
            </a:extLst>
          </p:cNvPr>
          <p:cNvSpPr/>
          <p:nvPr/>
        </p:nvSpPr>
        <p:spPr>
          <a:xfrm>
            <a:off x="5018918" y="4381210"/>
            <a:ext cx="1516562" cy="34024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81CECC-F4F3-6CF7-6676-30797380E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2. Choose the correct answer A, B and C to complete each sentence.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3F26AB1-B71E-7B75-B77F-FFC538B2B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1035" y="779378"/>
            <a:ext cx="8520574" cy="4293234"/>
          </a:xfrm>
        </p:spPr>
        <p:txBody>
          <a:bodyPr/>
          <a:lstStyle/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1. The film was long and ___________ . Many people went home before it ended.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funny 		B. shocking 		C. dull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2. The film is too ___________ with a lot of fighting and killing scenes. 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funny 		B. violent 		C. interesting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3. A ___________ story often makes us feel afraid.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moving 		B. interesting 		C. frightening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4. The news was ___________. I couldn’t believe it.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shocking 		B. funny 		C. confusing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5. ___________ films often make us cry.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Amusing 		B. Moving 		C. Funny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6. The road signs were ___________ and we soon got lost.</a:t>
            </a:r>
          </a:p>
          <a:p>
            <a:pPr marL="152400" indent="0">
              <a:lnSpc>
                <a:spcPct val="105000"/>
              </a:lnSpc>
              <a:buNone/>
            </a:pPr>
            <a:r>
              <a:rPr lang="en-US" sz="2000" dirty="0"/>
              <a:t>A. confusing 		B. shocking 		C. interesting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DCD30E-9204-BBD2-B7C0-CE04A76AC980}"/>
              </a:ext>
            </a:extLst>
          </p:cNvPr>
          <p:cNvSpPr/>
          <p:nvPr/>
        </p:nvSpPr>
        <p:spPr>
          <a:xfrm>
            <a:off x="5684874" y="1469335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51765D7-2F47-C0E0-A8DA-F1948822B5EB}"/>
              </a:ext>
            </a:extLst>
          </p:cNvPr>
          <p:cNvSpPr/>
          <p:nvPr/>
        </p:nvSpPr>
        <p:spPr>
          <a:xfrm>
            <a:off x="2934587" y="2126513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F684DA-5F52-860C-331A-F017F989678E}"/>
              </a:ext>
            </a:extLst>
          </p:cNvPr>
          <p:cNvSpPr/>
          <p:nvPr/>
        </p:nvSpPr>
        <p:spPr>
          <a:xfrm>
            <a:off x="5706490" y="2748786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DEFA16-D01F-0B83-5595-96A6AE488A3E}"/>
              </a:ext>
            </a:extLst>
          </p:cNvPr>
          <p:cNvSpPr/>
          <p:nvPr/>
        </p:nvSpPr>
        <p:spPr>
          <a:xfrm>
            <a:off x="347331" y="3409508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FB5B82-BADA-AD64-BFA8-6413169F8D53}"/>
              </a:ext>
            </a:extLst>
          </p:cNvPr>
          <p:cNvSpPr/>
          <p:nvPr/>
        </p:nvSpPr>
        <p:spPr>
          <a:xfrm>
            <a:off x="2934587" y="4054550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31BD552-DF49-2A96-345A-445099A8DBD6}"/>
              </a:ext>
            </a:extLst>
          </p:cNvPr>
          <p:cNvSpPr/>
          <p:nvPr/>
        </p:nvSpPr>
        <p:spPr>
          <a:xfrm>
            <a:off x="347331" y="4742122"/>
            <a:ext cx="354418" cy="354418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9" grpId="0" animBg="1"/>
      <p:bldP spid="13" grpId="0" animBg="1"/>
      <p:bldP spid="15" grpId="0" animBg="1"/>
      <p:bldP spid="19" grpId="0" animBg="1"/>
      <p:bldP spid="21" grpId="0" animBg="1"/>
      <p:bldP spid="22" grpId="0" animBg="1"/>
      <p:bldP spid="5" grpId="0" animBg="1"/>
      <p:bldP spid="12" grpId="0" animBg="1"/>
      <p:bldP spid="14" grpId="0" animBg="1"/>
      <p:bldP spid="18" grpId="0" animBg="1"/>
      <p:bldP spid="20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57"/>
          <p:cNvPicPr preferRelativeResize="0"/>
          <p:nvPr/>
        </p:nvPicPr>
        <p:blipFill rotWithShape="1">
          <a:blip r:embed="rId3">
            <a:alphaModFix/>
          </a:blip>
          <a:srcRect l="31852" t="6107" r="29183" b="32448"/>
          <a:stretch/>
        </p:blipFill>
        <p:spPr>
          <a:xfrm>
            <a:off x="5067000" y="1134712"/>
            <a:ext cx="3252649" cy="288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7"/>
          <p:cNvSpPr txBox="1">
            <a:spLocks noGrp="1"/>
          </p:cNvSpPr>
          <p:nvPr>
            <p:ph type="title"/>
          </p:nvPr>
        </p:nvSpPr>
        <p:spPr>
          <a:xfrm>
            <a:off x="1107388" y="1826888"/>
            <a:ext cx="4129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Grammar</a:t>
            </a:r>
            <a:endParaRPr dirty="0"/>
          </a:p>
        </p:txBody>
      </p:sp>
      <p:sp>
        <p:nvSpPr>
          <p:cNvPr id="547" name="Google Shape;547;p57"/>
          <p:cNvSpPr txBox="1">
            <a:spLocks noGrp="1"/>
          </p:cNvSpPr>
          <p:nvPr>
            <p:ph type="title" idx="2"/>
          </p:nvPr>
        </p:nvSpPr>
        <p:spPr>
          <a:xfrm>
            <a:off x="5324500" y="2125160"/>
            <a:ext cx="295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49" name="Google Shape;549;p57"/>
          <p:cNvSpPr/>
          <p:nvPr/>
        </p:nvSpPr>
        <p:spPr>
          <a:xfrm flipH="1">
            <a:off x="467863" y="44382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57"/>
          <p:cNvSpPr/>
          <p:nvPr/>
        </p:nvSpPr>
        <p:spPr>
          <a:xfrm flipH="1">
            <a:off x="8111757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57"/>
          <p:cNvSpPr/>
          <p:nvPr/>
        </p:nvSpPr>
        <p:spPr>
          <a:xfrm flipH="1">
            <a:off x="7757113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238;p42">
            <a:extLst>
              <a:ext uri="{FF2B5EF4-FFF2-40B4-BE49-F238E27FC236}">
                <a16:creationId xmlns:a16="http://schemas.microsoft.com/office/drawing/2014/main" id="{693F7180-54EE-42ED-4827-6E57E91945E4}"/>
              </a:ext>
            </a:extLst>
          </p:cNvPr>
          <p:cNvGrpSpPr/>
          <p:nvPr/>
        </p:nvGrpSpPr>
        <p:grpSpPr>
          <a:xfrm>
            <a:off x="1174588" y="2668688"/>
            <a:ext cx="4224600" cy="692176"/>
            <a:chOff x="2526900" y="3851099"/>
            <a:chExt cx="4090200" cy="586500"/>
          </a:xfrm>
        </p:grpSpPr>
        <p:sp>
          <p:nvSpPr>
            <p:cNvPr id="5" name="Google Shape;239;p42">
              <a:extLst>
                <a:ext uri="{FF2B5EF4-FFF2-40B4-BE49-F238E27FC236}">
                  <a16:creationId xmlns:a16="http://schemas.microsoft.com/office/drawing/2014/main" id="{A0B153B2-E9AA-488E-251F-B173E05572B3}"/>
                </a:ext>
              </a:extLst>
            </p:cNvPr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40;p42">
              <a:extLst>
                <a:ext uri="{FF2B5EF4-FFF2-40B4-BE49-F238E27FC236}">
                  <a16:creationId xmlns:a16="http://schemas.microsoft.com/office/drawing/2014/main" id="{5376B31C-B902-5876-00F2-DB385BCEEDF0}"/>
                </a:ext>
              </a:extLst>
            </p:cNvPr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242;p42">
            <a:extLst>
              <a:ext uri="{FF2B5EF4-FFF2-40B4-BE49-F238E27FC236}">
                <a16:creationId xmlns:a16="http://schemas.microsoft.com/office/drawing/2014/main" id="{FD7FC77A-41F6-10EE-480C-73403912C4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07388" y="2768831"/>
            <a:ext cx="4359000" cy="4290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connectors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although/ thought and however</a:t>
            </a:r>
            <a:endParaRPr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B5F169D-29F7-1A88-8F6B-8B9B2CB8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35" y="70888"/>
            <a:ext cx="8761930" cy="789125"/>
          </a:xfrm>
        </p:spPr>
        <p:txBody>
          <a:bodyPr/>
          <a:lstStyle/>
          <a:p>
            <a:r>
              <a:rPr lang="en-US" sz="2400" dirty="0"/>
              <a:t>2. Choose the correct answer A, B and C to complete each sentence.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D264CB-826D-6A53-6896-E17457B8737F}"/>
              </a:ext>
            </a:extLst>
          </p:cNvPr>
          <p:cNvSpPr/>
          <p:nvPr/>
        </p:nvSpPr>
        <p:spPr>
          <a:xfrm>
            <a:off x="278204" y="1137770"/>
            <a:ext cx="4008046" cy="4906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1. Although he arrived late,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0FB4EDC-A717-22AD-0021-4ED60291DC45}"/>
              </a:ext>
            </a:extLst>
          </p:cNvPr>
          <p:cNvSpPr/>
          <p:nvPr/>
        </p:nvSpPr>
        <p:spPr>
          <a:xfrm>
            <a:off x="278204" y="1808889"/>
            <a:ext cx="4008046" cy="49061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2. The film received good reviews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B19F86-AD98-8231-8C9A-88FA6E5F9A6B}"/>
              </a:ext>
            </a:extLst>
          </p:cNvPr>
          <p:cNvSpPr/>
          <p:nvPr/>
        </p:nvSpPr>
        <p:spPr>
          <a:xfrm>
            <a:off x="278204" y="2480008"/>
            <a:ext cx="4008046" cy="86026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3. Though popcorn and other snacks in the cinema are very expensive,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556D56-5065-DE6C-606F-6CD5300069C2}"/>
              </a:ext>
            </a:extLst>
          </p:cNvPr>
          <p:cNvSpPr/>
          <p:nvPr/>
        </p:nvSpPr>
        <p:spPr>
          <a:xfrm>
            <a:off x="278204" y="3520775"/>
            <a:ext cx="4008046" cy="496275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4. Cinema tickets are expensive.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F6A9C7-CC3D-C073-94EB-F621F5C2E7AA}"/>
              </a:ext>
            </a:extLst>
          </p:cNvPr>
          <p:cNvSpPr/>
          <p:nvPr/>
        </p:nvSpPr>
        <p:spPr>
          <a:xfrm>
            <a:off x="278204" y="4196229"/>
            <a:ext cx="4008046" cy="671120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5. Although I don't really like to go to the cinema,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82EB64-DACF-A9EA-FC9C-396D53051DD3}"/>
              </a:ext>
            </a:extLst>
          </p:cNvPr>
          <p:cNvSpPr/>
          <p:nvPr/>
        </p:nvSpPr>
        <p:spPr>
          <a:xfrm>
            <a:off x="5061857" y="1137770"/>
            <a:ext cx="3891108" cy="49061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a. people still buy them.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B024A3-402F-7397-FC15-C6FE52105FB2}"/>
              </a:ext>
            </a:extLst>
          </p:cNvPr>
          <p:cNvSpPr/>
          <p:nvPr/>
        </p:nvSpPr>
        <p:spPr>
          <a:xfrm>
            <a:off x="5061857" y="1808888"/>
            <a:ext cx="3891108" cy="92614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b. However, the number of people going to cinemas is increasing.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01CFB5-7790-269D-04E7-1168EB0A0485}"/>
              </a:ext>
            </a:extLst>
          </p:cNvPr>
          <p:cNvSpPr/>
          <p:nvPr/>
        </p:nvSpPr>
        <p:spPr>
          <a:xfrm>
            <a:off x="5061857" y="2916661"/>
            <a:ext cx="3891108" cy="496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900" dirty="0">
                <a:solidFill>
                  <a:schemeClr val="tx1"/>
                </a:solidFill>
                <a:latin typeface="PT Serif" panose="020A0603040505020204" pitchFamily="18" charset="0"/>
              </a:rPr>
              <a:t>c. I don't want to stay home tonight.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720080-38A5-A8BF-A325-2AD7F8664047}"/>
              </a:ext>
            </a:extLst>
          </p:cNvPr>
          <p:cNvSpPr/>
          <p:nvPr/>
        </p:nvSpPr>
        <p:spPr>
          <a:xfrm>
            <a:off x="5061857" y="3594562"/>
            <a:ext cx="3891108" cy="4962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d. he left the cinema early.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C140186-9406-74FB-F551-9B0155DE5B76}"/>
              </a:ext>
            </a:extLst>
          </p:cNvPr>
          <p:cNvSpPr/>
          <p:nvPr/>
        </p:nvSpPr>
        <p:spPr>
          <a:xfrm>
            <a:off x="5061857" y="4272463"/>
            <a:ext cx="3891108" cy="59488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PT Serif" panose="020A0603040505020204" pitchFamily="18" charset="0"/>
              </a:rPr>
              <a:t>e. However, only a few people saw it.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09FFEA-1C97-0A41-9EFA-5F9F795E166E}"/>
              </a:ext>
            </a:extLst>
          </p:cNvPr>
          <p:cNvSpPr txBox="1"/>
          <p:nvPr/>
        </p:nvSpPr>
        <p:spPr>
          <a:xfrm>
            <a:off x="1313969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C6CFBE-CBD0-C189-B647-4263BA7036C2}"/>
              </a:ext>
            </a:extLst>
          </p:cNvPr>
          <p:cNvSpPr txBox="1"/>
          <p:nvPr/>
        </p:nvSpPr>
        <p:spPr>
          <a:xfrm>
            <a:off x="6055018" y="721435"/>
            <a:ext cx="453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T Serif" panose="020A0603040505020204" pitchFamily="18" charset="0"/>
              </a:rPr>
              <a:t>B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31FB74-CF2F-020B-7046-A8AB036A295D}"/>
              </a:ext>
            </a:extLst>
          </p:cNvPr>
          <p:cNvCxnSpPr>
            <a:cxnSpLocks/>
            <a:stCxn id="5" idx="3"/>
            <a:endCxn id="13" idx="1"/>
          </p:cNvCxnSpPr>
          <p:nvPr/>
        </p:nvCxnSpPr>
        <p:spPr>
          <a:xfrm>
            <a:off x="4286250" y="1383078"/>
            <a:ext cx="775607" cy="245962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F54ECA9-11F4-3D9D-76B6-B17FE0FF3119}"/>
              </a:ext>
            </a:extLst>
          </p:cNvPr>
          <p:cNvCxnSpPr>
            <a:cxnSpLocks/>
            <a:stCxn id="6" idx="3"/>
            <a:endCxn id="14" idx="1"/>
          </p:cNvCxnSpPr>
          <p:nvPr/>
        </p:nvCxnSpPr>
        <p:spPr>
          <a:xfrm>
            <a:off x="4286250" y="2054197"/>
            <a:ext cx="775607" cy="2515709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2DD5D67-2D41-0356-E3AC-14BE5631CC1F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4286250" y="1383078"/>
            <a:ext cx="775607" cy="152706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19D046-2E06-A22B-AE7F-D0B5AEB68A08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 flipV="1">
            <a:off x="4286250" y="2271962"/>
            <a:ext cx="775607" cy="149695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CFAA1A0-6EFC-AF8A-0E22-02D56E03FD7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286250" y="3164799"/>
            <a:ext cx="775607" cy="136699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3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8" name="Google Shape;718;p66"/>
          <p:cNvGrpSpPr/>
          <p:nvPr/>
        </p:nvGrpSpPr>
        <p:grpSpPr>
          <a:xfrm>
            <a:off x="2526888" y="3892812"/>
            <a:ext cx="4090200" cy="586500"/>
            <a:chOff x="2526900" y="3851099"/>
            <a:chExt cx="4090200" cy="586500"/>
          </a:xfrm>
        </p:grpSpPr>
        <p:sp>
          <p:nvSpPr>
            <p:cNvPr id="719" name="Google Shape;719;p66"/>
            <p:cNvSpPr/>
            <p:nvPr/>
          </p:nvSpPr>
          <p:spPr>
            <a:xfrm>
              <a:off x="2526900" y="3851099"/>
              <a:ext cx="4090200" cy="5865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lt2"/>
                </a:gs>
                <a:gs pos="34000">
                  <a:schemeClr val="accent1"/>
                </a:gs>
                <a:gs pos="63000">
                  <a:schemeClr val="accent3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66"/>
            <p:cNvSpPr/>
            <p:nvPr/>
          </p:nvSpPr>
          <p:spPr>
            <a:xfrm>
              <a:off x="2542050" y="3862799"/>
              <a:ext cx="4059900" cy="56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1" name="Google Shape;721;p66"/>
          <p:cNvPicPr preferRelativeResize="0"/>
          <p:nvPr/>
        </p:nvPicPr>
        <p:blipFill rotWithShape="1">
          <a:blip r:embed="rId3">
            <a:alphaModFix/>
          </a:blip>
          <a:srcRect l="33823" t="7570" r="20750" b="24775"/>
          <a:stretch/>
        </p:blipFill>
        <p:spPr>
          <a:xfrm>
            <a:off x="3370488" y="1565176"/>
            <a:ext cx="2403026" cy="2013149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66"/>
          <p:cNvSpPr txBox="1">
            <a:spLocks noGrp="1"/>
          </p:cNvSpPr>
          <p:nvPr>
            <p:ph type="title"/>
          </p:nvPr>
        </p:nvSpPr>
        <p:spPr>
          <a:xfrm>
            <a:off x="2331300" y="723375"/>
            <a:ext cx="448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sp>
        <p:nvSpPr>
          <p:cNvPr id="723" name="Google Shape;723;p66"/>
          <p:cNvSpPr txBox="1">
            <a:spLocks noGrp="1"/>
          </p:cNvSpPr>
          <p:nvPr>
            <p:ph type="title" idx="2"/>
          </p:nvPr>
        </p:nvSpPr>
        <p:spPr>
          <a:xfrm>
            <a:off x="2996550" y="2150851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724" name="Google Shape;724;p66"/>
          <p:cNvSpPr txBox="1">
            <a:spLocks noGrp="1"/>
          </p:cNvSpPr>
          <p:nvPr>
            <p:ph type="subTitle" idx="1"/>
          </p:nvPr>
        </p:nvSpPr>
        <p:spPr>
          <a:xfrm>
            <a:off x="2331325" y="3942163"/>
            <a:ext cx="4481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Your favorite film</a:t>
            </a:r>
            <a:endParaRPr sz="2000" dirty="0"/>
          </a:p>
        </p:txBody>
      </p:sp>
      <p:sp>
        <p:nvSpPr>
          <p:cNvPr id="725" name="Google Shape;725;p66"/>
          <p:cNvSpPr/>
          <p:nvPr/>
        </p:nvSpPr>
        <p:spPr>
          <a:xfrm>
            <a:off x="467863" y="4346304"/>
            <a:ext cx="494472" cy="47478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66"/>
          <p:cNvSpPr/>
          <p:nvPr/>
        </p:nvSpPr>
        <p:spPr>
          <a:xfrm>
            <a:off x="962325" y="4052735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66"/>
          <p:cNvSpPr/>
          <p:nvPr/>
        </p:nvSpPr>
        <p:spPr>
          <a:xfrm>
            <a:off x="8251575" y="364722"/>
            <a:ext cx="354654" cy="340560"/>
          </a:xfrm>
          <a:custGeom>
            <a:avLst/>
            <a:gdLst/>
            <a:ahLst/>
            <a:cxnLst/>
            <a:rect l="l" t="t" r="r" b="b"/>
            <a:pathLst>
              <a:path w="17766" h="17060" extrusionOk="0">
                <a:moveTo>
                  <a:pt x="9052" y="0"/>
                </a:moveTo>
                <a:cubicBezTo>
                  <a:pt x="9020" y="0"/>
                  <a:pt x="8987" y="1"/>
                  <a:pt x="8955" y="3"/>
                </a:cubicBezTo>
                <a:cubicBezTo>
                  <a:pt x="8026" y="50"/>
                  <a:pt x="7288" y="788"/>
                  <a:pt x="7216" y="1705"/>
                </a:cubicBezTo>
                <a:cubicBezTo>
                  <a:pt x="7169" y="2301"/>
                  <a:pt x="7431" y="2884"/>
                  <a:pt x="7895" y="3265"/>
                </a:cubicBezTo>
                <a:cubicBezTo>
                  <a:pt x="8252" y="3563"/>
                  <a:pt x="8467" y="4015"/>
                  <a:pt x="8455" y="4491"/>
                </a:cubicBezTo>
                <a:lnTo>
                  <a:pt x="8455" y="7623"/>
                </a:lnTo>
                <a:lnTo>
                  <a:pt x="5942" y="5611"/>
                </a:lnTo>
                <a:cubicBezTo>
                  <a:pt x="5573" y="5313"/>
                  <a:pt x="5359" y="4860"/>
                  <a:pt x="5359" y="4396"/>
                </a:cubicBezTo>
                <a:cubicBezTo>
                  <a:pt x="5337" y="3288"/>
                  <a:pt x="4434" y="2604"/>
                  <a:pt x="3512" y="2604"/>
                </a:cubicBezTo>
                <a:cubicBezTo>
                  <a:pt x="2968" y="2604"/>
                  <a:pt x="2417" y="2842"/>
                  <a:pt x="2037" y="3372"/>
                </a:cubicBezTo>
                <a:cubicBezTo>
                  <a:pt x="1144" y="4614"/>
                  <a:pt x="2085" y="6274"/>
                  <a:pt x="3509" y="6274"/>
                </a:cubicBezTo>
                <a:cubicBezTo>
                  <a:pt x="3642" y="6274"/>
                  <a:pt x="3779" y="6260"/>
                  <a:pt x="3918" y="6230"/>
                </a:cubicBezTo>
                <a:cubicBezTo>
                  <a:pt x="4024" y="6208"/>
                  <a:pt x="4130" y="6197"/>
                  <a:pt x="4236" y="6197"/>
                </a:cubicBezTo>
                <a:cubicBezTo>
                  <a:pt x="4598" y="6197"/>
                  <a:pt x="4955" y="6321"/>
                  <a:pt x="5240" y="6551"/>
                </a:cubicBezTo>
                <a:lnTo>
                  <a:pt x="7681" y="8504"/>
                </a:lnTo>
                <a:lnTo>
                  <a:pt x="4538" y="9218"/>
                </a:lnTo>
                <a:cubicBezTo>
                  <a:pt x="4427" y="9241"/>
                  <a:pt x="4315" y="9252"/>
                  <a:pt x="4205" y="9252"/>
                </a:cubicBezTo>
                <a:cubicBezTo>
                  <a:pt x="3852" y="9252"/>
                  <a:pt x="3509" y="9138"/>
                  <a:pt x="3228" y="8920"/>
                </a:cubicBezTo>
                <a:cubicBezTo>
                  <a:pt x="2878" y="8653"/>
                  <a:pt x="2494" y="8536"/>
                  <a:pt x="2123" y="8536"/>
                </a:cubicBezTo>
                <a:cubicBezTo>
                  <a:pt x="1006" y="8536"/>
                  <a:pt x="1" y="9604"/>
                  <a:pt x="358" y="10873"/>
                </a:cubicBezTo>
                <a:cubicBezTo>
                  <a:pt x="603" y="11749"/>
                  <a:pt x="1363" y="12210"/>
                  <a:pt x="2126" y="12210"/>
                </a:cubicBezTo>
                <a:cubicBezTo>
                  <a:pt x="2774" y="12210"/>
                  <a:pt x="3425" y="11877"/>
                  <a:pt x="3764" y="11183"/>
                </a:cubicBezTo>
                <a:cubicBezTo>
                  <a:pt x="3978" y="10754"/>
                  <a:pt x="4371" y="10456"/>
                  <a:pt x="4835" y="10361"/>
                </a:cubicBezTo>
                <a:lnTo>
                  <a:pt x="7883" y="9659"/>
                </a:lnTo>
                <a:lnTo>
                  <a:pt x="6478" y="12564"/>
                </a:lnTo>
                <a:cubicBezTo>
                  <a:pt x="6264" y="12980"/>
                  <a:pt x="5871" y="13290"/>
                  <a:pt x="5419" y="13397"/>
                </a:cubicBezTo>
                <a:cubicBezTo>
                  <a:pt x="3752" y="13814"/>
                  <a:pt x="3526" y="16100"/>
                  <a:pt x="5085" y="16826"/>
                </a:cubicBezTo>
                <a:cubicBezTo>
                  <a:pt x="5353" y="16953"/>
                  <a:pt x="5623" y="17010"/>
                  <a:pt x="5882" y="17010"/>
                </a:cubicBezTo>
                <a:cubicBezTo>
                  <a:pt x="7131" y="17010"/>
                  <a:pt x="8137" y="15677"/>
                  <a:pt x="7526" y="14385"/>
                </a:cubicBezTo>
                <a:cubicBezTo>
                  <a:pt x="7336" y="13957"/>
                  <a:pt x="7336" y="13457"/>
                  <a:pt x="7550" y="13040"/>
                </a:cubicBezTo>
                <a:lnTo>
                  <a:pt x="8907" y="10218"/>
                </a:lnTo>
                <a:lnTo>
                  <a:pt x="10300" y="13123"/>
                </a:lnTo>
                <a:cubicBezTo>
                  <a:pt x="10503" y="13552"/>
                  <a:pt x="10503" y="14040"/>
                  <a:pt x="10300" y="14469"/>
                </a:cubicBezTo>
                <a:cubicBezTo>
                  <a:pt x="9712" y="15760"/>
                  <a:pt x="10731" y="17059"/>
                  <a:pt x="11962" y="17059"/>
                </a:cubicBezTo>
                <a:cubicBezTo>
                  <a:pt x="12252" y="17059"/>
                  <a:pt x="12553" y="16987"/>
                  <a:pt x="12848" y="16826"/>
                </a:cubicBezTo>
                <a:cubicBezTo>
                  <a:pt x="13658" y="16386"/>
                  <a:pt x="14015" y="15397"/>
                  <a:pt x="13682" y="14540"/>
                </a:cubicBezTo>
                <a:cubicBezTo>
                  <a:pt x="13455" y="13981"/>
                  <a:pt x="12979" y="13576"/>
                  <a:pt x="12396" y="13433"/>
                </a:cubicBezTo>
                <a:cubicBezTo>
                  <a:pt x="11931" y="13314"/>
                  <a:pt x="11550" y="13004"/>
                  <a:pt x="11348" y="12576"/>
                </a:cubicBezTo>
                <a:lnTo>
                  <a:pt x="10003" y="9754"/>
                </a:lnTo>
                <a:lnTo>
                  <a:pt x="13134" y="10480"/>
                </a:lnTo>
                <a:cubicBezTo>
                  <a:pt x="13598" y="10587"/>
                  <a:pt x="13979" y="10897"/>
                  <a:pt x="14182" y="11314"/>
                </a:cubicBezTo>
                <a:cubicBezTo>
                  <a:pt x="14528" y="11997"/>
                  <a:pt x="15166" y="12316"/>
                  <a:pt x="15801" y="12316"/>
                </a:cubicBezTo>
                <a:cubicBezTo>
                  <a:pt x="16626" y="12316"/>
                  <a:pt x="17448" y="11777"/>
                  <a:pt x="17623" y="10802"/>
                </a:cubicBezTo>
                <a:cubicBezTo>
                  <a:pt x="17765" y="9897"/>
                  <a:pt x="17230" y="9004"/>
                  <a:pt x="16349" y="8730"/>
                </a:cubicBezTo>
                <a:cubicBezTo>
                  <a:pt x="16175" y="8679"/>
                  <a:pt x="15996" y="8654"/>
                  <a:pt x="15819" y="8654"/>
                </a:cubicBezTo>
                <a:cubicBezTo>
                  <a:pt x="15413" y="8654"/>
                  <a:pt x="15013" y="8786"/>
                  <a:pt x="14682" y="9051"/>
                </a:cubicBezTo>
                <a:cubicBezTo>
                  <a:pt x="14411" y="9261"/>
                  <a:pt x="14076" y="9368"/>
                  <a:pt x="13734" y="9368"/>
                </a:cubicBezTo>
                <a:cubicBezTo>
                  <a:pt x="13610" y="9368"/>
                  <a:pt x="13484" y="9354"/>
                  <a:pt x="13360" y="9325"/>
                </a:cubicBezTo>
                <a:lnTo>
                  <a:pt x="10312" y="8623"/>
                </a:lnTo>
                <a:lnTo>
                  <a:pt x="12836" y="6623"/>
                </a:lnTo>
                <a:cubicBezTo>
                  <a:pt x="13115" y="6407"/>
                  <a:pt x="13455" y="6286"/>
                  <a:pt x="13805" y="6286"/>
                </a:cubicBezTo>
                <a:cubicBezTo>
                  <a:pt x="13918" y="6286"/>
                  <a:pt x="14032" y="6299"/>
                  <a:pt x="14146" y="6325"/>
                </a:cubicBezTo>
                <a:cubicBezTo>
                  <a:pt x="14275" y="6350"/>
                  <a:pt x="14400" y="6363"/>
                  <a:pt x="14523" y="6363"/>
                </a:cubicBezTo>
                <a:cubicBezTo>
                  <a:pt x="15994" y="6363"/>
                  <a:pt x="16932" y="4603"/>
                  <a:pt x="15932" y="3372"/>
                </a:cubicBezTo>
                <a:cubicBezTo>
                  <a:pt x="15549" y="2901"/>
                  <a:pt x="15033" y="2690"/>
                  <a:pt x="14525" y="2690"/>
                </a:cubicBezTo>
                <a:cubicBezTo>
                  <a:pt x="13594" y="2690"/>
                  <a:pt x="12689" y="3398"/>
                  <a:pt x="12681" y="4515"/>
                </a:cubicBezTo>
                <a:cubicBezTo>
                  <a:pt x="12670" y="4991"/>
                  <a:pt x="12443" y="5432"/>
                  <a:pt x="12074" y="5718"/>
                </a:cubicBezTo>
                <a:lnTo>
                  <a:pt x="9622" y="7670"/>
                </a:lnTo>
                <a:lnTo>
                  <a:pt x="9622" y="4456"/>
                </a:lnTo>
                <a:cubicBezTo>
                  <a:pt x="9633" y="3979"/>
                  <a:pt x="9860" y="3539"/>
                  <a:pt x="10217" y="3241"/>
                </a:cubicBezTo>
                <a:cubicBezTo>
                  <a:pt x="11549" y="2131"/>
                  <a:pt x="10748" y="0"/>
                  <a:pt x="90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151418"/>
      </p:ext>
    </p:extLst>
  </p:cSld>
  <p:clrMapOvr>
    <a:masterClrMapping/>
  </p:clrMapOvr>
</p:sld>
</file>

<file path=ppt/theme/theme1.xml><?xml version="1.0" encoding="utf-8"?>
<a:theme xmlns:a="http://schemas.openxmlformats.org/drawingml/2006/main" name="Film Industry Analysis by Slidesgo">
  <a:themeElements>
    <a:clrScheme name="Simple Light">
      <a:dk1>
        <a:srgbClr val="000000"/>
      </a:dk1>
      <a:lt1>
        <a:srgbClr val="FFFCF5"/>
      </a:lt1>
      <a:dk2>
        <a:srgbClr val="B0CD3D"/>
      </a:dk2>
      <a:lt2>
        <a:srgbClr val="ED6749"/>
      </a:lt2>
      <a:accent1>
        <a:srgbClr val="FAAE62"/>
      </a:accent1>
      <a:accent2>
        <a:srgbClr val="DE9576"/>
      </a:accent2>
      <a:accent3>
        <a:srgbClr val="EFD048"/>
      </a:accent3>
      <a:accent4>
        <a:srgbClr val="D9B991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1506</TotalTime>
  <Words>1006</Words>
  <Application>Microsoft Office PowerPoint</Application>
  <PresentationFormat>On-screen Show (16:9)</PresentationFormat>
  <Paragraphs>152</Paragraphs>
  <Slides>21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Nunito Light</vt:lpstr>
      <vt:lpstr>DM Sans</vt:lpstr>
      <vt:lpstr>Arial</vt:lpstr>
      <vt:lpstr>PT Serif</vt:lpstr>
      <vt:lpstr>Roboto Condensed Light</vt:lpstr>
      <vt:lpstr>Anaheim</vt:lpstr>
      <vt:lpstr>Film Industry Analysis by Slidesgo</vt:lpstr>
      <vt:lpstr>UNIT 8 FILM</vt:lpstr>
      <vt:lpstr>Vocabulary</vt:lpstr>
      <vt:lpstr>Vocabulary</vt:lpstr>
      <vt:lpstr>1. Match the types of film in column A with their descriptions in column B.</vt:lpstr>
      <vt:lpstr>2. Work in group. Each group gives as many examples as possible for a type of film.</vt:lpstr>
      <vt:lpstr>2. Choose the correct answer A, B and C to complete each sentence.</vt:lpstr>
      <vt:lpstr>Grammar</vt:lpstr>
      <vt:lpstr>2. Choose the correct answer A, B and C to complete each sentence.</vt:lpstr>
      <vt:lpstr>Project</vt:lpstr>
      <vt:lpstr>PowerPoint Presentation</vt:lpstr>
      <vt:lpstr>PowerPoint Presentation</vt:lpstr>
      <vt:lpstr>What can you talk about a favorite film? </vt:lpstr>
      <vt:lpstr>PowerPoint Presentation</vt:lpstr>
      <vt:lpstr>Let's make a film poster together!</vt:lpstr>
      <vt:lpstr>Work in  groups of 6.</vt:lpstr>
      <vt:lpstr>In group, listen and answer.</vt:lpstr>
      <vt:lpstr>Steps to make a poster about favorite film </vt:lpstr>
      <vt:lpstr>Posters exhibition</vt:lpstr>
      <vt:lpstr>Let’s talk about your favorite movie!</vt:lpstr>
      <vt:lpstr>Vocabulary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FILM</dc:title>
  <dc:creator>Admin</dc:creator>
  <cp:lastModifiedBy>Alex Dang</cp:lastModifiedBy>
  <cp:revision>34</cp:revision>
  <dcterms:modified xsi:type="dcterms:W3CDTF">2026-04-02T02:40:46Z</dcterms:modified>
</cp:coreProperties>
</file>