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22"/>
  </p:notesMasterIdLst>
  <p:sldIdLst>
    <p:sldId id="296" r:id="rId2"/>
    <p:sldId id="298" r:id="rId3"/>
    <p:sldId id="297" r:id="rId4"/>
    <p:sldId id="305" r:id="rId5"/>
    <p:sldId id="259" r:id="rId6"/>
    <p:sldId id="260" r:id="rId7"/>
    <p:sldId id="299" r:id="rId8"/>
    <p:sldId id="300" r:id="rId9"/>
    <p:sldId id="262" r:id="rId10"/>
    <p:sldId id="264" r:id="rId11"/>
    <p:sldId id="301" r:id="rId12"/>
    <p:sldId id="265" r:id="rId13"/>
    <p:sldId id="268" r:id="rId14"/>
    <p:sldId id="269" r:id="rId15"/>
    <p:sldId id="271" r:id="rId16"/>
    <p:sldId id="303" r:id="rId17"/>
    <p:sldId id="273" r:id="rId18"/>
    <p:sldId id="278" r:id="rId19"/>
    <p:sldId id="304" r:id="rId20"/>
    <p:sldId id="302" r:id="rId21"/>
  </p:sldIdLst>
  <p:sldSz cx="9144000" cy="5143500" type="screen16x9"/>
  <p:notesSz cx="6858000" cy="9144000"/>
  <p:embeddedFontLst>
    <p:embeddedFont>
      <p:font typeface="Georgia" pitchFamily="18" charset="0"/>
      <p:regular r:id="rId23"/>
      <p:bold r:id="rId24"/>
      <p:italic r:id="rId25"/>
      <p:boldItalic r:id="rId26"/>
    </p:embeddedFont>
    <p:embeddedFont>
      <p:font typeface="Roboto" charset="0"/>
      <p:regular r:id="rId27"/>
      <p:bold r:id="rId28"/>
      <p:italic r:id="rId29"/>
      <p:boldItalic r:id="rId30"/>
    </p:embeddedFont>
    <p:embeddedFont>
      <p:font typeface="Oxygen" charset="0"/>
      <p:regular r:id="rId31"/>
      <p:bold r:id="rId32"/>
    </p:embeddedFont>
    <p:embeddedFont>
      <p:font typeface="Roboto Slab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7FFAB09-ECC1-451C-A3BB-F49DC13D23C8}">
  <a:tblStyle styleId="{A7FFAB09-ECC1-451C-A3BB-F49DC13D23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7A040C-200A-4E53-A25A-C2011020A1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618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DBBBD-F35B-4203-9650-F7EBAFCDEB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0ACA0-DD4C-44E6-BA7E-4E588C167659}">
      <dgm:prSet phldrT="[Text]" custT="1"/>
      <dgm:spPr/>
      <dgm:t>
        <a:bodyPr/>
        <a:lstStyle/>
        <a:p>
          <a:r>
            <a:rPr lang="en" sz="2800" b="1" smtClean="0">
              <a:solidFill>
                <a:schemeClr val="bg1"/>
              </a:solidFill>
            </a:rPr>
            <a:t>1. Thông tin và dữ liệu</a:t>
          </a:r>
          <a:endParaRPr lang="en-US" sz="2800" b="1">
            <a:solidFill>
              <a:schemeClr val="bg1"/>
            </a:solidFill>
          </a:endParaRPr>
        </a:p>
      </dgm:t>
    </dgm:pt>
    <dgm:pt modelId="{A51C6161-E86A-49A1-AB12-94889310AC0B}" type="parTrans" cxnId="{15050393-26F6-4E26-928D-ED0ADB20FAF0}">
      <dgm:prSet/>
      <dgm:spPr/>
      <dgm:t>
        <a:bodyPr/>
        <a:lstStyle/>
        <a:p>
          <a:endParaRPr lang="en-US"/>
        </a:p>
      </dgm:t>
    </dgm:pt>
    <dgm:pt modelId="{D82FA0D8-8C8C-47C6-A31D-74DFF68D350E}" type="sibTrans" cxnId="{15050393-26F6-4E26-928D-ED0ADB20FAF0}">
      <dgm:prSet/>
      <dgm:spPr/>
      <dgm:t>
        <a:bodyPr/>
        <a:lstStyle/>
        <a:p>
          <a:endParaRPr lang="en-US"/>
        </a:p>
      </dgm:t>
    </dgm:pt>
    <dgm:pt modelId="{A6678369-F7C6-4FB8-AE4C-AD1460FAEB4F}">
      <dgm:prSet phldrT="[Text]" custT="1"/>
      <dgm:spPr/>
      <dgm:t>
        <a:bodyPr/>
        <a:lstStyle/>
        <a:p>
          <a:pPr rtl="0"/>
          <a:r>
            <a:rPr lang="en" sz="2800" b="1" smtClean="0">
              <a:solidFill>
                <a:schemeClr val="bg1"/>
              </a:solidFill>
              <a:latin typeface="+mj-lt"/>
            </a:rPr>
            <a:t>2. Tầm quan trọng của thông tin</a:t>
          </a:r>
          <a:endParaRPr lang="en-US" sz="2800" b="1">
            <a:solidFill>
              <a:schemeClr val="bg1"/>
            </a:solidFill>
          </a:endParaRPr>
        </a:p>
      </dgm:t>
    </dgm:pt>
    <dgm:pt modelId="{15A0E2B0-54F5-40CA-8522-8A7956164C98}" type="parTrans" cxnId="{BC140178-1CE5-4F4E-98C0-84D587922210}">
      <dgm:prSet/>
      <dgm:spPr/>
      <dgm:t>
        <a:bodyPr/>
        <a:lstStyle/>
        <a:p>
          <a:endParaRPr lang="en-US"/>
        </a:p>
      </dgm:t>
    </dgm:pt>
    <dgm:pt modelId="{81915D31-A8C4-4671-9C1B-13A23773FBF3}" type="sibTrans" cxnId="{BC140178-1CE5-4F4E-98C0-84D587922210}">
      <dgm:prSet/>
      <dgm:spPr/>
      <dgm:t>
        <a:bodyPr/>
        <a:lstStyle/>
        <a:p>
          <a:endParaRPr lang="en-US"/>
        </a:p>
      </dgm:t>
    </dgm:pt>
    <dgm:pt modelId="{D143A6A2-739D-4516-8604-1A0AC6EEAC2E}" type="pres">
      <dgm:prSet presAssocID="{40DDBBBD-F35B-4203-9650-F7EBAFCDEB18}" presName="linear" presStyleCnt="0">
        <dgm:presLayoutVars>
          <dgm:dir/>
          <dgm:animLvl val="lvl"/>
          <dgm:resizeHandles val="exact"/>
        </dgm:presLayoutVars>
      </dgm:prSet>
      <dgm:spPr/>
    </dgm:pt>
    <dgm:pt modelId="{9BCF23B1-F701-488F-A491-090DC4DB3280}" type="pres">
      <dgm:prSet presAssocID="{5830ACA0-DD4C-44E6-BA7E-4E588C167659}" presName="parentLin" presStyleCnt="0"/>
      <dgm:spPr/>
    </dgm:pt>
    <dgm:pt modelId="{E80B9F02-0CB1-4B94-8237-747A1951B0B7}" type="pres">
      <dgm:prSet presAssocID="{5830ACA0-DD4C-44E6-BA7E-4E588C167659}" presName="parentLeftMargin" presStyleLbl="node1" presStyleIdx="0" presStyleCnt="2"/>
      <dgm:spPr/>
    </dgm:pt>
    <dgm:pt modelId="{A36096EA-FE89-4470-A3E9-66424F99DF25}" type="pres">
      <dgm:prSet presAssocID="{5830ACA0-DD4C-44E6-BA7E-4E588C167659}" presName="parentText" presStyleLbl="node1" presStyleIdx="0" presStyleCnt="2" custScaleX="138064" custScaleY="42102" custLinFactNeighborX="-54230" custLinFactNeighborY="-309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78538-DA60-4226-AEAA-511A2D109E5E}" type="pres">
      <dgm:prSet presAssocID="{5830ACA0-DD4C-44E6-BA7E-4E588C167659}" presName="negativeSpace" presStyleCnt="0"/>
      <dgm:spPr/>
    </dgm:pt>
    <dgm:pt modelId="{52489D7C-404B-45D2-A95F-916107F453FE}" type="pres">
      <dgm:prSet presAssocID="{5830ACA0-DD4C-44E6-BA7E-4E588C167659}" presName="childText" presStyleLbl="conFgAcc1" presStyleIdx="0" presStyleCnt="2" custScaleY="40469">
        <dgm:presLayoutVars>
          <dgm:bulletEnabled val="1"/>
        </dgm:presLayoutVars>
      </dgm:prSet>
      <dgm:spPr/>
    </dgm:pt>
    <dgm:pt modelId="{2C997577-8DBB-4214-8D26-602763B88A69}" type="pres">
      <dgm:prSet presAssocID="{D82FA0D8-8C8C-47C6-A31D-74DFF68D350E}" presName="spaceBetweenRectangles" presStyleCnt="0"/>
      <dgm:spPr/>
    </dgm:pt>
    <dgm:pt modelId="{A2B08C49-1CCE-474B-8F9F-3EAAE5783B27}" type="pres">
      <dgm:prSet presAssocID="{A6678369-F7C6-4FB8-AE4C-AD1460FAEB4F}" presName="parentLin" presStyleCnt="0"/>
      <dgm:spPr/>
    </dgm:pt>
    <dgm:pt modelId="{1815CA48-7D72-4651-93DE-DB49E5DB44EC}" type="pres">
      <dgm:prSet presAssocID="{A6678369-F7C6-4FB8-AE4C-AD1460FAEB4F}" presName="parentLeftMargin" presStyleLbl="node1" presStyleIdx="0" presStyleCnt="2"/>
      <dgm:spPr/>
    </dgm:pt>
    <dgm:pt modelId="{DA203004-41B7-45CA-A3C8-D2FA4DE85014}" type="pres">
      <dgm:prSet presAssocID="{A6678369-F7C6-4FB8-AE4C-AD1460FAEB4F}" presName="parentText" presStyleLbl="node1" presStyleIdx="1" presStyleCnt="2" custScaleX="140902" custScaleY="41516" custLinFactNeighborX="-53350" custLinFactNeighborY="-222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8085D-6949-4A8D-A810-B75F7F231079}" type="pres">
      <dgm:prSet presAssocID="{A6678369-F7C6-4FB8-AE4C-AD1460FAEB4F}" presName="negativeSpace" presStyleCnt="0"/>
      <dgm:spPr/>
    </dgm:pt>
    <dgm:pt modelId="{2CAE30EA-D662-4E15-BFA2-D0960913D403}" type="pres">
      <dgm:prSet presAssocID="{A6678369-F7C6-4FB8-AE4C-AD1460FAEB4F}" presName="childText" presStyleLbl="conFgAcc1" presStyleIdx="1" presStyleCnt="2" custScaleY="52057" custLinFactNeighborX="65" custLinFactNeighborY="19042">
        <dgm:presLayoutVars>
          <dgm:bulletEnabled val="1"/>
        </dgm:presLayoutVars>
      </dgm:prSet>
      <dgm:spPr/>
    </dgm:pt>
  </dgm:ptLst>
  <dgm:cxnLst>
    <dgm:cxn modelId="{03DD01BC-3C86-4C4B-BE08-C74A86F699A4}" type="presOf" srcId="{5830ACA0-DD4C-44E6-BA7E-4E588C167659}" destId="{A36096EA-FE89-4470-A3E9-66424F99DF25}" srcOrd="1" destOrd="0" presId="urn:microsoft.com/office/officeart/2005/8/layout/list1"/>
    <dgm:cxn modelId="{15050393-26F6-4E26-928D-ED0ADB20FAF0}" srcId="{40DDBBBD-F35B-4203-9650-F7EBAFCDEB18}" destId="{5830ACA0-DD4C-44E6-BA7E-4E588C167659}" srcOrd="0" destOrd="0" parTransId="{A51C6161-E86A-49A1-AB12-94889310AC0B}" sibTransId="{D82FA0D8-8C8C-47C6-A31D-74DFF68D350E}"/>
    <dgm:cxn modelId="{6F808B8A-35D6-4B4C-AAFC-5FCBC9C9CE3C}" type="presOf" srcId="{A6678369-F7C6-4FB8-AE4C-AD1460FAEB4F}" destId="{DA203004-41B7-45CA-A3C8-D2FA4DE85014}" srcOrd="1" destOrd="0" presId="urn:microsoft.com/office/officeart/2005/8/layout/list1"/>
    <dgm:cxn modelId="{B53328B8-847E-4EBA-ABF4-D6BC64AEA021}" type="presOf" srcId="{5830ACA0-DD4C-44E6-BA7E-4E588C167659}" destId="{E80B9F02-0CB1-4B94-8237-747A1951B0B7}" srcOrd="0" destOrd="0" presId="urn:microsoft.com/office/officeart/2005/8/layout/list1"/>
    <dgm:cxn modelId="{3416326A-7F8E-4800-A16E-606B9E33B2EE}" type="presOf" srcId="{A6678369-F7C6-4FB8-AE4C-AD1460FAEB4F}" destId="{1815CA48-7D72-4651-93DE-DB49E5DB44EC}" srcOrd="0" destOrd="0" presId="urn:microsoft.com/office/officeart/2005/8/layout/list1"/>
    <dgm:cxn modelId="{BC140178-1CE5-4F4E-98C0-84D587922210}" srcId="{40DDBBBD-F35B-4203-9650-F7EBAFCDEB18}" destId="{A6678369-F7C6-4FB8-AE4C-AD1460FAEB4F}" srcOrd="1" destOrd="0" parTransId="{15A0E2B0-54F5-40CA-8522-8A7956164C98}" sibTransId="{81915D31-A8C4-4671-9C1B-13A23773FBF3}"/>
    <dgm:cxn modelId="{75F10EF1-E9DE-4290-A445-DB10A1374D87}" type="presOf" srcId="{40DDBBBD-F35B-4203-9650-F7EBAFCDEB18}" destId="{D143A6A2-739D-4516-8604-1A0AC6EEAC2E}" srcOrd="0" destOrd="0" presId="urn:microsoft.com/office/officeart/2005/8/layout/list1"/>
    <dgm:cxn modelId="{5EE9B13F-04A3-4B50-8306-5567FE84E4F3}" type="presParOf" srcId="{D143A6A2-739D-4516-8604-1A0AC6EEAC2E}" destId="{9BCF23B1-F701-488F-A491-090DC4DB3280}" srcOrd="0" destOrd="0" presId="urn:microsoft.com/office/officeart/2005/8/layout/list1"/>
    <dgm:cxn modelId="{4D57569D-36E1-4397-952A-B4C139A06474}" type="presParOf" srcId="{9BCF23B1-F701-488F-A491-090DC4DB3280}" destId="{E80B9F02-0CB1-4B94-8237-747A1951B0B7}" srcOrd="0" destOrd="0" presId="urn:microsoft.com/office/officeart/2005/8/layout/list1"/>
    <dgm:cxn modelId="{3C320B71-BEED-498A-AF72-199C5FCFFE7D}" type="presParOf" srcId="{9BCF23B1-F701-488F-A491-090DC4DB3280}" destId="{A36096EA-FE89-4470-A3E9-66424F99DF25}" srcOrd="1" destOrd="0" presId="urn:microsoft.com/office/officeart/2005/8/layout/list1"/>
    <dgm:cxn modelId="{086DC673-4D0B-421E-862A-9128000F8958}" type="presParOf" srcId="{D143A6A2-739D-4516-8604-1A0AC6EEAC2E}" destId="{83478538-DA60-4226-AEAA-511A2D109E5E}" srcOrd="1" destOrd="0" presId="urn:microsoft.com/office/officeart/2005/8/layout/list1"/>
    <dgm:cxn modelId="{F0E8F874-EE34-415A-8583-7D9F64699414}" type="presParOf" srcId="{D143A6A2-739D-4516-8604-1A0AC6EEAC2E}" destId="{52489D7C-404B-45D2-A95F-916107F453FE}" srcOrd="2" destOrd="0" presId="urn:microsoft.com/office/officeart/2005/8/layout/list1"/>
    <dgm:cxn modelId="{6935D3FD-E0EF-4D3B-8C6A-F951A1646E8F}" type="presParOf" srcId="{D143A6A2-739D-4516-8604-1A0AC6EEAC2E}" destId="{2C997577-8DBB-4214-8D26-602763B88A69}" srcOrd="3" destOrd="0" presId="urn:microsoft.com/office/officeart/2005/8/layout/list1"/>
    <dgm:cxn modelId="{A2C7486D-B9B2-4057-8E97-9A4FE05A01CC}" type="presParOf" srcId="{D143A6A2-739D-4516-8604-1A0AC6EEAC2E}" destId="{A2B08C49-1CCE-474B-8F9F-3EAAE5783B27}" srcOrd="4" destOrd="0" presId="urn:microsoft.com/office/officeart/2005/8/layout/list1"/>
    <dgm:cxn modelId="{6968BA29-9EAE-4E39-8C68-7D710A8716DC}" type="presParOf" srcId="{A2B08C49-1CCE-474B-8F9F-3EAAE5783B27}" destId="{1815CA48-7D72-4651-93DE-DB49E5DB44EC}" srcOrd="0" destOrd="0" presId="urn:microsoft.com/office/officeart/2005/8/layout/list1"/>
    <dgm:cxn modelId="{0797DE0C-33E0-4FE5-B5EE-C2BAA057F71C}" type="presParOf" srcId="{A2B08C49-1CCE-474B-8F9F-3EAAE5783B27}" destId="{DA203004-41B7-45CA-A3C8-D2FA4DE85014}" srcOrd="1" destOrd="0" presId="urn:microsoft.com/office/officeart/2005/8/layout/list1"/>
    <dgm:cxn modelId="{20F2CFE5-B988-4725-9624-10EEF4E13E03}" type="presParOf" srcId="{D143A6A2-739D-4516-8604-1A0AC6EEAC2E}" destId="{3668085D-6949-4A8D-A810-B75F7F231079}" srcOrd="5" destOrd="0" presId="urn:microsoft.com/office/officeart/2005/8/layout/list1"/>
    <dgm:cxn modelId="{B35ABF84-519E-41C9-9C32-CA01433AB1D2}" type="presParOf" srcId="{D143A6A2-739D-4516-8604-1A0AC6EEAC2E}" destId="{2CAE30EA-D662-4E15-BFA2-D0960913D4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89D7C-404B-45D2-A95F-916107F453FE}">
      <dsp:nvSpPr>
        <dsp:cNvPr id="0" name=""/>
        <dsp:cNvSpPr/>
      </dsp:nvSpPr>
      <dsp:spPr>
        <a:xfrm>
          <a:off x="0" y="708721"/>
          <a:ext cx="6314303" cy="6628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096EA-FE89-4470-A3E9-66424F99DF25}">
      <dsp:nvSpPr>
        <dsp:cNvPr id="0" name=""/>
        <dsp:cNvSpPr/>
      </dsp:nvSpPr>
      <dsp:spPr>
        <a:xfrm>
          <a:off x="142103" y="266707"/>
          <a:ext cx="6001135" cy="807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66" tIns="0" rIns="16706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800" b="1" kern="1200" smtClean="0">
              <a:solidFill>
                <a:schemeClr val="bg1"/>
              </a:solidFill>
            </a:rPr>
            <a:t>1. Thông tin và dữ liệu</a:t>
          </a:r>
          <a:endParaRPr lang="en-US" sz="2800" b="1" kern="1200">
            <a:solidFill>
              <a:schemeClr val="bg1"/>
            </a:solidFill>
          </a:endParaRPr>
        </a:p>
      </dsp:txBody>
      <dsp:txXfrm>
        <a:off x="181539" y="306143"/>
        <a:ext cx="5922263" cy="728981"/>
      </dsp:txXfrm>
    </dsp:sp>
    <dsp:sp modelId="{2CAE30EA-D662-4E15-BFA2-D0960913D403}">
      <dsp:nvSpPr>
        <dsp:cNvPr id="0" name=""/>
        <dsp:cNvSpPr/>
      </dsp:nvSpPr>
      <dsp:spPr>
        <a:xfrm>
          <a:off x="0" y="1742502"/>
          <a:ext cx="6314303" cy="852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03004-41B7-45CA-A3C8-D2FA4DE85014}">
      <dsp:nvSpPr>
        <dsp:cNvPr id="0" name=""/>
        <dsp:cNvSpPr/>
      </dsp:nvSpPr>
      <dsp:spPr>
        <a:xfrm>
          <a:off x="142103" y="1295402"/>
          <a:ext cx="6008936" cy="796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66" tIns="0" rIns="167066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800" b="1" kern="1200" smtClean="0">
              <a:solidFill>
                <a:schemeClr val="bg1"/>
              </a:solidFill>
              <a:latin typeface="+mj-lt"/>
            </a:rPr>
            <a:t>2. Tầm quan trọng của thông tin</a:t>
          </a:r>
          <a:endParaRPr lang="en-US" sz="2800" b="1" kern="1200">
            <a:solidFill>
              <a:schemeClr val="bg1"/>
            </a:solidFill>
          </a:endParaRPr>
        </a:p>
      </dsp:txBody>
      <dsp:txXfrm>
        <a:off x="180990" y="1334289"/>
        <a:ext cx="5931162" cy="718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776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1742525"/>
            <a:ext cx="9159300" cy="3400975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 + 2 columns (sky)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0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7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8313" b="8304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leaf)">
  <p:cSld name="TITLE_AND_TWO_COLUMNS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_AND_TWO_COLUMNS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2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5" r:id="rId14"/>
    <p:sldLayoutId id="2147483667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20.svg"/><Relationship Id="rId10" Type="http://schemas.openxmlformats.org/officeDocument/2006/relationships/image" Target="../media/image19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svg"/><Relationship Id="rId5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5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microsoft.com/office/2007/relationships/diagramDrawing" Target="../diagrams/drawing1.xml"/><Relationship Id="rId3" Type="http://schemas.openxmlformats.org/officeDocument/2006/relationships/image" Target="../media/image13.png"/><Relationship Id="rId12" Type="http://schemas.openxmlformats.org/officeDocument/2006/relationships/image" Target="../media/image14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4.svg"/><Relationship Id="rId15" Type="http://schemas.openxmlformats.org/officeDocument/2006/relationships/diagramLayout" Target="../diagrams/layout1.xml"/><Relationship Id="rId19" Type="http://schemas.openxmlformats.org/officeDocument/2006/relationships/image" Target="../media/image15.png"/><Relationship Id="rId1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751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61533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rgbClr val="002060"/>
                </a:solidFill>
                <a:latin typeface="+mj-lt"/>
              </a:rPr>
              <a:t>2. Tầm quan trọng của thông </a:t>
            </a:r>
            <a:r>
              <a:rPr lang="en" smtClean="0">
                <a:solidFill>
                  <a:srgbClr val="002060"/>
                </a:solidFill>
                <a:latin typeface="+mj-lt"/>
              </a:rPr>
              <a:t>tin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7" name="Google Shape;644;p55"/>
          <p:cNvGrpSpPr/>
          <p:nvPr/>
        </p:nvGrpSpPr>
        <p:grpSpPr>
          <a:xfrm>
            <a:off x="609600" y="666750"/>
            <a:ext cx="660698" cy="762000"/>
            <a:chOff x="584925" y="238125"/>
            <a:chExt cx="415200" cy="525100"/>
          </a:xfrm>
        </p:grpSpPr>
        <p:sp>
          <p:nvSpPr>
            <p:cNvPr id="8" name="Google Shape;645;p5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6;p5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7;p55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48;p55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9;p55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0;p5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298" y="1565880"/>
            <a:ext cx="2573879" cy="2453670"/>
            <a:chOff x="474121" y="1733550"/>
            <a:chExt cx="2573879" cy="2590800"/>
          </a:xfrm>
        </p:grpSpPr>
        <p:sp>
          <p:nvSpPr>
            <p:cNvPr id="14" name="Curved Left Arrow 13"/>
            <p:cNvSpPr/>
            <p:nvPr/>
          </p:nvSpPr>
          <p:spPr>
            <a:xfrm>
              <a:off x="1828800" y="1733550"/>
              <a:ext cx="1219200" cy="25908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4121" y="1733550"/>
              <a:ext cx="2365893" cy="2590800"/>
              <a:chOff x="474121" y="1733550"/>
              <a:chExt cx="2365893" cy="2590800"/>
            </a:xfrm>
          </p:grpSpPr>
          <p:sp>
            <p:nvSpPr>
              <p:cNvPr id="5" name="Curved Right Arrow 4"/>
              <p:cNvSpPr/>
              <p:nvPr/>
            </p:nvSpPr>
            <p:spPr>
              <a:xfrm>
                <a:off x="474121" y="1733550"/>
                <a:ext cx="1219200" cy="259080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73423" y="2116981"/>
                <a:ext cx="2066591" cy="1613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700" smtClean="0"/>
                  <a:t>Theo em, thông tin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700" smtClean="0"/>
                  <a:t>mang lại những gì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700" smtClean="0"/>
                  <a:t>cho con người. Lấy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700" smtClean="0"/>
                  <a:t>ví dụ?</a:t>
                </a:r>
                <a:endParaRPr lang="en-US" sz="170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040222" y="1576377"/>
            <a:ext cx="5497823" cy="975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800">
                <a:solidFill>
                  <a:srgbClr val="002060"/>
                </a:solidFill>
              </a:rPr>
              <a:t>Thông tin đem lại hiểu biết cho con người. Mọi hoạt động của con người đều cần đến thông tin.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0223" y="2969467"/>
            <a:ext cx="5497823" cy="975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800" b="1">
                <a:solidFill>
                  <a:srgbClr val="002060"/>
                </a:solidFill>
              </a:rPr>
              <a:t>Ví dụ: </a:t>
            </a:r>
            <a:r>
              <a:rPr lang="vi-VN" sz="1800">
                <a:solidFill>
                  <a:srgbClr val="002060"/>
                </a:solidFill>
              </a:rPr>
              <a:t>Trong bài Con Rồng Cháu Tiên chúng ta biết được nguồn gốc của người Việt.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8527" y="3720917"/>
            <a:ext cx="1847327" cy="1306564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644938" y="193643"/>
            <a:ext cx="1442061" cy="136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6153300" cy="590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rgbClr val="002060"/>
                </a:solidFill>
                <a:latin typeface="+mj-lt"/>
              </a:rPr>
              <a:t>2. Tầm quan trọng của thông tin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7" name="Google Shape;644;p55"/>
          <p:cNvGrpSpPr/>
          <p:nvPr/>
        </p:nvGrpSpPr>
        <p:grpSpPr>
          <a:xfrm>
            <a:off x="609600" y="666750"/>
            <a:ext cx="660698" cy="762000"/>
            <a:chOff x="584925" y="238125"/>
            <a:chExt cx="415200" cy="525100"/>
          </a:xfrm>
        </p:grpSpPr>
        <p:sp>
          <p:nvSpPr>
            <p:cNvPr id="8" name="Google Shape;645;p5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6;p5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7;p55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48;p55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9;p55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0;p5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8391" y="3248462"/>
            <a:ext cx="3899691" cy="1409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1600">
                <a:solidFill>
                  <a:srgbClr val="002060"/>
                </a:solidFill>
              </a:rPr>
              <a:t>Thông tin đúng giúp con người đưa ra những lựa chọn tốt, giúp cho hoạt động của con người đạt hiệu quả.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3248462"/>
            <a:ext cx="381000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 b="1">
                <a:solidFill>
                  <a:srgbClr val="002060"/>
                </a:solidFill>
              </a:rPr>
              <a:t>Ví dụ</a:t>
            </a:r>
            <a:r>
              <a:rPr lang="vi-VN" sz="1600">
                <a:solidFill>
                  <a:srgbClr val="002060"/>
                </a:solidFill>
              </a:rPr>
              <a:t>: Đài khí tượng thủy văn báo Hà Nội hôm nay trời rất nắng -&gt; Bạn An đi học mang theo áo dài và mũ.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9393" y="931236"/>
            <a:ext cx="184730" cy="384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700"/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11430" y="671228"/>
            <a:ext cx="2718578" cy="244672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277208" y="2647950"/>
            <a:ext cx="3352800" cy="169784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50490" y="2827459"/>
            <a:ext cx="35117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/>
              <a:t>Thông tin giúp con </a:t>
            </a:r>
            <a:endParaRPr lang="nl-NL" sz="1800" smtClean="0"/>
          </a:p>
          <a:p>
            <a:pPr algn="ctr">
              <a:lnSpc>
                <a:spcPct val="150000"/>
              </a:lnSpc>
            </a:pPr>
            <a:r>
              <a:rPr lang="nl-NL" sz="1800" smtClean="0"/>
              <a:t>người điều </a:t>
            </a:r>
            <a:r>
              <a:rPr lang="nl-NL" sz="1800"/>
              <a:t>gì? </a:t>
            </a:r>
            <a:endParaRPr lang="nl-NL" sz="1800" smtClean="0"/>
          </a:p>
          <a:p>
            <a:pPr algn="ctr">
              <a:lnSpc>
                <a:spcPct val="150000"/>
              </a:lnSpc>
            </a:pPr>
            <a:r>
              <a:rPr lang="nl-NL" sz="1800" smtClean="0"/>
              <a:t>Nêu </a:t>
            </a:r>
            <a:r>
              <a:rPr lang="nl-NL" sz="1800"/>
              <a:t>ví dụ?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72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9" grpId="0" animBg="1"/>
      <p:bldP spid="26" grpId="0" animBg="1"/>
      <p:bldP spid="4" grpId="0" animBg="1"/>
      <p:bldP spid="4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4" y="2034532"/>
            <a:ext cx="23622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584" y="1065300"/>
            <a:ext cx="4295924" cy="726900"/>
          </a:xfrm>
        </p:spPr>
        <p:txBody>
          <a:bodyPr/>
          <a:lstStyle/>
          <a:p>
            <a:pPr algn="ctr"/>
            <a:r>
              <a:rPr lang="en-US" u="sng" smtClean="0">
                <a:solidFill>
                  <a:srgbClr val="002060"/>
                </a:solidFill>
                <a:latin typeface="+mj-lt"/>
              </a:rPr>
              <a:t>Hoạt động  nhóm</a:t>
            </a:r>
            <a:endParaRPr lang="en-US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31908" y="1428750"/>
            <a:ext cx="1066800" cy="838200"/>
          </a:xfrm>
          <a:prstGeom prst="ellipse">
            <a:avLst/>
          </a:prstGeom>
          <a:ln w="127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smtClean="0"/>
              <a:t>5: 00</a:t>
            </a:r>
            <a:endParaRPr lang="en-US" sz="1900" b="1"/>
          </a:p>
        </p:txBody>
      </p:sp>
      <p:grpSp>
        <p:nvGrpSpPr>
          <p:cNvPr id="11" name="Group 10"/>
          <p:cNvGrpSpPr/>
          <p:nvPr/>
        </p:nvGrpSpPr>
        <p:grpSpPr>
          <a:xfrm>
            <a:off x="2339546" y="2034532"/>
            <a:ext cx="4343400" cy="2438400"/>
            <a:chOff x="4343400" y="1657350"/>
            <a:chExt cx="4343400" cy="2438400"/>
          </a:xfrm>
        </p:grpSpPr>
        <p:sp>
          <p:nvSpPr>
            <p:cNvPr id="6" name="Rectangle 5"/>
            <p:cNvSpPr/>
            <p:nvPr/>
          </p:nvSpPr>
          <p:spPr>
            <a:xfrm>
              <a:off x="4343400" y="1657350"/>
              <a:ext cx="4343400" cy="76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Lớp tổ chức một buổi đi dã ngoại</a:t>
              </a:r>
              <a:endParaRPr lang="en-US" sz="1800">
                <a:solidFill>
                  <a:srgbClr val="00206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629400" y="2495550"/>
              <a:ext cx="0" cy="4572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343400" y="2952750"/>
              <a:ext cx="43434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Các nhóm thảo luận, đặt câu hỏi giúp tìm thông tin cho buổi dã ngoại đó.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AE654A-1276-4975-AFFF-9046625F4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00" b="7397"/>
          <a:stretch/>
        </p:blipFill>
        <p:spPr>
          <a:xfrm>
            <a:off x="6628881" y="2436341"/>
            <a:ext cx="2515119" cy="2569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67000" y="209550"/>
            <a:ext cx="401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FFFF00"/>
                </a:solidFill>
              </a:rPr>
              <a:t>TỔNG KẾT NỘI DUNG BÀI HỌC</a:t>
            </a:r>
            <a:endParaRPr lang="en-US" sz="2000" b="1" u="sng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7300" y="594169"/>
            <a:ext cx="7978041" cy="1616340"/>
            <a:chOff x="4654462" y="789474"/>
            <a:chExt cx="4307512" cy="1616340"/>
          </a:xfrm>
        </p:grpSpPr>
        <p:sp>
          <p:nvSpPr>
            <p:cNvPr id="15" name="TextBox 14"/>
            <p:cNvSpPr txBox="1"/>
            <p:nvPr/>
          </p:nvSpPr>
          <p:spPr>
            <a:xfrm>
              <a:off x="4654462" y="789474"/>
              <a:ext cx="3729978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l-NL" sz="1600" smtClean="0">
                  <a:solidFill>
                    <a:srgbClr val="FFFF00"/>
                  </a:solidFill>
                </a:rPr>
                <a:t>Thông </a:t>
              </a:r>
              <a:r>
                <a:rPr lang="nl-NL" sz="1600">
                  <a:solidFill>
                    <a:srgbClr val="FFFF00"/>
                  </a:solidFill>
                </a:rPr>
                <a:t>tin là những gì đem lại </a:t>
              </a:r>
              <a:r>
                <a:rPr lang="nl-NL" sz="1600" smtClean="0">
                  <a:solidFill>
                    <a:srgbClr val="FFFF00"/>
                  </a:solidFill>
                </a:rPr>
                <a:t>hiểu biết </a:t>
              </a:r>
              <a:r>
                <a:rPr lang="nl-NL" sz="1600">
                  <a:solidFill>
                    <a:srgbClr val="FFFF00"/>
                  </a:solidFill>
                </a:rPr>
                <a:t>cho con người về thế giới </a:t>
              </a:r>
              <a:r>
                <a:rPr lang="nl-NL" sz="1600" smtClean="0">
                  <a:solidFill>
                    <a:srgbClr val="FFFF00"/>
                  </a:solidFill>
                </a:rPr>
                <a:t>xung quanh </a:t>
              </a:r>
              <a:r>
                <a:rPr lang="nl-NL" sz="1600">
                  <a:solidFill>
                    <a:srgbClr val="FFFF00"/>
                  </a:solidFill>
                </a:rPr>
                <a:t>và về chính bản thân mình</a:t>
              </a:r>
              <a:r>
                <a:rPr lang="nl-NL" sz="1600" smtClean="0">
                  <a:solidFill>
                    <a:srgbClr val="FFFF00"/>
                  </a:solidFill>
                </a:rPr>
                <a:t>.</a:t>
              </a:r>
              <a:endParaRPr lang="en-US" sz="160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54462" y="1620471"/>
              <a:ext cx="4307512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l-NL" sz="1600">
                  <a:solidFill>
                    <a:srgbClr val="FFFF00"/>
                  </a:solidFill>
                </a:rPr>
                <a:t>Thông tin được ghi lên vật mang tin </a:t>
              </a:r>
              <a:r>
                <a:rPr lang="nl-NL" sz="1600" smtClean="0">
                  <a:solidFill>
                    <a:srgbClr val="FFFF00"/>
                  </a:solidFill>
                </a:rPr>
                <a:t>trở thành </a:t>
              </a:r>
              <a:r>
                <a:rPr lang="nl-NL" sz="1600">
                  <a:solidFill>
                    <a:srgbClr val="FFFF00"/>
                  </a:solidFill>
                </a:rPr>
                <a:t>dữ liệu. Dữ liệu được thể </a:t>
              </a:r>
              <a:r>
                <a:rPr lang="nl-NL" sz="1600" smtClean="0">
                  <a:solidFill>
                    <a:srgbClr val="FFFF00"/>
                  </a:solidFill>
                </a:rPr>
                <a:t>hiện </a:t>
              </a:r>
              <a:r>
                <a:rPr lang="nl-NL" sz="1600">
                  <a:solidFill>
                    <a:srgbClr val="FFFF00"/>
                  </a:solidFill>
                </a:rPr>
                <a:t>dưới dạng những con số, </a:t>
              </a:r>
              <a:r>
                <a:rPr lang="nl-NL" sz="1600" smtClean="0">
                  <a:solidFill>
                    <a:srgbClr val="FFFF00"/>
                  </a:solidFill>
                </a:rPr>
                <a:t>văn bản</a:t>
              </a:r>
              <a:r>
                <a:rPr lang="nl-NL" sz="1600">
                  <a:solidFill>
                    <a:srgbClr val="FFFF00"/>
                  </a:solidFill>
                </a:rPr>
                <a:t>, hình ảnh và âm thanh</a:t>
              </a:r>
              <a:r>
                <a:rPr lang="nl-NL" sz="1600" smtClean="0">
                  <a:solidFill>
                    <a:srgbClr val="FFFF00"/>
                  </a:solidFill>
                </a:rPr>
                <a:t>.</a:t>
              </a:r>
              <a:endParaRPr lang="en-US" sz="160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7516" y="2266950"/>
            <a:ext cx="81002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1600">
                <a:solidFill>
                  <a:srgbClr val="FFFF00"/>
                </a:solidFill>
              </a:rPr>
              <a:t>Vật mang tin là phương tiện được dùng để lưu trữ và truyền tải thông tin, ví dụ như </a:t>
            </a:r>
            <a:endParaRPr lang="nl-NL" sz="160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smtClean="0">
                <a:solidFill>
                  <a:srgbClr val="FFFF00"/>
                </a:solidFill>
              </a:rPr>
              <a:t>     giấy </a:t>
            </a:r>
            <a:r>
              <a:rPr lang="nl-NL" sz="1600">
                <a:solidFill>
                  <a:srgbClr val="FFFF00"/>
                </a:solidFill>
              </a:rPr>
              <a:t>viết, đĩa CD, thẻ nhớ...</a:t>
            </a:r>
            <a:endParaRPr lang="en-US" sz="1600">
              <a:solidFill>
                <a:srgbClr val="FFFF00"/>
              </a:solidFill>
            </a:endParaRP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8594" y="3105150"/>
            <a:ext cx="829425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1600">
                <a:solidFill>
                  <a:srgbClr val="FFFF00"/>
                </a:solidFill>
              </a:rPr>
              <a:t>Thông tin đem lại hiểu biết cho con người. Mọi hoạt động của con người đều cần đến </a:t>
            </a:r>
            <a:endParaRPr lang="en-US" sz="160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smtClean="0">
                <a:solidFill>
                  <a:srgbClr val="FFFF00"/>
                </a:solidFill>
              </a:rPr>
              <a:t>      </a:t>
            </a:r>
            <a:r>
              <a:rPr lang="vi-VN" sz="1600" smtClean="0">
                <a:solidFill>
                  <a:srgbClr val="FFFF00"/>
                </a:solidFill>
              </a:rPr>
              <a:t>thông </a:t>
            </a:r>
            <a:r>
              <a:rPr lang="vi-VN" sz="1600">
                <a:solidFill>
                  <a:srgbClr val="FFFF00"/>
                </a:solidFill>
              </a:rPr>
              <a:t>tin.</a:t>
            </a:r>
            <a:endParaRPr lang="en-US" sz="1600">
              <a:solidFill>
                <a:srgbClr val="FFFF00"/>
              </a:solidFill>
            </a:endParaRP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594" y="3943350"/>
            <a:ext cx="8425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1600">
                <a:solidFill>
                  <a:srgbClr val="FFFF00"/>
                </a:solidFill>
              </a:rPr>
              <a:t>Thông tin đúng giúp con người đưa ra những lựa chọn tốt, giúp cho hoạt động của con </a:t>
            </a:r>
            <a:endParaRPr lang="nl-NL" sz="160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smtClean="0">
                <a:solidFill>
                  <a:srgbClr val="FFFF00"/>
                </a:solidFill>
              </a:rPr>
              <a:t>      người </a:t>
            </a:r>
            <a:r>
              <a:rPr lang="nl-NL" sz="1600">
                <a:solidFill>
                  <a:srgbClr val="FFFF00"/>
                </a:solidFill>
              </a:rPr>
              <a:t>đạt hiệu quả</a:t>
            </a:r>
            <a:r>
              <a:rPr lang="nl-NL" sz="1600" smtClean="0">
                <a:solidFill>
                  <a:srgbClr val="FFFF00"/>
                </a:solidFill>
              </a:rPr>
              <a:t>.</a:t>
            </a:r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09800" y="1123950"/>
            <a:ext cx="578555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Câu 1: </a:t>
            </a:r>
            <a:r>
              <a:rPr lang="vi-VN" sz="1800" b="1" i="1" smtClean="0">
                <a:solidFill>
                  <a:srgbClr val="002060"/>
                </a:solidFill>
              </a:rPr>
              <a:t>Phương </a:t>
            </a:r>
            <a:r>
              <a:rPr lang="vi-VN" sz="1800" b="1" i="1">
                <a:solidFill>
                  <a:srgbClr val="002060"/>
                </a:solidFill>
              </a:rPr>
              <a:t>án nào sau đây là thông tin?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A. Các con số thu thập được qua cuộc điều tra dân số.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B. Kiến thức về phân bố dân cư.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C. Phiếu điều tra dân số.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D. Tệp lưu trữ tài liệu về điều tra dân số.</a:t>
            </a:r>
          </a:p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583043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002060"/>
                </a:solidFill>
              </a:rPr>
              <a:t>BÀI TẬP LUYỆN TẬP</a:t>
            </a:r>
            <a:endParaRPr lang="en-US" sz="2000" b="1" u="sng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295275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5"/>
              </a:ext>
            </a:extLst>
          </a:blip>
          <a:srcRect/>
          <a:stretch>
            <a:fillRect/>
          </a:stretch>
        </p:blipFill>
        <p:spPr>
          <a:xfrm>
            <a:off x="228598" y="2952750"/>
            <a:ext cx="1571985" cy="2073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>
            <a:off x="7403757" y="3181350"/>
            <a:ext cx="1373010" cy="18125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950098" y="104035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Câu 2: </a:t>
            </a:r>
            <a:r>
              <a:rPr lang="vi-VN" sz="1800" b="1" i="1" smtClean="0">
                <a:solidFill>
                  <a:srgbClr val="002060"/>
                </a:solidFill>
              </a:rPr>
              <a:t>Phát </a:t>
            </a:r>
            <a:r>
              <a:rPr lang="vi-VN" sz="1800" b="1" i="1">
                <a:solidFill>
                  <a:srgbClr val="002060"/>
                </a:solidFill>
              </a:rPr>
              <a:t>biểu nào sau đây là đúng?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A. Thông tin là kết quả của việc xử li dữ liệu để nó trở nên có ý nghĩa.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B. Mọi thông tin muốn có được, con người sẽ phải tốn rất nhiều tiền.</a:t>
            </a: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rgbClr val="002060"/>
                </a:solidFill>
              </a:rPr>
              <a:t>C. Không có sự phân biệt giữa thông tin và dữ liệu.</a:t>
            </a: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rgbClr val="002060"/>
                </a:solidFill>
              </a:rPr>
              <a:t>D. Dữ liệu chỉ có trong máy tính, không tồn tại bên ngoài máy tính</a:t>
            </a:r>
            <a:r>
              <a:rPr lang="en-US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50098" y="819150"/>
            <a:ext cx="335902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007956"/>
            <a:ext cx="6391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Câu 3: </a:t>
            </a:r>
            <a:r>
              <a:rPr lang="vi-VN" sz="1800" b="1" i="1" smtClean="0">
                <a:solidFill>
                  <a:srgbClr val="002060"/>
                </a:solidFill>
              </a:rPr>
              <a:t>Công </a:t>
            </a:r>
            <a:r>
              <a:rPr lang="vi-VN" sz="1800" b="1" i="1">
                <a:solidFill>
                  <a:srgbClr val="002060"/>
                </a:solidFill>
              </a:rPr>
              <a:t>cụ nào sau đây không phải là vật mang tin?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A. </a:t>
            </a:r>
            <a:r>
              <a:rPr lang="vi-VN" sz="1800" smtClean="0">
                <a:solidFill>
                  <a:srgbClr val="002060"/>
                </a:solidFill>
              </a:rPr>
              <a:t>Giấy.</a:t>
            </a:r>
            <a:r>
              <a:rPr lang="en-US" sz="1800" smtClean="0">
                <a:solidFill>
                  <a:srgbClr val="002060"/>
                </a:solidFill>
              </a:rPr>
              <a:t>                 </a:t>
            </a:r>
            <a:r>
              <a:rPr lang="vi-VN" sz="1800" smtClean="0">
                <a:solidFill>
                  <a:srgbClr val="002060"/>
                </a:solidFill>
              </a:rPr>
              <a:t>B</a:t>
            </a:r>
            <a:r>
              <a:rPr lang="vi-VN" sz="1800">
                <a:solidFill>
                  <a:srgbClr val="002060"/>
                </a:solidFill>
              </a:rPr>
              <a:t>. Cuộn phim.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C. Thẻ nhớ.        </a:t>
            </a:r>
            <a:r>
              <a:rPr lang="en-US" sz="1800">
                <a:solidFill>
                  <a:srgbClr val="002060"/>
                </a:solidFill>
              </a:rPr>
              <a:t> </a:t>
            </a:r>
            <a:r>
              <a:rPr lang="en-US" sz="1800" smtClean="0">
                <a:solidFill>
                  <a:srgbClr val="002060"/>
                </a:solidFill>
              </a:rPr>
              <a:t>  </a:t>
            </a:r>
            <a:r>
              <a:rPr lang="vi-VN" sz="1800" smtClean="0">
                <a:solidFill>
                  <a:srgbClr val="002060"/>
                </a:solidFill>
              </a:rPr>
              <a:t>D</a:t>
            </a:r>
            <a:r>
              <a:rPr lang="vi-VN" sz="1800">
                <a:solidFill>
                  <a:srgbClr val="002060"/>
                </a:solidFill>
              </a:rPr>
              <a:t>. Xô, chậu</a:t>
            </a:r>
            <a:r>
              <a:rPr lang="vi-VN" sz="1800" smtClean="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4234885"/>
            <a:ext cx="388776" cy="3983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086600" y="3079629"/>
            <a:ext cx="1935892" cy="1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992917" y="666750"/>
            <a:ext cx="714490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i="1" smtClean="0">
                <a:solidFill>
                  <a:srgbClr val="002060"/>
                </a:solidFill>
              </a:rPr>
              <a:t>Câu 4: </a:t>
            </a:r>
            <a:r>
              <a:rPr lang="vi-VN" sz="1800" b="1" i="1" smtClean="0">
                <a:solidFill>
                  <a:srgbClr val="002060"/>
                </a:solidFill>
              </a:rPr>
              <a:t>Phát </a:t>
            </a:r>
            <a:r>
              <a:rPr lang="vi-VN" sz="1800" b="1" i="1">
                <a:solidFill>
                  <a:srgbClr val="002060"/>
                </a:solidFill>
              </a:rPr>
              <a:t>biểu nào sau đây là sai?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A. Thông tin đem lại cho con người sự hiểu biết.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B. Thông tin là những gì có giá trị, dữ liệu là những thứ vô giá trị.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C. Thông tin có thể làm thay đổi hành động của con người.</a:t>
            </a:r>
          </a:p>
          <a:p>
            <a:pPr>
              <a:lnSpc>
                <a:spcPct val="200000"/>
              </a:lnSpc>
            </a:pPr>
            <a:r>
              <a:rPr lang="vi-VN" sz="1800">
                <a:solidFill>
                  <a:srgbClr val="002060"/>
                </a:solidFill>
              </a:rPr>
              <a:t>D. Sự tiếp nhận thông tin phụ thuộc vào sự hiểu biết của mỗi người.</a:t>
            </a:r>
          </a:p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70263" y="1937007"/>
            <a:ext cx="384876" cy="3983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5"/>
              </a:ext>
            </a:extLst>
          </a:blip>
          <a:srcRect/>
          <a:stretch>
            <a:fillRect/>
          </a:stretch>
        </p:blipFill>
        <p:spPr>
          <a:xfrm>
            <a:off x="1" y="3044016"/>
            <a:ext cx="1905192" cy="1982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>
            <a:off x="7175159" y="3486149"/>
            <a:ext cx="1664041" cy="15077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ctrTitle" idx="4294967295"/>
          </p:nvPr>
        </p:nvSpPr>
        <p:spPr>
          <a:xfrm>
            <a:off x="1143000" y="285750"/>
            <a:ext cx="6593700" cy="5524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rgbClr val="FFFFFF"/>
                </a:solidFill>
                <a:latin typeface="+mj-lt"/>
              </a:rPr>
              <a:t>BÀI TẬP VẬN DỤNG</a:t>
            </a:r>
            <a:endParaRPr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6" name="Google Shape;346;p42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28600" y="908956"/>
            <a:ext cx="4267200" cy="3186793"/>
          </a:xfrm>
          <a:prstGeom prst="cloudCallout">
            <a:avLst/>
          </a:prstGeom>
          <a:solidFill>
            <a:schemeClr val="bg2">
              <a:lumMod val="10000"/>
              <a:lumOff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1600" smtClean="0">
                <a:solidFill>
                  <a:srgbClr val="002060"/>
                </a:solidFill>
              </a:rPr>
              <a:t>Em </a:t>
            </a:r>
            <a:r>
              <a:rPr lang="vi-VN" sz="1600">
                <a:solidFill>
                  <a:srgbClr val="002060"/>
                </a:solidFill>
              </a:rPr>
              <a:t>hãy liệt kê những lợi ích của máy tính ở một trong các lĩnh vực </a:t>
            </a:r>
            <a:r>
              <a:rPr lang="en-US" sz="1600" smtClean="0">
                <a:solidFill>
                  <a:srgbClr val="002060"/>
                </a:solidFill>
              </a:rPr>
              <a:t>y tế, giáo dục, âm nhạc, hội họa, xây dựng </a:t>
            </a:r>
            <a:r>
              <a:rPr lang="vi-VN" sz="1600" smtClean="0">
                <a:solidFill>
                  <a:srgbClr val="002060"/>
                </a:solidFill>
              </a:rPr>
              <a:t>để </a:t>
            </a:r>
            <a:r>
              <a:rPr lang="vi-VN" sz="1600">
                <a:solidFill>
                  <a:srgbClr val="002060"/>
                </a:solidFill>
              </a:rPr>
              <a:t>thấy rõ hiệu quả của việc xử lí thông tin bằng máy </a:t>
            </a:r>
            <a:r>
              <a:rPr lang="vi-VN" sz="1600" smtClean="0">
                <a:solidFill>
                  <a:srgbClr val="002060"/>
                </a:solidFill>
              </a:rPr>
              <a:t>tính</a:t>
            </a:r>
            <a:r>
              <a:rPr lang="en-US" sz="1600" smtClean="0">
                <a:solidFill>
                  <a:srgbClr val="002060"/>
                </a:solidFill>
              </a:rPr>
              <a:t>?</a:t>
            </a:r>
            <a:endParaRPr lang="en-US" sz="160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908956"/>
            <a:ext cx="8382000" cy="3836258"/>
            <a:chOff x="3352800" y="1047750"/>
            <a:chExt cx="6019800" cy="3810000"/>
          </a:xfrm>
        </p:grpSpPr>
        <p:sp>
          <p:nvSpPr>
            <p:cNvPr id="4" name="Vertical Scroll 3"/>
            <p:cNvSpPr/>
            <p:nvPr/>
          </p:nvSpPr>
          <p:spPr>
            <a:xfrm>
              <a:off x="3352800" y="1047750"/>
              <a:ext cx="6019800" cy="3810000"/>
            </a:xfrm>
            <a:prstGeom prst="verticalScroll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0906" y="1200150"/>
              <a:ext cx="5129165" cy="356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  a. </a:t>
              </a:r>
              <a:r>
                <a:rPr lang="vi-VN" sz="1800" b="1" smtClean="0">
                  <a:solidFill>
                    <a:srgbClr val="002060"/>
                  </a:solidFill>
                </a:rPr>
                <a:t>Y </a:t>
              </a:r>
              <a:r>
                <a:rPr lang="vi-VN" sz="1800" b="1">
                  <a:solidFill>
                    <a:srgbClr val="002060"/>
                  </a:solidFill>
                </a:rPr>
                <a:t>tế:</a:t>
              </a:r>
              <a:r>
                <a:rPr lang="vi-VN" sz="1800">
                  <a:solidFill>
                    <a:srgbClr val="002060"/>
                  </a:solidFill>
                </a:rPr>
                <a:t> </a:t>
              </a:r>
              <a:r>
                <a:rPr lang="vi-VN" sz="1800" smtClean="0">
                  <a:solidFill>
                    <a:srgbClr val="002060"/>
                  </a:solidFill>
                </a:rPr>
                <a:t>Lưu </a:t>
              </a:r>
              <a:r>
                <a:rPr lang="vi-VN" sz="1800">
                  <a:solidFill>
                    <a:srgbClr val="002060"/>
                  </a:solidFill>
                </a:rPr>
                <a:t>trữ bệnh án bệnh nhân, các </a:t>
              </a:r>
              <a:r>
                <a:rPr lang="vi-VN" sz="1800" smtClean="0">
                  <a:solidFill>
                    <a:srgbClr val="002060"/>
                  </a:solidFill>
                </a:rPr>
                <a:t>chỉ </a:t>
              </a:r>
              <a:r>
                <a:rPr lang="vi-VN" sz="1800">
                  <a:solidFill>
                    <a:srgbClr val="002060"/>
                  </a:solidFill>
                </a:rPr>
                <a:t>số sức </a:t>
              </a:r>
              <a:r>
                <a:rPr lang="vi-VN" sz="1800" smtClean="0">
                  <a:solidFill>
                    <a:srgbClr val="002060"/>
                  </a:solidFill>
                </a:rPr>
                <a:t>khỏe </a:t>
              </a:r>
              <a:r>
                <a:rPr lang="vi-VN" sz="1800">
                  <a:solidFill>
                    <a:srgbClr val="002060"/>
                  </a:solidFill>
                </a:rPr>
                <a:t>của con </a:t>
              </a:r>
              <a:r>
                <a:rPr lang="vi-VN" sz="1800" smtClean="0">
                  <a:solidFill>
                    <a:srgbClr val="002060"/>
                  </a:solidFill>
                </a:rPr>
                <a:t>người</a:t>
              </a:r>
              <a:r>
                <a:rPr lang="en-US" sz="1800" smtClean="0">
                  <a:solidFill>
                    <a:srgbClr val="002060"/>
                  </a:solidFill>
                </a:rPr>
                <a:t>.</a:t>
              </a:r>
              <a:endParaRPr lang="vi-VN" sz="180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  </a:t>
              </a:r>
              <a:r>
                <a:rPr lang="vi-VN" sz="1800" b="1" smtClean="0">
                  <a:solidFill>
                    <a:srgbClr val="002060"/>
                  </a:solidFill>
                </a:rPr>
                <a:t>b</a:t>
              </a:r>
              <a:r>
                <a:rPr lang="en-US" sz="1800" b="1" smtClean="0">
                  <a:solidFill>
                    <a:srgbClr val="002060"/>
                  </a:solidFill>
                </a:rPr>
                <a:t>. </a:t>
              </a:r>
              <a:r>
                <a:rPr lang="vi-VN" sz="1800" b="1" smtClean="0">
                  <a:solidFill>
                    <a:srgbClr val="002060"/>
                  </a:solidFill>
                </a:rPr>
                <a:t>Giáo </a:t>
              </a:r>
              <a:r>
                <a:rPr lang="vi-VN" sz="1800" b="1">
                  <a:solidFill>
                    <a:srgbClr val="002060"/>
                  </a:solidFill>
                </a:rPr>
                <a:t>dục: </a:t>
              </a:r>
              <a:r>
                <a:rPr lang="vi-VN" sz="1800">
                  <a:solidFill>
                    <a:srgbClr val="002060"/>
                  </a:solidFill>
                </a:rPr>
                <a:t>Tính toán, lưu trữ số liệu, kiến thức</a:t>
              </a:r>
            </a:p>
            <a:p>
              <a:pPr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  </a:t>
              </a:r>
              <a:r>
                <a:rPr lang="vi-VN" sz="1800" b="1" smtClean="0">
                  <a:solidFill>
                    <a:srgbClr val="002060"/>
                  </a:solidFill>
                </a:rPr>
                <a:t>c</a:t>
              </a:r>
              <a:r>
                <a:rPr lang="en-US" sz="1800" b="1">
                  <a:solidFill>
                    <a:srgbClr val="002060"/>
                  </a:solidFill>
                </a:rPr>
                <a:t>.</a:t>
              </a:r>
              <a:r>
                <a:rPr lang="vi-VN" sz="1800" b="1" smtClean="0">
                  <a:solidFill>
                    <a:srgbClr val="002060"/>
                  </a:solidFill>
                </a:rPr>
                <a:t> </a:t>
              </a:r>
              <a:r>
                <a:rPr lang="vi-VN" sz="1800" b="1">
                  <a:solidFill>
                    <a:srgbClr val="002060"/>
                  </a:solidFill>
                </a:rPr>
                <a:t>Âm nhạc</a:t>
              </a:r>
              <a:r>
                <a:rPr lang="vi-VN" sz="1800">
                  <a:solidFill>
                    <a:srgbClr val="002060"/>
                  </a:solidFill>
                </a:rPr>
                <a:t>: Quảng bá âm nhạc, nghe và chia sẻ </a:t>
              </a:r>
              <a:r>
                <a:rPr lang="vi-VN" sz="1800" smtClean="0">
                  <a:solidFill>
                    <a:srgbClr val="002060"/>
                  </a:solidFill>
                </a:rPr>
                <a:t>âm </a:t>
              </a:r>
              <a:r>
                <a:rPr lang="vi-VN" sz="1800" smtClean="0">
                  <a:solidFill>
                    <a:srgbClr val="002060"/>
                  </a:solidFill>
                </a:rPr>
                <a:t>nhạc</a:t>
              </a:r>
              <a:r>
                <a:rPr lang="en-US" sz="1800" smtClean="0">
                  <a:solidFill>
                    <a:srgbClr val="002060"/>
                  </a:solidFill>
                </a:rPr>
                <a:t>.</a:t>
              </a:r>
              <a:endParaRPr lang="vi-VN" sz="180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  </a:t>
              </a:r>
              <a:r>
                <a:rPr lang="vi-VN" sz="1800" b="1" smtClean="0">
                  <a:solidFill>
                    <a:srgbClr val="002060"/>
                  </a:solidFill>
                </a:rPr>
                <a:t>d</a:t>
              </a:r>
              <a:r>
                <a:rPr lang="en-US" sz="1800" b="1">
                  <a:solidFill>
                    <a:srgbClr val="002060"/>
                  </a:solidFill>
                </a:rPr>
                <a:t>.</a:t>
              </a:r>
              <a:r>
                <a:rPr lang="vi-VN" sz="1800" b="1" smtClean="0">
                  <a:solidFill>
                    <a:srgbClr val="002060"/>
                  </a:solidFill>
                </a:rPr>
                <a:t> </a:t>
              </a:r>
              <a:r>
                <a:rPr lang="vi-VN" sz="1800" b="1">
                  <a:solidFill>
                    <a:srgbClr val="002060"/>
                  </a:solidFill>
                </a:rPr>
                <a:t>Hội họa: </a:t>
              </a:r>
              <a:r>
                <a:rPr lang="vi-VN" sz="1800">
                  <a:solidFill>
                    <a:srgbClr val="002060"/>
                  </a:solidFill>
                </a:rPr>
                <a:t>Thiết kế tranh ảnh, lưu trữ và </a:t>
              </a:r>
              <a:r>
                <a:rPr lang="vi-VN" sz="1800" smtClean="0">
                  <a:solidFill>
                    <a:srgbClr val="002060"/>
                  </a:solidFill>
                </a:rPr>
                <a:t>truyền</a:t>
              </a:r>
              <a:r>
                <a:rPr lang="en-US" sz="1800" smtClean="0">
                  <a:solidFill>
                    <a:srgbClr val="002060"/>
                  </a:solidFill>
                </a:rPr>
                <a:t> </a:t>
              </a:r>
              <a:r>
                <a:rPr lang="vi-VN" sz="1800" smtClean="0">
                  <a:solidFill>
                    <a:srgbClr val="002060"/>
                  </a:solidFill>
                </a:rPr>
                <a:t>bá </a:t>
              </a:r>
              <a:r>
                <a:rPr lang="vi-VN" sz="1800">
                  <a:solidFill>
                    <a:srgbClr val="002060"/>
                  </a:solidFill>
                </a:rPr>
                <a:t>hội họa đến mọi </a:t>
              </a:r>
              <a:r>
                <a:rPr lang="vi-VN" sz="1800" smtClean="0">
                  <a:solidFill>
                    <a:srgbClr val="002060"/>
                  </a:solidFill>
                </a:rPr>
                <a:t>người</a:t>
              </a:r>
              <a:r>
                <a:rPr lang="en-US" sz="1800" smtClean="0">
                  <a:solidFill>
                    <a:srgbClr val="002060"/>
                  </a:solidFill>
                </a:rPr>
                <a:t>.</a:t>
              </a:r>
              <a:endParaRPr lang="vi-VN" sz="180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  </a:t>
              </a:r>
              <a:r>
                <a:rPr lang="vi-VN" sz="1800" b="1" smtClean="0">
                  <a:solidFill>
                    <a:srgbClr val="002060"/>
                  </a:solidFill>
                </a:rPr>
                <a:t>e</a:t>
              </a:r>
              <a:r>
                <a:rPr lang="en-US" sz="1800" b="1" smtClean="0">
                  <a:solidFill>
                    <a:srgbClr val="002060"/>
                  </a:solidFill>
                </a:rPr>
                <a:t>.</a:t>
              </a:r>
              <a:r>
                <a:rPr lang="vi-VN" sz="1800" b="1" smtClean="0">
                  <a:solidFill>
                    <a:srgbClr val="002060"/>
                  </a:solidFill>
                </a:rPr>
                <a:t> </a:t>
              </a:r>
              <a:r>
                <a:rPr lang="vi-VN" sz="1800" b="1">
                  <a:solidFill>
                    <a:srgbClr val="002060"/>
                  </a:solidFill>
                </a:rPr>
                <a:t>Xây dựng</a:t>
              </a:r>
              <a:r>
                <a:rPr lang="vi-VN" sz="1800">
                  <a:solidFill>
                    <a:srgbClr val="002060"/>
                  </a:solidFill>
                </a:rPr>
                <a:t>: Thiết kế, lưu trữ các mô hình kiến trúc</a:t>
              </a:r>
              <a:r>
                <a:rPr lang="vi-VN" sz="1800" smtClean="0">
                  <a:solidFill>
                    <a:srgbClr val="002060"/>
                  </a:solidFill>
                </a:rPr>
                <a:t>...</a:t>
              </a:r>
              <a:endParaRPr lang="vi-VN" sz="1800">
                <a:solidFill>
                  <a:srgbClr val="002060"/>
                </a:solidFill>
              </a:endParaRP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/>
        </p:nvSpPr>
        <p:spPr>
          <a:xfrm>
            <a:off x="2699550" y="1106513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accent1"/>
                </a:solidFill>
                <a:latin typeface="+mj-lt"/>
                <a:ea typeface="Roboto"/>
                <a:cs typeface="Roboto"/>
                <a:sym typeface="Roboto"/>
              </a:rPr>
              <a:t>Ôn lại kiến thức đã học</a:t>
            </a:r>
            <a:endParaRPr sz="2200" b="1">
              <a:solidFill>
                <a:schemeClr val="accen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2699550" y="2506688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accent3"/>
                </a:solidFill>
                <a:latin typeface="+mj-lt"/>
                <a:ea typeface="Roboto"/>
                <a:cs typeface="Roboto"/>
                <a:sym typeface="Roboto"/>
              </a:rPr>
              <a:t>Hoàn thành bài tập</a:t>
            </a:r>
            <a:endParaRPr sz="2200" b="1">
              <a:solidFill>
                <a:schemeClr val="accent3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2699550" y="3906863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accent4"/>
                </a:solidFill>
                <a:latin typeface="+mj-lt"/>
                <a:ea typeface="Roboto"/>
                <a:cs typeface="Roboto"/>
                <a:sym typeface="Roboto"/>
              </a:rPr>
              <a:t>Xem trước nội dung bài 2</a:t>
            </a:r>
            <a:endParaRPr sz="2200" b="1">
              <a:solidFill>
                <a:schemeClr val="accent4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247" name="Google Shape;247;p36"/>
          <p:cNvCxnSpPr/>
          <p:nvPr/>
        </p:nvCxnSpPr>
        <p:spPr>
          <a:xfrm>
            <a:off x="4572000" y="1654444"/>
            <a:ext cx="0" cy="816600"/>
          </a:xfrm>
          <a:prstGeom prst="straightConnector1">
            <a:avLst/>
          </a:prstGeom>
          <a:noFill/>
          <a:ln w="28575" cap="rnd" cmpd="sng">
            <a:solidFill>
              <a:schemeClr val="accent5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248" name="Google Shape;248;p36"/>
          <p:cNvCxnSpPr/>
          <p:nvPr/>
        </p:nvCxnSpPr>
        <p:spPr>
          <a:xfrm>
            <a:off x="4572000" y="3054619"/>
            <a:ext cx="0" cy="816600"/>
          </a:xfrm>
          <a:prstGeom prst="straightConnector1">
            <a:avLst/>
          </a:prstGeom>
          <a:noFill/>
          <a:ln w="28575" cap="rnd" cmpd="sng">
            <a:solidFill>
              <a:schemeClr val="accent5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2060"/>
                </a:solidFill>
                <a:latin typeface="+mj-lt"/>
              </a:rPr>
              <a:t>CỦNG CỐ, DẶN DÒ VỀ NHÀ</a:t>
            </a:r>
            <a:endParaRPr lang="en-US" sz="24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Google Shape;626;p53"/>
          <p:cNvSpPr/>
          <p:nvPr/>
        </p:nvSpPr>
        <p:spPr>
          <a:xfrm>
            <a:off x="168150" y="133350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627;p53"/>
          <p:cNvSpPr/>
          <p:nvPr/>
        </p:nvSpPr>
        <p:spPr>
          <a:xfrm>
            <a:off x="168150" y="1106513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628;p53"/>
          <p:cNvSpPr/>
          <p:nvPr/>
        </p:nvSpPr>
        <p:spPr>
          <a:xfrm>
            <a:off x="1028599" y="742146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965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8208" y="798545"/>
            <a:ext cx="18288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400" b="1">
                <a:solidFill>
                  <a:schemeClr val="bg1"/>
                </a:solidFill>
              </a:rPr>
              <a:t>Khởi động:</a:t>
            </a: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997"/>
            <a:ext cx="3335694" cy="2113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66950"/>
            <a:ext cx="3733800" cy="245244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5410200" y="666750"/>
            <a:ext cx="304800" cy="3276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19150"/>
            <a:ext cx="2721785" cy="297180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2057400" y="1200150"/>
            <a:ext cx="3733800" cy="31242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Mỗi ngày, em thường nhìn thấy gì, nghe thầy gì?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4294967295"/>
          </p:nvPr>
        </p:nvSpPr>
        <p:spPr>
          <a:xfrm>
            <a:off x="2671800" y="1543050"/>
            <a:ext cx="3800400" cy="2057400"/>
          </a:xfrm>
          <a:prstGeom prst="rect">
            <a:avLst/>
          </a:prstGeom>
          <a:solidFill>
            <a:srgbClr val="689EE1">
              <a:alpha val="83920"/>
            </a:srgbClr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FFFF00"/>
                </a:solidFill>
                <a:latin typeface="+mj-lt"/>
                <a:ea typeface="Roboto Slab"/>
                <a:cs typeface="Roboto Slab"/>
                <a:sym typeface="Roboto Slab"/>
              </a:rPr>
              <a:t>CẢM ƠN CÁC EM</a:t>
            </a:r>
            <a:r>
              <a:rPr lang="en" sz="2400" b="1">
                <a:solidFill>
                  <a:srgbClr val="FFFF00"/>
                </a:solidFill>
                <a:latin typeface="+mj-lt"/>
                <a:cs typeface="Roboto Slab"/>
              </a:rPr>
              <a:t> </a:t>
            </a:r>
            <a:r>
              <a:rPr lang="en" sz="2400" b="1" smtClean="0">
                <a:solidFill>
                  <a:srgbClr val="FFFF00"/>
                </a:solidFill>
                <a:latin typeface="+mj-lt"/>
                <a:cs typeface="Roboto Slab"/>
              </a:rPr>
              <a:t>ĐÃ LẮNG NGHE BÀI GIẢNG!</a:t>
            </a:r>
            <a:endParaRPr sz="24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ctrTitle" idx="4294967295"/>
          </p:nvPr>
        </p:nvSpPr>
        <p:spPr>
          <a:xfrm>
            <a:off x="685800" y="971550"/>
            <a:ext cx="74676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FF00"/>
                </a:solidFill>
                <a:latin typeface="+mj-lt"/>
              </a:rPr>
              <a:t>CHỦ ĐỀ 1</a:t>
            </a:r>
            <a:br>
              <a:rPr lang="en-US" sz="2800" smtClean="0">
                <a:solidFill>
                  <a:srgbClr val="FFFF00"/>
                </a:solidFill>
                <a:latin typeface="+mj-lt"/>
              </a:rPr>
            </a:br>
            <a:r>
              <a:rPr lang="en-US" sz="2800" smtClean="0">
                <a:solidFill>
                  <a:srgbClr val="FFFF00"/>
                </a:solidFill>
                <a:latin typeface="+mj-lt"/>
              </a:rPr>
              <a:t>MÁY TÍNH VÀ CỘNG ĐỒNG</a:t>
            </a:r>
            <a:endParaRPr sz="28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1981200" y="1622749"/>
            <a:ext cx="4800600" cy="572466"/>
            <a:chOff x="1981200" y="1622749"/>
            <a:chExt cx="4800600" cy="57246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981200" y="1622749"/>
              <a:ext cx="4800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418592" y="1733550"/>
              <a:ext cx="4094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BÀI 1: Thông tin và dữ liệu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11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7950"/>
            <a:ext cx="2362200" cy="22098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2" name="Google Shape;405;p1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21" y="2727755"/>
            <a:ext cx="2286000" cy="213359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66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52400" y="285750"/>
            <a:ext cx="3200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400" y="3674277"/>
            <a:ext cx="1600200" cy="1296162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533398" y="2724202"/>
            <a:ext cx="762001" cy="11832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879276"/>
              </p:ext>
            </p:extLst>
          </p:nvPr>
        </p:nvGraphicFramePr>
        <p:xfrm>
          <a:off x="1762897" y="1200150"/>
          <a:ext cx="6314303" cy="322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4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9803982">
            <a:off x="7228528" y="3758628"/>
            <a:ext cx="1919590" cy="1338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62356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</a:rPr>
              <a:t>NỘI DUNG BÀI HỌC</a:t>
            </a:r>
            <a:endParaRPr lang="en-US" sz="28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3400" y="3257550"/>
            <a:ext cx="77123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</a:rPr>
              <a:t>Đọc đoạn văn trang 5 sgk và cho biết: Bạn Minh đã thấy những gì </a:t>
            </a:r>
            <a:r>
              <a:rPr lang="vi-VN" sz="1800" smtClean="0">
                <a:solidFill>
                  <a:srgbClr val="0070C0"/>
                </a:solidFill>
              </a:rPr>
              <a:t>và </a:t>
            </a:r>
            <a:r>
              <a:rPr lang="vi-VN" sz="1800">
                <a:solidFill>
                  <a:srgbClr val="0070C0"/>
                </a:solidFill>
              </a:rPr>
              <a:t>biết </a:t>
            </a:r>
            <a:endParaRPr lang="en-US" sz="180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vi-VN" sz="1800" smtClean="0">
                <a:solidFill>
                  <a:srgbClr val="0070C0"/>
                </a:solidFill>
              </a:rPr>
              <a:t>được điều gì để quyết định nhanh chóng qua đường?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902" y="27241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b="1" u="sng">
                <a:solidFill>
                  <a:srgbClr val="0070C0"/>
                </a:solidFill>
              </a:rPr>
              <a:t>Hoạt động 1</a:t>
            </a:r>
            <a:endParaRPr lang="en-US" sz="1800" b="1" u="sng">
              <a:solidFill>
                <a:srgbClr val="0070C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04798" y="1840463"/>
            <a:ext cx="3865287" cy="609600"/>
          </a:xfrm>
          <a:prstGeom prst="homePlat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400" b="1">
                <a:solidFill>
                  <a:schemeClr val="bg1"/>
                </a:solidFill>
              </a:rPr>
              <a:t>1. Thông tin và dữ liệu</a:t>
            </a:r>
            <a:endParaRPr lang="en-US" sz="2400" b="1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25722"/>
              </p:ext>
            </p:extLst>
          </p:nvPr>
        </p:nvGraphicFramePr>
        <p:xfrm>
          <a:off x="1981200" y="2571750"/>
          <a:ext cx="6477000" cy="230888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52800"/>
                <a:gridCol w="3124200"/>
              </a:tblGrid>
              <a:tr h="418815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ysClr val="windowText" lastClr="000000"/>
                          </a:solidFill>
                        </a:rPr>
                        <a:t>Thấy</a:t>
                      </a:r>
                      <a:r>
                        <a:rPr lang="en-US" sz="1600" baseline="0" smtClean="0">
                          <a:solidFill>
                            <a:sysClr val="windowText" lastClr="000000"/>
                          </a:solidFill>
                        </a:rPr>
                        <a:t> gì?</a:t>
                      </a:r>
                      <a:endParaRPr lang="en-US" sz="16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ysClr val="windowText" lastClr="000000"/>
                          </a:solidFill>
                        </a:rPr>
                        <a:t>Biết</a:t>
                      </a:r>
                      <a:r>
                        <a:rPr lang="en-US" sz="1600" baseline="0" smtClean="0">
                          <a:solidFill>
                            <a:sysClr val="windowText" lastClr="000000"/>
                          </a:solidFill>
                        </a:rPr>
                        <a:t> gì?</a:t>
                      </a:r>
                      <a:endParaRPr lang="en-US" sz="16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87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vi-VN" sz="1600" smtClean="0">
                          <a:solidFill>
                            <a:sysClr val="windowText" lastClr="000000"/>
                          </a:solidFill>
                        </a:rPr>
                        <a:t>Đường phố đông người, nhiều xe.</a:t>
                      </a:r>
                      <a:endParaRPr lang="en-US" sz="16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vi-VN" sz="1600" smtClean="0">
                          <a:solidFill>
                            <a:sysClr val="windowText" lastClr="000000"/>
                          </a:solidFill>
                        </a:rPr>
                        <a:t>Có nguy cơ mất an toàn giao thông </a:t>
                      </a:r>
                      <a:r>
                        <a:rPr lang="en-US" sz="160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r>
                        <a:rPr lang="vi-VN" sz="1600" smtClean="0">
                          <a:solidFill>
                            <a:sysClr val="windowText" lastClr="000000"/>
                          </a:solidFill>
                        </a:rPr>
                        <a:t>&gt; Phải chú ý quan sát.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11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vi-VN" sz="1600" smtClean="0">
                          <a:solidFill>
                            <a:sysClr val="windowText" lastClr="000000"/>
                          </a:solidFill>
                        </a:rPr>
                        <a:t>Đèn giao thông dành cho người đi bộ đổi sang màu xanh.</a:t>
                      </a:r>
                      <a:endParaRPr lang="en-US" sz="160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vi-VN" sz="1600" smtClean="0">
                          <a:solidFill>
                            <a:sysClr val="windowText" lastClr="000000"/>
                          </a:solidFill>
                        </a:rPr>
                        <a:t>Các xe di chuyển chiều đèn đỏ dừng lại</a:t>
                      </a:r>
                      <a:endParaRPr lang="en-US" sz="16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vi-VN" sz="1600" smtClean="0">
                          <a:solidFill>
                            <a:sysClr val="windowText" lastClr="000000"/>
                          </a:solidFill>
                        </a:rPr>
                        <a:t>Có thể qua đường an toàn </a:t>
                      </a:r>
                      <a:r>
                        <a:rPr lang="en-US" sz="1600" smtClean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r>
                        <a:rPr lang="vi-VN" sz="1600" smtClean="0">
                          <a:solidFill>
                            <a:sysClr val="windowText" lastClr="000000"/>
                          </a:solidFill>
                        </a:rPr>
                        <a:t>&gt; Quyết định qua đường nhanh chóng.</a:t>
                      </a:r>
                    </a:p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4" name="Google Shape;644;p55"/>
          <p:cNvGrpSpPr/>
          <p:nvPr/>
        </p:nvGrpSpPr>
        <p:grpSpPr>
          <a:xfrm>
            <a:off x="4191000" y="209550"/>
            <a:ext cx="838200" cy="1066800"/>
            <a:chOff x="584925" y="238125"/>
            <a:chExt cx="415200" cy="525100"/>
          </a:xfrm>
        </p:grpSpPr>
        <p:sp>
          <p:nvSpPr>
            <p:cNvPr id="5" name="Google Shape;645;p5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6;p5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7;p55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8;p55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9;p55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0;p5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" name="Straight Connector 10"/>
          <p:cNvCxnSpPr>
            <a:endCxn id="143" idx="0"/>
          </p:cNvCxnSpPr>
          <p:nvPr/>
        </p:nvCxnSpPr>
        <p:spPr>
          <a:xfrm flipH="1">
            <a:off x="4572000" y="2190750"/>
            <a:ext cx="1131" cy="2482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33358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HỎI</a:t>
            </a:r>
            <a:endParaRPr lang="en-US" sz="1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2690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 LUẬN</a:t>
            </a:r>
            <a:endParaRPr lang="en-US" sz="1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079" y="851922"/>
            <a:ext cx="400622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1800"/>
              <a:t>Từ hoạt động 1, em hãy đưa ra </a:t>
            </a:r>
            <a:endParaRPr lang="nl-NL" sz="1800" smtClean="0"/>
          </a:p>
          <a:p>
            <a:pPr>
              <a:lnSpc>
                <a:spcPct val="150000"/>
              </a:lnSpc>
            </a:pPr>
            <a:r>
              <a:rPr lang="nl-NL" sz="1800" smtClean="0"/>
              <a:t>khái niệm </a:t>
            </a:r>
            <a:r>
              <a:rPr lang="nl-NL" sz="1800"/>
              <a:t>về dữ liệu, thông tin và vật </a:t>
            </a:r>
            <a:endParaRPr lang="nl-NL" sz="1800" smtClean="0"/>
          </a:p>
          <a:p>
            <a:pPr>
              <a:lnSpc>
                <a:spcPct val="150000"/>
              </a:lnSpc>
            </a:pPr>
            <a:r>
              <a:rPr lang="nl-NL" sz="1800" smtClean="0"/>
              <a:t>mang tin </a:t>
            </a:r>
            <a:r>
              <a:rPr lang="nl-NL" sz="1800"/>
              <a:t>theo cách em hiểu?</a:t>
            </a:r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4654462" y="804965"/>
            <a:ext cx="4339399" cy="4093429"/>
            <a:chOff x="4654462" y="804965"/>
            <a:chExt cx="4339399" cy="4093429"/>
          </a:xfrm>
        </p:grpSpPr>
        <p:sp>
          <p:nvSpPr>
            <p:cNvPr id="14" name="TextBox 13"/>
            <p:cNvSpPr txBox="1"/>
            <p:nvPr/>
          </p:nvSpPr>
          <p:spPr>
            <a:xfrm>
              <a:off x="5181599" y="804965"/>
              <a:ext cx="38122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l-NL" sz="1600" smtClean="0">
                  <a:solidFill>
                    <a:srgbClr val="002060"/>
                  </a:solidFill>
                </a:rPr>
                <a:t>Thông </a:t>
              </a:r>
              <a:r>
                <a:rPr lang="nl-NL" sz="1600">
                  <a:solidFill>
                    <a:srgbClr val="002060"/>
                  </a:solidFill>
                </a:rPr>
                <a:t>tin là những gì đem lại hiểu </a:t>
              </a:r>
            </a:p>
            <a:p>
              <a:pPr>
                <a:lnSpc>
                  <a:spcPct val="150000"/>
                </a:lnSpc>
              </a:pPr>
              <a:r>
                <a:rPr lang="nl-NL" sz="1600" smtClean="0">
                  <a:solidFill>
                    <a:srgbClr val="002060"/>
                  </a:solidFill>
                </a:rPr>
                <a:t>      biết </a:t>
              </a:r>
              <a:r>
                <a:rPr lang="nl-NL" sz="1600">
                  <a:solidFill>
                    <a:srgbClr val="002060"/>
                  </a:solidFill>
                </a:rPr>
                <a:t>cho con người về thế giới xung </a:t>
              </a:r>
            </a:p>
            <a:p>
              <a:pPr>
                <a:lnSpc>
                  <a:spcPct val="150000"/>
                </a:lnSpc>
              </a:pPr>
              <a:r>
                <a:rPr lang="nl-NL" sz="1600" smtClean="0">
                  <a:solidFill>
                    <a:srgbClr val="002060"/>
                  </a:solidFill>
                </a:rPr>
                <a:t>      quanh </a:t>
              </a:r>
              <a:r>
                <a:rPr lang="nl-NL" sz="1600">
                  <a:solidFill>
                    <a:srgbClr val="002060"/>
                  </a:solidFill>
                </a:rPr>
                <a:t>và về chính bản thân mình</a:t>
              </a:r>
              <a:r>
                <a:rPr lang="nl-NL" sz="1600" smtClean="0">
                  <a:solidFill>
                    <a:srgbClr val="002060"/>
                  </a:solidFill>
                </a:rPr>
                <a:t>.</a:t>
              </a:r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54462" y="2005294"/>
              <a:ext cx="4307512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l-NL" sz="1600">
                  <a:solidFill>
                    <a:srgbClr val="002060"/>
                  </a:solidFill>
                </a:rPr>
                <a:t>Thông tin được ghi lên vật mang tin </a:t>
              </a:r>
              <a:r>
                <a:rPr lang="nl-NL" sz="1600" smtClean="0">
                  <a:solidFill>
                    <a:srgbClr val="002060"/>
                  </a:solidFill>
                </a:rPr>
                <a:t>trở thành </a:t>
              </a:r>
              <a:r>
                <a:rPr lang="nl-NL" sz="1600">
                  <a:solidFill>
                    <a:srgbClr val="002060"/>
                  </a:solidFill>
                </a:rPr>
                <a:t>dữ liệu. Dữ liệu được thể </a:t>
              </a:r>
              <a:r>
                <a:rPr lang="nl-NL" sz="1600" smtClean="0">
                  <a:solidFill>
                    <a:srgbClr val="002060"/>
                  </a:solidFill>
                </a:rPr>
                <a:t>hiện </a:t>
              </a:r>
              <a:r>
                <a:rPr lang="nl-NL" sz="1600">
                  <a:solidFill>
                    <a:srgbClr val="002060"/>
                  </a:solidFill>
                </a:rPr>
                <a:t>dưới dạng những con số, </a:t>
              </a:r>
              <a:r>
                <a:rPr lang="nl-NL" sz="1600" smtClean="0">
                  <a:solidFill>
                    <a:srgbClr val="002060"/>
                  </a:solidFill>
                </a:rPr>
                <a:t>văn bản</a:t>
              </a:r>
              <a:r>
                <a:rPr lang="nl-NL" sz="1600">
                  <a:solidFill>
                    <a:srgbClr val="002060"/>
                  </a:solidFill>
                </a:rPr>
                <a:t>, hình ảnh và âm thanh.</a:t>
              </a:r>
              <a:endParaRPr lang="en-US" sz="1600">
                <a:solidFill>
                  <a:srgbClr val="00206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nl-NL" sz="1600">
                  <a:solidFill>
                    <a:srgbClr val="002060"/>
                  </a:solidFill>
                </a:rPr>
                <a:t>Vật mang tin là phương tiện được </a:t>
              </a:r>
              <a:r>
                <a:rPr lang="nl-NL" sz="1600" smtClean="0">
                  <a:solidFill>
                    <a:srgbClr val="002060"/>
                  </a:solidFill>
                </a:rPr>
                <a:t>dùng </a:t>
              </a:r>
              <a:r>
                <a:rPr lang="nl-NL" sz="1600">
                  <a:solidFill>
                    <a:srgbClr val="002060"/>
                  </a:solidFill>
                </a:rPr>
                <a:t>để lưu trữ và truyền tải thông tin, </a:t>
              </a:r>
              <a:r>
                <a:rPr lang="nl-NL" sz="1600" smtClean="0">
                  <a:solidFill>
                    <a:srgbClr val="002060"/>
                  </a:solidFill>
                </a:rPr>
                <a:t>ví </a:t>
              </a:r>
              <a:r>
                <a:rPr lang="nl-NL" sz="1600">
                  <a:solidFill>
                    <a:srgbClr val="002060"/>
                  </a:solidFill>
                </a:rPr>
                <a:t>dụ như giấy viết, đĩa CD, thẻ nhớ...</a:t>
              </a:r>
              <a:endParaRPr lang="en-US" sz="1600">
                <a:solidFill>
                  <a:srgbClr val="002060"/>
                </a:solidFill>
              </a:endParaRPr>
            </a:p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8" y="2343150"/>
            <a:ext cx="3590886" cy="249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4" name="Google Shape;644;p55"/>
          <p:cNvGrpSpPr/>
          <p:nvPr/>
        </p:nvGrpSpPr>
        <p:grpSpPr>
          <a:xfrm>
            <a:off x="4191000" y="209550"/>
            <a:ext cx="838200" cy="1066800"/>
            <a:chOff x="584925" y="238125"/>
            <a:chExt cx="415200" cy="525100"/>
          </a:xfrm>
        </p:grpSpPr>
        <p:sp>
          <p:nvSpPr>
            <p:cNvPr id="5" name="Google Shape;645;p5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6;p5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7;p55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8;p55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9;p55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0;p5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" name="Straight Connector 10"/>
          <p:cNvCxnSpPr>
            <a:endCxn id="143" idx="0"/>
          </p:cNvCxnSpPr>
          <p:nvPr/>
        </p:nvCxnSpPr>
        <p:spPr>
          <a:xfrm flipH="1">
            <a:off x="4572000" y="2190750"/>
            <a:ext cx="1131" cy="2482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33358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HỎI</a:t>
            </a:r>
            <a:endParaRPr lang="en-US" sz="1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2690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 LUẬN</a:t>
            </a:r>
            <a:endParaRPr lang="en-US" sz="1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079" y="851922"/>
            <a:ext cx="38940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nl-NL" sz="1800"/>
              <a:t>Theo em, thông tin và dữ liệu có </a:t>
            </a:r>
            <a:endParaRPr lang="nl-NL" sz="1800" smtClean="0"/>
          </a:p>
          <a:p>
            <a:pPr>
              <a:lnSpc>
                <a:spcPct val="150000"/>
              </a:lnSpc>
            </a:pPr>
            <a:r>
              <a:rPr lang="nl-NL" sz="1800" smtClean="0"/>
              <a:t>     những </a:t>
            </a:r>
            <a:r>
              <a:rPr lang="nl-NL" sz="1800"/>
              <a:t>điểm tương đồng và khác </a:t>
            </a:r>
            <a:endParaRPr lang="nl-NL" sz="1800" smtClean="0"/>
          </a:p>
          <a:p>
            <a:pPr>
              <a:lnSpc>
                <a:spcPct val="150000"/>
              </a:lnSpc>
            </a:pPr>
            <a:r>
              <a:rPr lang="nl-NL" sz="1800"/>
              <a:t> </a:t>
            </a:r>
            <a:r>
              <a:rPr lang="nl-NL" sz="1800" smtClean="0"/>
              <a:t>    biệt </a:t>
            </a:r>
            <a:r>
              <a:rPr lang="nl-NL" sz="1800"/>
              <a:t>nào?</a:t>
            </a:r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5049415" y="1047750"/>
            <a:ext cx="400943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1800">
                <a:solidFill>
                  <a:srgbClr val="002060"/>
                </a:solidFill>
              </a:rPr>
              <a:t>Thông tin và dữ liệu cùng đem lại 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      hiểu </a:t>
            </a:r>
            <a:r>
              <a:rPr lang="nl-NL" sz="1800">
                <a:solidFill>
                  <a:srgbClr val="002060"/>
                </a:solidFill>
              </a:rPr>
              <a:t>biết cho con người nên đôi 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      khi </a:t>
            </a:r>
            <a:r>
              <a:rPr lang="nl-NL" sz="1800">
                <a:solidFill>
                  <a:srgbClr val="002060"/>
                </a:solidFill>
              </a:rPr>
              <a:t>được dùng thay thế cho nhau</a:t>
            </a:r>
            <a:r>
              <a:rPr lang="nl-NL" sz="1600">
                <a:solidFill>
                  <a:srgbClr val="002060"/>
                </a:solidFill>
              </a:rPr>
              <a:t>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4462" y="2647950"/>
            <a:ext cx="428194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1800">
                <a:solidFill>
                  <a:srgbClr val="002060"/>
                </a:solidFill>
              </a:rPr>
              <a:t>Dữ liệu gồm những văn bản, con số, 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     hình </a:t>
            </a:r>
            <a:r>
              <a:rPr lang="nl-NL" sz="1800">
                <a:solidFill>
                  <a:srgbClr val="002060"/>
                </a:solidFill>
              </a:rPr>
              <a:t>ảnh, âm thanh... là nguồn gốc 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     của </a:t>
            </a:r>
            <a:r>
              <a:rPr lang="nl-NL" sz="1800">
                <a:solidFill>
                  <a:srgbClr val="002060"/>
                </a:solidFill>
              </a:rPr>
              <a:t>thông tin.</a:t>
            </a:r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18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35282"/>
            <a:ext cx="2438400" cy="232864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1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16159" y="817206"/>
            <a:ext cx="152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/>
              <a:t>Ví dụ:</a:t>
            </a:r>
            <a:endParaRPr lang="en-US" sz="2000" b="1"/>
          </a:p>
        </p:txBody>
      </p:sp>
      <p:sp>
        <p:nvSpPr>
          <p:cNvPr id="7" name="Pentagon 6"/>
          <p:cNvSpPr/>
          <p:nvPr/>
        </p:nvSpPr>
        <p:spPr>
          <a:xfrm>
            <a:off x="2745531" y="951721"/>
            <a:ext cx="6017467" cy="1145333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sz="1600" b="1">
                <a:solidFill>
                  <a:srgbClr val="002060"/>
                </a:solidFill>
              </a:rPr>
              <a:t>TH1: </a:t>
            </a:r>
            <a:r>
              <a:rPr lang="nl-NL" sz="1600">
                <a:solidFill>
                  <a:srgbClr val="002060"/>
                </a:solidFill>
              </a:rPr>
              <a:t>Tiếng trồng trường 3 hồi 9 tiếng là thông tin nếu đặt trong bối cảnh ngày khai trường.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758748" y="3255795"/>
            <a:ext cx="5991031" cy="12954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sz="1600" b="1">
                <a:solidFill>
                  <a:srgbClr val="002060"/>
                </a:solidFill>
              </a:rPr>
              <a:t>TH2: </a:t>
            </a:r>
            <a:r>
              <a:rPr lang="nl-NL" sz="1600">
                <a:solidFill>
                  <a:srgbClr val="002060"/>
                </a:solidFill>
              </a:rPr>
              <a:t>Tiếng trống trường 3 hồi 9 tiếng được ghi lại trong một tệp âm thanh thì thẻ nhớ chưa tệp âm thành đó là vật mang tin và âm thanh là dữ liệu</a:t>
            </a:r>
            <a:r>
              <a:rPr lang="nl-NL" sz="1600"/>
              <a:t>.</a:t>
            </a:r>
            <a:endParaRPr lang="en-US" sz="160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71800" y="2114550"/>
            <a:ext cx="1260412" cy="11412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2900" y="1548779"/>
            <a:ext cx="2209800" cy="2514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2060"/>
                </a:solidFill>
              </a:rPr>
              <a:t>Theo em, tiếng trống trường ba hồi chín tiếng là dữ liệu hay thông tin? Hãy giải thích rõ?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96802" y="42257"/>
            <a:ext cx="1051205" cy="10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/>
        </p:nvSpPr>
        <p:spPr>
          <a:xfrm>
            <a:off x="4038600" y="36195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FF0000"/>
                </a:solidFill>
              </a:rPr>
              <a:t>?</a:t>
            </a:r>
            <a:endParaRPr sz="4400" b="1">
              <a:solidFill>
                <a:srgbClr val="FF0000"/>
              </a:solidFill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85800" y="1276350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Em hãy ghép mỗi mục ở cột A với một mục phù hợp ở cột B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59723"/>
              </p:ext>
            </p:extLst>
          </p:nvPr>
        </p:nvGraphicFramePr>
        <p:xfrm>
          <a:off x="685800" y="1733550"/>
          <a:ext cx="7315200" cy="1691640"/>
        </p:xfrm>
        <a:graphic>
          <a:graphicData uri="http://schemas.openxmlformats.org/drawingml/2006/table">
            <a:tbl>
              <a:tblPr firstRow="1" bandRow="1">
                <a:tableStyleId>{A7FFAB09-ECC1-451C-A3BB-F49DC13D23C8}</a:tableStyleId>
              </a:tblPr>
              <a:tblGrid>
                <a:gridCol w="1773723"/>
                <a:gridCol w="55414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1) Thông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tin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a) Các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số, văn bản, hình ảnh, âm thanh…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2) Dữ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liệu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b) Những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gì đem lại hiểu biết cho con người về thế giới xung quanh và chính bản thân mình.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3) Vật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mang tin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c) Vật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chứa dữ liệu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05000" y="2343150"/>
            <a:ext cx="609600" cy="304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00808" y="2343150"/>
            <a:ext cx="713792" cy="304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240055"/>
            <a:ext cx="30635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4786" y="127635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Mỗi dòng sau đây là thông tin hay dữ liệu: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1724799"/>
            <a:ext cx="5638800" cy="791170"/>
            <a:chOff x="664029" y="5827354"/>
            <a:chExt cx="5638800" cy="791170"/>
          </a:xfrm>
        </p:grpSpPr>
        <p:sp>
          <p:nvSpPr>
            <p:cNvPr id="12" name="Rectangle 11"/>
            <p:cNvSpPr/>
            <p:nvPr/>
          </p:nvSpPr>
          <p:spPr>
            <a:xfrm>
              <a:off x="664029" y="6302056"/>
              <a:ext cx="5638800" cy="316468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/>
                <a:t>16: 00                 .0123456789</a:t>
              </a:r>
              <a:endParaRPr lang="en-US" sz="16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4029" y="5827354"/>
              <a:ext cx="5638800" cy="316468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/>
                <a:t>Hãy gọi cho tôi lúc 16 giờ theo số điện thoại 0123456789</a:t>
              </a:r>
              <a:endParaRPr lang="en-US" sz="160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68825"/>
              </p:ext>
            </p:extLst>
          </p:nvPr>
        </p:nvGraphicFramePr>
        <p:xfrm>
          <a:off x="674914" y="2765075"/>
          <a:ext cx="6096000" cy="949960"/>
        </p:xfrm>
        <a:graphic>
          <a:graphicData uri="http://schemas.openxmlformats.org/drawingml/2006/table">
            <a:tbl>
              <a:tblPr firstRow="1" bandRow="1">
                <a:tableStyleId>{A7FFAB09-ECC1-451C-A3BB-F49DC13D23C8}</a:tableStyleId>
              </a:tblPr>
              <a:tblGrid>
                <a:gridCol w="41148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16: 00                 .0123456789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Dữ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liệu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Hãy gọi cho tôi lúc 16 giờ theo số điện thoại 0123456789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bg1"/>
                          </a:solidFill>
                        </a:rPr>
                        <a:t>Thông</a:t>
                      </a:r>
                      <a:r>
                        <a:rPr lang="en-US" sz="1600" baseline="0" smtClean="0">
                          <a:solidFill>
                            <a:schemeClr val="bg1"/>
                          </a:solidFill>
                        </a:rPr>
                        <a:t> tin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2" grpId="0"/>
      <p:bldP spid="2" grpId="1"/>
      <p:bldP spid="10" grpId="0"/>
    </p:bldLst>
  </p:timing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1062</Words>
  <Application>Microsoft Office PowerPoint</Application>
  <PresentationFormat>On-screen Show (16:9)</PresentationFormat>
  <Paragraphs>139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Georgia</vt:lpstr>
      <vt:lpstr>Wingdings</vt:lpstr>
      <vt:lpstr>Roboto</vt:lpstr>
      <vt:lpstr>Oxygen</vt:lpstr>
      <vt:lpstr>Roboto Slab</vt:lpstr>
      <vt:lpstr>Ariel template</vt:lpstr>
      <vt:lpstr>PowerPoint Presentation</vt:lpstr>
      <vt:lpstr>PowerPoint Presentation</vt:lpstr>
      <vt:lpstr>CHỦ ĐỀ 1 MÁY TÍNH VÀ CỘNG ĐỒNG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Tầm quan trọng của thông tin</vt:lpstr>
      <vt:lpstr>2. Tầm quan trọng của thông tin</vt:lpstr>
      <vt:lpstr>Hoạt động 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VẬN DỤNG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HDLAPTOP</cp:lastModifiedBy>
  <cp:revision>21</cp:revision>
  <dcterms:modified xsi:type="dcterms:W3CDTF">2021-08-28T11:10:54Z</dcterms:modified>
</cp:coreProperties>
</file>