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368" r:id="rId4"/>
    <p:sldId id="334" r:id="rId5"/>
    <p:sldId id="307" r:id="rId6"/>
    <p:sldId id="271" r:id="rId7"/>
    <p:sldId id="276" r:id="rId8"/>
    <p:sldId id="367" r:id="rId9"/>
    <p:sldId id="347" r:id="rId10"/>
    <p:sldId id="3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349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332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337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226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554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8/5/2024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851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8/5/2024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5743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8/5/2024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49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068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800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706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027150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2151" y="442229"/>
            <a:ext cx="9227698" cy="830997"/>
          </a:xfrm>
          <a:prstGeom prst="rect">
            <a:avLst/>
          </a:prstGeom>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TIẾT 8. BÀI 3.  </a:t>
            </a:r>
          </a:p>
          <a:p>
            <a:pPr algn="ctr"/>
            <a:r>
              <a:rPr lang="vi-VN" sz="2400" b="1" dirty="0">
                <a:solidFill>
                  <a:srgbClr val="FF0000"/>
                </a:solidFill>
                <a:latin typeface="Times New Roman" panose="02020603050405020304" pitchFamily="18" charset="0"/>
                <a:cs typeface="Times New Roman" panose="02020603050405020304" pitchFamily="18" charset="0"/>
              </a:rPr>
              <a:t>THIẾT </a:t>
            </a:r>
            <a:r>
              <a:rPr lang="en-US" sz="2400" b="1" dirty="0">
                <a:solidFill>
                  <a:srgbClr val="FF0000"/>
                </a:solidFill>
                <a:latin typeface="Times New Roman" panose="02020603050405020304" pitchFamily="18" charset="0"/>
                <a:cs typeface="Times New Roman" panose="02020603050405020304" pitchFamily="18" charset="0"/>
              </a:rPr>
              <a:t>KẾ MẠNG ĐIỆN TRONG NHÀ</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2196847-E71B-DE3E-F425-474FCDE8743F}"/>
              </a:ext>
            </a:extLst>
          </p:cNvPr>
          <p:cNvPicPr>
            <a:picLocks noChangeAspect="1"/>
          </p:cNvPicPr>
          <p:nvPr/>
        </p:nvPicPr>
        <p:blipFill>
          <a:blip r:embed="rId2"/>
          <a:stretch>
            <a:fillRect/>
          </a:stretch>
        </p:blipFill>
        <p:spPr>
          <a:xfrm>
            <a:off x="2608446" y="1973179"/>
            <a:ext cx="7103445" cy="480300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4491" y="1461559"/>
            <a:ext cx="6435970"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HƯỚNG DẪN VỀ NHÀ</a:t>
            </a:r>
          </a:p>
        </p:txBody>
      </p:sp>
      <p:sp>
        <p:nvSpPr>
          <p:cNvPr id="5" name="TextBox 4">
            <a:extLst>
              <a:ext uri="{FF2B5EF4-FFF2-40B4-BE49-F238E27FC236}">
                <a16:creationId xmlns:a16="http://schemas.microsoft.com/office/drawing/2014/main" id="{A8ABB87B-F152-8F90-82A7-249759BC2C82}"/>
              </a:ext>
            </a:extLst>
          </p:cNvPr>
          <p:cNvSpPr txBox="1"/>
          <p:nvPr/>
        </p:nvSpPr>
        <p:spPr>
          <a:xfrm>
            <a:off x="2028524" y="2782669"/>
            <a:ext cx="7904747" cy="1077218"/>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Học thuộc nội dung của bài.</a:t>
            </a:r>
          </a:p>
          <a:p>
            <a:r>
              <a:rPr lang="vi-VN" sz="3200" b="1" dirty="0">
                <a:latin typeface="Times New Roman" panose="02020603050405020304" pitchFamily="18" charset="0"/>
                <a:cs typeface="Times New Roman" panose="02020603050405020304" pitchFamily="18" charset="0"/>
              </a:rPr>
              <a:t>- Đọc trước phần nội dung còn lại của SGK.</a:t>
            </a:r>
          </a:p>
        </p:txBody>
      </p:sp>
    </p:spTree>
    <p:extLst>
      <p:ext uri="{BB962C8B-B14F-4D97-AF65-F5344CB8AC3E}">
        <p14:creationId xmlns:p14="http://schemas.microsoft.com/office/powerpoint/2010/main" val="158150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210349" y="390293"/>
            <a:ext cx="3234089" cy="3892949"/>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00FF"/>
                </a:solidFill>
                <a:latin typeface="Times New Roman" panose="02020603050405020304" pitchFamily="18" charset="0"/>
                <a:cs typeface="Times New Roman" panose="02020603050405020304" pitchFamily="18" charset="0"/>
              </a:rPr>
              <a:t>Mạng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gồm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những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thiết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bị</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nào</a:t>
            </a:r>
            <a:r>
              <a:rPr lang="en-US" sz="2400" b="1" dirty="0">
                <a:solidFill>
                  <a:srgbClr val="0000FF"/>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D54A1408-7DFD-9122-AAEA-FDECE186FB6E}"/>
              </a:ext>
            </a:extLst>
          </p:cNvPr>
          <p:cNvPicPr>
            <a:picLocks noChangeAspect="1"/>
          </p:cNvPicPr>
          <p:nvPr/>
        </p:nvPicPr>
        <p:blipFill>
          <a:blip r:embed="rId2"/>
          <a:stretch>
            <a:fillRect/>
          </a:stretch>
        </p:blipFill>
        <p:spPr>
          <a:xfrm>
            <a:off x="1135781" y="1541408"/>
            <a:ext cx="5381423" cy="4212621"/>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960093" y="390293"/>
            <a:ext cx="4100362" cy="4212621"/>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00FF"/>
                </a:solidFill>
                <a:latin typeface="Times New Roman" panose="02020603050405020304" pitchFamily="18" charset="0"/>
                <a:cs typeface="Times New Roman" panose="02020603050405020304" pitchFamily="18" charset="0"/>
              </a:rPr>
              <a:t>Mạng điện trong nhà gồm nhiều thiết bị điện và đồ dùng điện, được kết nối với nhau qua hệ thống dây dẫn để thực hiện chức năng của nó. </a:t>
            </a:r>
          </a:p>
        </p:txBody>
      </p:sp>
      <p:pic>
        <p:nvPicPr>
          <p:cNvPr id="3" name="Picture 2">
            <a:extLst>
              <a:ext uri="{FF2B5EF4-FFF2-40B4-BE49-F238E27FC236}">
                <a16:creationId xmlns:a16="http://schemas.microsoft.com/office/drawing/2014/main" id="{D54A1408-7DFD-9122-AAEA-FDECE186FB6E}"/>
              </a:ext>
            </a:extLst>
          </p:cNvPr>
          <p:cNvPicPr>
            <a:picLocks noChangeAspect="1"/>
          </p:cNvPicPr>
          <p:nvPr/>
        </p:nvPicPr>
        <p:blipFill>
          <a:blip r:embed="rId2"/>
          <a:stretch>
            <a:fillRect/>
          </a:stretch>
        </p:blipFill>
        <p:spPr>
          <a:xfrm>
            <a:off x="1135781" y="1541408"/>
            <a:ext cx="5381423" cy="4212621"/>
          </a:xfrm>
          <a:prstGeom prst="rect">
            <a:avLst/>
          </a:prstGeom>
        </p:spPr>
      </p:pic>
    </p:spTree>
    <p:extLst>
      <p:ext uri="{BB962C8B-B14F-4D97-AF65-F5344CB8AC3E}">
        <p14:creationId xmlns:p14="http://schemas.microsoft.com/office/powerpoint/2010/main" val="234552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332EDC-198D-A5BA-C3DD-0D6C26E0D2C2}"/>
              </a:ext>
            </a:extLst>
          </p:cNvPr>
          <p:cNvPicPr>
            <a:picLocks noChangeAspect="1"/>
          </p:cNvPicPr>
          <p:nvPr/>
        </p:nvPicPr>
        <p:blipFill>
          <a:blip r:embed="rId2"/>
          <a:stretch>
            <a:fillRect/>
          </a:stretch>
        </p:blipFill>
        <p:spPr>
          <a:xfrm>
            <a:off x="449178" y="1072486"/>
            <a:ext cx="5518485" cy="4559123"/>
          </a:xfrm>
          <a:prstGeom prst="rect">
            <a:avLst/>
          </a:prstGeom>
        </p:spPr>
      </p:pic>
      <p:pic>
        <p:nvPicPr>
          <p:cNvPr id="5" name="Picture 4">
            <a:extLst>
              <a:ext uri="{FF2B5EF4-FFF2-40B4-BE49-F238E27FC236}">
                <a16:creationId xmlns:a16="http://schemas.microsoft.com/office/drawing/2014/main" id="{D4BB5353-0BE6-D008-C26F-A5F695B1B3F3}"/>
              </a:ext>
            </a:extLst>
          </p:cNvPr>
          <p:cNvPicPr>
            <a:picLocks noChangeAspect="1"/>
          </p:cNvPicPr>
          <p:nvPr/>
        </p:nvPicPr>
        <p:blipFill>
          <a:blip r:embed="rId3"/>
          <a:stretch>
            <a:fillRect/>
          </a:stretch>
        </p:blipFill>
        <p:spPr>
          <a:xfrm>
            <a:off x="6699182" y="1072487"/>
            <a:ext cx="5043639" cy="4559122"/>
          </a:xfrm>
          <a:prstGeom prst="rect">
            <a:avLst/>
          </a:prstGeom>
        </p:spPr>
      </p:pic>
    </p:spTree>
    <p:extLst>
      <p:ext uri="{BB962C8B-B14F-4D97-AF65-F5344CB8AC3E}">
        <p14:creationId xmlns:p14="http://schemas.microsoft.com/office/powerpoint/2010/main" val="380672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BAD33D-561B-1A62-8DC1-C706D786E20A}"/>
              </a:ext>
            </a:extLst>
          </p:cNvPr>
          <p:cNvSpPr txBox="1"/>
          <p:nvPr/>
        </p:nvSpPr>
        <p:spPr>
          <a:xfrm>
            <a:off x="972151" y="889843"/>
            <a:ext cx="10491537" cy="5078313"/>
          </a:xfrm>
          <a:prstGeom prst="rect">
            <a:avLst/>
          </a:prstGeom>
          <a:noFill/>
        </p:spPr>
        <p:txBody>
          <a:bodyPr wrap="square">
            <a:spAutoFit/>
          </a:bodyPr>
          <a:lstStyle/>
          <a:p>
            <a:r>
              <a:rPr lang="vi-VN" sz="3600" b="1" dirty="0">
                <a:latin typeface="+mj-lt"/>
              </a:rPr>
              <a:t>1. Mạng điện trong nhà có đặc điểm gì?</a:t>
            </a:r>
          </a:p>
          <a:p>
            <a:endParaRPr lang="vi-VN" sz="3600" b="1" dirty="0">
              <a:latin typeface="+mj-lt"/>
            </a:endParaRPr>
          </a:p>
          <a:p>
            <a:endParaRPr lang="vi-VN" sz="3600" b="1" dirty="0">
              <a:latin typeface="+mj-lt"/>
            </a:endParaRPr>
          </a:p>
          <a:p>
            <a:r>
              <a:rPr lang="vi-VN" sz="3600" b="1" dirty="0">
                <a:latin typeface="+mj-lt"/>
              </a:rPr>
              <a:t>2. Sơ đồ mạng điện trong nhà là gì? Có những loại sơ đồ nào?</a:t>
            </a:r>
          </a:p>
          <a:p>
            <a:endParaRPr lang="vi-VN" sz="3600" b="1" dirty="0">
              <a:latin typeface="+mj-lt"/>
            </a:endParaRPr>
          </a:p>
          <a:p>
            <a:endParaRPr lang="vi-VN" sz="3600" b="1" dirty="0">
              <a:latin typeface="+mj-lt"/>
            </a:endParaRPr>
          </a:p>
          <a:p>
            <a:r>
              <a:rPr lang="vi-VN" sz="3600" b="1" dirty="0">
                <a:latin typeface="+mj-lt"/>
              </a:rPr>
              <a:t>3.</a:t>
            </a:r>
            <a:r>
              <a:rPr lang="en-US" sz="3600" b="1" dirty="0">
                <a:latin typeface="+mj-lt"/>
              </a:rPr>
              <a:t> </a:t>
            </a:r>
            <a:r>
              <a:rPr lang="vi-VN" sz="3600" b="1" dirty="0">
                <a:latin typeface="+mj-lt"/>
              </a:rPr>
              <a:t>Cho các ký hiệu dụng cho sơ đồ mạng điện trong nhà, em hãy ghi tên thiết bị vào cột trống tương ứng.</a:t>
            </a:r>
          </a:p>
        </p:txBody>
      </p:sp>
    </p:spTree>
    <p:extLst>
      <p:ext uri="{BB962C8B-B14F-4D97-AF65-F5344CB8AC3E}">
        <p14:creationId xmlns:p14="http://schemas.microsoft.com/office/powerpoint/2010/main" val="3469791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TextBox 3">
            <a:extLst>
              <a:ext uri="{FF2B5EF4-FFF2-40B4-BE49-F238E27FC236}">
                <a16:creationId xmlns:a16="http://schemas.microsoft.com/office/drawing/2014/main" id="{9710E6C1-8140-6FD3-0D9A-0D310CE1E149}"/>
              </a:ext>
            </a:extLst>
          </p:cNvPr>
          <p:cNvSpPr txBox="1"/>
          <p:nvPr/>
        </p:nvSpPr>
        <p:spPr>
          <a:xfrm>
            <a:off x="490888" y="0"/>
            <a:ext cx="10491537" cy="7263527"/>
          </a:xfrm>
          <a:prstGeom prst="rect">
            <a:avLst/>
          </a:prstGeom>
          <a:noFill/>
        </p:spPr>
        <p:txBody>
          <a:bodyPr wrap="square">
            <a:spAutoFit/>
          </a:bodyPr>
          <a:lstStyle/>
          <a:p>
            <a:r>
              <a:rPr lang="vi-VN" sz="3200" b="1" dirty="0">
                <a:solidFill>
                  <a:srgbClr val="FF0000"/>
                </a:solidFill>
                <a:latin typeface="+mj-lt"/>
              </a:rPr>
              <a:t>1. Mạng điện trong nhà có đặc điểm gì?</a:t>
            </a:r>
          </a:p>
          <a:p>
            <a:r>
              <a:rPr lang="en-US" sz="3200" b="1" dirty="0">
                <a:latin typeface="+mj-lt"/>
              </a:rPr>
              <a:t>- </a:t>
            </a:r>
            <a:r>
              <a:rPr lang="vi-VN" sz="3200" b="1" dirty="0">
                <a:latin typeface="+mj-lt"/>
              </a:rPr>
              <a:t>Mạng điện trong nhà: Mạng điện trong nhà thường có điện áp 220 V, nhận điện năng từ mạng phân phối để cung cấp điện cho các đồ dùng điện trong gia đình quahệ thống dây pha, dây trung tính và công tơ điện.</a:t>
            </a:r>
          </a:p>
          <a:p>
            <a:endParaRPr lang="vi-VN" sz="3200" b="1" dirty="0">
              <a:latin typeface="+mj-lt"/>
            </a:endParaRPr>
          </a:p>
          <a:p>
            <a:r>
              <a:rPr lang="vi-VN" sz="3200" b="1" dirty="0">
                <a:solidFill>
                  <a:srgbClr val="FF0000"/>
                </a:solidFill>
                <a:latin typeface="+mj-lt"/>
              </a:rPr>
              <a:t>2. Sơ đồ mạng điện trong nhà là gì? </a:t>
            </a:r>
            <a:endParaRPr lang="en-US" sz="3200" b="1" dirty="0">
              <a:solidFill>
                <a:srgbClr val="FF0000"/>
              </a:solidFill>
              <a:latin typeface="+mj-lt"/>
            </a:endParaRPr>
          </a:p>
          <a:p>
            <a:r>
              <a:rPr lang="en-US" sz="3200" b="1" dirty="0">
                <a:solidFill>
                  <a:srgbClr val="FF0000"/>
                </a:solidFill>
                <a:latin typeface="+mj-lt"/>
              </a:rPr>
              <a:t>    </a:t>
            </a:r>
            <a:r>
              <a:rPr lang="vi-VN" sz="3200" b="1" dirty="0">
                <a:solidFill>
                  <a:srgbClr val="FF0000"/>
                </a:solidFill>
                <a:latin typeface="+mj-lt"/>
              </a:rPr>
              <a:t>Có những loại sơ đồ nào?</a:t>
            </a:r>
          </a:p>
          <a:p>
            <a:r>
              <a:rPr lang="en-US" sz="3200" b="1" dirty="0">
                <a:latin typeface="+mj-lt"/>
              </a:rPr>
              <a:t>- </a:t>
            </a:r>
            <a:r>
              <a:rPr lang="vi-VN" sz="3200" b="1" dirty="0">
                <a:latin typeface="+mj-lt"/>
              </a:rPr>
              <a:t>Sơ đồ mạng điện trong nhà: Sơ đồ mạng điện trong nhà là một bản vẽ thiết kế,trong đó các thiết bị được thể hiện bằng các kí hiệu và nối với nhau bằng dây dẫn.</a:t>
            </a:r>
            <a:endParaRPr lang="en-US" sz="3200" b="1" dirty="0">
              <a:latin typeface="+mj-lt"/>
            </a:endParaRPr>
          </a:p>
          <a:p>
            <a:pPr marL="285750" indent="-285750">
              <a:buFontTx/>
              <a:buChar char="-"/>
            </a:pPr>
            <a:r>
              <a:rPr lang="vi-VN" sz="3200" b="1" dirty="0">
                <a:latin typeface="+mj-lt"/>
              </a:rPr>
              <a:t>Có hai loại sơ đồ mạng điện đó là sơ đồ nguyên lí và sơ đồ</a:t>
            </a:r>
            <a:r>
              <a:rPr lang="en-US" sz="3200" b="1" dirty="0">
                <a:latin typeface="+mj-lt"/>
              </a:rPr>
              <a:t> </a:t>
            </a:r>
            <a:r>
              <a:rPr lang="vi-VN" sz="3200" b="1" dirty="0">
                <a:latin typeface="+mj-lt"/>
              </a:rPr>
              <a:t>lắp đặt.</a:t>
            </a:r>
            <a:endParaRPr lang="en-US" sz="3200" b="1" dirty="0">
              <a:latin typeface="+mj-lt"/>
            </a:endParaRPr>
          </a:p>
          <a:p>
            <a:pPr marL="285750" indent="-285750">
              <a:buFontTx/>
              <a:buChar char="-"/>
            </a:pPr>
            <a:endParaRPr lang="vi-VN" sz="3200" b="1" dirty="0"/>
          </a:p>
          <a:p>
            <a:endParaRPr lang="vi-VN" dirty="0"/>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a:extLst>
              <a:ext uri="{FF2B5EF4-FFF2-40B4-BE49-F238E27FC236}">
                <a16:creationId xmlns:a16="http://schemas.microsoft.com/office/drawing/2014/main" id="{254C5DCA-9531-A472-953A-CAFDAD33DF86}"/>
              </a:ext>
            </a:extLst>
          </p:cNvPr>
          <p:cNvPicPr>
            <a:picLocks noChangeAspect="1"/>
          </p:cNvPicPr>
          <p:nvPr/>
        </p:nvPicPr>
        <p:blipFill>
          <a:blip r:embed="rId3"/>
          <a:stretch>
            <a:fillRect/>
          </a:stretch>
        </p:blipFill>
        <p:spPr>
          <a:xfrm>
            <a:off x="826157" y="393720"/>
            <a:ext cx="10539664" cy="6070555"/>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8B3220-23EC-AAFD-3B79-DC5B7842D225}"/>
              </a:ext>
            </a:extLst>
          </p:cNvPr>
          <p:cNvSpPr>
            <a:spLocks noGrp="1"/>
          </p:cNvSpPr>
          <p:nvPr>
            <p:ph idx="1"/>
          </p:nvPr>
        </p:nvSpPr>
        <p:spPr>
          <a:xfrm>
            <a:off x="732322" y="920850"/>
            <a:ext cx="10515600" cy="4351338"/>
          </a:xfrm>
        </p:spPr>
        <p:txBody>
          <a:bodyPr>
            <a:normAutofit fontScale="85000" lnSpcReduction="20000"/>
          </a:bodyPr>
          <a:lstStyle/>
          <a:p>
            <a:pPr marL="514350" indent="-514350">
              <a:buAutoNum type="arabicPeriod"/>
            </a:pPr>
            <a:r>
              <a:rPr lang="vi-VN" sz="3900" b="1" dirty="0">
                <a:latin typeface="+mj-lt"/>
              </a:rPr>
              <a:t>Bằng các kí hiệu trên mạch điện, kể tên các thiết bị điện và đồ dùng điện trên hình?</a:t>
            </a:r>
            <a:endParaRPr lang="en-US" sz="3900" b="1" dirty="0">
              <a:latin typeface="+mj-lt"/>
            </a:endParaRPr>
          </a:p>
          <a:p>
            <a:pPr marL="0" indent="0">
              <a:buNone/>
            </a:pPr>
            <a:endParaRPr lang="vi-VN" sz="3900" b="1" dirty="0">
              <a:latin typeface="+mj-lt"/>
            </a:endParaRPr>
          </a:p>
          <a:p>
            <a:pPr marL="514350" indent="-514350">
              <a:buAutoNum type="arabicPeriod" startAt="2"/>
            </a:pPr>
            <a:r>
              <a:rPr lang="vi-VN" sz="3900" b="1" dirty="0">
                <a:latin typeface="+mj-lt"/>
              </a:rPr>
              <a:t>Hình nào dễ dàng cho biết mạch điện có 2 nhánh mắc song song, cùng mắc vào dây pha và được bảo vệ bởi 1 cầu chì, trong đó, nhánh 1 có 1 ổ cắm, nhánh 2 có 1 công tắc điều khiển 1 bóng đèn?</a:t>
            </a:r>
            <a:endParaRPr lang="en-US" sz="3900" b="1" dirty="0">
              <a:latin typeface="+mj-lt"/>
            </a:endParaRPr>
          </a:p>
          <a:p>
            <a:pPr marL="0" indent="0">
              <a:buNone/>
            </a:pPr>
            <a:endParaRPr lang="vi-VN" sz="3900" b="1" dirty="0">
              <a:latin typeface="+mj-lt"/>
            </a:endParaRPr>
          </a:p>
          <a:p>
            <a:pPr marL="742950" indent="-742950">
              <a:buAutoNum type="arabicPeriod" startAt="3"/>
            </a:pPr>
            <a:r>
              <a:rPr lang="vi-VN" sz="3900" b="1" dirty="0">
                <a:latin typeface="+mj-lt"/>
              </a:rPr>
              <a:t>Hình nào cho biết vị trí lắp đặt: cầu chì, ổ cắm, công</a:t>
            </a:r>
            <a:endParaRPr lang="en-US" sz="3900" b="1" dirty="0">
              <a:latin typeface="+mj-lt"/>
            </a:endParaRPr>
          </a:p>
          <a:p>
            <a:pPr marL="0" indent="0">
              <a:buNone/>
            </a:pPr>
            <a:r>
              <a:rPr lang="en-US" sz="3900" b="1" dirty="0">
                <a:latin typeface="+mj-lt"/>
              </a:rPr>
              <a:t>     </a:t>
            </a:r>
            <a:r>
              <a:rPr lang="vi-VN" sz="3900" b="1" dirty="0">
                <a:latin typeface="+mj-lt"/>
              </a:rPr>
              <a:t> tắc, bóng đèn và cách nối dây trong mạch điện?</a:t>
            </a:r>
          </a:p>
          <a:p>
            <a:endParaRPr lang="en-US" dirty="0"/>
          </a:p>
        </p:txBody>
      </p:sp>
    </p:spTree>
    <p:extLst>
      <p:ext uri="{BB962C8B-B14F-4D97-AF65-F5344CB8AC3E}">
        <p14:creationId xmlns:p14="http://schemas.microsoft.com/office/powerpoint/2010/main" val="207857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3" name="Picture 2">
            <a:extLst>
              <a:ext uri="{FF2B5EF4-FFF2-40B4-BE49-F238E27FC236}">
                <a16:creationId xmlns:a16="http://schemas.microsoft.com/office/drawing/2014/main" id="{9C43276F-F434-05E2-4582-89A0E57F8BC4}"/>
              </a:ext>
            </a:extLst>
          </p:cNvPr>
          <p:cNvPicPr>
            <a:picLocks noChangeAspect="1"/>
          </p:cNvPicPr>
          <p:nvPr/>
        </p:nvPicPr>
        <p:blipFill>
          <a:blip r:embed="rId3"/>
          <a:stretch>
            <a:fillRect/>
          </a:stretch>
        </p:blipFill>
        <p:spPr>
          <a:xfrm>
            <a:off x="613021" y="1232919"/>
            <a:ext cx="4721534" cy="3165822"/>
          </a:xfrm>
          <a:prstGeom prst="rect">
            <a:avLst/>
          </a:prstGeom>
        </p:spPr>
      </p:pic>
      <p:pic>
        <p:nvPicPr>
          <p:cNvPr id="4" name="Picture 3">
            <a:extLst>
              <a:ext uri="{FF2B5EF4-FFF2-40B4-BE49-F238E27FC236}">
                <a16:creationId xmlns:a16="http://schemas.microsoft.com/office/drawing/2014/main" id="{969C7096-FAC8-85DC-DCCE-BA500D52F4AE}"/>
              </a:ext>
            </a:extLst>
          </p:cNvPr>
          <p:cNvPicPr>
            <a:picLocks noChangeAspect="1"/>
          </p:cNvPicPr>
          <p:nvPr/>
        </p:nvPicPr>
        <p:blipFill>
          <a:blip r:embed="rId4"/>
          <a:stretch>
            <a:fillRect/>
          </a:stretch>
        </p:blipFill>
        <p:spPr>
          <a:xfrm>
            <a:off x="6424309" y="1041378"/>
            <a:ext cx="4932425" cy="3241852"/>
          </a:xfrm>
          <a:prstGeom prst="rect">
            <a:avLst/>
          </a:prstGeom>
        </p:spPr>
      </p:pic>
    </p:spTree>
    <p:extLst>
      <p:ext uri="{BB962C8B-B14F-4D97-AF65-F5344CB8AC3E}">
        <p14:creationId xmlns:p14="http://schemas.microsoft.com/office/powerpoint/2010/main" val="1399987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TotalTime>
  <Words>373</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HP</cp:lastModifiedBy>
  <cp:revision>88</cp:revision>
  <dcterms:created xsi:type="dcterms:W3CDTF">2023-06-21T22:05:51Z</dcterms:created>
  <dcterms:modified xsi:type="dcterms:W3CDTF">2024-08-04T23:50:11Z</dcterms:modified>
</cp:coreProperties>
</file>