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74" r:id="rId3"/>
    <p:sldId id="448" r:id="rId4"/>
    <p:sldId id="449" r:id="rId5"/>
    <p:sldId id="408" r:id="rId6"/>
    <p:sldId id="404" r:id="rId7"/>
    <p:sldId id="376" r:id="rId8"/>
    <p:sldId id="435" r:id="rId9"/>
    <p:sldId id="44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503" autoAdjust="0"/>
    <p:restoredTop sz="94660"/>
  </p:normalViewPr>
  <p:slideViewPr>
    <p:cSldViewPr snapToGrid="0">
      <p:cViewPr varScale="1">
        <p:scale>
          <a:sx n="59" d="100"/>
          <a:sy n="59" d="100"/>
        </p:scale>
        <p:origin x="68" y="2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8/31/2024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2824" y="174395"/>
            <a:ext cx="9346352" cy="461665"/>
          </a:xfrm>
          <a:prstGeom prst="rect">
            <a:avLst/>
          </a:prstGeom>
        </p:spPr>
        <p:txBody>
          <a:bodyPr wrap="square">
            <a:spAutoFit/>
          </a:bodyPr>
          <a:lstStyle/>
          <a:p>
            <a:r>
              <a:rPr lang="en-US" sz="2400" b="1" dirty="0">
                <a:solidFill>
                  <a:srgbClr val="FF0000"/>
                </a:solidFill>
                <a:latin typeface="Times New Roman" panose="02020603050405020304" pitchFamily="18" charset="0"/>
                <a:cs typeface="Times New Roman" panose="02020603050405020304" pitchFamily="18" charset="0"/>
              </a:rPr>
              <a:t>Tiết24.</a:t>
            </a:r>
            <a:r>
              <a:rPr lang="vi-VN" sz="2400" b="1" dirty="0">
                <a:solidFill>
                  <a:srgbClr val="FF0000"/>
                </a:solidFill>
                <a:latin typeface="Times New Roman" panose="02020603050405020304" pitchFamily="18" charset="0"/>
                <a:cs typeface="Times New Roman" panose="02020603050405020304" pitchFamily="18" charset="0"/>
              </a:rPr>
              <a:t>BÀI 6. THỰC HÀNH LẮP ĐẶT MẠNG ĐIỆN TRONG NHÀ</a:t>
            </a:r>
            <a:endParaRPr lang="en-US" sz="2400" b="1" dirty="0">
              <a:solidFill>
                <a:srgbClr val="FF0000"/>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654" y="712176"/>
            <a:ext cx="11175023" cy="6075485"/>
          </a:xfrm>
          <a:prstGeom prst="rect">
            <a:avLst/>
          </a:prstGeom>
        </p:spPr>
      </p:pic>
    </p:spTree>
    <p:extLst>
      <p:ext uri="{BB962C8B-B14F-4D97-AF65-F5344CB8AC3E}">
        <p14:creationId xmlns:p14="http://schemas.microsoft.com/office/powerpoint/2010/main" val="77055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86203" y="2094923"/>
            <a:ext cx="10219593" cy="1200329"/>
          </a:xfrm>
          <a:prstGeom prst="rect">
            <a:avLst/>
          </a:prstGeom>
        </p:spPr>
        <p:txBody>
          <a:bodyPr wrap="square">
            <a:spAutoFit/>
          </a:bodyPr>
          <a:lstStyle/>
          <a:p>
            <a:pPr>
              <a:spcAft>
                <a:spcPts val="0"/>
              </a:spcAft>
            </a:pPr>
            <a:r>
              <a:rPr lang="en-US" sz="3600" b="1" dirty="0">
                <a:solidFill>
                  <a:srgbClr val="0000FF"/>
                </a:solidFill>
                <a:latin typeface="Times New Roman" panose="02020603050405020304" pitchFamily="18" charset="0"/>
                <a:ea typeface="Times New Roman" panose="02020603050405020304" pitchFamily="18" charset="0"/>
              </a:rPr>
              <a:t> </a:t>
            </a:r>
            <a:r>
              <a:rPr lang="vi-VN" sz="3600" b="1" dirty="0">
                <a:solidFill>
                  <a:srgbClr val="0000FF"/>
                </a:solidFill>
                <a:latin typeface="Times New Roman" panose="02020603050405020304" pitchFamily="18" charset="0"/>
                <a:ea typeface="Times New Roman" panose="02020603050405020304" pitchFamily="18" charset="0"/>
              </a:rPr>
              <a:t> Lắp đặt </a:t>
            </a:r>
            <a:r>
              <a:rPr lang="en-US" sz="3600" b="1" dirty="0" err="1">
                <a:solidFill>
                  <a:srgbClr val="0000FF"/>
                </a:solidFill>
                <a:latin typeface="Times New Roman" panose="02020603050405020304" pitchFamily="18" charset="0"/>
                <a:ea typeface="Times New Roman" panose="02020603050405020304" pitchFamily="18" charset="0"/>
              </a:rPr>
              <a:t>Bảng</a:t>
            </a:r>
            <a:r>
              <a:rPr lang="vi-VN" sz="3600" b="1" dirty="0">
                <a:solidFill>
                  <a:srgbClr val="0000FF"/>
                </a:solidFill>
                <a:latin typeface="Times New Roman" panose="02020603050405020304" pitchFamily="18" charset="0"/>
                <a:ea typeface="Times New Roman" panose="02020603050405020304" pitchFamily="18" charset="0"/>
              </a:rPr>
              <a:t> điện trong nhà được thực hiện theo các bước như thế nào</a:t>
            </a:r>
            <a:r>
              <a:rPr lang="en-US" sz="3600" b="1" dirty="0">
                <a:solidFill>
                  <a:srgbClr val="0000FF"/>
                </a:solidFill>
                <a:latin typeface="Times New Roman" panose="02020603050405020304" pitchFamily="18" charset="0"/>
                <a:ea typeface="Times New Roman" panose="02020603050405020304" pitchFamily="18" charset="0"/>
              </a:rPr>
              <a:t>?</a:t>
            </a:r>
            <a:endParaRPr lang="en-US" sz="3600" b="1" dirty="0">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96221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521534" y="162504"/>
            <a:ext cx="8528538" cy="2350815"/>
          </a:xfrm>
          <a:prstGeom prst="rect">
            <a:avLst/>
          </a:prstGeom>
        </p:spPr>
      </p:pic>
      <p:pic>
        <p:nvPicPr>
          <p:cNvPr id="2" name="Picture 1">
            <a:extLst>
              <a:ext uri="{FF2B5EF4-FFF2-40B4-BE49-F238E27FC236}">
                <a16:creationId xmlns:a16="http://schemas.microsoft.com/office/drawing/2014/main" id="{77DE33D1-A7D0-053B-06B8-03D231777E85}"/>
              </a:ext>
            </a:extLst>
          </p:cNvPr>
          <p:cNvPicPr>
            <a:picLocks noChangeAspect="1"/>
          </p:cNvPicPr>
          <p:nvPr/>
        </p:nvPicPr>
        <p:blipFill>
          <a:blip r:embed="rId3"/>
          <a:stretch>
            <a:fillRect/>
          </a:stretch>
        </p:blipFill>
        <p:spPr>
          <a:xfrm>
            <a:off x="4035124" y="3429000"/>
            <a:ext cx="4121752" cy="3328315"/>
          </a:xfrm>
          <a:prstGeom prst="rect">
            <a:avLst/>
          </a:prstGeom>
        </p:spPr>
      </p:pic>
      <p:sp>
        <p:nvSpPr>
          <p:cNvPr id="3" name="Title 1">
            <a:extLst>
              <a:ext uri="{FF2B5EF4-FFF2-40B4-BE49-F238E27FC236}">
                <a16:creationId xmlns:a16="http://schemas.microsoft.com/office/drawing/2014/main" id="{ED6D4940-FC4C-F46D-E362-67317D6E3D0F}"/>
              </a:ext>
            </a:extLst>
          </p:cNvPr>
          <p:cNvSpPr>
            <a:spLocks noGrp="1"/>
          </p:cNvSpPr>
          <p:nvPr>
            <p:ph type="title"/>
          </p:nvPr>
        </p:nvSpPr>
        <p:spPr>
          <a:xfrm>
            <a:off x="2300698" y="2715198"/>
            <a:ext cx="7590603" cy="713802"/>
          </a:xfrm>
        </p:spPr>
        <p:txBody>
          <a:bodyPr/>
          <a:lstStyle/>
          <a:p>
            <a:r>
              <a:rPr lang="vi-VN" dirty="0">
                <a:solidFill>
                  <a:srgbClr val="0000FF"/>
                </a:solidFill>
                <a:latin typeface="Times New Roman" panose="02020603050405020304" pitchFamily="18" charset="0"/>
                <a:cs typeface="Times New Roman" panose="02020603050405020304" pitchFamily="18" charset="0"/>
              </a:rPr>
              <a:t>Vẽ sơ đồ lắp đặt của mạch điện sau:</a:t>
            </a:r>
          </a:p>
        </p:txBody>
      </p:sp>
    </p:spTree>
    <p:extLst>
      <p:ext uri="{BB962C8B-B14F-4D97-AF65-F5344CB8AC3E}">
        <p14:creationId xmlns:p14="http://schemas.microsoft.com/office/powerpoint/2010/main" val="702180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ppt_x"/>
                                          </p:val>
                                        </p:tav>
                                        <p:tav tm="100000">
                                          <p:val>
                                            <p:strVal val="#ppt_x"/>
                                          </p:val>
                                        </p:tav>
                                      </p:tavLst>
                                    </p:anim>
                                    <p:anim calcmode="lin" valueType="num">
                                      <p:cBhvr additive="base">
                                        <p:cTn id="1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FE084-AADC-4E25-4CA7-60BB5398A7BF}"/>
              </a:ext>
            </a:extLst>
          </p:cNvPr>
          <p:cNvSpPr>
            <a:spLocks noGrp="1"/>
          </p:cNvSpPr>
          <p:nvPr>
            <p:ph type="title"/>
          </p:nvPr>
        </p:nvSpPr>
        <p:spPr>
          <a:xfrm>
            <a:off x="2592925" y="624110"/>
            <a:ext cx="7590603" cy="713802"/>
          </a:xfrm>
        </p:spPr>
        <p:txBody>
          <a:bodyPr/>
          <a:lstStyle/>
          <a:p>
            <a:r>
              <a:rPr lang="vi-VN" dirty="0"/>
              <a:t>Sơ đồ lắp đặt của mạch điện sau:</a:t>
            </a:r>
          </a:p>
        </p:txBody>
      </p:sp>
      <p:pic>
        <p:nvPicPr>
          <p:cNvPr id="4" name="Picture 3">
            <a:extLst>
              <a:ext uri="{FF2B5EF4-FFF2-40B4-BE49-F238E27FC236}">
                <a16:creationId xmlns:a16="http://schemas.microsoft.com/office/drawing/2014/main" id="{525FB98A-7959-5BA3-358C-59139F1C1CB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51390" y="1742339"/>
            <a:ext cx="6255896" cy="4020709"/>
          </a:xfrm>
          <a:prstGeom prst="rect">
            <a:avLst/>
          </a:prstGeom>
          <a:noFill/>
          <a:ln>
            <a:noFill/>
          </a:ln>
        </p:spPr>
      </p:pic>
    </p:spTree>
    <p:extLst>
      <p:ext uri="{BB962C8B-B14F-4D97-AF65-F5344CB8AC3E}">
        <p14:creationId xmlns:p14="http://schemas.microsoft.com/office/powerpoint/2010/main" val="3804465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49994" y="174395"/>
            <a:ext cx="8364544" cy="461665"/>
          </a:xfrm>
          <a:prstGeom prst="rect">
            <a:avLst/>
          </a:prstGeom>
        </p:spPr>
        <p:txBody>
          <a:bodyPr wrap="square">
            <a:spAutoFit/>
          </a:bodyPr>
          <a:lstStyle/>
          <a:p>
            <a:r>
              <a:rPr lang="vi-VN" sz="2400" b="1">
                <a:solidFill>
                  <a:srgbClr val="FF0000"/>
                </a:solidFill>
                <a:latin typeface="Times New Roman" panose="02020603050405020304" pitchFamily="18" charset="0"/>
                <a:cs typeface="Times New Roman" panose="02020603050405020304" pitchFamily="18" charset="0"/>
              </a:rPr>
              <a:t>BÀI 6. THỰC HÀNH LẮP ĐẶT MẠNG ĐIỆN TRONG NHÀ</a:t>
            </a:r>
            <a:endParaRPr lang="en-US" sz="2400" b="1">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536265" y="636060"/>
            <a:ext cx="10876149" cy="2308324"/>
          </a:xfrm>
          <a:prstGeom prst="rect">
            <a:avLst/>
          </a:prstGeom>
        </p:spPr>
        <p:txBody>
          <a:bodyPr wrap="square">
            <a:spAutoFit/>
          </a:bodyPr>
          <a:lstStyle/>
          <a:p>
            <a:r>
              <a:rPr lang="vi-VN" sz="2400" b="1" dirty="0">
                <a:latin typeface="Times New Roman" panose="02020603050405020304" pitchFamily="18" charset="0"/>
                <a:cs typeface="Times New Roman" panose="02020603050405020304" pitchFamily="18" charset="0"/>
              </a:rPr>
              <a:t>II. Lắp đặt mạch điện bảng điện</a:t>
            </a:r>
            <a:endParaRPr lang="en-US" sz="2400" b="1"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Bước 4. Thực hành lắp đặt</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 Đánh dấu vị trí của các phần tử trên bảng điện</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 Tạo các lỗ để luồn dây dẫn điện </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 Cắt dây dẫn điện theo độ dài phù hợp với vị trí thiết bị</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 Lắp thiết bị vào bảng điện và đấu nối dây dẫn điện vào các thiết bị trên bảng điện.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5562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2163" y="94966"/>
            <a:ext cx="11731690" cy="830997"/>
          </a:xfrm>
          <a:prstGeom prst="rect">
            <a:avLst/>
          </a:prstGeom>
        </p:spPr>
        <p:txBody>
          <a:bodyPr wrap="square">
            <a:spAutoFit/>
          </a:bodyPr>
          <a:lstStyle/>
          <a:p>
            <a:pPr>
              <a:spcAft>
                <a:spcPts val="0"/>
              </a:spcAft>
            </a:pPr>
            <a:r>
              <a:rPr lang="vi-VN" sz="2400" b="1" dirty="0">
                <a:solidFill>
                  <a:srgbClr val="0000FF"/>
                </a:solidFill>
                <a:latin typeface="Times New Roman" panose="02020603050405020304" pitchFamily="18" charset="0"/>
                <a:ea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a:t>
            </a:r>
            <a:r>
              <a:rPr lang="vi-VN" sz="2400" b="1" dirty="0">
                <a:latin typeface="Times New Roman" panose="02020603050405020304" pitchFamily="18" charset="0"/>
                <a:cs typeface="Times New Roman" panose="02020603050405020304" pitchFamily="18" charset="0"/>
              </a:rPr>
              <a:t>Bước </a:t>
            </a:r>
            <a:r>
              <a:rPr lang="en-US" sz="2400" b="1" dirty="0">
                <a:latin typeface="Times New Roman" panose="02020603050405020304" pitchFamily="18" charset="0"/>
                <a:cs typeface="Times New Roman" panose="02020603050405020304" pitchFamily="18" charset="0"/>
              </a:rPr>
              <a:t>5:</a:t>
            </a:r>
            <a:r>
              <a:rPr lang="vi-VN" sz="2400" b="1" dirty="0">
                <a:solidFill>
                  <a:srgbClr val="0000FF"/>
                </a:solidFill>
                <a:latin typeface="Times New Roman" panose="02020603050405020304" pitchFamily="18" charset="0"/>
                <a:ea typeface="Times New Roman" panose="02020603050405020304" pitchFamily="18" charset="0"/>
              </a:rPr>
              <a:t> Kiểm tra, thử nghiệm hoạt động của mạch điện bảng điện</a:t>
            </a:r>
            <a:endParaRPr lang="en-US" sz="2400" b="1" dirty="0">
              <a:solidFill>
                <a:srgbClr val="0000FF"/>
              </a:solidFill>
              <a:latin typeface="Times New Roman" panose="02020603050405020304" pitchFamily="18" charset="0"/>
              <a:ea typeface="Times New Roman" panose="02020603050405020304" pitchFamily="18" charset="0"/>
            </a:endParaRPr>
          </a:p>
          <a:p>
            <a:pPr>
              <a:spcAft>
                <a:spcPts val="0"/>
              </a:spcAft>
            </a:pPr>
            <a:r>
              <a:rPr lang="vi-VN" sz="2400" b="1" dirty="0">
                <a:solidFill>
                  <a:srgbClr val="0000FF"/>
                </a:solidFill>
                <a:latin typeface="Times New Roman" panose="02020603050405020304" pitchFamily="18" charset="0"/>
                <a:ea typeface="Times New Roman" panose="02020603050405020304" pitchFamily="18" charset="0"/>
              </a:rPr>
              <a:t>- Đánh giá quá trình thực hành theo các tiêu chí trong phiếu đánh giá.</a:t>
            </a:r>
            <a:endParaRPr lang="en-US" sz="2400" b="1" dirty="0">
              <a:solidFill>
                <a:srgbClr val="0000FF"/>
              </a:solidFill>
              <a:effectLst/>
              <a:latin typeface="Times New Roman" panose="02020603050405020304" pitchFamily="18" charset="0"/>
              <a:ea typeface="Times New Roman" panose="02020603050405020304" pitchFamily="18" charset="0"/>
            </a:endParaRPr>
          </a:p>
        </p:txBody>
      </p:sp>
      <p:sp>
        <p:nvSpPr>
          <p:cNvPr id="5" name="Rectangle 4"/>
          <p:cNvSpPr/>
          <p:nvPr/>
        </p:nvSpPr>
        <p:spPr>
          <a:xfrm>
            <a:off x="4464075" y="1051640"/>
            <a:ext cx="2685351" cy="461665"/>
          </a:xfrm>
          <a:prstGeom prst="rect">
            <a:avLst/>
          </a:prstGeom>
        </p:spPr>
        <p:txBody>
          <a:bodyPr wrap="none">
            <a:spAutoFit/>
          </a:bodyPr>
          <a:lstStyle/>
          <a:p>
            <a:pPr algn="ctr">
              <a:spcAft>
                <a:spcPts val="0"/>
              </a:spcAft>
            </a:pPr>
            <a:r>
              <a:rPr lang="vi-VN" sz="2400">
                <a:solidFill>
                  <a:srgbClr val="000000"/>
                </a:solidFill>
                <a:latin typeface="Times New Roman" panose="02020603050405020304" pitchFamily="18" charset="0"/>
                <a:ea typeface="Times New Roman" panose="02020603050405020304" pitchFamily="18" charset="0"/>
              </a:rPr>
              <a:t>PHIẾU ĐÁNH GIÁ</a:t>
            </a:r>
            <a:endParaRPr lang="en-US" sz="2400">
              <a:effectLst/>
              <a:latin typeface="Times New Roman" panose="02020603050405020304" pitchFamily="18" charset="0"/>
              <a:ea typeface="Times New Roman" panose="02020603050405020304" pitchFamily="18" charset="0"/>
            </a:endParaRPr>
          </a:p>
        </p:txBody>
      </p:sp>
      <p:sp>
        <p:nvSpPr>
          <p:cNvPr id="6" name="Rectangle 5"/>
          <p:cNvSpPr/>
          <p:nvPr/>
        </p:nvSpPr>
        <p:spPr>
          <a:xfrm>
            <a:off x="2122888" y="1420972"/>
            <a:ext cx="6760184" cy="461665"/>
          </a:xfrm>
          <a:prstGeom prst="rect">
            <a:avLst/>
          </a:prstGeom>
        </p:spPr>
        <p:txBody>
          <a:bodyPr wrap="none">
            <a:spAutoFit/>
          </a:bodyPr>
          <a:lstStyle/>
          <a:p>
            <a:r>
              <a:rPr lang="vi-VN" sz="2400" i="1">
                <a:latin typeface="Times New Roman" panose="02020603050405020304" pitchFamily="18" charset="0"/>
                <a:cs typeface="Times New Roman" panose="02020603050405020304" pitchFamily="18" charset="0"/>
              </a:rPr>
              <a:t>Bảng đánh giá quá trình thực hành lắp đặt bảng điện</a:t>
            </a:r>
            <a:endParaRPr lang="en-US" sz="2400">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2865998652"/>
              </p:ext>
            </p:extLst>
          </p:nvPr>
        </p:nvGraphicFramePr>
        <p:xfrm>
          <a:off x="1076714" y="2155575"/>
          <a:ext cx="10519682" cy="3281453"/>
        </p:xfrm>
        <a:graphic>
          <a:graphicData uri="http://schemas.openxmlformats.org/drawingml/2006/table">
            <a:tbl>
              <a:tblPr firstRow="1" firstCol="1" bandRow="1"/>
              <a:tblGrid>
                <a:gridCol w="6804543">
                  <a:extLst>
                    <a:ext uri="{9D8B030D-6E8A-4147-A177-3AD203B41FA5}">
                      <a16:colId xmlns:a16="http://schemas.microsoft.com/office/drawing/2014/main" val="2138790737"/>
                    </a:ext>
                  </a:extLst>
                </a:gridCol>
                <a:gridCol w="1926772">
                  <a:extLst>
                    <a:ext uri="{9D8B030D-6E8A-4147-A177-3AD203B41FA5}">
                      <a16:colId xmlns:a16="http://schemas.microsoft.com/office/drawing/2014/main" val="3973644319"/>
                    </a:ext>
                  </a:extLst>
                </a:gridCol>
                <a:gridCol w="1788367">
                  <a:extLst>
                    <a:ext uri="{9D8B030D-6E8A-4147-A177-3AD203B41FA5}">
                      <a16:colId xmlns:a16="http://schemas.microsoft.com/office/drawing/2014/main" val="3608660935"/>
                    </a:ext>
                  </a:extLst>
                </a:gridCol>
              </a:tblGrid>
              <a:tr h="468779">
                <a:tc rowSpan="2">
                  <a:txBody>
                    <a:bodyPr/>
                    <a:lstStyle/>
                    <a:p>
                      <a:pPr algn="ctr">
                        <a:spcAft>
                          <a:spcPts val="0"/>
                        </a:spcAft>
                      </a:pPr>
                      <a:r>
                        <a:rPr lang="vi-VN"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TIÊU CHÍ</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vi-VN" sz="2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ĐÁNH GIÁ</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419545542"/>
                  </a:ext>
                </a:extLst>
              </a:tr>
              <a:tr h="468779">
                <a:tc vMerge="1">
                  <a:txBody>
                    <a:bodyPr/>
                    <a:lstStyle/>
                    <a:p>
                      <a:endParaRPr lang="en-US"/>
                    </a:p>
                  </a:txBody>
                  <a:tcPr/>
                </a:tc>
                <a:tc>
                  <a:txBody>
                    <a:bodyPr/>
                    <a:lstStyle/>
                    <a:p>
                      <a:pPr algn="ctr">
                        <a:spcAft>
                          <a:spcPts val="0"/>
                        </a:spcAft>
                      </a:pPr>
                      <a:r>
                        <a:rPr lang="vi-VN" sz="2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Không đạt</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Đạt</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9804173"/>
                  </a:ext>
                </a:extLst>
              </a:tr>
              <a:tr h="468779">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Chuẩn bị đầy đủ thiết bị, vật liệu, dụng cụ</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nl-NL"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nl-NL"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8587722"/>
                  </a:ext>
                </a:extLst>
              </a:tr>
              <a:tr h="468779">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Thực hiện lắp đặt theo đúng quy trình</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nl-NL"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nl-NL"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2616561"/>
                  </a:ext>
                </a:extLst>
              </a:tr>
              <a:tr h="468779">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Mạch điện hoạt động theo đúng quy trình</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nl-NL"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nl-NL"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6971774"/>
                  </a:ext>
                </a:extLst>
              </a:tr>
              <a:tr h="468779">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Đảm bảo kĩ thuật, mĩ thuật</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nl-NL"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nl-NL"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9936881"/>
                  </a:ext>
                </a:extLst>
              </a:tr>
              <a:tr h="468779">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Đảm bảo an toàn điện và an toàn lao động</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nl-NL"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nl-NL"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201318"/>
                  </a:ext>
                </a:extLst>
              </a:tr>
            </a:tbl>
          </a:graphicData>
        </a:graphic>
      </p:graphicFrame>
    </p:spTree>
    <p:extLst>
      <p:ext uri="{BB962C8B-B14F-4D97-AF65-F5344CB8AC3E}">
        <p14:creationId xmlns:p14="http://schemas.microsoft.com/office/powerpoint/2010/main" val="1765475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27653" y="373224"/>
            <a:ext cx="11336694" cy="1200329"/>
          </a:xfrm>
          <a:prstGeom prst="rect">
            <a:avLst/>
          </a:prstGeom>
          <a:noFill/>
        </p:spPr>
        <p:txBody>
          <a:bodyPr wrap="square" rtlCol="0">
            <a:spAutoFit/>
          </a:bodyPr>
          <a:lstStyle/>
          <a:p>
            <a:pPr algn="ctr"/>
            <a:r>
              <a:rPr lang="vi-VN" sz="2400" b="1" dirty="0">
                <a:solidFill>
                  <a:srgbClr val="0000FF"/>
                </a:solidFill>
                <a:latin typeface="Times New Roman" panose="02020603050405020304" pitchFamily="18" charset="0"/>
                <a:cs typeface="Times New Roman" panose="02020603050405020304" pitchFamily="18" charset="0"/>
              </a:rPr>
              <a:t>HOẠT ĐỘNG NHÓM</a:t>
            </a:r>
          </a:p>
          <a:p>
            <a:r>
              <a:rPr lang="vi-VN" sz="2400" b="1" dirty="0">
                <a:solidFill>
                  <a:srgbClr val="0000FF"/>
                </a:solidFill>
                <a:latin typeface="Times New Roman" panose="02020603050405020304" pitchFamily="18" charset="0"/>
                <a:cs typeface="Times New Roman" panose="02020603050405020304" pitchFamily="18" charset="0"/>
              </a:rPr>
              <a:t>Thực hành: Lắp đặt mạng điện bảng điện trong nhà gồm : nguồn điện, 1 cầu chì, 1 ổ cắm điện, 1 công tắc bật tắt đèn</a:t>
            </a:r>
            <a:endParaRPr lang="en-US" sz="2400" b="1" dirty="0">
              <a:solidFill>
                <a:srgbClr val="0000FF"/>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BDA2C0D8-AFB0-1039-CE27-1E34109C01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5040" y="2217805"/>
            <a:ext cx="4584934" cy="4152915"/>
          </a:xfrm>
          <a:prstGeom prst="rect">
            <a:avLst/>
          </a:prstGeom>
        </p:spPr>
      </p:pic>
    </p:spTree>
    <p:extLst>
      <p:ext uri="{BB962C8B-B14F-4D97-AF65-F5344CB8AC3E}">
        <p14:creationId xmlns:p14="http://schemas.microsoft.com/office/powerpoint/2010/main" val="3307318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23595"/>
            <a:ext cx="10956783" cy="2246769"/>
          </a:xfrm>
          <a:prstGeom prst="rect">
            <a:avLst/>
          </a:prstGeom>
        </p:spPr>
        <p:txBody>
          <a:bodyPr wrap="square">
            <a:spAutoFit/>
          </a:bodyPr>
          <a:lstStyle/>
          <a:p>
            <a:pPr algn="just"/>
            <a:r>
              <a:rPr lang="vi-VN" sz="2800" b="1" dirty="0">
                <a:latin typeface="Times New Roman" panose="02020603050405020304" pitchFamily="18" charset="0"/>
                <a:cs typeface="Times New Roman" panose="02020603050405020304" pitchFamily="18" charset="0"/>
              </a:rPr>
              <a:t>Luyện tập: </a:t>
            </a:r>
            <a:r>
              <a:rPr lang="nl-NL" sz="2800" b="1" dirty="0">
                <a:latin typeface="Times New Roman" panose="02020603050405020304" pitchFamily="18" charset="0"/>
                <a:cs typeface="Times New Roman" panose="02020603050405020304" pitchFamily="18" charset="0"/>
              </a:rPr>
              <a:t>Hãy vẽ sơ đồ nguyên lí và sơ đồ lắp đặt mạch điện gồm bảng điện lắp đặt một cầu chì để đóng, cắt nguồn điện và bảo vệ an toàn cho mạch điện; hai công tắc 2 cực điều khiển hai bóng đèn sáng, tắt độc lập nhau; một ổ cắm điện để cấp điện cho các đồ dùng điện di động trong gia đình</a:t>
            </a:r>
            <a:endParaRPr lang="vi-VN" sz="2800" b="1"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489A4C2C-2E32-8C21-9019-9E12B98706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3217" y="2631621"/>
            <a:ext cx="5622783" cy="3004540"/>
          </a:xfrm>
          <a:prstGeom prst="rect">
            <a:avLst/>
          </a:prstGeom>
        </p:spPr>
      </p:pic>
      <p:pic>
        <p:nvPicPr>
          <p:cNvPr id="6" name="Picture 5">
            <a:extLst>
              <a:ext uri="{FF2B5EF4-FFF2-40B4-BE49-F238E27FC236}">
                <a16:creationId xmlns:a16="http://schemas.microsoft.com/office/drawing/2014/main" id="{93B257CE-7E5C-6232-6861-578503E11410}"/>
              </a:ext>
            </a:extLst>
          </p:cNvPr>
          <p:cNvPicPr>
            <a:picLocks noChangeAspect="1"/>
          </p:cNvPicPr>
          <p:nvPr/>
        </p:nvPicPr>
        <p:blipFill>
          <a:blip r:embed="rId3"/>
          <a:stretch>
            <a:fillRect/>
          </a:stretch>
        </p:blipFill>
        <p:spPr>
          <a:xfrm>
            <a:off x="6613016" y="2370364"/>
            <a:ext cx="5105767" cy="3349943"/>
          </a:xfrm>
          <a:prstGeom prst="rect">
            <a:avLst/>
          </a:prstGeom>
        </p:spPr>
      </p:pic>
      <p:sp>
        <p:nvSpPr>
          <p:cNvPr id="7" name="Rectangle 6">
            <a:extLst>
              <a:ext uri="{FF2B5EF4-FFF2-40B4-BE49-F238E27FC236}">
                <a16:creationId xmlns:a16="http://schemas.microsoft.com/office/drawing/2014/main" id="{363A0527-241D-D382-F0F0-383B7D3A07D1}"/>
              </a:ext>
            </a:extLst>
          </p:cNvPr>
          <p:cNvSpPr/>
          <p:nvPr/>
        </p:nvSpPr>
        <p:spPr>
          <a:xfrm>
            <a:off x="1868512" y="5720307"/>
            <a:ext cx="2518432" cy="461665"/>
          </a:xfrm>
          <a:prstGeom prst="rect">
            <a:avLst/>
          </a:prstGeom>
        </p:spPr>
        <p:txBody>
          <a:bodyPr wrap="square">
            <a:spAutoFit/>
          </a:bodyPr>
          <a:lstStyle/>
          <a:p>
            <a:r>
              <a:rPr lang="vi-VN" sz="2400" b="1" dirty="0">
                <a:latin typeface="Times New Roman" panose="02020603050405020304" pitchFamily="18" charset="0"/>
                <a:cs typeface="Times New Roman" panose="02020603050405020304" pitchFamily="18" charset="0"/>
              </a:rPr>
              <a:t>Sơ đồ nguyên lý</a:t>
            </a:r>
          </a:p>
        </p:txBody>
      </p:sp>
      <p:sp>
        <p:nvSpPr>
          <p:cNvPr id="8" name="Rectangle 7">
            <a:extLst>
              <a:ext uri="{FF2B5EF4-FFF2-40B4-BE49-F238E27FC236}">
                <a16:creationId xmlns:a16="http://schemas.microsoft.com/office/drawing/2014/main" id="{0749B901-AD56-90C9-2F15-3722A6D9E93E}"/>
              </a:ext>
            </a:extLst>
          </p:cNvPr>
          <p:cNvSpPr/>
          <p:nvPr/>
        </p:nvSpPr>
        <p:spPr>
          <a:xfrm>
            <a:off x="8214883" y="5778253"/>
            <a:ext cx="2518432" cy="461665"/>
          </a:xfrm>
          <a:prstGeom prst="rect">
            <a:avLst/>
          </a:prstGeom>
        </p:spPr>
        <p:txBody>
          <a:bodyPr wrap="square">
            <a:spAutoFit/>
          </a:bodyPr>
          <a:lstStyle/>
          <a:p>
            <a:r>
              <a:rPr lang="vi-VN" sz="2400" b="1" dirty="0">
                <a:latin typeface="Times New Roman" panose="02020603050405020304" pitchFamily="18" charset="0"/>
                <a:cs typeface="Times New Roman" panose="02020603050405020304" pitchFamily="18" charset="0"/>
              </a:rPr>
              <a:t>Sơ đồ lắp đặt</a:t>
            </a:r>
          </a:p>
        </p:txBody>
      </p:sp>
    </p:spTree>
    <p:extLst>
      <p:ext uri="{BB962C8B-B14F-4D97-AF65-F5344CB8AC3E}">
        <p14:creationId xmlns:p14="http://schemas.microsoft.com/office/powerpoint/2010/main" val="2711824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33803" y="332611"/>
            <a:ext cx="9884229" cy="2308324"/>
          </a:xfrm>
          <a:prstGeom prst="rect">
            <a:avLst/>
          </a:prstGeom>
        </p:spPr>
        <p:txBody>
          <a:bodyPr wrap="square">
            <a:spAutoFit/>
          </a:bodyPr>
          <a:lstStyle/>
          <a:p>
            <a:pPr>
              <a:spcAft>
                <a:spcPts val="0"/>
              </a:spcAft>
            </a:pPr>
            <a:r>
              <a:rPr lang="vi-VN" sz="2400" b="1">
                <a:solidFill>
                  <a:srgbClr val="0000FF"/>
                </a:solidFill>
                <a:latin typeface="Times New Roman" panose="02020603050405020304" pitchFamily="18" charset="0"/>
                <a:ea typeface="Times New Roman" panose="02020603050405020304" pitchFamily="18" charset="0"/>
              </a:rPr>
              <a:t>- Thu dọn dụng cụ, vật liệu để vào nơi quy định</a:t>
            </a:r>
            <a:endParaRPr lang="en-US" sz="2400" b="1">
              <a:solidFill>
                <a:srgbClr val="0000FF"/>
              </a:solidFill>
              <a:latin typeface="Times New Roman" panose="02020603050405020304" pitchFamily="18" charset="0"/>
              <a:ea typeface="Times New Roman" panose="02020603050405020304" pitchFamily="18" charset="0"/>
            </a:endParaRPr>
          </a:p>
          <a:p>
            <a:pPr>
              <a:spcAft>
                <a:spcPts val="0"/>
              </a:spcAft>
            </a:pPr>
            <a:r>
              <a:rPr lang="vi-VN" sz="2400" b="1">
                <a:solidFill>
                  <a:srgbClr val="0000FF"/>
                </a:solidFill>
                <a:latin typeface="Times New Roman" panose="02020603050405020304" pitchFamily="18" charset="0"/>
                <a:ea typeface="Times New Roman" panose="02020603050405020304" pitchFamily="18" charset="0"/>
              </a:rPr>
              <a:t>- Vệ sinh khu vực thực hành và toàn bộ phòng thực hành</a:t>
            </a:r>
            <a:endParaRPr lang="en-US" sz="2400" b="1">
              <a:solidFill>
                <a:srgbClr val="0000FF"/>
              </a:solidFill>
              <a:latin typeface="Times New Roman" panose="02020603050405020304" pitchFamily="18" charset="0"/>
              <a:ea typeface="Times New Roman" panose="02020603050405020304" pitchFamily="18" charset="0"/>
            </a:endParaRPr>
          </a:p>
          <a:p>
            <a:pPr>
              <a:spcAft>
                <a:spcPts val="0"/>
              </a:spcAft>
            </a:pPr>
            <a:r>
              <a:rPr lang="vi-VN" sz="2400" b="1">
                <a:solidFill>
                  <a:srgbClr val="0000FF"/>
                </a:solidFill>
                <a:latin typeface="Times New Roman" panose="02020603050405020304" pitchFamily="18" charset="0"/>
                <a:ea typeface="Times New Roman" panose="02020603050405020304" pitchFamily="18" charset="0"/>
              </a:rPr>
              <a:t>- Kiểm tra các hệ thống an toàn và cảnh báo</a:t>
            </a:r>
            <a:endParaRPr lang="en-US" sz="2400" b="1">
              <a:solidFill>
                <a:srgbClr val="0000FF"/>
              </a:solidFill>
              <a:latin typeface="Times New Roman" panose="02020603050405020304" pitchFamily="18" charset="0"/>
              <a:ea typeface="Times New Roman" panose="02020603050405020304" pitchFamily="18" charset="0"/>
            </a:endParaRPr>
          </a:p>
          <a:p>
            <a:pPr>
              <a:spcAft>
                <a:spcPts val="0"/>
              </a:spcAft>
            </a:pPr>
            <a:r>
              <a:rPr lang="vi-VN" sz="2400" b="1">
                <a:solidFill>
                  <a:srgbClr val="0000FF"/>
                </a:solidFill>
                <a:latin typeface="Times New Roman" panose="02020603050405020304" pitchFamily="18" charset="0"/>
                <a:ea typeface="Times New Roman" panose="02020603050405020304" pitchFamily="18" charset="0"/>
              </a:rPr>
              <a:t>- Tắt điện của các hệ thống thiết bị trong phòng</a:t>
            </a:r>
            <a:endParaRPr lang="en-US" sz="2400" b="1">
              <a:solidFill>
                <a:srgbClr val="0000FF"/>
              </a:solidFill>
              <a:latin typeface="Times New Roman" panose="02020603050405020304" pitchFamily="18" charset="0"/>
              <a:ea typeface="Times New Roman" panose="02020603050405020304" pitchFamily="18" charset="0"/>
            </a:endParaRPr>
          </a:p>
          <a:p>
            <a:pPr>
              <a:spcAft>
                <a:spcPts val="0"/>
              </a:spcAft>
            </a:pPr>
            <a:r>
              <a:rPr lang="vi-VN" sz="2400" b="1">
                <a:solidFill>
                  <a:srgbClr val="0000FF"/>
                </a:solidFill>
                <a:latin typeface="Times New Roman" panose="02020603050405020304" pitchFamily="18" charset="0"/>
                <a:ea typeface="Times New Roman" panose="02020603050405020304" pitchFamily="18" charset="0"/>
              </a:rPr>
              <a:t>- Tắt Aptomat tổng</a:t>
            </a:r>
            <a:endParaRPr lang="en-US" sz="2400" b="1">
              <a:solidFill>
                <a:srgbClr val="0000FF"/>
              </a:solidFill>
              <a:latin typeface="Times New Roman" panose="02020603050405020304" pitchFamily="18" charset="0"/>
              <a:ea typeface="Times New Roman" panose="02020603050405020304" pitchFamily="18" charset="0"/>
            </a:endParaRPr>
          </a:p>
          <a:p>
            <a:pPr>
              <a:spcAft>
                <a:spcPts val="0"/>
              </a:spcAft>
            </a:pPr>
            <a:r>
              <a:rPr lang="vi-VN" sz="2400" b="1">
                <a:solidFill>
                  <a:srgbClr val="0000FF"/>
                </a:solidFill>
                <a:latin typeface="Times New Roman" panose="02020603050405020304" pitchFamily="18" charset="0"/>
                <a:ea typeface="Times New Roman" panose="02020603050405020304" pitchFamily="18" charset="0"/>
              </a:rPr>
              <a:t>- Báo cáo giáo viên hướng dẫn trước khi ra khỏi phòng thực hành.</a:t>
            </a:r>
            <a:endParaRPr lang="en-US" sz="2400" b="1">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4611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ipe(down)">
                                      <p:cBhvr>
                                        <p:cTn id="10" dur="500"/>
                                        <p:tgtEl>
                                          <p:spTgt spid="2">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wipe(down)">
                                      <p:cBhvr>
                                        <p:cTn id="13" dur="500"/>
                                        <p:tgtEl>
                                          <p:spTgt spid="2">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wipe(down)">
                                      <p:cBhvr>
                                        <p:cTn id="16" dur="500"/>
                                        <p:tgtEl>
                                          <p:spTgt spid="2">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wipe(down)">
                                      <p:cBhvr>
                                        <p:cTn id="19" dur="500"/>
                                        <p:tgtEl>
                                          <p:spTgt spid="2">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wipe(down)">
                                      <p:cBhvr>
                                        <p:cTn id="2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504</TotalTime>
  <Words>432</Words>
  <Application>Microsoft Office PowerPoint</Application>
  <PresentationFormat>Widescreen</PresentationFormat>
  <Paragraphs>45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Times New Roman</vt:lpstr>
      <vt:lpstr>Wingdings 3</vt:lpstr>
      <vt:lpstr>Wisp</vt:lpstr>
      <vt:lpstr>PowerPoint Presentation</vt:lpstr>
      <vt:lpstr>PowerPoint Presentation</vt:lpstr>
      <vt:lpstr>Vẽ sơ đồ lắp đặt của mạch điện sau:</vt:lpstr>
      <vt:lpstr>Sơ đồ lắp đặt của mạch điện sau:</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Duong Dinh</cp:lastModifiedBy>
  <cp:revision>166</cp:revision>
  <dcterms:created xsi:type="dcterms:W3CDTF">2023-06-21T22:05:51Z</dcterms:created>
  <dcterms:modified xsi:type="dcterms:W3CDTF">2024-08-31T10:40:08Z</dcterms:modified>
</cp:coreProperties>
</file>