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58" r:id="rId5"/>
    <p:sldId id="272" r:id="rId6"/>
    <p:sldId id="278" r:id="rId7"/>
    <p:sldId id="277" r:id="rId8"/>
    <p:sldId id="261" r:id="rId9"/>
    <p:sldId id="262" r:id="rId10"/>
    <p:sldId id="273" r:id="rId11"/>
    <p:sldId id="279"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0"/>
            <a:ext cx="84582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2.BÀI </a:t>
            </a:r>
            <a:r>
              <a:rPr lang="en-US" sz="2400" b="1" smtClean="0">
                <a:solidFill>
                  <a:srgbClr val="FF0000"/>
                </a:solidFill>
                <a:latin typeface="Arial" pitchFamily="34" charset="0"/>
                <a:cs typeface="Arial" pitchFamily="34" charset="0"/>
              </a:rPr>
              <a:t>1. GIỚI THIỆU CHUNG VỀ TRỒNG TRỌT(TIẾP)</a:t>
            </a:r>
            <a:endParaRPr lang="en-US" sz="2400">
              <a:solidFill>
                <a:srgbClr val="FF0000"/>
              </a:solidFill>
              <a:latin typeface="Arial" pitchFamily="34" charset="0"/>
              <a:cs typeface="Arial" pitchFamily="34" charset="0"/>
            </a:endParaRPr>
          </a:p>
        </p:txBody>
      </p:sp>
      <p:pic>
        <p:nvPicPr>
          <p:cNvPr id="2" name="Picture 2" descr="C:\Users\USER\Desktop\05ylhi172375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763000" cy="541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4371" y="76200"/>
            <a:ext cx="88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a:t>
            </a:r>
            <a:r>
              <a:rPr lang="en-US" sz="2400" b="1">
                <a:solidFill>
                  <a:srgbClr val="FF0000"/>
                </a:solidFill>
                <a:latin typeface="Arial" pitchFamily="34" charset="0"/>
                <a:ea typeface="Times New Roman" pitchFamily="18" charset="0"/>
                <a:cs typeface="Arial" pitchFamily="34" charset="0"/>
              </a:rPr>
              <a:t>1</a:t>
            </a:r>
            <a:endPar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p:txBody>
      </p:sp>
      <p:sp>
        <p:nvSpPr>
          <p:cNvPr id="3" name="Rectangle 3"/>
          <p:cNvSpPr>
            <a:spLocks noChangeArrowheads="1"/>
          </p:cNvSpPr>
          <p:nvPr/>
        </p:nvSpPr>
        <p:spPr bwMode="auto">
          <a:xfrm>
            <a:off x="0" y="1669763"/>
            <a:ext cx="18473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r>
            <a:b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1"/>
          <p:cNvSpPr/>
          <p:nvPr/>
        </p:nvSpPr>
        <p:spPr>
          <a:xfrm>
            <a:off x="413982" y="593173"/>
            <a:ext cx="8382000" cy="6771084"/>
          </a:xfrm>
          <a:prstGeom prst="rect">
            <a:avLst/>
          </a:prstGeom>
        </p:spPr>
        <p:txBody>
          <a:bodyPr wrap="square">
            <a:spAutoFit/>
          </a:bodyPr>
          <a:lstStyle/>
          <a:p>
            <a:r>
              <a:rPr lang="en-US" sz="2000" smtClean="0">
                <a:solidFill>
                  <a:srgbClr val="FF0000"/>
                </a:solidFill>
                <a:latin typeface="Arial" pitchFamily="34" charset="0"/>
                <a:cs typeface="Arial" pitchFamily="34" charset="0"/>
              </a:rPr>
              <a:t>1.</a:t>
            </a:r>
            <a:r>
              <a:rPr lang="vi-VN" sz="2000" smtClean="0">
                <a:solidFill>
                  <a:srgbClr val="FF0000"/>
                </a:solidFill>
                <a:latin typeface="Arial" pitchFamily="34" charset="0"/>
                <a:cs typeface="Arial" pitchFamily="34" charset="0"/>
              </a:rPr>
              <a:t>Đọc </a:t>
            </a:r>
            <a:r>
              <a:rPr lang="vi-VN" sz="2000">
                <a:solidFill>
                  <a:srgbClr val="FF0000"/>
                </a:solidFill>
                <a:latin typeface="Arial" pitchFamily="34" charset="0"/>
                <a:cs typeface="Arial" pitchFamily="34" charset="0"/>
              </a:rPr>
              <a:t>SGK mục 3 trang 8, ta thấy có hai phương thức trồng trọt phổ biến ở Việt </a:t>
            </a:r>
            <a:r>
              <a:rPr lang="vi-VN" sz="2000">
                <a:solidFill>
                  <a:srgbClr val="FF0000"/>
                </a:solidFill>
                <a:latin typeface="Arial" pitchFamily="34" charset="0"/>
                <a:cs typeface="Arial" pitchFamily="34" charset="0"/>
              </a:rPr>
              <a:t>Nam</a:t>
            </a:r>
            <a:r>
              <a:rPr lang="vi-VN" sz="2000" smtClean="0">
                <a:solidFill>
                  <a:srgbClr val="FF0000"/>
                </a:solidFill>
                <a:latin typeface="Arial" pitchFamily="34" charset="0"/>
                <a:cs typeface="Arial" pitchFamily="34" charset="0"/>
              </a:rPr>
              <a:t>:</a:t>
            </a:r>
            <a:endParaRPr lang="vi-VN" sz="2000">
              <a:solidFill>
                <a:srgbClr val="FF0000"/>
              </a:solidFill>
              <a:latin typeface="Arial" pitchFamily="34" charset="0"/>
              <a:cs typeface="Arial" pitchFamily="34" charset="0"/>
            </a:endParaRPr>
          </a:p>
          <a:p>
            <a:r>
              <a:rPr lang="vi-VN" sz="2000">
                <a:solidFill>
                  <a:srgbClr val="FF0000"/>
                </a:solidFill>
                <a:latin typeface="Arial" pitchFamily="34" charset="0"/>
                <a:cs typeface="Arial" pitchFamily="34" charset="0"/>
              </a:rPr>
              <a:t>- Trồng ngoài trời: tất cả các công việc gieo trồng và chăm sóc được thực hiện ngoài trời (điều kiện tự </a:t>
            </a:r>
            <a:r>
              <a:rPr lang="vi-VN" sz="2000">
                <a:solidFill>
                  <a:srgbClr val="FF0000"/>
                </a:solidFill>
                <a:latin typeface="Arial" pitchFamily="34" charset="0"/>
                <a:cs typeface="Arial" pitchFamily="34" charset="0"/>
              </a:rPr>
              <a:t>nhiên</a:t>
            </a:r>
            <a:r>
              <a:rPr lang="vi-VN" sz="2000" smtClean="0">
                <a:solidFill>
                  <a:srgbClr val="FF0000"/>
                </a:solidFill>
                <a:latin typeface="Arial" pitchFamily="34" charset="0"/>
                <a:cs typeface="Arial" pitchFamily="34" charset="0"/>
              </a:rPr>
              <a:t>)</a:t>
            </a:r>
            <a:endParaRPr lang="vi-VN" sz="2000">
              <a:solidFill>
                <a:srgbClr val="FF0000"/>
              </a:solidFill>
              <a:latin typeface="Arial" pitchFamily="34" charset="0"/>
              <a:cs typeface="Arial" pitchFamily="34" charset="0"/>
            </a:endParaRPr>
          </a:p>
          <a:p>
            <a:pPr marL="285750" indent="-285750">
              <a:buFontTx/>
              <a:buChar char="-"/>
            </a:pPr>
            <a:r>
              <a:rPr lang="vi-VN" sz="2000" smtClean="0">
                <a:solidFill>
                  <a:srgbClr val="FF0000"/>
                </a:solidFill>
                <a:latin typeface="Arial" pitchFamily="34" charset="0"/>
                <a:cs typeface="Arial" pitchFamily="34" charset="0"/>
              </a:rPr>
              <a:t>Trồng </a:t>
            </a:r>
            <a:r>
              <a:rPr lang="vi-VN" sz="2000">
                <a:solidFill>
                  <a:srgbClr val="FF0000"/>
                </a:solidFill>
                <a:latin typeface="Arial" pitchFamily="34" charset="0"/>
                <a:cs typeface="Arial" pitchFamily="34" charset="0"/>
              </a:rPr>
              <a:t>trong nhà có mái che: tất cả các công việc gieo trồng và chăm sóc được thực hiện trong nhà kính, nhà lưới, nhà </a:t>
            </a:r>
            <a:r>
              <a:rPr lang="vi-VN" sz="2000">
                <a:solidFill>
                  <a:srgbClr val="FF0000"/>
                </a:solidFill>
                <a:latin typeface="Arial" pitchFamily="34" charset="0"/>
                <a:cs typeface="Arial" pitchFamily="34" charset="0"/>
              </a:rPr>
              <a:t>màn</a:t>
            </a:r>
            <a:r>
              <a:rPr lang="vi-VN" sz="2000" smtClean="0">
                <a:solidFill>
                  <a:srgbClr val="FF0000"/>
                </a:solidFill>
                <a:latin typeface="Arial" pitchFamily="34" charset="0"/>
                <a:cs typeface="Arial" pitchFamily="34" charset="0"/>
              </a:rPr>
              <a:t>.</a:t>
            </a:r>
            <a:endParaRPr lang="en-US" sz="2000">
              <a:solidFill>
                <a:srgbClr val="FF0000"/>
              </a:solidFill>
              <a:latin typeface="Arial" pitchFamily="34" charset="0"/>
              <a:cs typeface="Arial" pitchFamily="34" charset="0"/>
            </a:endParaRPr>
          </a:p>
          <a:p>
            <a:r>
              <a:rPr lang="vi-VN" sz="2000">
                <a:solidFill>
                  <a:srgbClr val="FF0000"/>
                </a:solidFill>
                <a:latin typeface="Arial" pitchFamily="34" charset="0"/>
                <a:cs typeface="Arial" pitchFamily="34" charset="0"/>
              </a:rPr>
              <a:t>- Quan sát Hình 1.4 và đọc lại mục 3 để trả lời:</a:t>
            </a:r>
          </a:p>
          <a:p>
            <a:r>
              <a:rPr lang="en-US" sz="2000" b="1">
                <a:solidFill>
                  <a:srgbClr val="FF0000"/>
                </a:solidFill>
                <a:latin typeface="Arial" pitchFamily="34" charset="0"/>
                <a:cs typeface="Arial" pitchFamily="34" charset="0"/>
              </a:rPr>
              <a:t>a</a:t>
            </a:r>
            <a:r>
              <a:rPr lang="vi-VN" sz="2000" b="1" smtClean="0">
                <a:solidFill>
                  <a:srgbClr val="FF0000"/>
                </a:solidFill>
                <a:latin typeface="Arial" pitchFamily="34" charset="0"/>
                <a:cs typeface="Arial" pitchFamily="34" charset="0"/>
              </a:rPr>
              <a:t>.</a:t>
            </a:r>
            <a:r>
              <a:rPr lang="vi-VN" sz="2000">
                <a:solidFill>
                  <a:srgbClr val="FF0000"/>
                </a:solidFill>
                <a:latin typeface="Arial" pitchFamily="34" charset="0"/>
                <a:cs typeface="Arial" pitchFamily="34" charset="0"/>
              </a:rPr>
              <a:t> Trồng ngoài trời có thể gặp phải những vấn đề về thời tiết khí hậu, sâu bệnh: </a:t>
            </a:r>
          </a:p>
          <a:p>
            <a:r>
              <a:rPr lang="vi-VN" sz="2000">
                <a:solidFill>
                  <a:srgbClr val="FF0000"/>
                </a:solidFill>
                <a:latin typeface="Arial" pitchFamily="34" charset="0"/>
                <a:cs typeface="Arial" pitchFamily="34" charset="0"/>
              </a:rPr>
              <a:t>+ Hình a: Ngoài trời có tuyết rơi, lạnh giá</a:t>
            </a:r>
          </a:p>
          <a:p>
            <a:r>
              <a:rPr lang="vi-VN" sz="2000">
                <a:solidFill>
                  <a:srgbClr val="FF0000"/>
                </a:solidFill>
                <a:latin typeface="Arial" pitchFamily="34" charset="0"/>
                <a:cs typeface="Arial" pitchFamily="34" charset="0"/>
              </a:rPr>
              <a:t>+ Hình c: Cây trồng bị khô hạn do thiếu nước tưới</a:t>
            </a:r>
          </a:p>
          <a:p>
            <a:r>
              <a:rPr lang="vi-VN" sz="2000">
                <a:solidFill>
                  <a:srgbClr val="FF0000"/>
                </a:solidFill>
                <a:latin typeface="Arial" pitchFamily="34" charset="0"/>
                <a:cs typeface="Arial" pitchFamily="34" charset="0"/>
              </a:rPr>
              <a:t>+ Hình e: Cây trồng bị sâu bệnh phá hại</a:t>
            </a:r>
          </a:p>
          <a:p>
            <a:r>
              <a:rPr lang="en-US" sz="2000" b="1">
                <a:solidFill>
                  <a:srgbClr val="FF0000"/>
                </a:solidFill>
                <a:latin typeface="Arial" pitchFamily="34" charset="0"/>
                <a:cs typeface="Arial" pitchFamily="34" charset="0"/>
              </a:rPr>
              <a:t>b</a:t>
            </a:r>
            <a:r>
              <a:rPr lang="vi-VN" sz="2000" b="1" smtClean="0">
                <a:solidFill>
                  <a:srgbClr val="FF0000"/>
                </a:solidFill>
                <a:latin typeface="Arial" pitchFamily="34" charset="0"/>
                <a:cs typeface="Arial" pitchFamily="34" charset="0"/>
              </a:rPr>
              <a:t>.</a:t>
            </a:r>
            <a:r>
              <a:rPr lang="vi-VN" sz="2000">
                <a:solidFill>
                  <a:srgbClr val="FF0000"/>
                </a:solidFill>
                <a:latin typeface="Arial" pitchFamily="34" charset="0"/>
                <a:cs typeface="Arial" pitchFamily="34" charset="0"/>
              </a:rPr>
              <a:t> Trồng trong nhà có mái che khắc phục những vấn đề về thời tiết, khí hậu và sâu bệnh: </a:t>
            </a:r>
          </a:p>
          <a:p>
            <a:r>
              <a:rPr lang="vi-VN" sz="2000">
                <a:solidFill>
                  <a:srgbClr val="FF0000"/>
                </a:solidFill>
                <a:latin typeface="Arial" pitchFamily="34" charset="0"/>
                <a:cs typeface="Arial" pitchFamily="34" charset="0"/>
              </a:rPr>
              <a:t>+ Hình b: Ngoài trời có tuyết rơi, lạnh giá nhưng bên trong mái che nhiệt độ luôn ấm áp giúp cây trồng phát triển tốt</a:t>
            </a:r>
          </a:p>
          <a:p>
            <a:r>
              <a:rPr lang="vi-VN" sz="2000">
                <a:solidFill>
                  <a:srgbClr val="FF0000"/>
                </a:solidFill>
                <a:latin typeface="Arial" pitchFamily="34" charset="0"/>
                <a:cs typeface="Arial" pitchFamily="34" charset="0"/>
              </a:rPr>
              <a:t>+ Hình c: Có giàn tưới nước tự động giúp cây trồng luôn đủ độ ẩm</a:t>
            </a:r>
          </a:p>
          <a:p>
            <a:r>
              <a:rPr lang="vi-VN" sz="2000">
                <a:solidFill>
                  <a:srgbClr val="FF0000"/>
                </a:solidFill>
                <a:latin typeface="Arial" pitchFamily="34" charset="0"/>
                <a:cs typeface="Arial" pitchFamily="34" charset="0"/>
              </a:rPr>
              <a:t>+ Hình e: Trồng trong nhà có mái che sẽ kiểm soát, ngăn chặn được sâu bệnh phá hại</a:t>
            </a:r>
          </a:p>
          <a:p>
            <a:r>
              <a:rPr lang="vi-VN"/>
              <a:t/>
            </a:r>
            <a:br>
              <a:rPr lang="vi-VN"/>
            </a:br>
            <a:endParaRPr lang="vi-VN"/>
          </a:p>
          <a:p>
            <a:endParaRPr lang="vi-VN"/>
          </a:p>
        </p:txBody>
      </p:sp>
    </p:spTree>
    <p:extLst>
      <p:ext uri="{BB962C8B-B14F-4D97-AF65-F5344CB8AC3E}">
        <p14:creationId xmlns:p14="http://schemas.microsoft.com/office/powerpoint/2010/main" val="2995489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barn(inVertical)">
                                      <p:cBhvr>
                                        <p:cTn id="37" dur="500"/>
                                        <p:tgtEl>
                                          <p:spTgt spid="2">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barn(inVertical)">
                                      <p:cBhvr>
                                        <p:cTn id="40"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8008" y="791450"/>
            <a:ext cx="7811947" cy="5632311"/>
          </a:xfrm>
          <a:prstGeom prst="rect">
            <a:avLst/>
          </a:prstGeom>
        </p:spPr>
        <p:txBody>
          <a:bodyPr wrap="square">
            <a:spAutoFit/>
          </a:bodyPr>
          <a:lstStyle/>
          <a:p>
            <a:r>
              <a:rPr lang="en-US" sz="2400" b="1">
                <a:latin typeface="Arial" pitchFamily="34" charset="0"/>
                <a:cs typeface="Arial" pitchFamily="34" charset="0"/>
              </a:rPr>
              <a:t>3.Một số phương thức trồng trọt phổ biến ở Việt Nam</a:t>
            </a:r>
          </a:p>
          <a:p>
            <a:r>
              <a:rPr lang="en-US" sz="2400" b="1">
                <a:latin typeface="Arial" pitchFamily="34" charset="0"/>
                <a:cs typeface="Arial" pitchFamily="34" charset="0"/>
              </a:rPr>
              <a:t>Có hai phương thức trồng trọt phổ biến ở Việt Nam:</a:t>
            </a:r>
          </a:p>
          <a:p>
            <a:r>
              <a:rPr lang="en-US" sz="2400" b="1">
                <a:latin typeface="Arial" pitchFamily="34" charset="0"/>
                <a:cs typeface="Arial" pitchFamily="34" charset="0"/>
              </a:rPr>
              <a:t>3.1. Trồng ngoài trời</a:t>
            </a:r>
          </a:p>
          <a:p>
            <a:r>
              <a:rPr lang="en-US" sz="2400" b="1">
                <a:latin typeface="Arial" pitchFamily="34" charset="0"/>
                <a:cs typeface="Arial" pitchFamily="34" charset="0"/>
              </a:rPr>
              <a:t>- Tất cả các công việc gieo trồng, chăm sóc, phòng trừ sâu bệnh đến thu hoạch đều được thực hiện ngoài trời (điều kiện tự nhiên)</a:t>
            </a:r>
          </a:p>
          <a:p>
            <a:r>
              <a:rPr lang="en-US" sz="2400" b="1">
                <a:latin typeface="Arial" pitchFamily="34" charset="0"/>
                <a:cs typeface="Arial" pitchFamily="34" charset="0"/>
              </a:rPr>
              <a:t>3.2. Trồng trong nhà có mái che </a:t>
            </a:r>
          </a:p>
          <a:p>
            <a:r>
              <a:rPr lang="en-US" sz="2400" b="1">
                <a:latin typeface="Arial" pitchFamily="34" charset="0"/>
                <a:cs typeface="Arial" pitchFamily="34" charset="0"/>
              </a:rPr>
              <a:t>- Là phương thức trồng trọt được thực hiện trong nhà kính, nhà lưới, nhà màn (nhà có mái che) cho phép kiểm soát được các yếu tố khí hậu, đất đai và sâu bệnh</a:t>
            </a:r>
          </a:p>
          <a:p>
            <a:r>
              <a:rPr lang="en-US" sz="2400" b="1">
                <a:latin typeface="Arial" pitchFamily="34" charset="0"/>
                <a:cs typeface="Arial" pitchFamily="34" charset="0"/>
              </a:rPr>
              <a:t>- Thường áp dụng ở những vùng nắng nóng, khô hạn, băng giá, … hoặc áp dụng cho cây trồng có giá trị kinh tế cao.</a:t>
            </a:r>
          </a:p>
        </p:txBody>
      </p:sp>
      <p:sp>
        <p:nvSpPr>
          <p:cNvPr id="4" name="Rectangle 3"/>
          <p:cNvSpPr/>
          <p:nvPr/>
        </p:nvSpPr>
        <p:spPr>
          <a:xfrm>
            <a:off x="408008" y="31845"/>
            <a:ext cx="84582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2.BÀI </a:t>
            </a:r>
            <a:r>
              <a:rPr lang="en-US" sz="2400" b="1" smtClean="0">
                <a:solidFill>
                  <a:srgbClr val="FF0000"/>
                </a:solidFill>
                <a:latin typeface="Arial" pitchFamily="34" charset="0"/>
                <a:cs typeface="Arial" pitchFamily="34" charset="0"/>
              </a:rPr>
              <a:t>1. GIỚI THIỆU CHUNG VỀ TRỒNG TRỌT(TIẾP)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0725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83916" y="511076"/>
            <a:ext cx="8686800" cy="2677656"/>
          </a:xfrm>
          <a:prstGeom prst="rect">
            <a:avLst/>
          </a:prstGeom>
        </p:spPr>
        <p:txBody>
          <a:bodyPr wrap="square">
            <a:spAutoFit/>
          </a:bodyPr>
          <a:lstStyle/>
          <a:p>
            <a:r>
              <a:rPr lang="en-US" sz="2400" b="1" smtClean="0">
                <a:solidFill>
                  <a:srgbClr val="000099"/>
                </a:solidFill>
              </a:rPr>
              <a:t>1</a:t>
            </a:r>
            <a:r>
              <a:rPr lang="vi-VN" sz="2400" b="1" smtClean="0">
                <a:solidFill>
                  <a:srgbClr val="000099"/>
                </a:solidFill>
              </a:rPr>
              <a:t>.Giả </a:t>
            </a:r>
            <a:r>
              <a:rPr lang="vi-VN" sz="2400" b="1">
                <a:solidFill>
                  <a:srgbClr val="000099"/>
                </a:solidFill>
              </a:rPr>
              <a:t>sử có một khuôn viên để trồng cây ở gia đình, em dự định trồng nhóm cây nào, loại cây nào? Với những loại cây đã chọn, em sẽ trồng theo phương thức trồng trọt nào? </a:t>
            </a:r>
          </a:p>
          <a:p>
            <a:r>
              <a:rPr lang="en-US" sz="2400" b="1">
                <a:solidFill>
                  <a:srgbClr val="000099"/>
                </a:solidFill>
                <a:latin typeface="Arial" pitchFamily="34" charset="0"/>
                <a:cs typeface="Arial" pitchFamily="34" charset="0"/>
              </a:rPr>
              <a:t>2. So sánh ưu, nhược điểm của phương thức trồng ngoài trời và phương thức trồng trong nhà có mái che theo mẫu Bảng 1.1</a:t>
            </a:r>
          </a:p>
        </p:txBody>
      </p:sp>
      <p:pic>
        <p:nvPicPr>
          <p:cNvPr id="8" name="Picture 7" descr="C:\Users\USER\Desktop\pasted image 0.png"/>
          <p:cNvPicPr/>
          <p:nvPr/>
        </p:nvPicPr>
        <p:blipFill>
          <a:blip r:embed="rId2">
            <a:extLst>
              <a:ext uri="{28A0092B-C50C-407E-A947-70E740481C1C}">
                <a14:useLocalDpi xmlns:a14="http://schemas.microsoft.com/office/drawing/2010/main" val="0"/>
              </a:ext>
            </a:extLst>
          </a:blip>
          <a:srcRect/>
          <a:stretch>
            <a:fillRect/>
          </a:stretch>
        </p:blipFill>
        <p:spPr bwMode="auto">
          <a:xfrm>
            <a:off x="381000" y="3188732"/>
            <a:ext cx="7924800" cy="3364468"/>
          </a:xfrm>
          <a:prstGeom prst="rect">
            <a:avLst/>
          </a:prstGeom>
          <a:noFill/>
          <a:ln>
            <a:noFill/>
          </a:ln>
        </p:spPr>
      </p:pic>
    </p:spTree>
    <p:extLst>
      <p:ext uri="{BB962C8B-B14F-4D97-AF65-F5344CB8AC3E}">
        <p14:creationId xmlns:p14="http://schemas.microsoft.com/office/powerpoint/2010/main" val="301478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6" name="Rectangle 5"/>
          <p:cNvSpPr/>
          <p:nvPr/>
        </p:nvSpPr>
        <p:spPr>
          <a:xfrm>
            <a:off x="401472" y="533400"/>
            <a:ext cx="8610600" cy="2677656"/>
          </a:xfrm>
          <a:prstGeom prst="rect">
            <a:avLst/>
          </a:prstGeom>
        </p:spPr>
        <p:txBody>
          <a:bodyPr wrap="square">
            <a:spAutoFit/>
          </a:bodyPr>
          <a:lstStyle/>
          <a:p>
            <a:r>
              <a:rPr lang="vi-VN" sz="2400">
                <a:solidFill>
                  <a:srgbClr val="FF0000"/>
                </a:solidFill>
              </a:rPr>
              <a:t>1.Nếu có một khuôn viên để trồng cây ở gia đình, em dự định trồng nhóm cây rau. Em muốn trồng các loại cà chua, rau húng, rau mùi; các loại rau cải, xà lách, đậu ve và các loại cây tía tô, kinh giới, ớt, húng lủi; trồng cây dây leo: mướp, su su, hoa thiên lý. Với những loại cây em đã chọn ở trên, em trồng theo phương thức luân canh, tăng vụ</a:t>
            </a:r>
            <a:r>
              <a:rPr lang="vi-VN" sz="2400" smtClean="0">
                <a:solidFill>
                  <a:srgbClr val="FF0000"/>
                </a:solidFill>
              </a:rPr>
              <a:t>.</a:t>
            </a:r>
            <a:endParaRPr lang="en-US" sz="2400" smtClean="0">
              <a:solidFill>
                <a:srgbClr val="FF0000"/>
              </a:solidFill>
            </a:endParaRPr>
          </a:p>
          <a:p>
            <a:r>
              <a:rPr lang="en-US" sz="2400" smtClean="0">
                <a:solidFill>
                  <a:srgbClr val="FF0000"/>
                </a:solidFill>
              </a:rPr>
              <a:t>2.</a:t>
            </a:r>
            <a:endParaRPr lang="vi-VN" sz="2400">
              <a:solidFill>
                <a:srgbClr val="FF0000"/>
              </a:solidFill>
            </a:endParaRPr>
          </a:p>
        </p:txBody>
      </p:sp>
      <p:pic>
        <p:nvPicPr>
          <p:cNvPr id="2050" name="Picture 2" descr="C:\Users\USER\Desktop\pasted image 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211056"/>
            <a:ext cx="8610600" cy="3259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19945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3" name="Rectangle 2"/>
          <p:cNvSpPr/>
          <p:nvPr/>
        </p:nvSpPr>
        <p:spPr>
          <a:xfrm>
            <a:off x="381000" y="685800"/>
            <a:ext cx="8305800" cy="1569660"/>
          </a:xfrm>
          <a:prstGeom prst="rect">
            <a:avLst/>
          </a:prstGeom>
        </p:spPr>
        <p:txBody>
          <a:bodyPr wrap="square">
            <a:spAutoFit/>
          </a:bodyPr>
          <a:lstStyle/>
          <a:p>
            <a:r>
              <a:rPr lang="vi-VN" sz="2400" b="1">
                <a:solidFill>
                  <a:srgbClr val="000099"/>
                </a:solidFill>
              </a:rPr>
              <a:t>Địa phương em có những loại cây trồng nào phổ biến? Những phương thức canh tác và ứng dụng công nghệ cao trong trồng trọt được áp dụng ở địa phương em như thế nào?</a:t>
            </a:r>
            <a:endParaRPr lang="en-US" sz="2400" b="1">
              <a:solidFill>
                <a:srgbClr val="000099"/>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334000" y="696036"/>
            <a:ext cx="3810000" cy="4572000"/>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99"/>
                </a:solidFill>
                <a:latin typeface="Arial" pitchFamily="34" charset="0"/>
                <a:cs typeface="Arial" pitchFamily="34" charset="0"/>
              </a:rPr>
              <a:t>Bác A đang muốn trồng hoa dơn.  Em hãy giới thiệu cho bác A một số phương pháp trồng trọt phổ biến ở Việt Nam</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1026" name="Picture 2" descr="C:\Users\USER\Desktop\hoad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778" y="381000"/>
            <a:ext cx="47625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334000" y="228600"/>
            <a:ext cx="3810000" cy="4572000"/>
          </a:xfrm>
          <a:prstGeom prst="cloudCallout">
            <a:avLst>
              <a:gd name="adj1" fmla="val -55520"/>
              <a:gd name="adj2" fmla="val 2935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99"/>
                </a:solidFill>
                <a:latin typeface="Arial" pitchFamily="34" charset="0"/>
                <a:cs typeface="Arial" pitchFamily="34" charset="0"/>
              </a:rPr>
              <a:t>Bác A đang muốn trồng hoa dơn.  Em hãy giới thiệu cho bác A một số phương pháp trồng trọt phổ biến ở Việt Nam</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1026" name="Picture 2" descr="C:\Users\USER\Desktop\hoad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778" y="434623"/>
            <a:ext cx="4762500" cy="6096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334000" y="4970062"/>
            <a:ext cx="3157182" cy="1569660"/>
          </a:xfrm>
          <a:prstGeom prst="rect">
            <a:avLst/>
          </a:prstGeom>
        </p:spPr>
        <p:txBody>
          <a:bodyPr wrap="square">
            <a:spAutoFit/>
          </a:bodyPr>
          <a:lstStyle/>
          <a:p>
            <a:r>
              <a:rPr lang="vi-VN" sz="2400">
                <a:solidFill>
                  <a:srgbClr val="FF0000"/>
                </a:solidFill>
              </a:rPr>
              <a:t>Phương pháp phổ biến để trồng hoa dơn là trồng ngoài trời, trồng có mái che.</a:t>
            </a:r>
            <a:endParaRPr lang="en-US" sz="2400">
              <a:solidFill>
                <a:srgbClr val="FF0000"/>
              </a:solidFill>
            </a:endParaRPr>
          </a:p>
        </p:txBody>
      </p:sp>
    </p:spTree>
    <p:extLst>
      <p:ext uri="{BB962C8B-B14F-4D97-AF65-F5344CB8AC3E}">
        <p14:creationId xmlns:p14="http://schemas.microsoft.com/office/powerpoint/2010/main" val="293501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28600"/>
            <a:ext cx="8458200" cy="1938992"/>
          </a:xfrm>
          <a:prstGeom prst="rect">
            <a:avLst/>
          </a:prstGeom>
        </p:spPr>
        <p:txBody>
          <a:bodyPr wrap="square">
            <a:spAutoFit/>
          </a:bodyPr>
          <a:lstStyle/>
          <a:p>
            <a:r>
              <a:rPr lang="vi-VN" sz="2400" b="1">
                <a:solidFill>
                  <a:srgbClr val="000099"/>
                </a:solidFill>
              </a:rPr>
              <a:t>1.Cây trồng được chia thành những nhóm nào theo mục đích sử dụng và theo thời gian sinh trưởng?</a:t>
            </a:r>
          </a:p>
          <a:p>
            <a:r>
              <a:rPr lang="vi-VN" sz="2400" b="1">
                <a:solidFill>
                  <a:srgbClr val="000099"/>
                </a:solidFill>
              </a:rPr>
              <a:t>2.Dựa theo hai tiêu chí phân loại (mục đích sử dụng, thời gian sinh trưởng), những cây trồng trong Hình 1.3 thuộc nhóm cây trồng nào?</a:t>
            </a:r>
          </a:p>
        </p:txBody>
      </p:sp>
      <p:pic>
        <p:nvPicPr>
          <p:cNvPr id="6" name="Picture 5" descr="C:\Users\USER\Desktop\image14.png"/>
          <p:cNvPicPr/>
          <p:nvPr/>
        </p:nvPicPr>
        <p:blipFill>
          <a:blip r:embed="rId2">
            <a:extLst>
              <a:ext uri="{28A0092B-C50C-407E-A947-70E740481C1C}">
                <a14:useLocalDpi xmlns:a14="http://schemas.microsoft.com/office/drawing/2010/main" val="0"/>
              </a:ext>
            </a:extLst>
          </a:blip>
          <a:srcRect/>
          <a:stretch>
            <a:fillRect/>
          </a:stretch>
        </p:blipFill>
        <p:spPr bwMode="auto">
          <a:xfrm>
            <a:off x="381000" y="2057400"/>
            <a:ext cx="8534400" cy="4690408"/>
          </a:xfrm>
          <a:prstGeom prst="rect">
            <a:avLst/>
          </a:prstGeom>
          <a:noFill/>
          <a:ln>
            <a:noFill/>
          </a:ln>
        </p:spPr>
      </p:pic>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97346"/>
            <a:ext cx="8915400" cy="6524863"/>
          </a:xfrm>
          <a:prstGeom prst="rect">
            <a:avLst/>
          </a:prstGeom>
        </p:spPr>
        <p:txBody>
          <a:bodyPr wrap="square">
            <a:spAutoFit/>
          </a:bodyPr>
          <a:lstStyle/>
          <a:p>
            <a:r>
              <a:rPr lang="en-US" sz="2200" smtClean="0">
                <a:solidFill>
                  <a:srgbClr val="FF0000"/>
                </a:solidFill>
                <a:latin typeface="Arial" pitchFamily="34" charset="0"/>
                <a:cs typeface="Arial" pitchFamily="34" charset="0"/>
              </a:rPr>
              <a:t>1.</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Theo mục đích sử dụng, cây trồng được chia thành 4 nhóm chính</a:t>
            </a:r>
            <a:r>
              <a:rPr lang="vi-VN" sz="2200">
                <a:solidFill>
                  <a:srgbClr val="FF0000"/>
                </a:solidFill>
                <a:latin typeface="Arial" pitchFamily="34" charset="0"/>
                <a:cs typeface="Arial" pitchFamily="34" charset="0"/>
              </a:rPr>
              <a:t>: </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lương </a:t>
            </a:r>
            <a:r>
              <a:rPr lang="vi-VN" sz="2200">
                <a:solidFill>
                  <a:srgbClr val="FF0000"/>
                </a:solidFill>
                <a:latin typeface="Arial" pitchFamily="34" charset="0"/>
                <a:cs typeface="Arial" pitchFamily="34" charset="0"/>
              </a:rPr>
              <a:t>thực</a:t>
            </a:r>
            <a:r>
              <a:rPr lang="vi-VN" sz="2200" smtClean="0">
                <a:solidFill>
                  <a:srgbClr val="FF0000"/>
                </a:solidFill>
                <a:latin typeface="Arial" pitchFamily="34" charset="0"/>
                <a:cs typeface="Arial" pitchFamily="34" charset="0"/>
              </a:rPr>
              <a:t>,</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a:t>
            </a:r>
            <a:r>
              <a:rPr lang="vi-VN" sz="2200">
                <a:solidFill>
                  <a:srgbClr val="FF0000"/>
                </a:solidFill>
                <a:latin typeface="Arial" pitchFamily="34" charset="0"/>
                <a:cs typeface="Arial" pitchFamily="34" charset="0"/>
              </a:rPr>
              <a:t>thực </a:t>
            </a:r>
            <a:r>
              <a:rPr lang="vi-VN" sz="2200" smtClean="0">
                <a:solidFill>
                  <a:srgbClr val="FF0000"/>
                </a:solidFill>
                <a:latin typeface="Arial" pitchFamily="34" charset="0"/>
                <a:cs typeface="Arial" pitchFamily="34" charset="0"/>
              </a:rPr>
              <a:t>phẩm</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a:t>
            </a:r>
            <a:r>
              <a:rPr lang="vi-VN" sz="2200">
                <a:solidFill>
                  <a:srgbClr val="FF0000"/>
                </a:solidFill>
                <a:latin typeface="Arial" pitchFamily="34" charset="0"/>
                <a:cs typeface="Arial" pitchFamily="34" charset="0"/>
              </a:rPr>
              <a:t>công </a:t>
            </a:r>
            <a:r>
              <a:rPr lang="vi-VN" sz="2200" smtClean="0">
                <a:solidFill>
                  <a:srgbClr val="FF0000"/>
                </a:solidFill>
                <a:latin typeface="Arial" pitchFamily="34" charset="0"/>
                <a:cs typeface="Arial" pitchFamily="34" charset="0"/>
              </a:rPr>
              <a:t>nghiệp</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a:t>
            </a:r>
            <a:r>
              <a:rPr lang="vi-VN" sz="2200">
                <a:solidFill>
                  <a:srgbClr val="FF0000"/>
                </a:solidFill>
                <a:latin typeface="Arial" pitchFamily="34" charset="0"/>
                <a:cs typeface="Arial" pitchFamily="34" charset="0"/>
              </a:rPr>
              <a:t>ăn </a:t>
            </a:r>
            <a:r>
              <a:rPr lang="vi-VN" sz="2200" smtClean="0">
                <a:solidFill>
                  <a:srgbClr val="FF0000"/>
                </a:solidFill>
                <a:latin typeface="Arial" pitchFamily="34" charset="0"/>
                <a:cs typeface="Arial" pitchFamily="34" charset="0"/>
              </a:rPr>
              <a:t>quả</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Theo thời gian sinh trưởng, cây trồng được chia thành 2 nhóm chính:</a:t>
            </a:r>
          </a:p>
          <a:p>
            <a:r>
              <a:rPr lang="vi-VN" sz="2200">
                <a:solidFill>
                  <a:srgbClr val="FF0000"/>
                </a:solidFill>
                <a:latin typeface="Arial" pitchFamily="34" charset="0"/>
                <a:cs typeface="Arial" pitchFamily="34" charset="0"/>
              </a:rPr>
              <a:t>   + Cây hàng năm</a:t>
            </a:r>
          </a:p>
          <a:p>
            <a:r>
              <a:rPr lang="en-US" sz="2200" smtClean="0">
                <a:solidFill>
                  <a:srgbClr val="FF0000"/>
                </a:solidFill>
                <a:latin typeface="Arial" pitchFamily="34" charset="0"/>
                <a:cs typeface="Arial" pitchFamily="34" charset="0"/>
              </a:rPr>
              <a:t>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lâu năm</a:t>
            </a:r>
          </a:p>
          <a:p>
            <a:r>
              <a:rPr lang="en-US" sz="2200" smtClean="0">
                <a:solidFill>
                  <a:srgbClr val="FF0000"/>
                </a:solidFill>
                <a:latin typeface="Arial" pitchFamily="34" charset="0"/>
                <a:cs typeface="Arial" pitchFamily="34" charset="0"/>
              </a:rPr>
              <a:t>2.</a:t>
            </a:r>
            <a:r>
              <a:rPr lang="vi-VN" sz="2200">
                <a:solidFill>
                  <a:srgbClr val="FF0000"/>
                </a:solidFill>
                <a:latin typeface="Arial" pitchFamily="34" charset="0"/>
                <a:cs typeface="Arial" pitchFamily="34" charset="0"/>
              </a:rPr>
              <a:t> - Theo mục đích sử dụng, cây trồng được chia thành 4 nhóm chính:</a:t>
            </a:r>
          </a:p>
          <a:p>
            <a:r>
              <a:rPr lang="vi-VN" sz="2200">
                <a:solidFill>
                  <a:srgbClr val="FF0000"/>
                </a:solidFill>
                <a:latin typeface="Arial" pitchFamily="34" charset="0"/>
                <a:cs typeface="Arial" pitchFamily="34" charset="0"/>
              </a:rPr>
              <a:t>   + Cây lương thực: cây lúa (Hình 1.3.a), cây ngô (Hình 1.3.c)</a:t>
            </a:r>
          </a:p>
          <a:p>
            <a:r>
              <a:rPr lang="vi-VN" sz="2200">
                <a:solidFill>
                  <a:srgbClr val="FF0000"/>
                </a:solidFill>
                <a:latin typeface="Arial" pitchFamily="34" charset="0"/>
                <a:cs typeface="Arial" pitchFamily="34" charset="0"/>
              </a:rPr>
              <a:t>   + Cây thực phẩm: cây đậu tương (Hình 1.3.e)</a:t>
            </a:r>
          </a:p>
          <a:p>
            <a:r>
              <a:rPr lang="vi-VN" sz="2200">
                <a:solidFill>
                  <a:srgbClr val="FF0000"/>
                </a:solidFill>
                <a:latin typeface="Arial" pitchFamily="34" charset="0"/>
                <a:cs typeface="Arial" pitchFamily="34" charset="0"/>
              </a:rPr>
              <a:t>   + Cây công nghiệp: cây chè (Hình 1.3.b), cây cà phê (Hình 1.3.d)</a:t>
            </a:r>
          </a:p>
          <a:p>
            <a:r>
              <a:rPr lang="vi-VN" sz="2200">
                <a:solidFill>
                  <a:srgbClr val="FF0000"/>
                </a:solidFill>
                <a:latin typeface="Arial" pitchFamily="34" charset="0"/>
                <a:cs typeface="Arial" pitchFamily="34" charset="0"/>
              </a:rPr>
              <a:t>   + Cây ăn quả: cây xoài (Hình 1.3.g)</a:t>
            </a:r>
          </a:p>
          <a:p>
            <a:r>
              <a:rPr lang="vi-VN" sz="2200">
                <a:solidFill>
                  <a:srgbClr val="FF0000"/>
                </a:solidFill>
                <a:latin typeface="Arial" pitchFamily="34" charset="0"/>
                <a:cs typeface="Arial" pitchFamily="34" charset="0"/>
              </a:rPr>
              <a:t>- Theo thời gian sinh trưởng, cây trồng được chia thành 2 nhóm:</a:t>
            </a:r>
          </a:p>
          <a:p>
            <a:r>
              <a:rPr lang="vi-VN" sz="2200">
                <a:solidFill>
                  <a:srgbClr val="FF0000"/>
                </a:solidFill>
                <a:latin typeface="Arial" pitchFamily="34" charset="0"/>
                <a:cs typeface="Arial" pitchFamily="34" charset="0"/>
              </a:rPr>
              <a:t>   + Cây hàng năm: cây lúa (Hình 1.3.a), cây ngô (Hình 1.3.c), cây đậu tương (Hình 1.3.e)</a:t>
            </a:r>
          </a:p>
          <a:p>
            <a:r>
              <a:rPr lang="vi-VN" sz="2200">
                <a:solidFill>
                  <a:srgbClr val="FF0000"/>
                </a:solidFill>
                <a:latin typeface="Arial" pitchFamily="34" charset="0"/>
                <a:cs typeface="Arial" pitchFamily="34" charset="0"/>
              </a:rPr>
              <a:t>   + Cây lâu năm: cây chè (Hình 1.3.b), cây cà phê (Hình 1.3.d), cây xoài (Hình </a:t>
            </a:r>
            <a:r>
              <a:rPr lang="vi-VN" sz="2200">
                <a:solidFill>
                  <a:srgbClr val="FF0000"/>
                </a:solidFill>
                <a:latin typeface="Arial" pitchFamily="34" charset="0"/>
                <a:cs typeface="Arial" pitchFamily="34" charset="0"/>
              </a:rPr>
              <a:t>1.3.g</a:t>
            </a:r>
            <a:r>
              <a:rPr lang="vi-VN" sz="2200" smtClean="0">
                <a:solidFill>
                  <a:srgbClr val="FF0000"/>
                </a:solidFill>
                <a:latin typeface="Arial" pitchFamily="34" charset="0"/>
                <a:cs typeface="Arial" pitchFamily="34" charset="0"/>
              </a:rPr>
              <a:t>)</a:t>
            </a:r>
            <a:endParaRPr lang="vi-VN" sz="22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32777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334000" y="228600"/>
            <a:ext cx="3810000" cy="3657600"/>
          </a:xfrm>
          <a:prstGeom prst="cloudCallout">
            <a:avLst>
              <a:gd name="adj1" fmla="val -55520"/>
              <a:gd name="adj2" fmla="val 2935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99"/>
                </a:solidFill>
                <a:latin typeface="Arial" pitchFamily="34" charset="0"/>
                <a:cs typeface="Arial" pitchFamily="34" charset="0"/>
              </a:rPr>
              <a:t>Hãy kể tên và phân nhóm một số cây trồng ở địa phương mà em biết.</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1026" name="Picture 2" descr="C:\Users\USER\Desktop\hoad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38836"/>
            <a:ext cx="4762500" cy="6238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914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334000" y="228600"/>
            <a:ext cx="3810000" cy="3657600"/>
          </a:xfrm>
          <a:prstGeom prst="cloudCallout">
            <a:avLst>
              <a:gd name="adj1" fmla="val -55520"/>
              <a:gd name="adj2" fmla="val 2935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99"/>
                </a:solidFill>
                <a:latin typeface="Arial" pitchFamily="34" charset="0"/>
                <a:cs typeface="Arial" pitchFamily="34" charset="0"/>
              </a:rPr>
              <a:t>Hãy kể tên và phân nhóm một số cây trồng ở địa phương mà em biết.</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1026" name="Picture 2" descr="C:\Users\USER\Desktop\hoad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778" y="434624"/>
            <a:ext cx="4762500" cy="324686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46797" y="3681485"/>
            <a:ext cx="8763000" cy="3046988"/>
          </a:xfrm>
          <a:prstGeom prst="rect">
            <a:avLst/>
          </a:prstGeom>
        </p:spPr>
        <p:txBody>
          <a:bodyPr wrap="square">
            <a:spAutoFit/>
          </a:bodyPr>
          <a:lstStyle/>
          <a:p>
            <a:r>
              <a:rPr lang="en-US" sz="2400">
                <a:solidFill>
                  <a:srgbClr val="FF0000"/>
                </a:solidFill>
                <a:latin typeface="Arial" pitchFamily="34" charset="0"/>
                <a:cs typeface="Arial" pitchFamily="34" charset="0"/>
              </a:rPr>
              <a:t>- Theo mục đích sử dụng:</a:t>
            </a:r>
          </a:p>
          <a:p>
            <a:r>
              <a:rPr lang="en-US" sz="2400">
                <a:solidFill>
                  <a:srgbClr val="FF0000"/>
                </a:solidFill>
                <a:latin typeface="Arial" pitchFamily="34" charset="0"/>
                <a:cs typeface="Arial" pitchFamily="34" charset="0"/>
              </a:rPr>
              <a:t>   + Cây lương thực: cây ngô, cây khoai, sắn, …</a:t>
            </a:r>
          </a:p>
          <a:p>
            <a:r>
              <a:rPr lang="en-US" sz="2400">
                <a:solidFill>
                  <a:srgbClr val="FF0000"/>
                </a:solidFill>
                <a:latin typeface="Arial" pitchFamily="34" charset="0"/>
                <a:cs typeface="Arial" pitchFamily="34" charset="0"/>
              </a:rPr>
              <a:t>   + Cây thực phẩm: cây su hào, cây rau muống, …</a:t>
            </a:r>
          </a:p>
          <a:p>
            <a:r>
              <a:rPr lang="en-US" sz="2400">
                <a:solidFill>
                  <a:srgbClr val="FF0000"/>
                </a:solidFill>
                <a:latin typeface="Arial" pitchFamily="34" charset="0"/>
                <a:cs typeface="Arial" pitchFamily="34" charset="0"/>
              </a:rPr>
              <a:t>   + Cây công nghiệp: cây chè, cây cà phê, …</a:t>
            </a:r>
          </a:p>
          <a:p>
            <a:r>
              <a:rPr lang="en-US" sz="2400">
                <a:solidFill>
                  <a:srgbClr val="FF0000"/>
                </a:solidFill>
                <a:latin typeface="Arial" pitchFamily="34" charset="0"/>
                <a:cs typeface="Arial" pitchFamily="34" charset="0"/>
              </a:rPr>
              <a:t>   + Cây ăn quả: cây cam, cây ổi, cây bưởi, …</a:t>
            </a:r>
          </a:p>
          <a:p>
            <a:r>
              <a:rPr lang="en-US" sz="2400">
                <a:solidFill>
                  <a:srgbClr val="FF0000"/>
                </a:solidFill>
                <a:latin typeface="Arial" pitchFamily="34" charset="0"/>
                <a:cs typeface="Arial" pitchFamily="34" charset="0"/>
              </a:rPr>
              <a:t>- Theo thời gian sinh trưởng:</a:t>
            </a:r>
          </a:p>
          <a:p>
            <a:r>
              <a:rPr lang="en-US" sz="2400">
                <a:solidFill>
                  <a:srgbClr val="FF0000"/>
                </a:solidFill>
                <a:latin typeface="Arial" pitchFamily="34" charset="0"/>
                <a:cs typeface="Arial" pitchFamily="34" charset="0"/>
              </a:rPr>
              <a:t>   + Cây hàng năm: cây bí, cây rau muống, cây khoai lang, …</a:t>
            </a:r>
          </a:p>
          <a:p>
            <a:r>
              <a:rPr lang="en-US" sz="2400">
                <a:solidFill>
                  <a:srgbClr val="FF0000"/>
                </a:solidFill>
                <a:latin typeface="Arial" pitchFamily="34" charset="0"/>
                <a:cs typeface="Arial" pitchFamily="34" charset="0"/>
              </a:rPr>
              <a:t>   + Cây lâu năm: cây đa, cây bàng, cây phượng, …</a:t>
            </a:r>
          </a:p>
        </p:txBody>
      </p:sp>
    </p:spTree>
    <p:extLst>
      <p:ext uri="{BB962C8B-B14F-4D97-AF65-F5344CB8AC3E}">
        <p14:creationId xmlns:p14="http://schemas.microsoft.com/office/powerpoint/2010/main" val="284801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8008" y="791450"/>
            <a:ext cx="7811947" cy="4154984"/>
          </a:xfrm>
          <a:prstGeom prst="rect">
            <a:avLst/>
          </a:prstGeom>
        </p:spPr>
        <p:txBody>
          <a:bodyPr wrap="square">
            <a:spAutoFit/>
          </a:bodyPr>
          <a:lstStyle/>
          <a:p>
            <a:r>
              <a:rPr lang="en-US" sz="2400" b="1">
                <a:latin typeface="Arial" pitchFamily="34" charset="0"/>
                <a:cs typeface="Arial" pitchFamily="34" charset="0"/>
              </a:rPr>
              <a:t>2.Các nhóm cây trồng phổ biến</a:t>
            </a:r>
            <a:br>
              <a:rPr lang="en-US" sz="2400" b="1">
                <a:latin typeface="Arial" pitchFamily="34" charset="0"/>
                <a:cs typeface="Arial" pitchFamily="34" charset="0"/>
              </a:rPr>
            </a:br>
            <a:r>
              <a:rPr lang="en-US" sz="2400" b="1">
                <a:latin typeface="Arial" pitchFamily="34" charset="0"/>
                <a:cs typeface="Arial" pitchFamily="34" charset="0"/>
              </a:rPr>
              <a:t>- Theo mục đích sử dụng, cây trồng được chia thành 4 nhóm chính: </a:t>
            </a:r>
          </a:p>
          <a:p>
            <a:r>
              <a:rPr lang="en-US" sz="2400" b="1">
                <a:latin typeface="Arial" pitchFamily="34" charset="0"/>
                <a:cs typeface="Arial" pitchFamily="34" charset="0"/>
              </a:rPr>
              <a:t>   + Cây lương thực,</a:t>
            </a:r>
          </a:p>
          <a:p>
            <a:r>
              <a:rPr lang="en-US" sz="2400" b="1">
                <a:latin typeface="Arial" pitchFamily="34" charset="0"/>
                <a:cs typeface="Arial" pitchFamily="34" charset="0"/>
              </a:rPr>
              <a:t>   + Cây thực phẩm</a:t>
            </a:r>
          </a:p>
          <a:p>
            <a:r>
              <a:rPr lang="en-US" sz="2400" b="1">
                <a:latin typeface="Arial" pitchFamily="34" charset="0"/>
                <a:cs typeface="Arial" pitchFamily="34" charset="0"/>
              </a:rPr>
              <a:t>   + Cây công nghiệp</a:t>
            </a:r>
          </a:p>
          <a:p>
            <a:r>
              <a:rPr lang="en-US" sz="2400" b="1">
                <a:latin typeface="Arial" pitchFamily="34" charset="0"/>
                <a:cs typeface="Arial" pitchFamily="34" charset="0"/>
              </a:rPr>
              <a:t>   + Cây ăn quả</a:t>
            </a:r>
          </a:p>
          <a:p>
            <a:r>
              <a:rPr lang="en-US" sz="2400" b="1">
                <a:latin typeface="Arial" pitchFamily="34" charset="0"/>
                <a:cs typeface="Arial" pitchFamily="34" charset="0"/>
              </a:rPr>
              <a:t>- Theo thời gian sinh trưởng, cây trồng được chia thành 2 nhóm chính:</a:t>
            </a:r>
            <a:br>
              <a:rPr lang="en-US" sz="2400" b="1">
                <a:latin typeface="Arial" pitchFamily="34" charset="0"/>
                <a:cs typeface="Arial" pitchFamily="34" charset="0"/>
              </a:rPr>
            </a:br>
            <a:r>
              <a:rPr lang="en-US" sz="2400" b="1">
                <a:latin typeface="Arial" pitchFamily="34" charset="0"/>
                <a:cs typeface="Arial" pitchFamily="34" charset="0"/>
              </a:rPr>
              <a:t>   + Cây hàng năm</a:t>
            </a:r>
          </a:p>
          <a:p>
            <a:r>
              <a:rPr lang="en-US" sz="2400" b="1">
                <a:latin typeface="Arial" pitchFamily="34" charset="0"/>
                <a:cs typeface="Arial" pitchFamily="34" charset="0"/>
              </a:rPr>
              <a:t>   + Cây </a:t>
            </a:r>
            <a:r>
              <a:rPr lang="en-US" sz="2400" b="1">
                <a:latin typeface="Arial" pitchFamily="34" charset="0"/>
                <a:cs typeface="Arial" pitchFamily="34" charset="0"/>
              </a:rPr>
              <a:t>lâu </a:t>
            </a:r>
            <a:r>
              <a:rPr lang="en-US" sz="2400" b="1" smtClean="0">
                <a:latin typeface="Arial" pitchFamily="34" charset="0"/>
                <a:cs typeface="Arial" pitchFamily="34" charset="0"/>
              </a:rPr>
              <a:t>năm</a:t>
            </a:r>
            <a:endParaRPr lang="en-US" sz="2400" b="1">
              <a:latin typeface="Arial" pitchFamily="34" charset="0"/>
              <a:cs typeface="Arial" pitchFamily="34" charset="0"/>
            </a:endParaRPr>
          </a:p>
        </p:txBody>
      </p:sp>
      <p:sp>
        <p:nvSpPr>
          <p:cNvPr id="4" name="Rectangle 3"/>
          <p:cNvSpPr/>
          <p:nvPr/>
        </p:nvSpPr>
        <p:spPr>
          <a:xfrm>
            <a:off x="408008" y="31845"/>
            <a:ext cx="84582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2.BÀI </a:t>
            </a:r>
            <a:r>
              <a:rPr lang="en-US" sz="2400" b="1" smtClean="0">
                <a:solidFill>
                  <a:srgbClr val="FF0000"/>
                </a:solidFill>
                <a:latin typeface="Arial" pitchFamily="34" charset="0"/>
                <a:cs typeface="Arial" pitchFamily="34" charset="0"/>
              </a:rPr>
              <a:t>1. GIỚI THIỆU CHUNG VỀ TRỒNG TRỌT(TIẾP)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5248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4371" y="76200"/>
            <a:ext cx="88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a:t>
            </a:r>
            <a:r>
              <a:rPr lang="en-US" sz="2400" b="1">
                <a:solidFill>
                  <a:srgbClr val="FF0000"/>
                </a:solidFill>
                <a:latin typeface="Arial" pitchFamily="34" charset="0"/>
                <a:ea typeface="Times New Roman" pitchFamily="18" charset="0"/>
                <a:cs typeface="Arial" pitchFamily="34" charset="0"/>
              </a:rPr>
              <a:t>1</a:t>
            </a:r>
            <a:endPar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p:txBody>
      </p:sp>
      <p:sp>
        <p:nvSpPr>
          <p:cNvPr id="2" name="Rectangle 2"/>
          <p:cNvSpPr>
            <a:spLocks noChangeArrowheads="1"/>
          </p:cNvSpPr>
          <p:nvPr/>
        </p:nvSpPr>
        <p:spPr bwMode="auto">
          <a:xfrm>
            <a:off x="194376" y="499074"/>
            <a:ext cx="86747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a:t>1.Có mấy phương thức trồng trọt phổ biến ở Việt Nam? Em hãy nêu tên và đặc điểm của những phương thức đó.</a:t>
            </a:r>
            <a:br>
              <a:rPr lang="en-US" sz="2400"/>
            </a:br>
            <a:r>
              <a:rPr lang="en-US" sz="2400"/>
              <a:t>2.Quan sát Hình 1.4 và cho biết:</a:t>
            </a:r>
          </a:p>
        </p:txBody>
      </p:sp>
      <p:sp>
        <p:nvSpPr>
          <p:cNvPr id="3" name="Rectangle 3"/>
          <p:cNvSpPr>
            <a:spLocks noChangeArrowheads="1"/>
          </p:cNvSpPr>
          <p:nvPr/>
        </p:nvSpPr>
        <p:spPr bwMode="auto">
          <a:xfrm>
            <a:off x="0" y="1669763"/>
            <a:ext cx="18473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r>
            <a:b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Picture 6" descr="C:\Users\USER\Desktop\image13.png"/>
          <p:cNvPicPr/>
          <p:nvPr/>
        </p:nvPicPr>
        <p:blipFill>
          <a:blip r:embed="rId2">
            <a:extLst>
              <a:ext uri="{28A0092B-C50C-407E-A947-70E740481C1C}">
                <a14:useLocalDpi xmlns:a14="http://schemas.microsoft.com/office/drawing/2010/main" val="0"/>
              </a:ext>
            </a:extLst>
          </a:blip>
          <a:srcRect/>
          <a:stretch>
            <a:fillRect/>
          </a:stretch>
        </p:blipFill>
        <p:spPr bwMode="auto">
          <a:xfrm>
            <a:off x="184731" y="1669763"/>
            <a:ext cx="8737422" cy="3969037"/>
          </a:xfrm>
          <a:prstGeom prst="rect">
            <a:avLst/>
          </a:prstGeom>
          <a:noFill/>
          <a:ln>
            <a:noFill/>
          </a:ln>
        </p:spPr>
      </p:pic>
      <p:sp>
        <p:nvSpPr>
          <p:cNvPr id="5" name="Rectangle 4"/>
          <p:cNvSpPr/>
          <p:nvPr/>
        </p:nvSpPr>
        <p:spPr>
          <a:xfrm>
            <a:off x="92365" y="5694065"/>
            <a:ext cx="8776736" cy="1200329"/>
          </a:xfrm>
          <a:prstGeom prst="rect">
            <a:avLst/>
          </a:prstGeom>
        </p:spPr>
        <p:txBody>
          <a:bodyPr wrap="square">
            <a:spAutoFit/>
          </a:bodyPr>
          <a:lstStyle/>
          <a:p>
            <a:r>
              <a:rPr lang="vi-VN" sz="2400" b="1">
                <a:solidFill>
                  <a:srgbClr val="000099"/>
                </a:solidFill>
              </a:rPr>
              <a:t>a. Trồng ngoài trời có thể gặp những vấn đề gì?</a:t>
            </a:r>
          </a:p>
          <a:p>
            <a:r>
              <a:rPr lang="vi-VN" sz="2400" b="1">
                <a:solidFill>
                  <a:srgbClr val="000099"/>
                </a:solidFill>
              </a:rPr>
              <a:t>b. Trồng trọt nhà có mái che khắc phục những vấn đề đó như thế nào?</a:t>
            </a:r>
          </a:p>
        </p:txBody>
      </p:sp>
    </p:spTree>
    <p:extLst>
      <p:ext uri="{BB962C8B-B14F-4D97-AF65-F5344CB8AC3E}">
        <p14:creationId xmlns:p14="http://schemas.microsoft.com/office/powerpoint/2010/main" val="39716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764</Words>
  <Application>Microsoft Office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20</cp:revision>
  <dcterms:created xsi:type="dcterms:W3CDTF">2022-07-15T07:39:46Z</dcterms:created>
  <dcterms:modified xsi:type="dcterms:W3CDTF">2022-07-25T00:58:10Z</dcterms:modified>
</cp:coreProperties>
</file>