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4" r:id="rId3"/>
    <p:sldId id="281" r:id="rId4"/>
    <p:sldId id="282" r:id="rId5"/>
    <p:sldId id="283" r:id="rId6"/>
    <p:sldId id="284" r:id="rId7"/>
    <p:sldId id="285" r:id="rId8"/>
    <p:sldId id="286" r:id="rId9"/>
    <p:sldId id="257" r:id="rId10"/>
    <p:sldId id="258" r:id="rId11"/>
    <p:sldId id="289" r:id="rId12"/>
    <p:sldId id="295" r:id="rId13"/>
    <p:sldId id="287" r:id="rId14"/>
    <p:sldId id="288" r:id="rId15"/>
    <p:sldId id="290" r:id="rId16"/>
    <p:sldId id="291" r:id="rId17"/>
    <p:sldId id="292" r:id="rId18"/>
    <p:sldId id="293" r:id="rId19"/>
    <p:sldId id="262" r:id="rId20"/>
    <p:sldId id="271" r:id="rId21"/>
    <p:sldId id="296" r:id="rId22"/>
    <p:sldId id="294" r:id="rId23"/>
    <p:sldId id="265" r:id="rId24"/>
  </p:sldIdLst>
  <p:sldSz cx="18288000" cy="10287000"/>
  <p:notesSz cx="6858000" cy="9144000"/>
  <p:embeddedFontLst>
    <p:embeddedFont>
      <p:font typeface="Cabin Medium" panose="020B0604020202020204" charset="0"/>
      <p:regular r:id="rId26"/>
    </p:embeddedFont>
    <p:embeddedFont>
      <p:font typeface="Open Sans" panose="020B06060305040202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2"/>
    <a:srgbClr val="FFD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22" autoAdjust="0"/>
  </p:normalViewPr>
  <p:slideViewPr>
    <p:cSldViewPr>
      <p:cViewPr varScale="1">
        <p:scale>
          <a:sx n="40" d="100"/>
          <a:sy n="40" d="100"/>
        </p:scale>
        <p:origin x="300" y="48"/>
      </p:cViewPr>
      <p:guideLst>
        <p:guide orient="horz" pos="2160"/>
        <p:guide pos="16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B68B0-A80C-4AD5-B64C-6A5D9F643E51}" type="datetimeFigureOut">
              <a:rPr lang="en-US" smtClean="0"/>
              <a:t>9/1/2024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8B0D2-A0DB-412C-9112-4D16E3E0892C}" type="slidenum">
              <a:rPr lang="en-US" smtClean="0"/>
              <a:t>‹#›</a:t>
            </a:fld>
            <a:endParaRPr lang="en-US"/>
          </a:p>
        </p:txBody>
      </p:sp>
    </p:spTree>
    <p:extLst>
      <p:ext uri="{BB962C8B-B14F-4D97-AF65-F5344CB8AC3E}">
        <p14:creationId xmlns:p14="http://schemas.microsoft.com/office/powerpoint/2010/main" val="338951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6144D-E349-41E4-8320-8251A0FF88BF}" type="slidenum">
              <a:rPr lang="en-US" smtClean="0"/>
              <a:t>2</a:t>
            </a:fld>
            <a:endParaRPr lang="en-US"/>
          </a:p>
        </p:txBody>
      </p:sp>
    </p:spTree>
    <p:extLst>
      <p:ext uri="{BB962C8B-B14F-4D97-AF65-F5344CB8AC3E}">
        <p14:creationId xmlns:p14="http://schemas.microsoft.com/office/powerpoint/2010/main" val="304824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1.wdp"/><Relationship Id="rId1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slide" Target="slide4.xml"/><Relationship Id="rId12" Type="http://schemas.openxmlformats.org/officeDocument/2006/relationships/image" Target="../media/image9.png"/><Relationship Id="rId17" Type="http://schemas.openxmlformats.org/officeDocument/2006/relationships/slide" Target="slide8.xml"/><Relationship Id="rId2" Type="http://schemas.openxmlformats.org/officeDocument/2006/relationships/audio" Target="../media/media1.wav"/><Relationship Id="rId16" Type="http://schemas.openxmlformats.org/officeDocument/2006/relationships/slide" Target="slide5.xml"/><Relationship Id="rId20" Type="http://schemas.openxmlformats.org/officeDocument/2006/relationships/slide" Target="slide9.xml"/><Relationship Id="rId1" Type="http://schemas.microsoft.com/office/2007/relationships/media" Target="../media/media1.wav"/><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slide" Target="slide2.xml"/><Relationship Id="rId15" Type="http://schemas.microsoft.com/office/2007/relationships/hdphoto" Target="../media/hdphoto2.wdp"/><Relationship Id="rId10" Type="http://schemas.openxmlformats.org/officeDocument/2006/relationships/image" Target="../media/image7.gif"/><Relationship Id="rId19"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C"/>
        </a:solidFill>
        <a:effectLst/>
      </p:bgPr>
    </p:bg>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681731" y="4897070"/>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2349286" y="1431369"/>
            <a:ext cx="3729825" cy="4268756"/>
          </a:xfrm>
          <a:custGeom>
            <a:avLst/>
            <a:gdLst/>
            <a:ahLst/>
            <a:cxnLst/>
            <a:rect l="l" t="t" r="r" b="b"/>
            <a:pathLst>
              <a:path w="3729825" h="4268756">
                <a:moveTo>
                  <a:pt x="0" y="0"/>
                </a:moveTo>
                <a:lnTo>
                  <a:pt x="3729826" y="0"/>
                </a:lnTo>
                <a:lnTo>
                  <a:pt x="3729826" y="4268755"/>
                </a:lnTo>
                <a:lnTo>
                  <a:pt x="0" y="4268755"/>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5981600" y="2211746"/>
            <a:ext cx="11523089" cy="5425396"/>
          </a:xfrm>
          <a:prstGeom prst="rect">
            <a:avLst/>
          </a:prstGeom>
        </p:spPr>
        <p:txBody>
          <a:bodyPr wrap="square" lIns="0" tIns="0" rIns="0" bIns="0" rtlCol="0" anchor="t">
            <a:spAutoFit/>
          </a:bodyPr>
          <a:lstStyle/>
          <a:p>
            <a:pPr algn="ctr">
              <a:lnSpc>
                <a:spcPts val="11200"/>
              </a:lnSpc>
            </a:pPr>
            <a:r>
              <a:rPr lang="en-US" sz="6000" b="1" spc="-392">
                <a:solidFill>
                  <a:srgbClr val="000000"/>
                </a:solidFill>
                <a:latin typeface="Times New Roman" panose="02020603050405020304" pitchFamily="18" charset="0"/>
                <a:ea typeface="Cabin Medium"/>
                <a:cs typeface="Times New Roman" panose="02020603050405020304" pitchFamily="18" charset="0"/>
                <a:sym typeface="Cabin Medium"/>
              </a:rPr>
              <a:t>TIẾT 15 – BÀI  4:</a:t>
            </a:r>
          </a:p>
          <a:p>
            <a:pPr algn="ctr">
              <a:lnSpc>
                <a:spcPct val="150000"/>
              </a:lnSpc>
            </a:pPr>
            <a:r>
              <a:rPr lang="en-US" sz="6000" b="1" spc="-392">
                <a:solidFill>
                  <a:srgbClr val="000000"/>
                </a:solidFill>
                <a:latin typeface="Times New Roman" panose="02020603050405020304" pitchFamily="18" charset="0"/>
                <a:ea typeface="Cabin Medium"/>
                <a:cs typeface="Times New Roman" panose="02020603050405020304" pitchFamily="18" charset="0"/>
                <a:sym typeface="Cabin Medium"/>
              </a:rPr>
              <a:t>VẬT LIỆU, THIẾT BỊ VÀ DỤNG CỤ DÙNG CHO LẮP ĐẶT MẠNG ĐIỆN TRONG NHÀ (TIẾT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C"/>
        </a:solidFill>
        <a:effectLst/>
      </p:bgPr>
    </p:bg>
    <p:spTree>
      <p:nvGrpSpPr>
        <p:cNvPr id="1" name=""/>
        <p:cNvGrpSpPr/>
        <p:nvPr/>
      </p:nvGrpSpPr>
      <p:grpSpPr>
        <a:xfrm>
          <a:off x="0" y="0"/>
          <a:ext cx="0" cy="0"/>
          <a:chOff x="0" y="0"/>
          <a:chExt cx="0" cy="0"/>
        </a:xfrm>
      </p:grpSpPr>
      <p:sp>
        <p:nvSpPr>
          <p:cNvPr id="27" name="Cloud 26">
            <a:extLst>
              <a:ext uri="{FF2B5EF4-FFF2-40B4-BE49-F238E27FC236}">
                <a16:creationId xmlns:a16="http://schemas.microsoft.com/office/drawing/2014/main" id="{C01837D8-85DC-382D-C2E3-6C4069CEE5A7}"/>
              </a:ext>
            </a:extLst>
          </p:cNvPr>
          <p:cNvSpPr/>
          <p:nvPr/>
        </p:nvSpPr>
        <p:spPr>
          <a:xfrm>
            <a:off x="3124200" y="2552700"/>
            <a:ext cx="12496800" cy="5181600"/>
          </a:xfrm>
          <a:prstGeom prst="cloud">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39D4019B-6F0E-E501-6275-1D292C91FDB6}"/>
              </a:ext>
            </a:extLst>
          </p:cNvPr>
          <p:cNvSpPr/>
          <p:nvPr/>
        </p:nvSpPr>
        <p:spPr>
          <a:xfrm>
            <a:off x="228600" y="34089"/>
            <a:ext cx="4572000" cy="1104900"/>
          </a:xfrm>
          <a:prstGeom prst="roundRect">
            <a:avLst/>
          </a:prstGeom>
          <a:solidFill>
            <a:srgbClr val="FFD8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solidFill>
                <a:latin typeface="Arial" panose="020B0604020202020204" pitchFamily="34" charset="0"/>
                <a:cs typeface="Arial" panose="020B0604020202020204" pitchFamily="34" charset="0"/>
              </a:rPr>
              <a:t>THỰC HÀNH</a:t>
            </a:r>
          </a:p>
        </p:txBody>
      </p:sp>
      <p:sp>
        <p:nvSpPr>
          <p:cNvPr id="26" name="TextBox 25">
            <a:extLst>
              <a:ext uri="{FF2B5EF4-FFF2-40B4-BE49-F238E27FC236}">
                <a16:creationId xmlns:a16="http://schemas.microsoft.com/office/drawing/2014/main" id="{7CBFAD6A-AF97-0308-9984-DD7A274DFAB3}"/>
              </a:ext>
            </a:extLst>
          </p:cNvPr>
          <p:cNvSpPr txBox="1"/>
          <p:nvPr/>
        </p:nvSpPr>
        <p:spPr>
          <a:xfrm>
            <a:off x="5257800" y="3619500"/>
            <a:ext cx="9144000" cy="2680286"/>
          </a:xfrm>
          <a:prstGeom prst="rect">
            <a:avLst/>
          </a:prstGeom>
          <a:noFill/>
        </p:spPr>
        <p:txBody>
          <a:bodyPr wrap="square">
            <a:spAutoFit/>
          </a:bodyPr>
          <a:lstStyle/>
          <a:p>
            <a:pPr marL="342900" marR="74295" lvl="0" indent="-342900" algn="just" fontAlgn="base">
              <a:lnSpc>
                <a:spcPct val="103000"/>
              </a:lnSpc>
              <a:spcAft>
                <a:spcPts val="220"/>
              </a:spcAft>
              <a:buClr>
                <a:srgbClr val="181717"/>
              </a:buClr>
              <a:buSzPts val="1250"/>
              <a:buFont typeface="Arial" panose="020B0604020202020204" pitchFamily="34" charset="0"/>
              <a:buChar char="–"/>
            </a:pPr>
            <a:r>
              <a:rPr lang="vi-VN" sz="5400" u="none" strike="noStrike">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Nhóm 1, 2: Nhiệm vụ 1.</a:t>
            </a:r>
            <a:endParaRPr lang="en-US" sz="5400" u="none" strike="noStrike">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marR="74295" lvl="0" indent="-342900" algn="just" fontAlgn="base">
              <a:lnSpc>
                <a:spcPct val="103000"/>
              </a:lnSpc>
              <a:spcAft>
                <a:spcPts val="220"/>
              </a:spcAft>
              <a:buClr>
                <a:srgbClr val="181717"/>
              </a:buClr>
              <a:buSzPts val="1250"/>
              <a:buFont typeface="Arial" panose="020B0604020202020204" pitchFamily="34" charset="0"/>
              <a:buChar char="–"/>
            </a:pPr>
            <a:r>
              <a:rPr lang="vi-VN" sz="5400" u="none" strike="noStrike">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Nhóm 3, 4: Nhiệm vụ 2.</a:t>
            </a:r>
            <a:endParaRPr lang="en-US" sz="5400" u="none" strike="noStrike">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marR="74295" lvl="0" indent="-342900" algn="just" fontAlgn="base">
              <a:lnSpc>
                <a:spcPct val="103000"/>
              </a:lnSpc>
              <a:spcAft>
                <a:spcPts val="915"/>
              </a:spcAft>
              <a:buClr>
                <a:srgbClr val="181717"/>
              </a:buClr>
              <a:buSzPts val="1250"/>
              <a:buFont typeface="Arial" panose="020B0604020202020204" pitchFamily="34" charset="0"/>
              <a:buChar char="–"/>
            </a:pPr>
            <a:r>
              <a:rPr lang="vi-VN" sz="5400" u="none" strike="noStrike">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Nhóm 5, 6: Nhiệm vụ 3.</a:t>
            </a:r>
            <a:r>
              <a:rPr lang="en-US" sz="5400" u="none" strike="noStrike">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10800000">
            <a:off x="17221199" y="0"/>
            <a:ext cx="1066799" cy="4991100"/>
            <a:chOff x="0" y="0"/>
            <a:chExt cx="7917731" cy="11033356"/>
          </a:xfrm>
        </p:grpSpPr>
        <p:sp>
          <p:nvSpPr>
            <p:cNvPr id="6" name="Freeform 6"/>
            <p:cNvSpPr/>
            <p:nvPr/>
          </p:nvSpPr>
          <p:spPr>
            <a:xfrm>
              <a:off x="0" y="0"/>
              <a:ext cx="7917731" cy="11033356"/>
            </a:xfrm>
            <a:custGeom>
              <a:avLst/>
              <a:gdLst/>
              <a:ahLst/>
              <a:cxnLst/>
              <a:rect l="l" t="t" r="r" b="b"/>
              <a:pathLst>
                <a:path w="7917731" h="11033356">
                  <a:moveTo>
                    <a:pt x="7917731" y="11033356"/>
                  </a:moveTo>
                  <a:lnTo>
                    <a:pt x="0" y="11033356"/>
                  </a:lnTo>
                  <a:lnTo>
                    <a:pt x="0" y="0"/>
                  </a:lnTo>
                  <a:lnTo>
                    <a:pt x="7917731" y="11033356"/>
                  </a:lnTo>
                  <a:close/>
                </a:path>
              </a:pathLst>
            </a:custGeom>
            <a:solidFill>
              <a:srgbClr val="FFC107"/>
            </a:solidFill>
          </p:spPr>
          <p:txBody>
            <a:bodyPr/>
            <a:lstStyle/>
            <a:p>
              <a:endParaRPr lang="en-US"/>
            </a:p>
          </p:txBody>
        </p:sp>
      </p:grpSp>
      <p:grpSp>
        <p:nvGrpSpPr>
          <p:cNvPr id="7" name="Group 7"/>
          <p:cNvGrpSpPr/>
          <p:nvPr/>
        </p:nvGrpSpPr>
        <p:grpSpPr>
          <a:xfrm>
            <a:off x="-220248" y="4695014"/>
            <a:ext cx="3221383" cy="5640224"/>
            <a:chOff x="0" y="0"/>
            <a:chExt cx="5353494" cy="9373274"/>
          </a:xfrm>
        </p:grpSpPr>
        <p:sp>
          <p:nvSpPr>
            <p:cNvPr id="8" name="Freeform 8"/>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F0A2"/>
            </a:solidFill>
          </p:spPr>
          <p:txBody>
            <a:bodyPr/>
            <a:lstStyle/>
            <a:p>
              <a:endParaRPr lang="en-US"/>
            </a:p>
          </p:txBody>
        </p:sp>
      </p:grpSp>
      <p:sp>
        <p:nvSpPr>
          <p:cNvPr id="3" name="TextBox 2">
            <a:extLst>
              <a:ext uri="{FF2B5EF4-FFF2-40B4-BE49-F238E27FC236}">
                <a16:creationId xmlns:a16="http://schemas.microsoft.com/office/drawing/2014/main" id="{40FF8D50-0771-8CBF-184F-A45FA3A4F6D8}"/>
              </a:ext>
            </a:extLst>
          </p:cNvPr>
          <p:cNvSpPr txBox="1"/>
          <p:nvPr/>
        </p:nvSpPr>
        <p:spPr>
          <a:xfrm>
            <a:off x="381000" y="82216"/>
            <a:ext cx="17678400" cy="1754326"/>
          </a:xfrm>
          <a:prstGeom prst="rect">
            <a:avLst/>
          </a:prstGeom>
          <a:noFill/>
        </p:spPr>
        <p:txBody>
          <a:bodyPr wrap="square">
            <a:spAutoFit/>
          </a:bodyPr>
          <a:lstStyle/>
          <a:p>
            <a:r>
              <a:rPr lang="en-US" sz="3600" b="1">
                <a:latin typeface="Arial" panose="020B0604020202020204" pitchFamily="34" charset="0"/>
                <a:cs typeface="Arial" panose="020B0604020202020204" pitchFamily="34" charset="0"/>
              </a:rPr>
              <a:t>Nhiệm vụ 1: </a:t>
            </a:r>
            <a:r>
              <a:rPr lang="vi-VN" sz="3600">
                <a:latin typeface="Arial" panose="020B0604020202020204" pitchFamily="34" charset="0"/>
                <a:cs typeface="Arial" panose="020B0604020202020204" pitchFamily="34" charset="0"/>
              </a:rPr>
              <a:t>Trong gia đình có sử dụng các đồ dùng điện như Bảng </a:t>
            </a:r>
            <a:r>
              <a:rPr lang="en-US" sz="3600">
                <a:latin typeface="Arial" panose="020B0604020202020204" pitchFamily="34" charset="0"/>
                <a:cs typeface="Arial" panose="020B0604020202020204" pitchFamily="34" charset="0"/>
              </a:rPr>
              <a:t>1</a:t>
            </a:r>
            <a:r>
              <a:rPr lang="vi-VN" sz="3600">
                <a:latin typeface="Arial" panose="020B0604020202020204" pitchFamily="34" charset="0"/>
                <a:cs typeface="Arial" panose="020B0604020202020204" pitchFamily="34" charset="0"/>
              </a:rPr>
              <a:t>.</a:t>
            </a:r>
            <a:r>
              <a:rPr lang="en-US" sz="3600">
                <a:latin typeface="Arial" panose="020B0604020202020204" pitchFamily="34" charset="0"/>
                <a:cs typeface="Arial" panose="020B0604020202020204" pitchFamily="34" charset="0"/>
              </a:rPr>
              <a:t> Dựa vào các thông số đã cho của từng loại đồ dung điện, hãy lựa chọn tiết diện dây dẫn điện cho mạch điện của từng loại đồ dùng điện, biết mạng điện trong nhà có điện áp 220 V.</a:t>
            </a:r>
          </a:p>
        </p:txBody>
      </p:sp>
      <p:graphicFrame>
        <p:nvGraphicFramePr>
          <p:cNvPr id="4" name="Table 3">
            <a:extLst>
              <a:ext uri="{FF2B5EF4-FFF2-40B4-BE49-F238E27FC236}">
                <a16:creationId xmlns:a16="http://schemas.microsoft.com/office/drawing/2014/main" id="{AD160154-EFC3-0889-EFA4-98DE9F611CA0}"/>
              </a:ext>
            </a:extLst>
          </p:cNvPr>
          <p:cNvGraphicFramePr>
            <a:graphicFrameLocks noGrp="1"/>
          </p:cNvGraphicFramePr>
          <p:nvPr>
            <p:extLst>
              <p:ext uri="{D42A27DB-BD31-4B8C-83A1-F6EECF244321}">
                <p14:modId xmlns:p14="http://schemas.microsoft.com/office/powerpoint/2010/main" val="2360027425"/>
              </p:ext>
            </p:extLst>
          </p:nvPr>
        </p:nvGraphicFramePr>
        <p:xfrm>
          <a:off x="381000" y="2384069"/>
          <a:ext cx="17357558" cy="7732204"/>
        </p:xfrm>
        <a:graphic>
          <a:graphicData uri="http://schemas.openxmlformats.org/drawingml/2006/table">
            <a:tbl>
              <a:tblPr>
                <a:tableStyleId>{3C2FFA5D-87B4-456A-9821-1D502468CF0F}</a:tableStyleId>
              </a:tblPr>
              <a:tblGrid>
                <a:gridCol w="982249">
                  <a:extLst>
                    <a:ext uri="{9D8B030D-6E8A-4147-A177-3AD203B41FA5}">
                      <a16:colId xmlns:a16="http://schemas.microsoft.com/office/drawing/2014/main" val="3260051817"/>
                    </a:ext>
                  </a:extLst>
                </a:gridCol>
                <a:gridCol w="4061238">
                  <a:extLst>
                    <a:ext uri="{9D8B030D-6E8A-4147-A177-3AD203B41FA5}">
                      <a16:colId xmlns:a16="http://schemas.microsoft.com/office/drawing/2014/main" val="538601406"/>
                    </a:ext>
                  </a:extLst>
                </a:gridCol>
                <a:gridCol w="2636673">
                  <a:extLst>
                    <a:ext uri="{9D8B030D-6E8A-4147-A177-3AD203B41FA5}">
                      <a16:colId xmlns:a16="http://schemas.microsoft.com/office/drawing/2014/main" val="1438602959"/>
                    </a:ext>
                  </a:extLst>
                </a:gridCol>
                <a:gridCol w="2438400">
                  <a:extLst>
                    <a:ext uri="{9D8B030D-6E8A-4147-A177-3AD203B41FA5}">
                      <a16:colId xmlns:a16="http://schemas.microsoft.com/office/drawing/2014/main" val="247845094"/>
                    </a:ext>
                  </a:extLst>
                </a:gridCol>
                <a:gridCol w="3429000">
                  <a:extLst>
                    <a:ext uri="{9D8B030D-6E8A-4147-A177-3AD203B41FA5}">
                      <a16:colId xmlns:a16="http://schemas.microsoft.com/office/drawing/2014/main" val="2105597887"/>
                    </a:ext>
                  </a:extLst>
                </a:gridCol>
                <a:gridCol w="3809998">
                  <a:extLst>
                    <a:ext uri="{9D8B030D-6E8A-4147-A177-3AD203B41FA5}">
                      <a16:colId xmlns:a16="http://schemas.microsoft.com/office/drawing/2014/main" val="1678821557"/>
                    </a:ext>
                  </a:extLst>
                </a:gridCol>
              </a:tblGrid>
              <a:tr h="685383">
                <a:tc>
                  <a:txBody>
                    <a:bodyPr/>
                    <a:lstStyle/>
                    <a:p>
                      <a:pPr algn="ctr" fontAlgn="t"/>
                      <a:r>
                        <a:rPr lang="en-US" sz="4000" b="1">
                          <a:solidFill>
                            <a:srgbClr val="000000"/>
                          </a:solidFill>
                          <a:effectLst/>
                        </a:rPr>
                        <a:t>STT</a:t>
                      </a:r>
                      <a:endParaRPr lang="en-US" sz="4000">
                        <a:solidFill>
                          <a:srgbClr val="000000"/>
                        </a:solidFill>
                        <a:effectLst/>
                      </a:endParaRPr>
                    </a:p>
                  </a:txBody>
                  <a:tcPr marL="50513" marR="50513" marT="50513" marB="50513">
                    <a:solidFill>
                      <a:schemeClr val="bg1"/>
                    </a:solidFill>
                  </a:tcPr>
                </a:tc>
                <a:tc>
                  <a:txBody>
                    <a:bodyPr/>
                    <a:lstStyle/>
                    <a:p>
                      <a:pPr algn="ctr" fontAlgn="t"/>
                      <a:r>
                        <a:rPr lang="en-US" sz="4000" b="1">
                          <a:solidFill>
                            <a:srgbClr val="000000"/>
                          </a:solidFill>
                          <a:effectLst/>
                        </a:rPr>
                        <a:t>Đồ dùng điện</a:t>
                      </a:r>
                      <a:endParaRPr lang="en-US" sz="4000">
                        <a:solidFill>
                          <a:srgbClr val="000000"/>
                        </a:solidFill>
                        <a:effectLst/>
                      </a:endParaRPr>
                    </a:p>
                  </a:txBody>
                  <a:tcPr marL="50513" marR="50513" marT="50513" marB="50513">
                    <a:solidFill>
                      <a:schemeClr val="bg1"/>
                    </a:solidFill>
                  </a:tcPr>
                </a:tc>
                <a:tc>
                  <a:txBody>
                    <a:bodyPr/>
                    <a:lstStyle/>
                    <a:p>
                      <a:pPr algn="ctr" fontAlgn="t"/>
                      <a:r>
                        <a:rPr lang="en-US" sz="4000" b="1">
                          <a:solidFill>
                            <a:srgbClr val="000000"/>
                          </a:solidFill>
                          <a:effectLst/>
                        </a:rPr>
                        <a:t>Công suất</a:t>
                      </a:r>
                      <a:endParaRPr lang="en-US" sz="4000">
                        <a:solidFill>
                          <a:srgbClr val="000000"/>
                        </a:solidFill>
                        <a:effectLst/>
                      </a:endParaRPr>
                    </a:p>
                  </a:txBody>
                  <a:tcPr marL="50513" marR="50513" marT="50513" marB="50513">
                    <a:solidFill>
                      <a:schemeClr val="bg1"/>
                    </a:solidFill>
                  </a:tcPr>
                </a:tc>
                <a:tc>
                  <a:txBody>
                    <a:bodyPr/>
                    <a:lstStyle/>
                    <a:p>
                      <a:pPr algn="ctr" fontAlgn="t"/>
                      <a:r>
                        <a:rPr lang="vi-VN" sz="4000" b="1">
                          <a:solidFill>
                            <a:srgbClr val="000000"/>
                          </a:solidFill>
                          <a:effectLst/>
                        </a:rPr>
                        <a:t>Số lượng</a:t>
                      </a:r>
                      <a:endParaRPr lang="vi-VN" sz="4000">
                        <a:solidFill>
                          <a:srgbClr val="000000"/>
                        </a:solidFill>
                        <a:effectLst/>
                      </a:endParaRPr>
                    </a:p>
                  </a:txBody>
                  <a:tcPr marL="50513" marR="50513" marT="50513" marB="50513">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4000" b="1">
                          <a:solidFill>
                            <a:srgbClr val="000000"/>
                          </a:solidFill>
                          <a:effectLst/>
                        </a:rPr>
                        <a:t>Cường độ dòng điệ</a:t>
                      </a:r>
                      <a:r>
                        <a:rPr lang="en-US" sz="4000" b="1">
                          <a:solidFill>
                            <a:srgbClr val="000000"/>
                          </a:solidFill>
                          <a:effectLst/>
                        </a:rPr>
                        <a:t>n</a:t>
                      </a:r>
                      <a:endParaRPr lang="vi-VN" sz="4000">
                        <a:solidFill>
                          <a:srgbClr val="000000"/>
                        </a:solidFill>
                        <a:effectLst/>
                      </a:endParaRPr>
                    </a:p>
                  </a:txBody>
                  <a:tcPr marL="50513" marR="50513" marT="50513" marB="50513">
                    <a:solidFill>
                      <a:schemeClr val="bg1"/>
                    </a:solidFill>
                  </a:tcPr>
                </a:tc>
                <a:tc>
                  <a:txBody>
                    <a:bodyPr/>
                    <a:lstStyle/>
                    <a:p>
                      <a:pPr algn="ctr" fontAlgn="t"/>
                      <a:r>
                        <a:rPr lang="en-US" sz="4000" b="1">
                          <a:solidFill>
                            <a:srgbClr val="000000"/>
                          </a:solidFill>
                          <a:effectLst/>
                        </a:rPr>
                        <a:t>Tiết diện dây dẫn</a:t>
                      </a:r>
                      <a:endParaRPr lang="en-US" sz="4000">
                        <a:solidFill>
                          <a:srgbClr val="000000"/>
                        </a:solidFill>
                        <a:effectLst/>
                      </a:endParaRPr>
                    </a:p>
                    <a:p>
                      <a:pPr algn="ctr" fontAlgn="t"/>
                      <a:r>
                        <a:rPr lang="en-US" sz="4000" b="1">
                          <a:solidFill>
                            <a:srgbClr val="000000"/>
                          </a:solidFill>
                          <a:effectLst/>
                        </a:rPr>
                        <a:t>(mm</a:t>
                      </a:r>
                      <a:r>
                        <a:rPr lang="en-US" sz="4000" b="1" baseline="30000">
                          <a:solidFill>
                            <a:srgbClr val="000000"/>
                          </a:solidFill>
                          <a:effectLst/>
                        </a:rPr>
                        <a:t>2</a:t>
                      </a:r>
                      <a:r>
                        <a:rPr lang="en-US" sz="4000" b="1">
                          <a:solidFill>
                            <a:srgbClr val="000000"/>
                          </a:solidFill>
                          <a:effectLst/>
                        </a:rPr>
                        <a:t>)</a:t>
                      </a:r>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241550716"/>
                  </a:ext>
                </a:extLst>
              </a:tr>
              <a:tr h="1068663">
                <a:tc>
                  <a:txBody>
                    <a:bodyPr/>
                    <a:lstStyle/>
                    <a:p>
                      <a:pPr algn="ctr" fontAlgn="t"/>
                      <a:r>
                        <a:rPr lang="en-US" sz="4000">
                          <a:solidFill>
                            <a:srgbClr val="000000"/>
                          </a:solidFill>
                          <a:effectLst/>
                          <a:latin typeface="Arial" panose="020B0604020202020204" pitchFamily="34" charset="0"/>
                          <a:cs typeface="Arial" panose="020B0604020202020204" pitchFamily="34" charset="0"/>
                        </a:rPr>
                        <a:t>1</a:t>
                      </a:r>
                    </a:p>
                  </a:txBody>
                  <a:tcPr marL="50513" marR="50513" marT="50513" marB="50513">
                    <a:solidFill>
                      <a:schemeClr val="bg1"/>
                    </a:solidFill>
                  </a:tcPr>
                </a:tc>
                <a:tc>
                  <a:txBody>
                    <a:bodyPr/>
                    <a:lstStyle/>
                    <a:p>
                      <a:pPr algn="just" fontAlgn="t"/>
                      <a:r>
                        <a:rPr lang="en-US" sz="4000">
                          <a:solidFill>
                            <a:srgbClr val="000000"/>
                          </a:solidFill>
                          <a:effectLst/>
                          <a:latin typeface="Arial" panose="020B0604020202020204" pitchFamily="34" charset="0"/>
                          <a:cs typeface="Arial" panose="020B0604020202020204" pitchFamily="34" charset="0"/>
                        </a:rPr>
                        <a:t>Tủ lạnh</a:t>
                      </a:r>
                    </a:p>
                  </a:txBody>
                  <a:tcPr marL="50513" marR="50513" marT="50513" marB="50513">
                    <a:solidFill>
                      <a:schemeClr val="bg1"/>
                    </a:solidFill>
                  </a:tcPr>
                </a:tc>
                <a:tc>
                  <a:txBody>
                    <a:bodyPr/>
                    <a:lstStyle/>
                    <a:p>
                      <a:pPr algn="ctr" fontAlgn="t"/>
                      <a:r>
                        <a:rPr lang="en-US" sz="4000">
                          <a:solidFill>
                            <a:srgbClr val="000000"/>
                          </a:solidFill>
                          <a:effectLst/>
                        </a:rPr>
                        <a:t>400 W</a:t>
                      </a:r>
                    </a:p>
                  </a:txBody>
                  <a:tcPr marL="50513" marR="50513" marT="50513" marB="50513">
                    <a:solidFill>
                      <a:schemeClr val="bg1"/>
                    </a:solidFill>
                  </a:tcPr>
                </a:tc>
                <a:tc>
                  <a:txBody>
                    <a:bodyPr/>
                    <a:lstStyle/>
                    <a:p>
                      <a:pPr algn="ctr" fontAlgn="t"/>
                      <a:r>
                        <a:rPr lang="en-US" sz="4000">
                          <a:solidFill>
                            <a:srgbClr val="000000"/>
                          </a:solidFill>
                          <a:effectLst/>
                        </a:rPr>
                        <a:t>1</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417133044"/>
                  </a:ext>
                </a:extLst>
              </a:tr>
              <a:tr h="1068663">
                <a:tc>
                  <a:txBody>
                    <a:bodyPr/>
                    <a:lstStyle/>
                    <a:p>
                      <a:pPr algn="ctr" fontAlgn="t"/>
                      <a:r>
                        <a:rPr lang="en-US" sz="4000">
                          <a:solidFill>
                            <a:srgbClr val="000000"/>
                          </a:solidFill>
                          <a:effectLst/>
                        </a:rPr>
                        <a:t>2</a:t>
                      </a:r>
                    </a:p>
                  </a:txBody>
                  <a:tcPr marL="50513" marR="50513" marT="50513" marB="50513">
                    <a:solidFill>
                      <a:schemeClr val="bg1"/>
                    </a:solidFill>
                  </a:tcPr>
                </a:tc>
                <a:tc>
                  <a:txBody>
                    <a:bodyPr/>
                    <a:lstStyle/>
                    <a:p>
                      <a:pPr algn="just" fontAlgn="t"/>
                      <a:r>
                        <a:rPr lang="vi-VN" sz="4000">
                          <a:solidFill>
                            <a:srgbClr val="000000"/>
                          </a:solidFill>
                          <a:effectLst/>
                        </a:rPr>
                        <a:t>Nồi cơm điện</a:t>
                      </a:r>
                    </a:p>
                  </a:txBody>
                  <a:tcPr marL="50513" marR="50513" marT="50513" marB="50513">
                    <a:solidFill>
                      <a:schemeClr val="bg1"/>
                    </a:solidFill>
                  </a:tcPr>
                </a:tc>
                <a:tc>
                  <a:txBody>
                    <a:bodyPr/>
                    <a:lstStyle/>
                    <a:p>
                      <a:pPr algn="ctr" fontAlgn="t"/>
                      <a:r>
                        <a:rPr lang="en-US" sz="4000">
                          <a:solidFill>
                            <a:srgbClr val="000000"/>
                          </a:solidFill>
                          <a:effectLst/>
                        </a:rPr>
                        <a:t>600 W</a:t>
                      </a:r>
                    </a:p>
                  </a:txBody>
                  <a:tcPr marL="50513" marR="50513" marT="50513" marB="50513">
                    <a:solidFill>
                      <a:schemeClr val="bg1"/>
                    </a:solidFill>
                  </a:tcPr>
                </a:tc>
                <a:tc>
                  <a:txBody>
                    <a:bodyPr/>
                    <a:lstStyle/>
                    <a:p>
                      <a:pPr algn="ctr" fontAlgn="t"/>
                      <a:r>
                        <a:rPr lang="en-US" sz="4000">
                          <a:solidFill>
                            <a:srgbClr val="000000"/>
                          </a:solidFill>
                          <a:effectLst/>
                        </a:rPr>
                        <a:t>1</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4059448366"/>
                  </a:ext>
                </a:extLst>
              </a:tr>
              <a:tr h="1068663">
                <a:tc>
                  <a:txBody>
                    <a:bodyPr/>
                    <a:lstStyle/>
                    <a:p>
                      <a:pPr algn="ctr" fontAlgn="t"/>
                      <a:r>
                        <a:rPr lang="en-US" sz="4000">
                          <a:solidFill>
                            <a:srgbClr val="000000"/>
                          </a:solidFill>
                          <a:effectLst/>
                        </a:rPr>
                        <a:t>3</a:t>
                      </a:r>
                    </a:p>
                  </a:txBody>
                  <a:tcPr marL="50513" marR="50513" marT="50513" marB="50513">
                    <a:solidFill>
                      <a:schemeClr val="bg1"/>
                    </a:solidFill>
                  </a:tcPr>
                </a:tc>
                <a:tc>
                  <a:txBody>
                    <a:bodyPr/>
                    <a:lstStyle/>
                    <a:p>
                      <a:pPr algn="just" fontAlgn="t"/>
                      <a:r>
                        <a:rPr lang="en-US" sz="4000">
                          <a:solidFill>
                            <a:srgbClr val="000000"/>
                          </a:solidFill>
                          <a:effectLst/>
                        </a:rPr>
                        <a:t>Quạt điện</a:t>
                      </a:r>
                    </a:p>
                  </a:txBody>
                  <a:tcPr marL="50513" marR="50513" marT="50513" marB="50513">
                    <a:solidFill>
                      <a:schemeClr val="bg1"/>
                    </a:solidFill>
                  </a:tcPr>
                </a:tc>
                <a:tc>
                  <a:txBody>
                    <a:bodyPr/>
                    <a:lstStyle/>
                    <a:p>
                      <a:pPr algn="ctr" fontAlgn="t"/>
                      <a:r>
                        <a:rPr lang="en-US" sz="4000">
                          <a:solidFill>
                            <a:srgbClr val="000000"/>
                          </a:solidFill>
                          <a:effectLst/>
                        </a:rPr>
                        <a:t>250 W</a:t>
                      </a:r>
                    </a:p>
                  </a:txBody>
                  <a:tcPr marL="50513" marR="50513" marT="50513" marB="50513">
                    <a:solidFill>
                      <a:schemeClr val="bg1"/>
                    </a:solidFill>
                  </a:tcPr>
                </a:tc>
                <a:tc>
                  <a:txBody>
                    <a:bodyPr/>
                    <a:lstStyle/>
                    <a:p>
                      <a:pPr algn="ctr" fontAlgn="t"/>
                      <a:r>
                        <a:rPr lang="en-US" sz="4000">
                          <a:solidFill>
                            <a:srgbClr val="000000"/>
                          </a:solidFill>
                          <a:effectLst/>
                        </a:rPr>
                        <a:t>2</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4144833009"/>
                  </a:ext>
                </a:extLst>
              </a:tr>
              <a:tr h="1068663">
                <a:tc>
                  <a:txBody>
                    <a:bodyPr/>
                    <a:lstStyle/>
                    <a:p>
                      <a:pPr algn="ctr" fontAlgn="t"/>
                      <a:r>
                        <a:rPr lang="en-US" sz="4000">
                          <a:solidFill>
                            <a:srgbClr val="000000"/>
                          </a:solidFill>
                          <a:effectLst/>
                        </a:rPr>
                        <a:t>4</a:t>
                      </a:r>
                    </a:p>
                  </a:txBody>
                  <a:tcPr marL="50513" marR="50513" marT="50513" marB="50513">
                    <a:solidFill>
                      <a:schemeClr val="bg1"/>
                    </a:solidFill>
                  </a:tcPr>
                </a:tc>
                <a:tc>
                  <a:txBody>
                    <a:bodyPr/>
                    <a:lstStyle/>
                    <a:p>
                      <a:pPr algn="just" fontAlgn="t"/>
                      <a:r>
                        <a:rPr lang="en-US" sz="4000">
                          <a:solidFill>
                            <a:srgbClr val="000000"/>
                          </a:solidFill>
                          <a:effectLst/>
                        </a:rPr>
                        <a:t>Bếp điện</a:t>
                      </a:r>
                    </a:p>
                  </a:txBody>
                  <a:tcPr marL="50513" marR="50513" marT="50513" marB="50513">
                    <a:solidFill>
                      <a:schemeClr val="bg1"/>
                    </a:solidFill>
                  </a:tcPr>
                </a:tc>
                <a:tc>
                  <a:txBody>
                    <a:bodyPr/>
                    <a:lstStyle/>
                    <a:p>
                      <a:pPr algn="ctr" fontAlgn="t"/>
                      <a:r>
                        <a:rPr lang="en-US" sz="4000">
                          <a:solidFill>
                            <a:srgbClr val="000000"/>
                          </a:solidFill>
                          <a:effectLst/>
                        </a:rPr>
                        <a:t>1 500 W</a:t>
                      </a:r>
                    </a:p>
                  </a:txBody>
                  <a:tcPr marL="50513" marR="50513" marT="50513" marB="50513">
                    <a:solidFill>
                      <a:schemeClr val="bg1"/>
                    </a:solidFill>
                  </a:tcPr>
                </a:tc>
                <a:tc>
                  <a:txBody>
                    <a:bodyPr/>
                    <a:lstStyle/>
                    <a:p>
                      <a:pPr algn="ctr" fontAlgn="t"/>
                      <a:r>
                        <a:rPr lang="en-US" sz="4000">
                          <a:solidFill>
                            <a:srgbClr val="000000"/>
                          </a:solidFill>
                          <a:effectLst/>
                        </a:rPr>
                        <a:t>1</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275566920"/>
                  </a:ext>
                </a:extLst>
              </a:tr>
              <a:tr h="1068663">
                <a:tc>
                  <a:txBody>
                    <a:bodyPr/>
                    <a:lstStyle/>
                    <a:p>
                      <a:pPr algn="ctr" fontAlgn="t"/>
                      <a:r>
                        <a:rPr lang="en-US" sz="4000">
                          <a:solidFill>
                            <a:srgbClr val="000000"/>
                          </a:solidFill>
                          <a:effectLst/>
                        </a:rPr>
                        <a:t>5</a:t>
                      </a:r>
                    </a:p>
                  </a:txBody>
                  <a:tcPr marL="50513" marR="50513" marT="50513" marB="50513">
                    <a:solidFill>
                      <a:schemeClr val="bg1"/>
                    </a:solidFill>
                  </a:tcPr>
                </a:tc>
                <a:tc>
                  <a:txBody>
                    <a:bodyPr/>
                    <a:lstStyle/>
                    <a:p>
                      <a:pPr algn="just" fontAlgn="t"/>
                      <a:r>
                        <a:rPr lang="en-US" sz="4000">
                          <a:solidFill>
                            <a:srgbClr val="000000"/>
                          </a:solidFill>
                          <a:effectLst/>
                        </a:rPr>
                        <a:t>Ti vi</a:t>
                      </a:r>
                    </a:p>
                  </a:txBody>
                  <a:tcPr marL="50513" marR="50513" marT="50513" marB="50513">
                    <a:solidFill>
                      <a:schemeClr val="bg1"/>
                    </a:solidFill>
                  </a:tcPr>
                </a:tc>
                <a:tc>
                  <a:txBody>
                    <a:bodyPr/>
                    <a:lstStyle/>
                    <a:p>
                      <a:pPr algn="ctr" fontAlgn="t"/>
                      <a:r>
                        <a:rPr lang="en-US" sz="4000">
                          <a:solidFill>
                            <a:srgbClr val="000000"/>
                          </a:solidFill>
                          <a:effectLst/>
                        </a:rPr>
                        <a:t>200 W</a:t>
                      </a:r>
                    </a:p>
                  </a:txBody>
                  <a:tcPr marL="50513" marR="50513" marT="50513" marB="50513">
                    <a:solidFill>
                      <a:schemeClr val="bg1"/>
                    </a:solidFill>
                  </a:tcPr>
                </a:tc>
                <a:tc>
                  <a:txBody>
                    <a:bodyPr/>
                    <a:lstStyle/>
                    <a:p>
                      <a:pPr algn="ctr" fontAlgn="t"/>
                      <a:r>
                        <a:rPr lang="en-US" sz="4000">
                          <a:solidFill>
                            <a:srgbClr val="000000"/>
                          </a:solidFill>
                          <a:effectLst/>
                        </a:rPr>
                        <a:t>1</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961181987"/>
                  </a:ext>
                </a:extLst>
              </a:tr>
              <a:tr h="1068663">
                <a:tc>
                  <a:txBody>
                    <a:bodyPr/>
                    <a:lstStyle/>
                    <a:p>
                      <a:pPr algn="ctr" fontAlgn="t"/>
                      <a:r>
                        <a:rPr lang="en-US" sz="4000">
                          <a:solidFill>
                            <a:srgbClr val="000000"/>
                          </a:solidFill>
                          <a:effectLst/>
                        </a:rPr>
                        <a:t>6</a:t>
                      </a:r>
                    </a:p>
                  </a:txBody>
                  <a:tcPr marL="50513" marR="50513" marT="50513" marB="50513">
                    <a:solidFill>
                      <a:schemeClr val="bg1"/>
                    </a:solidFill>
                  </a:tcPr>
                </a:tc>
                <a:tc>
                  <a:txBody>
                    <a:bodyPr/>
                    <a:lstStyle/>
                    <a:p>
                      <a:pPr algn="just" fontAlgn="t"/>
                      <a:r>
                        <a:rPr lang="en-US" sz="4000">
                          <a:solidFill>
                            <a:srgbClr val="000000"/>
                          </a:solidFill>
                          <a:effectLst/>
                        </a:rPr>
                        <a:t>Đèn LED</a:t>
                      </a:r>
                    </a:p>
                  </a:txBody>
                  <a:tcPr marL="50513" marR="50513" marT="50513" marB="50513">
                    <a:solidFill>
                      <a:schemeClr val="bg1"/>
                    </a:solidFill>
                  </a:tcPr>
                </a:tc>
                <a:tc>
                  <a:txBody>
                    <a:bodyPr/>
                    <a:lstStyle/>
                    <a:p>
                      <a:pPr algn="ctr" fontAlgn="t"/>
                      <a:r>
                        <a:rPr lang="en-US" sz="4000">
                          <a:solidFill>
                            <a:srgbClr val="000000"/>
                          </a:solidFill>
                          <a:effectLst/>
                        </a:rPr>
                        <a:t>15 W</a:t>
                      </a:r>
                    </a:p>
                  </a:txBody>
                  <a:tcPr marL="50513" marR="50513" marT="50513" marB="50513">
                    <a:solidFill>
                      <a:schemeClr val="bg1"/>
                    </a:solidFill>
                  </a:tcPr>
                </a:tc>
                <a:tc>
                  <a:txBody>
                    <a:bodyPr/>
                    <a:lstStyle/>
                    <a:p>
                      <a:pPr algn="ctr" fontAlgn="t"/>
                      <a:r>
                        <a:rPr lang="en-US" sz="4000">
                          <a:solidFill>
                            <a:srgbClr val="000000"/>
                          </a:solidFill>
                          <a:effectLst/>
                        </a:rPr>
                        <a:t>8</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1899384553"/>
                  </a:ext>
                </a:extLst>
              </a:tr>
            </a:tbl>
          </a:graphicData>
        </a:graphic>
      </p:graphicFrame>
      <p:sp>
        <p:nvSpPr>
          <p:cNvPr id="2" name="Rectangle: Rounded Corners 1">
            <a:extLst>
              <a:ext uri="{FF2B5EF4-FFF2-40B4-BE49-F238E27FC236}">
                <a16:creationId xmlns:a16="http://schemas.microsoft.com/office/drawing/2014/main" id="{DCA44AA7-D75B-E025-912F-B65811E61962}"/>
              </a:ext>
            </a:extLst>
          </p:cNvPr>
          <p:cNvSpPr/>
          <p:nvPr/>
        </p:nvSpPr>
        <p:spPr>
          <a:xfrm>
            <a:off x="381000" y="1836542"/>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1</a:t>
            </a:r>
          </a:p>
        </p:txBody>
      </p:sp>
    </p:spTree>
    <p:extLst>
      <p:ext uri="{BB962C8B-B14F-4D97-AF65-F5344CB8AC3E}">
        <p14:creationId xmlns:p14="http://schemas.microsoft.com/office/powerpoint/2010/main" val="228368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8FFA2D4D-1613-1122-CE4D-95A48D1BF524}"/>
              </a:ext>
            </a:extLst>
          </p:cNvPr>
          <p:cNvSpPr/>
          <p:nvPr/>
        </p:nvSpPr>
        <p:spPr>
          <a:xfrm>
            <a:off x="914400" y="495300"/>
            <a:ext cx="16687800" cy="1066800"/>
          </a:xfrm>
          <a:prstGeom prst="snipRoundRect">
            <a:avLst/>
          </a:prstGeom>
          <a:solidFill>
            <a:srgbClr val="FFF0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7030A0"/>
                </a:solidFill>
              </a:rPr>
              <a:t>HƯỚNG DẪN THỰC HIỆN NHIỆM VỤ 1</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7E8122B-2AB5-D2E8-C6FC-8430D531675D}"/>
                  </a:ext>
                </a:extLst>
              </p:cNvPr>
              <p:cNvSpPr txBox="1"/>
              <p:nvPr/>
            </p:nvSpPr>
            <p:spPr>
              <a:xfrm>
                <a:off x="800100" y="5753500"/>
                <a:ext cx="16687800" cy="4044953"/>
              </a:xfrm>
              <a:prstGeom prst="rect">
                <a:avLst/>
              </a:prstGeom>
              <a:noFill/>
            </p:spPr>
            <p:txBody>
              <a:bodyPr wrap="square" rtlCol="0">
                <a:spAutoFit/>
              </a:bodyPr>
              <a:lstStyle/>
              <a:p>
                <a:r>
                  <a:rPr lang="vi-VN" sz="4000">
                    <a:latin typeface="Arial" panose="020B0604020202020204" pitchFamily="34" charset="0"/>
                    <a:cs typeface="Arial" panose="020B0604020202020204" pitchFamily="34" charset="0"/>
                  </a:rPr>
                  <a:t>1. </a:t>
                </a:r>
                <a:r>
                  <a:rPr lang="en-US" sz="4000">
                    <a:latin typeface="Arial" panose="020B0604020202020204" pitchFamily="34" charset="0"/>
                    <a:cs typeface="Arial" panose="020B0604020202020204" pitchFamily="34" charset="0"/>
                  </a:rPr>
                  <a:t>Áp dụng công thức tính cường độ dòng điện </a:t>
                </a:r>
                <a:r>
                  <a:rPr lang="en-US" sz="4000"/>
                  <a:t>I = </a:t>
                </a:r>
                <a14:m>
                  <m:oMath xmlns:m="http://schemas.openxmlformats.org/officeDocument/2006/math">
                    <m:f>
                      <m:fPr>
                        <m:ctrlPr>
                          <a:rPr lang="en-US" sz="4000" i="1" smtClean="0"/>
                        </m:ctrlPr>
                      </m:fPr>
                      <m:num>
                        <m:r>
                          <a:rPr lang="en-US" sz="4000" b="0" i="1" smtClean="0"/>
                          <m:t>𝑃</m:t>
                        </m:r>
                      </m:num>
                      <m:den>
                        <m:r>
                          <a:rPr lang="en-US" sz="4000" b="0" i="1" smtClean="0"/>
                          <m:t>𝑈</m:t>
                        </m:r>
                      </m:den>
                    </m:f>
                  </m:oMath>
                </a14:m>
                <a:r>
                  <a:rPr lang="en-US" sz="4000"/>
                  <a:t> </a:t>
                </a:r>
                <a:r>
                  <a:rPr lang="vi-VN" sz="4000"/>
                  <a:t>với P là công suất đã cho ở bảng 1; U = 220V để tính </a:t>
                </a:r>
                <a:r>
                  <a:rPr lang="vi-VN" sz="4000">
                    <a:solidFill>
                      <a:srgbClr val="FF0000"/>
                    </a:solidFill>
                  </a:rPr>
                  <a:t>cường độ dòng điện </a:t>
                </a:r>
                <a:r>
                  <a:rPr lang="vi-VN" sz="4000"/>
                  <a:t>của mỗi đồ dùng điện rồi điền vào bảng 1. </a:t>
                </a:r>
              </a:p>
              <a:p>
                <a:endParaRPr lang="vi-VN" sz="4000"/>
              </a:p>
              <a:p>
                <a:r>
                  <a:rPr lang="vi-VN" sz="4000"/>
                  <a:t>2. Dựa vào bảng 4.1 SGK/19 để lựa chọn </a:t>
                </a:r>
                <a:r>
                  <a:rPr lang="vi-VN" sz="4000">
                    <a:solidFill>
                      <a:srgbClr val="FF0000"/>
                    </a:solidFill>
                  </a:rPr>
                  <a:t>tiết diện dây dẫn </a:t>
                </a:r>
                <a:r>
                  <a:rPr lang="vi-VN" sz="4000"/>
                  <a:t>sao cho phù hợp với cường độ dòng điện đã tính.</a:t>
                </a:r>
                <a:endParaRPr lang="en-US" sz="4000"/>
              </a:p>
            </p:txBody>
          </p:sp>
        </mc:Choice>
        <mc:Fallback>
          <p:sp>
            <p:nvSpPr>
              <p:cNvPr id="3" name="TextBox 2">
                <a:extLst>
                  <a:ext uri="{FF2B5EF4-FFF2-40B4-BE49-F238E27FC236}">
                    <a16:creationId xmlns:a16="http://schemas.microsoft.com/office/drawing/2014/main" id="{27E8122B-2AB5-D2E8-C6FC-8430D531675D}"/>
                  </a:ext>
                </a:extLst>
              </p:cNvPr>
              <p:cNvSpPr txBox="1">
                <a:spLocks noRot="1" noChangeAspect="1" noMove="1" noResize="1" noEditPoints="1" noAdjustHandles="1" noChangeArrowheads="1" noChangeShapeType="1" noTextEdit="1"/>
              </p:cNvSpPr>
              <p:nvPr/>
            </p:nvSpPr>
            <p:spPr>
              <a:xfrm>
                <a:off x="800100" y="5753500"/>
                <a:ext cx="16687800" cy="4044953"/>
              </a:xfrm>
              <a:prstGeom prst="rect">
                <a:avLst/>
              </a:prstGeom>
              <a:blipFill>
                <a:blip r:embed="rId2"/>
                <a:stretch>
                  <a:fillRect l="-1278" r="-1790" b="-5581"/>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4D4A21A6-46DC-D665-F4EE-8BD9DFCAD6C4}"/>
              </a:ext>
            </a:extLst>
          </p:cNvPr>
          <p:cNvGraphicFramePr>
            <a:graphicFrameLocks noGrp="1"/>
          </p:cNvGraphicFramePr>
          <p:nvPr>
            <p:extLst>
              <p:ext uri="{D42A27DB-BD31-4B8C-83A1-F6EECF244321}">
                <p14:modId xmlns:p14="http://schemas.microsoft.com/office/powerpoint/2010/main" val="4018441335"/>
              </p:ext>
            </p:extLst>
          </p:nvPr>
        </p:nvGraphicFramePr>
        <p:xfrm>
          <a:off x="381000" y="2384069"/>
          <a:ext cx="17357558" cy="2388889"/>
        </p:xfrm>
        <a:graphic>
          <a:graphicData uri="http://schemas.openxmlformats.org/drawingml/2006/table">
            <a:tbl>
              <a:tblPr>
                <a:tableStyleId>{3C2FFA5D-87B4-456A-9821-1D502468CF0F}</a:tableStyleId>
              </a:tblPr>
              <a:tblGrid>
                <a:gridCol w="982249">
                  <a:extLst>
                    <a:ext uri="{9D8B030D-6E8A-4147-A177-3AD203B41FA5}">
                      <a16:colId xmlns:a16="http://schemas.microsoft.com/office/drawing/2014/main" val="3260051817"/>
                    </a:ext>
                  </a:extLst>
                </a:gridCol>
                <a:gridCol w="4061238">
                  <a:extLst>
                    <a:ext uri="{9D8B030D-6E8A-4147-A177-3AD203B41FA5}">
                      <a16:colId xmlns:a16="http://schemas.microsoft.com/office/drawing/2014/main" val="538601406"/>
                    </a:ext>
                  </a:extLst>
                </a:gridCol>
                <a:gridCol w="2636673">
                  <a:extLst>
                    <a:ext uri="{9D8B030D-6E8A-4147-A177-3AD203B41FA5}">
                      <a16:colId xmlns:a16="http://schemas.microsoft.com/office/drawing/2014/main" val="1438602959"/>
                    </a:ext>
                  </a:extLst>
                </a:gridCol>
                <a:gridCol w="2438400">
                  <a:extLst>
                    <a:ext uri="{9D8B030D-6E8A-4147-A177-3AD203B41FA5}">
                      <a16:colId xmlns:a16="http://schemas.microsoft.com/office/drawing/2014/main" val="247845094"/>
                    </a:ext>
                  </a:extLst>
                </a:gridCol>
                <a:gridCol w="3429000">
                  <a:extLst>
                    <a:ext uri="{9D8B030D-6E8A-4147-A177-3AD203B41FA5}">
                      <a16:colId xmlns:a16="http://schemas.microsoft.com/office/drawing/2014/main" val="2105597887"/>
                    </a:ext>
                  </a:extLst>
                </a:gridCol>
                <a:gridCol w="3809998">
                  <a:extLst>
                    <a:ext uri="{9D8B030D-6E8A-4147-A177-3AD203B41FA5}">
                      <a16:colId xmlns:a16="http://schemas.microsoft.com/office/drawing/2014/main" val="1678821557"/>
                    </a:ext>
                  </a:extLst>
                </a:gridCol>
              </a:tblGrid>
              <a:tr h="685383">
                <a:tc>
                  <a:txBody>
                    <a:bodyPr/>
                    <a:lstStyle/>
                    <a:p>
                      <a:pPr algn="ctr" fontAlgn="t"/>
                      <a:r>
                        <a:rPr lang="en-US" sz="4000" b="1">
                          <a:solidFill>
                            <a:srgbClr val="000000"/>
                          </a:solidFill>
                          <a:effectLst/>
                        </a:rPr>
                        <a:t>STT</a:t>
                      </a:r>
                      <a:endParaRPr lang="en-US" sz="4000">
                        <a:solidFill>
                          <a:srgbClr val="000000"/>
                        </a:solidFill>
                        <a:effectLst/>
                      </a:endParaRPr>
                    </a:p>
                  </a:txBody>
                  <a:tcPr marL="50513" marR="50513" marT="50513" marB="50513">
                    <a:solidFill>
                      <a:schemeClr val="bg1"/>
                    </a:solidFill>
                  </a:tcPr>
                </a:tc>
                <a:tc>
                  <a:txBody>
                    <a:bodyPr/>
                    <a:lstStyle/>
                    <a:p>
                      <a:pPr algn="ctr" fontAlgn="t"/>
                      <a:r>
                        <a:rPr lang="en-US" sz="4000" b="1">
                          <a:solidFill>
                            <a:srgbClr val="000000"/>
                          </a:solidFill>
                          <a:effectLst/>
                        </a:rPr>
                        <a:t>Đồ dùng điện</a:t>
                      </a:r>
                      <a:endParaRPr lang="en-US" sz="4000">
                        <a:solidFill>
                          <a:srgbClr val="000000"/>
                        </a:solidFill>
                        <a:effectLst/>
                      </a:endParaRPr>
                    </a:p>
                  </a:txBody>
                  <a:tcPr marL="50513" marR="50513" marT="50513" marB="50513">
                    <a:solidFill>
                      <a:schemeClr val="bg1"/>
                    </a:solidFill>
                  </a:tcPr>
                </a:tc>
                <a:tc>
                  <a:txBody>
                    <a:bodyPr/>
                    <a:lstStyle/>
                    <a:p>
                      <a:pPr algn="ctr" fontAlgn="t"/>
                      <a:r>
                        <a:rPr lang="en-US" sz="4000" b="1">
                          <a:solidFill>
                            <a:srgbClr val="000000"/>
                          </a:solidFill>
                          <a:effectLst/>
                        </a:rPr>
                        <a:t>Công suất</a:t>
                      </a:r>
                      <a:endParaRPr lang="en-US" sz="4000">
                        <a:solidFill>
                          <a:srgbClr val="000000"/>
                        </a:solidFill>
                        <a:effectLst/>
                      </a:endParaRPr>
                    </a:p>
                  </a:txBody>
                  <a:tcPr marL="50513" marR="50513" marT="50513" marB="50513">
                    <a:solidFill>
                      <a:schemeClr val="bg1"/>
                    </a:solidFill>
                  </a:tcPr>
                </a:tc>
                <a:tc>
                  <a:txBody>
                    <a:bodyPr/>
                    <a:lstStyle/>
                    <a:p>
                      <a:pPr algn="ctr" fontAlgn="t"/>
                      <a:r>
                        <a:rPr lang="vi-VN" sz="4000" b="1">
                          <a:solidFill>
                            <a:srgbClr val="000000"/>
                          </a:solidFill>
                          <a:effectLst/>
                        </a:rPr>
                        <a:t>Số lượng</a:t>
                      </a:r>
                      <a:endParaRPr lang="vi-VN" sz="4000">
                        <a:solidFill>
                          <a:srgbClr val="000000"/>
                        </a:solidFill>
                        <a:effectLst/>
                      </a:endParaRPr>
                    </a:p>
                  </a:txBody>
                  <a:tcPr marL="50513" marR="50513" marT="50513" marB="50513">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4000" b="1">
                          <a:solidFill>
                            <a:srgbClr val="000000"/>
                          </a:solidFill>
                          <a:effectLst/>
                        </a:rPr>
                        <a:t>Cường độ dòng điệ</a:t>
                      </a:r>
                      <a:r>
                        <a:rPr lang="en-US" sz="4000" b="1">
                          <a:solidFill>
                            <a:srgbClr val="000000"/>
                          </a:solidFill>
                          <a:effectLst/>
                        </a:rPr>
                        <a:t>n</a:t>
                      </a:r>
                      <a:endParaRPr lang="vi-VN" sz="4000">
                        <a:solidFill>
                          <a:srgbClr val="000000"/>
                        </a:solidFill>
                        <a:effectLst/>
                      </a:endParaRPr>
                    </a:p>
                  </a:txBody>
                  <a:tcPr marL="50513" marR="50513" marT="50513" marB="50513">
                    <a:solidFill>
                      <a:schemeClr val="bg1"/>
                    </a:solidFill>
                  </a:tcPr>
                </a:tc>
                <a:tc>
                  <a:txBody>
                    <a:bodyPr/>
                    <a:lstStyle/>
                    <a:p>
                      <a:pPr algn="ctr" fontAlgn="t"/>
                      <a:r>
                        <a:rPr lang="en-US" sz="4000" b="1">
                          <a:solidFill>
                            <a:srgbClr val="000000"/>
                          </a:solidFill>
                          <a:effectLst/>
                        </a:rPr>
                        <a:t>Tiết diện dây dẫn</a:t>
                      </a:r>
                      <a:endParaRPr lang="en-US" sz="4000">
                        <a:solidFill>
                          <a:srgbClr val="000000"/>
                        </a:solidFill>
                        <a:effectLst/>
                      </a:endParaRPr>
                    </a:p>
                    <a:p>
                      <a:pPr algn="ctr" fontAlgn="t"/>
                      <a:r>
                        <a:rPr lang="en-US" sz="4000" b="1">
                          <a:solidFill>
                            <a:srgbClr val="000000"/>
                          </a:solidFill>
                          <a:effectLst/>
                        </a:rPr>
                        <a:t>(mm</a:t>
                      </a:r>
                      <a:r>
                        <a:rPr lang="en-US" sz="4000" b="1" baseline="30000">
                          <a:solidFill>
                            <a:srgbClr val="000000"/>
                          </a:solidFill>
                          <a:effectLst/>
                        </a:rPr>
                        <a:t>2</a:t>
                      </a:r>
                      <a:r>
                        <a:rPr lang="en-US" sz="4000" b="1">
                          <a:solidFill>
                            <a:srgbClr val="000000"/>
                          </a:solidFill>
                          <a:effectLst/>
                        </a:rPr>
                        <a:t>)</a:t>
                      </a:r>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241550716"/>
                  </a:ext>
                </a:extLst>
              </a:tr>
              <a:tr h="1068663">
                <a:tc>
                  <a:txBody>
                    <a:bodyPr/>
                    <a:lstStyle/>
                    <a:p>
                      <a:pPr algn="ctr" fontAlgn="t"/>
                      <a:r>
                        <a:rPr lang="en-US" sz="4000">
                          <a:solidFill>
                            <a:srgbClr val="000000"/>
                          </a:solidFill>
                          <a:effectLst/>
                          <a:latin typeface="Arial" panose="020B0604020202020204" pitchFamily="34" charset="0"/>
                          <a:cs typeface="Arial" panose="020B0604020202020204" pitchFamily="34" charset="0"/>
                        </a:rPr>
                        <a:t>1</a:t>
                      </a:r>
                    </a:p>
                  </a:txBody>
                  <a:tcPr marL="50513" marR="50513" marT="50513" marB="50513">
                    <a:solidFill>
                      <a:schemeClr val="bg1"/>
                    </a:solidFill>
                  </a:tcPr>
                </a:tc>
                <a:tc>
                  <a:txBody>
                    <a:bodyPr/>
                    <a:lstStyle/>
                    <a:p>
                      <a:pPr algn="just" fontAlgn="t"/>
                      <a:r>
                        <a:rPr lang="en-US" sz="4000">
                          <a:solidFill>
                            <a:srgbClr val="000000"/>
                          </a:solidFill>
                          <a:effectLst/>
                          <a:latin typeface="Arial" panose="020B0604020202020204" pitchFamily="34" charset="0"/>
                          <a:cs typeface="Arial" panose="020B0604020202020204" pitchFamily="34" charset="0"/>
                        </a:rPr>
                        <a:t>Tủ lạnh</a:t>
                      </a:r>
                    </a:p>
                  </a:txBody>
                  <a:tcPr marL="50513" marR="50513" marT="50513" marB="50513">
                    <a:solidFill>
                      <a:schemeClr val="bg1"/>
                    </a:solidFill>
                  </a:tcPr>
                </a:tc>
                <a:tc>
                  <a:txBody>
                    <a:bodyPr/>
                    <a:lstStyle/>
                    <a:p>
                      <a:pPr algn="ctr" fontAlgn="t"/>
                      <a:r>
                        <a:rPr lang="en-US" sz="4000">
                          <a:solidFill>
                            <a:srgbClr val="000000"/>
                          </a:solidFill>
                          <a:effectLst/>
                        </a:rPr>
                        <a:t>400 W</a:t>
                      </a:r>
                    </a:p>
                  </a:txBody>
                  <a:tcPr marL="50513" marR="50513" marT="50513" marB="50513">
                    <a:solidFill>
                      <a:schemeClr val="bg1"/>
                    </a:solidFill>
                  </a:tcPr>
                </a:tc>
                <a:tc>
                  <a:txBody>
                    <a:bodyPr/>
                    <a:lstStyle/>
                    <a:p>
                      <a:pPr algn="ctr" fontAlgn="t"/>
                      <a:r>
                        <a:rPr lang="en-US" sz="4000">
                          <a:solidFill>
                            <a:srgbClr val="000000"/>
                          </a:solidFill>
                          <a:effectLst/>
                        </a:rPr>
                        <a:t>1</a:t>
                      </a: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tc>
                  <a:txBody>
                    <a:bodyPr/>
                    <a:lstStyle/>
                    <a:p>
                      <a:pPr algn="ctr" fontAlgn="t"/>
                      <a:endParaRPr lang="en-US" sz="4000">
                        <a:solidFill>
                          <a:srgbClr val="000000"/>
                        </a:solidFill>
                        <a:effectLst/>
                      </a:endParaRPr>
                    </a:p>
                  </a:txBody>
                  <a:tcPr marL="50513" marR="50513" marT="50513" marB="50513">
                    <a:solidFill>
                      <a:schemeClr val="bg1"/>
                    </a:solidFill>
                  </a:tcPr>
                </a:tc>
                <a:extLst>
                  <a:ext uri="{0D108BD9-81ED-4DB2-BD59-A6C34878D82A}">
                    <a16:rowId xmlns:a16="http://schemas.microsoft.com/office/drawing/2014/main" val="417133044"/>
                  </a:ext>
                </a:extLst>
              </a:tr>
            </a:tbl>
          </a:graphicData>
        </a:graphic>
      </p:graphicFrame>
      <p:sp>
        <p:nvSpPr>
          <p:cNvPr id="7" name="Rectangle: Rounded Corners 6">
            <a:extLst>
              <a:ext uri="{FF2B5EF4-FFF2-40B4-BE49-F238E27FC236}">
                <a16:creationId xmlns:a16="http://schemas.microsoft.com/office/drawing/2014/main" id="{86EF88CF-2388-0103-FAE2-26E5D2F6DD94}"/>
              </a:ext>
            </a:extLst>
          </p:cNvPr>
          <p:cNvSpPr/>
          <p:nvPr/>
        </p:nvSpPr>
        <p:spPr>
          <a:xfrm>
            <a:off x="381000" y="1836542"/>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1</a:t>
            </a:r>
          </a:p>
        </p:txBody>
      </p:sp>
    </p:spTree>
    <p:extLst>
      <p:ext uri="{BB962C8B-B14F-4D97-AF65-F5344CB8AC3E}">
        <p14:creationId xmlns:p14="http://schemas.microsoft.com/office/powerpoint/2010/main" val="36818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125F22-D8D0-BF62-5C6A-DB428A29851A}"/>
              </a:ext>
            </a:extLst>
          </p:cNvPr>
          <p:cNvGraphicFramePr>
            <a:graphicFrameLocks noGrp="1"/>
          </p:cNvGraphicFramePr>
          <p:nvPr>
            <p:extLst>
              <p:ext uri="{D42A27DB-BD31-4B8C-83A1-F6EECF244321}">
                <p14:modId xmlns:p14="http://schemas.microsoft.com/office/powerpoint/2010/main" val="2859178471"/>
              </p:ext>
            </p:extLst>
          </p:nvPr>
        </p:nvGraphicFramePr>
        <p:xfrm>
          <a:off x="685800" y="1393658"/>
          <a:ext cx="16840200" cy="8699632"/>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832752715"/>
                    </a:ext>
                  </a:extLst>
                </a:gridCol>
                <a:gridCol w="3505200">
                  <a:extLst>
                    <a:ext uri="{9D8B030D-6E8A-4147-A177-3AD203B41FA5}">
                      <a16:colId xmlns:a16="http://schemas.microsoft.com/office/drawing/2014/main" val="176678994"/>
                    </a:ext>
                  </a:extLst>
                </a:gridCol>
                <a:gridCol w="4800600">
                  <a:extLst>
                    <a:ext uri="{9D8B030D-6E8A-4147-A177-3AD203B41FA5}">
                      <a16:colId xmlns:a16="http://schemas.microsoft.com/office/drawing/2014/main" val="3581339006"/>
                    </a:ext>
                  </a:extLst>
                </a:gridCol>
                <a:gridCol w="7162800">
                  <a:extLst>
                    <a:ext uri="{9D8B030D-6E8A-4147-A177-3AD203B41FA5}">
                      <a16:colId xmlns:a16="http://schemas.microsoft.com/office/drawing/2014/main" val="1330418220"/>
                    </a:ext>
                  </a:extLst>
                </a:gridCol>
              </a:tblGrid>
              <a:tr h="1694848">
                <a:tc>
                  <a:txBody>
                    <a:bodyPr/>
                    <a:lstStyle/>
                    <a:p>
                      <a:pPr algn="ctr"/>
                      <a:r>
                        <a:rPr lang="en-US" sz="4000" b="1"/>
                        <a:t>STT</a:t>
                      </a:r>
                    </a:p>
                  </a:txBody>
                  <a:tcPr/>
                </a:tc>
                <a:tc>
                  <a:txBody>
                    <a:bodyPr/>
                    <a:lstStyle/>
                    <a:p>
                      <a:pPr algn="ctr"/>
                      <a:r>
                        <a:rPr lang="en-US" sz="4000" b="1"/>
                        <a:t>Tên dụng cụ</a:t>
                      </a:r>
                    </a:p>
                  </a:txBody>
                  <a:tcPr/>
                </a:tc>
                <a:tc>
                  <a:txBody>
                    <a:bodyPr/>
                    <a:lstStyle/>
                    <a:p>
                      <a:pPr algn="ctr"/>
                      <a:r>
                        <a:rPr lang="en-US" sz="4000" b="1"/>
                        <a:t>Hình ảnh</a:t>
                      </a:r>
                    </a:p>
                  </a:txBody>
                  <a:tcPr/>
                </a:tc>
                <a:tc>
                  <a:txBody>
                    <a:bodyPr/>
                    <a:lstStyle/>
                    <a:p>
                      <a:pPr algn="ctr"/>
                      <a:r>
                        <a:rPr lang="en-US" sz="4000" b="1"/>
                        <a:t>Công dụng</a:t>
                      </a:r>
                    </a:p>
                  </a:txBody>
                  <a:tcPr/>
                </a:tc>
                <a:extLst>
                  <a:ext uri="{0D108BD9-81ED-4DB2-BD59-A6C34878D82A}">
                    <a16:rowId xmlns:a16="http://schemas.microsoft.com/office/drawing/2014/main" val="1913425499"/>
                  </a:ext>
                </a:extLst>
              </a:tr>
              <a:tr h="1694848">
                <a:tc>
                  <a:txBody>
                    <a:bodyPr/>
                    <a:lstStyle/>
                    <a:p>
                      <a:r>
                        <a:rPr lang="en-US" sz="4000"/>
                        <a:t>1</a:t>
                      </a:r>
                    </a:p>
                  </a:txBody>
                  <a:tcPr/>
                </a:tc>
                <a:tc>
                  <a:txBody>
                    <a:bodyPr/>
                    <a:lstStyle/>
                    <a:p>
                      <a:r>
                        <a:rPr lang="en-US" sz="4000">
                          <a:latin typeface="Arial" panose="020B0604020202020204" pitchFamily="34" charset="0"/>
                          <a:cs typeface="Arial" panose="020B0604020202020204" pitchFamily="34" charset="0"/>
                        </a:rPr>
                        <a:t>Thước cuộn</a:t>
                      </a:r>
                    </a:p>
                  </a:txBody>
                  <a:tcPr/>
                </a:tc>
                <a:tc>
                  <a:txBody>
                    <a:bodyPr/>
                    <a:lstStyle/>
                    <a:p>
                      <a:endParaRPr lang="en-US" sz="4000"/>
                    </a:p>
                  </a:txBody>
                  <a:tcPr/>
                </a:tc>
                <a:tc>
                  <a:txBody>
                    <a:bodyPr/>
                    <a:lstStyle/>
                    <a:p>
                      <a:pPr algn="ctr"/>
                      <a:r>
                        <a:rPr lang="en-US" sz="4000" b="0" i="0" kern="1200">
                          <a:solidFill>
                            <a:schemeClr val="tx1"/>
                          </a:solidFill>
                          <a:effectLst/>
                          <a:latin typeface="+mn-lt"/>
                          <a:ea typeface="+mn-ea"/>
                          <a:cs typeface="+mn-cs"/>
                        </a:rPr>
                        <a:t>?</a:t>
                      </a:r>
                      <a:endParaRPr lang="en-US" sz="4000"/>
                    </a:p>
                  </a:txBody>
                  <a:tcPr/>
                </a:tc>
                <a:extLst>
                  <a:ext uri="{0D108BD9-81ED-4DB2-BD59-A6C34878D82A}">
                    <a16:rowId xmlns:a16="http://schemas.microsoft.com/office/drawing/2014/main" val="2239225178"/>
                  </a:ext>
                </a:extLst>
              </a:tr>
              <a:tr h="1694848">
                <a:tc>
                  <a:txBody>
                    <a:bodyPr/>
                    <a:lstStyle/>
                    <a:p>
                      <a:r>
                        <a:rPr lang="en-US" sz="4000"/>
                        <a:t>2</a:t>
                      </a:r>
                    </a:p>
                  </a:txBody>
                  <a:tcPr/>
                </a:tc>
                <a:tc>
                  <a:txBody>
                    <a:bodyPr/>
                    <a:lstStyle/>
                    <a:p>
                      <a:r>
                        <a:rPr lang="en-US" sz="4000">
                          <a:latin typeface="Arial" panose="020B0604020202020204" pitchFamily="34" charset="0"/>
                          <a:cs typeface="Arial" panose="020B0604020202020204" pitchFamily="34" charset="0"/>
                        </a:rPr>
                        <a:t>Tua vít</a:t>
                      </a:r>
                    </a:p>
                  </a:txBody>
                  <a:tcPr/>
                </a:tc>
                <a:tc>
                  <a:txBody>
                    <a:bodyPr/>
                    <a:lstStyle/>
                    <a:p>
                      <a:endParaRPr lang="en-US" sz="4000">
                        <a:latin typeface="Arial" panose="020B0604020202020204" pitchFamily="34" charset="0"/>
                        <a:cs typeface="Arial" panose="020B0604020202020204" pitchFamily="34" charset="0"/>
                      </a:endParaRPr>
                    </a:p>
                  </a:txBody>
                  <a:tcPr/>
                </a:tc>
                <a:tc>
                  <a:txBody>
                    <a:bodyPr/>
                    <a:lstStyle/>
                    <a:p>
                      <a:r>
                        <a:rPr lang="en-US" sz="4000" b="0" i="0" kern="1200">
                          <a:solidFill>
                            <a:schemeClr val="tx1"/>
                          </a:solidFill>
                          <a:effectLst/>
                          <a:latin typeface="Arial" panose="020B0604020202020204" pitchFamily="34" charset="0"/>
                          <a:ea typeface="+mn-ea"/>
                          <a:cs typeface="Arial" panose="020B0604020202020204" pitchFamily="34" charset="0"/>
                        </a:rPr>
                        <a:t>vặn vít</a:t>
                      </a:r>
                      <a:endParaRPr lang="en-US" sz="4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1955945"/>
                  </a:ext>
                </a:extLst>
              </a:tr>
              <a:tr h="1694848">
                <a:tc>
                  <a:txBody>
                    <a:bodyPr/>
                    <a:lstStyle/>
                    <a:p>
                      <a:r>
                        <a:rPr lang="en-US" sz="4000"/>
                        <a:t>3</a:t>
                      </a:r>
                    </a:p>
                  </a:txBody>
                  <a:tcPr/>
                </a:tc>
                <a:tc>
                  <a:txBody>
                    <a:bodyPr/>
                    <a:lstStyle/>
                    <a:p>
                      <a:r>
                        <a:rPr lang="en-US" sz="4000">
                          <a:latin typeface="Arial" panose="020B0604020202020204" pitchFamily="34" charset="0"/>
                          <a:cs typeface="Arial" panose="020B0604020202020204" pitchFamily="34" charset="0"/>
                        </a:rPr>
                        <a:t>Kìm tuốt dây</a:t>
                      </a:r>
                    </a:p>
                    <a:p>
                      <a:r>
                        <a:rPr lang="en-US" sz="4000">
                          <a:latin typeface="Arial" panose="020B0604020202020204" pitchFamily="34" charset="0"/>
                          <a:cs typeface="Arial" panose="020B0604020202020204" pitchFamily="34" charset="0"/>
                        </a:rPr>
                        <a:t>Kìm cắt dây</a:t>
                      </a:r>
                    </a:p>
                    <a:p>
                      <a:r>
                        <a:rPr lang="en-US" sz="4000">
                          <a:latin typeface="Arial" panose="020B0604020202020204" pitchFamily="34" charset="0"/>
                          <a:cs typeface="Arial" panose="020B0604020202020204" pitchFamily="34" charset="0"/>
                        </a:rPr>
                        <a:t>Kìm điện</a:t>
                      </a:r>
                    </a:p>
                  </a:txBody>
                  <a:tcPr/>
                </a:tc>
                <a:tc>
                  <a:txBody>
                    <a:bodyPr/>
                    <a:lstStyle/>
                    <a:p>
                      <a:endParaRPr lang="en-US" sz="4000"/>
                    </a:p>
                  </a:txBody>
                  <a:tcPr/>
                </a:tc>
                <a:tc>
                  <a:txBody>
                    <a:bodyPr/>
                    <a:lstStyle/>
                    <a:p>
                      <a:pPr algn="ctr"/>
                      <a:r>
                        <a:rPr lang="en-US" sz="4000" b="0" i="0" kern="1200">
                          <a:solidFill>
                            <a:schemeClr val="tx1"/>
                          </a:solidFill>
                          <a:effectLst/>
                          <a:latin typeface="+mn-lt"/>
                          <a:ea typeface="+mn-ea"/>
                          <a:cs typeface="+mn-cs"/>
                        </a:rPr>
                        <a:t>?</a:t>
                      </a:r>
                    </a:p>
                  </a:txBody>
                  <a:tcPr/>
                </a:tc>
                <a:extLst>
                  <a:ext uri="{0D108BD9-81ED-4DB2-BD59-A6C34878D82A}">
                    <a16:rowId xmlns:a16="http://schemas.microsoft.com/office/drawing/2014/main" val="4189782411"/>
                  </a:ext>
                </a:extLst>
              </a:tr>
              <a:tr h="1694848">
                <a:tc>
                  <a:txBody>
                    <a:bodyPr/>
                    <a:lstStyle/>
                    <a:p>
                      <a:r>
                        <a:rPr lang="en-US" sz="4000"/>
                        <a:t>4</a:t>
                      </a:r>
                    </a:p>
                  </a:txBody>
                  <a:tcPr/>
                </a:tc>
                <a:tc>
                  <a:txBody>
                    <a:bodyPr/>
                    <a:lstStyle/>
                    <a:p>
                      <a:r>
                        <a:rPr lang="en-US" sz="4000">
                          <a:latin typeface="Arial" panose="020B0604020202020204" pitchFamily="34" charset="0"/>
                          <a:cs typeface="Arial" panose="020B0604020202020204" pitchFamily="34" charset="0"/>
                        </a:rPr>
                        <a:t>Mỏ lết</a:t>
                      </a:r>
                    </a:p>
                  </a:txBody>
                  <a:tcPr/>
                </a:tc>
                <a:tc>
                  <a:txBody>
                    <a:bodyPr/>
                    <a:lstStyle/>
                    <a:p>
                      <a:endParaRPr lang="en-US" sz="4800"/>
                    </a:p>
                  </a:txBody>
                  <a:tcPr/>
                </a:tc>
                <a:tc>
                  <a:txBody>
                    <a:bodyPr/>
                    <a:lstStyle/>
                    <a:p>
                      <a:pPr algn="ctr"/>
                      <a:r>
                        <a:rPr lang="en-US" sz="4400" b="0" i="0" kern="1200">
                          <a:solidFill>
                            <a:schemeClr val="tx1"/>
                          </a:solidFill>
                          <a:effectLst/>
                          <a:latin typeface="+mn-lt"/>
                          <a:ea typeface="+mn-ea"/>
                          <a:cs typeface="+mn-cs"/>
                        </a:rPr>
                        <a:t>?</a:t>
                      </a:r>
                      <a:endParaRPr lang="en-US" sz="4400"/>
                    </a:p>
                  </a:txBody>
                  <a:tcPr/>
                </a:tc>
                <a:extLst>
                  <a:ext uri="{0D108BD9-81ED-4DB2-BD59-A6C34878D82A}">
                    <a16:rowId xmlns:a16="http://schemas.microsoft.com/office/drawing/2014/main" val="1294452164"/>
                  </a:ext>
                </a:extLst>
              </a:tr>
            </a:tbl>
          </a:graphicData>
        </a:graphic>
      </p:graphicFrame>
      <p:pic>
        <p:nvPicPr>
          <p:cNvPr id="1034" name="Picture 10" descr="Hoàn thiện nội dung còn thiếu trong Bảng 3.3 trang 18 Công nghệ 9">
            <a:extLst>
              <a:ext uri="{FF2B5EF4-FFF2-40B4-BE49-F238E27FC236}">
                <a16:creationId xmlns:a16="http://schemas.microsoft.com/office/drawing/2014/main" id="{DCD3CF32-2AF3-000B-9A2C-49ABA587A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429000"/>
            <a:ext cx="2743200" cy="12118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15B616-DC3D-93E6-DAD9-DBBD03120CE4}"/>
              </a:ext>
            </a:extLst>
          </p:cNvPr>
          <p:cNvPicPr>
            <a:picLocks noChangeAspect="1"/>
          </p:cNvPicPr>
          <p:nvPr/>
        </p:nvPicPr>
        <p:blipFill>
          <a:blip r:embed="rId3"/>
          <a:stretch>
            <a:fillRect/>
          </a:stretch>
        </p:blipFill>
        <p:spPr>
          <a:xfrm>
            <a:off x="5994095" y="4932818"/>
            <a:ext cx="4140505" cy="1211855"/>
          </a:xfrm>
          <a:prstGeom prst="rect">
            <a:avLst/>
          </a:prstGeom>
        </p:spPr>
      </p:pic>
      <p:pic>
        <p:nvPicPr>
          <p:cNvPr id="8" name="Picture 7" descr="A group of pliers and wire cutters&#10;&#10;Description automatically generated">
            <a:extLst>
              <a:ext uri="{FF2B5EF4-FFF2-40B4-BE49-F238E27FC236}">
                <a16:creationId xmlns:a16="http://schemas.microsoft.com/office/drawing/2014/main" id="{0A80986B-DA4E-5229-F913-997661A2C79D}"/>
              </a:ext>
            </a:extLst>
          </p:cNvPr>
          <p:cNvPicPr>
            <a:picLocks noChangeAspect="1"/>
          </p:cNvPicPr>
          <p:nvPr/>
        </p:nvPicPr>
        <p:blipFill>
          <a:blip r:embed="rId4"/>
          <a:stretch>
            <a:fillRect/>
          </a:stretch>
        </p:blipFill>
        <p:spPr>
          <a:xfrm>
            <a:off x="6066285" y="6727377"/>
            <a:ext cx="3505200" cy="1838093"/>
          </a:xfrm>
          <a:prstGeom prst="rect">
            <a:avLst/>
          </a:prstGeom>
        </p:spPr>
      </p:pic>
      <p:pic>
        <p:nvPicPr>
          <p:cNvPr id="10" name="Picture 9">
            <a:extLst>
              <a:ext uri="{FF2B5EF4-FFF2-40B4-BE49-F238E27FC236}">
                <a16:creationId xmlns:a16="http://schemas.microsoft.com/office/drawing/2014/main" id="{E697A5FE-58CC-08A2-2467-725022686AA8}"/>
              </a:ext>
            </a:extLst>
          </p:cNvPr>
          <p:cNvPicPr>
            <a:picLocks noChangeAspect="1"/>
          </p:cNvPicPr>
          <p:nvPr/>
        </p:nvPicPr>
        <p:blipFill>
          <a:blip r:embed="rId5"/>
          <a:stretch>
            <a:fillRect/>
          </a:stretch>
        </p:blipFill>
        <p:spPr>
          <a:xfrm>
            <a:off x="6066285" y="8827110"/>
            <a:ext cx="3505200" cy="1004539"/>
          </a:xfrm>
          <a:prstGeom prst="rect">
            <a:avLst/>
          </a:prstGeom>
        </p:spPr>
      </p:pic>
      <p:sp>
        <p:nvSpPr>
          <p:cNvPr id="2" name="TextBox 1">
            <a:extLst>
              <a:ext uri="{FF2B5EF4-FFF2-40B4-BE49-F238E27FC236}">
                <a16:creationId xmlns:a16="http://schemas.microsoft.com/office/drawing/2014/main" id="{A5E3DC0F-C0A2-3F02-6844-D51AB0E42904}"/>
              </a:ext>
            </a:extLst>
          </p:cNvPr>
          <p:cNvSpPr txBox="1"/>
          <p:nvPr/>
        </p:nvSpPr>
        <p:spPr>
          <a:xfrm>
            <a:off x="990600" y="228314"/>
            <a:ext cx="15697200" cy="707886"/>
          </a:xfrm>
          <a:prstGeom prst="rect">
            <a:avLst/>
          </a:prstGeom>
          <a:noFill/>
        </p:spPr>
        <p:txBody>
          <a:bodyPr wrap="square" rtlCol="0">
            <a:spAutoFit/>
          </a:bodyPr>
          <a:lstStyle/>
          <a:p>
            <a:r>
              <a:rPr lang="en-US" sz="4000" b="1" i="0">
                <a:solidFill>
                  <a:srgbClr val="000000"/>
                </a:solidFill>
                <a:effectLst/>
                <a:highlight>
                  <a:srgbClr val="FFFFFF"/>
                </a:highlight>
                <a:latin typeface="Arial" panose="020B0604020202020204" pitchFamily="34" charset="0"/>
                <a:cs typeface="Arial" panose="020B0604020202020204" pitchFamily="34" charset="0"/>
              </a:rPr>
              <a:t>Nhiệm vụ 2. </a:t>
            </a:r>
            <a:r>
              <a:rPr lang="en-US" sz="4000" b="0" i="0">
                <a:solidFill>
                  <a:srgbClr val="000000"/>
                </a:solidFill>
                <a:effectLst/>
                <a:highlight>
                  <a:srgbClr val="FFFFFF"/>
                </a:highlight>
                <a:latin typeface="Arial" panose="020B0604020202020204" pitchFamily="34" charset="0"/>
                <a:cs typeface="Arial" panose="020B0604020202020204" pitchFamily="34" charset="0"/>
              </a:rPr>
              <a:t>Hoàn thiện nội dung còn thiếu trong Bảng</a:t>
            </a:r>
            <a:r>
              <a:rPr lang="vi-VN" sz="4000" b="0" i="0">
                <a:solidFill>
                  <a:srgbClr val="000000"/>
                </a:solidFill>
                <a:effectLst/>
                <a:highlight>
                  <a:srgbClr val="FFFFFF"/>
                </a:highlight>
                <a:latin typeface="Arial" panose="020B0604020202020204" pitchFamily="34" charset="0"/>
                <a:cs typeface="Arial" panose="020B0604020202020204" pitchFamily="34" charset="0"/>
              </a:rPr>
              <a:t> 2</a:t>
            </a:r>
            <a:endParaRPr lang="en-US" sz="400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F7C0961-FA26-9137-03EF-FFB638CFE119}"/>
              </a:ext>
            </a:extLst>
          </p:cNvPr>
          <p:cNvSpPr/>
          <p:nvPr/>
        </p:nvSpPr>
        <p:spPr>
          <a:xfrm>
            <a:off x="778042" y="828819"/>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a:t>
            </a:r>
            <a:r>
              <a:rPr lang="vi-VN" sz="3600" b="1">
                <a:solidFill>
                  <a:srgbClr val="7030A0"/>
                </a:solidFill>
                <a:latin typeface="Arial" panose="020B0604020202020204" pitchFamily="34" charset="0"/>
                <a:cs typeface="Arial" panose="020B0604020202020204" pitchFamily="34" charset="0"/>
              </a:rPr>
              <a:t>2</a:t>
            </a:r>
            <a:endParaRPr lang="en-US" sz="3600" b="1">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09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125F22-D8D0-BF62-5C6A-DB428A29851A}"/>
              </a:ext>
            </a:extLst>
          </p:cNvPr>
          <p:cNvGraphicFramePr>
            <a:graphicFrameLocks noGrp="1"/>
          </p:cNvGraphicFramePr>
          <p:nvPr>
            <p:extLst>
              <p:ext uri="{D42A27DB-BD31-4B8C-83A1-F6EECF244321}">
                <p14:modId xmlns:p14="http://schemas.microsoft.com/office/powerpoint/2010/main" val="22864591"/>
              </p:ext>
            </p:extLst>
          </p:nvPr>
        </p:nvGraphicFramePr>
        <p:xfrm>
          <a:off x="590264" y="1874395"/>
          <a:ext cx="17088136" cy="7771710"/>
        </p:xfrm>
        <a:graphic>
          <a:graphicData uri="http://schemas.openxmlformats.org/drawingml/2006/table">
            <a:tbl>
              <a:tblPr firstRow="1" bandRow="1">
                <a:tableStyleId>{5940675A-B579-460E-94D1-54222C63F5DA}</a:tableStyleId>
              </a:tblPr>
              <a:tblGrid>
                <a:gridCol w="1029272">
                  <a:extLst>
                    <a:ext uri="{9D8B030D-6E8A-4147-A177-3AD203B41FA5}">
                      <a16:colId xmlns:a16="http://schemas.microsoft.com/office/drawing/2014/main" val="2832752715"/>
                    </a:ext>
                  </a:extLst>
                </a:gridCol>
                <a:gridCol w="3505200">
                  <a:extLst>
                    <a:ext uri="{9D8B030D-6E8A-4147-A177-3AD203B41FA5}">
                      <a16:colId xmlns:a16="http://schemas.microsoft.com/office/drawing/2014/main" val="176678994"/>
                    </a:ext>
                  </a:extLst>
                </a:gridCol>
                <a:gridCol w="4800600">
                  <a:extLst>
                    <a:ext uri="{9D8B030D-6E8A-4147-A177-3AD203B41FA5}">
                      <a16:colId xmlns:a16="http://schemas.microsoft.com/office/drawing/2014/main" val="3581339006"/>
                    </a:ext>
                  </a:extLst>
                </a:gridCol>
                <a:gridCol w="7753064">
                  <a:extLst>
                    <a:ext uri="{9D8B030D-6E8A-4147-A177-3AD203B41FA5}">
                      <a16:colId xmlns:a16="http://schemas.microsoft.com/office/drawing/2014/main" val="1330418220"/>
                    </a:ext>
                  </a:extLst>
                </a:gridCol>
              </a:tblGrid>
              <a:tr h="949806">
                <a:tc>
                  <a:txBody>
                    <a:bodyPr/>
                    <a:lstStyle/>
                    <a:p>
                      <a:pPr algn="ctr"/>
                      <a:r>
                        <a:rPr lang="en-US" sz="4000" b="1"/>
                        <a:t>STT</a:t>
                      </a:r>
                    </a:p>
                  </a:txBody>
                  <a:tcPr/>
                </a:tc>
                <a:tc>
                  <a:txBody>
                    <a:bodyPr/>
                    <a:lstStyle/>
                    <a:p>
                      <a:pPr algn="ctr"/>
                      <a:r>
                        <a:rPr lang="en-US" sz="4000" b="1"/>
                        <a:t>Tên dụng cụ</a:t>
                      </a:r>
                    </a:p>
                  </a:txBody>
                  <a:tcPr/>
                </a:tc>
                <a:tc>
                  <a:txBody>
                    <a:bodyPr/>
                    <a:lstStyle/>
                    <a:p>
                      <a:pPr algn="ctr"/>
                      <a:r>
                        <a:rPr lang="en-US" sz="4000" b="1"/>
                        <a:t>Hình ảnh</a:t>
                      </a:r>
                    </a:p>
                  </a:txBody>
                  <a:tcPr/>
                </a:tc>
                <a:tc>
                  <a:txBody>
                    <a:bodyPr/>
                    <a:lstStyle/>
                    <a:p>
                      <a:pPr algn="ctr"/>
                      <a:r>
                        <a:rPr lang="en-US" sz="4000" b="1"/>
                        <a:t>Công dụng</a:t>
                      </a:r>
                    </a:p>
                  </a:txBody>
                  <a:tcPr/>
                </a:tc>
                <a:extLst>
                  <a:ext uri="{0D108BD9-81ED-4DB2-BD59-A6C34878D82A}">
                    <a16:rowId xmlns:a16="http://schemas.microsoft.com/office/drawing/2014/main" val="1913425499"/>
                  </a:ext>
                </a:extLst>
              </a:tr>
              <a:tr h="1694848">
                <a:tc>
                  <a:txBody>
                    <a:bodyPr/>
                    <a:lstStyle/>
                    <a:p>
                      <a:r>
                        <a:rPr lang="en-US" sz="4000">
                          <a:latin typeface="Arial" panose="020B0604020202020204" pitchFamily="34" charset="0"/>
                          <a:cs typeface="Arial" panose="020B0604020202020204" pitchFamily="34" charset="0"/>
                        </a:rPr>
                        <a:t>5</a:t>
                      </a:r>
                    </a:p>
                  </a:txBody>
                  <a:tcPr/>
                </a:tc>
                <a:tc>
                  <a:txBody>
                    <a:bodyPr/>
                    <a:lstStyle/>
                    <a:p>
                      <a:r>
                        <a:rPr lang="en-US" sz="4000">
                          <a:latin typeface="Arial" panose="020B0604020202020204" pitchFamily="34" charset="0"/>
                          <a:cs typeface="Arial" panose="020B0604020202020204" pitchFamily="34" charset="0"/>
                        </a:rPr>
                        <a:t>Bút thử điện</a:t>
                      </a:r>
                    </a:p>
                  </a:txBody>
                  <a:tcPr/>
                </a:tc>
                <a:tc>
                  <a:txBody>
                    <a:bodyPr/>
                    <a:lstStyle/>
                    <a:p>
                      <a:endParaRPr lang="en-US" sz="4000"/>
                    </a:p>
                  </a:txBody>
                  <a:tcPr/>
                </a:tc>
                <a:tc>
                  <a:txBody>
                    <a:bodyPr/>
                    <a:lstStyle/>
                    <a:p>
                      <a:r>
                        <a:rPr lang="vi-VN" sz="3600" b="0" i="0" kern="1200">
                          <a:solidFill>
                            <a:schemeClr val="tx1"/>
                          </a:solidFill>
                          <a:effectLst/>
                          <a:latin typeface="+mn-lt"/>
                          <a:ea typeface="+mn-ea"/>
                          <a:cs typeface="+mn-cs"/>
                        </a:rPr>
                        <a:t>Kiểm tra nhanh trước khi sửa chữa thiết bị có bị rò điện, hoặc phích cắm trong nhà có điện hay không</a:t>
                      </a:r>
                      <a:endParaRPr lang="en-US" sz="3600">
                        <a:latin typeface="+mn-lt"/>
                      </a:endParaRPr>
                    </a:p>
                  </a:txBody>
                  <a:tcPr/>
                </a:tc>
                <a:extLst>
                  <a:ext uri="{0D108BD9-81ED-4DB2-BD59-A6C34878D82A}">
                    <a16:rowId xmlns:a16="http://schemas.microsoft.com/office/drawing/2014/main" val="2239225178"/>
                  </a:ext>
                </a:extLst>
              </a:tr>
              <a:tr h="1694848">
                <a:tc>
                  <a:txBody>
                    <a:bodyPr/>
                    <a:lstStyle/>
                    <a:p>
                      <a:r>
                        <a:rPr lang="en-US" sz="4000">
                          <a:latin typeface="Arial" panose="020B0604020202020204" pitchFamily="34" charset="0"/>
                          <a:cs typeface="Arial" panose="020B0604020202020204" pitchFamily="34" charset="0"/>
                        </a:rPr>
                        <a:t>6</a:t>
                      </a:r>
                    </a:p>
                  </a:txBody>
                  <a:tcPr/>
                </a:tc>
                <a:tc>
                  <a:txBody>
                    <a:bodyPr/>
                    <a:lstStyle/>
                    <a:p>
                      <a:pPr algn="ctr"/>
                      <a:r>
                        <a:rPr lang="en-US" sz="4000">
                          <a:latin typeface="Arial" panose="020B0604020202020204" pitchFamily="34" charset="0"/>
                          <a:cs typeface="Arial" panose="020B0604020202020204" pitchFamily="34" charset="0"/>
                        </a:rPr>
                        <a:t>?</a:t>
                      </a:r>
                    </a:p>
                  </a:txBody>
                  <a:tcPr/>
                </a:tc>
                <a:tc>
                  <a:txBody>
                    <a:bodyPr/>
                    <a:lstStyle/>
                    <a:p>
                      <a:endParaRPr lang="en-US" sz="40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Tạo lực đập</a:t>
                      </a:r>
                      <a:endParaRPr lang="en-US" sz="3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1955945"/>
                  </a:ext>
                </a:extLst>
              </a:tr>
              <a:tr h="1694848">
                <a:tc>
                  <a:txBody>
                    <a:bodyPr/>
                    <a:lstStyle/>
                    <a:p>
                      <a:r>
                        <a:rPr lang="en-US" sz="4000">
                          <a:latin typeface="Arial" panose="020B0604020202020204" pitchFamily="34" charset="0"/>
                          <a:cs typeface="Arial" panose="020B0604020202020204" pitchFamily="34" charset="0"/>
                        </a:rPr>
                        <a:t>7</a:t>
                      </a:r>
                    </a:p>
                  </a:txBody>
                  <a:tcPr/>
                </a:tc>
                <a:tc>
                  <a:txBody>
                    <a:bodyPr/>
                    <a:lstStyle/>
                    <a:p>
                      <a:pPr algn="ctr"/>
                      <a:r>
                        <a:rPr lang="en-US" sz="4000">
                          <a:latin typeface="Arial" panose="020B0604020202020204" pitchFamily="34" charset="0"/>
                          <a:cs typeface="Arial" panose="020B0604020202020204" pitchFamily="34" charset="0"/>
                        </a:rPr>
                        <a:t>?</a:t>
                      </a:r>
                    </a:p>
                  </a:txBody>
                  <a:tcPr/>
                </a:tc>
                <a:tc>
                  <a:txBody>
                    <a:bodyPr/>
                    <a:lstStyle/>
                    <a:p>
                      <a:endParaRPr lang="en-US" sz="40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Cắt ống nhựa và kim loại</a:t>
                      </a:r>
                    </a:p>
                  </a:txBody>
                  <a:tcPr/>
                </a:tc>
                <a:extLst>
                  <a:ext uri="{0D108BD9-81ED-4DB2-BD59-A6C34878D82A}">
                    <a16:rowId xmlns:a16="http://schemas.microsoft.com/office/drawing/2014/main" val="4189782411"/>
                  </a:ext>
                </a:extLst>
              </a:tr>
              <a:tr h="1694848">
                <a:tc>
                  <a:txBody>
                    <a:bodyPr/>
                    <a:lstStyle/>
                    <a:p>
                      <a:r>
                        <a:rPr lang="en-US" sz="4800">
                          <a:latin typeface="Arial" panose="020B0604020202020204" pitchFamily="34" charset="0"/>
                          <a:cs typeface="Arial" panose="020B0604020202020204" pitchFamily="34" charset="0"/>
                        </a:rPr>
                        <a:t>8</a:t>
                      </a:r>
                    </a:p>
                  </a:txBody>
                  <a:tcPr/>
                </a:tc>
                <a:tc>
                  <a:txBody>
                    <a:bodyPr/>
                    <a:lstStyle/>
                    <a:p>
                      <a:pPr algn="ctr"/>
                      <a:r>
                        <a:rPr lang="en-US" sz="4800">
                          <a:latin typeface="Arial" panose="020B0604020202020204" pitchFamily="34" charset="0"/>
                          <a:cs typeface="Arial" panose="020B0604020202020204" pitchFamily="34" charset="0"/>
                        </a:rPr>
                        <a:t>?</a:t>
                      </a:r>
                    </a:p>
                  </a:txBody>
                  <a:tcPr/>
                </a:tc>
                <a:tc>
                  <a:txBody>
                    <a:bodyPr/>
                    <a:lstStyle/>
                    <a:p>
                      <a:endParaRPr lang="en-US" sz="48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Khoan lỗ trên gỗ, bê tông,... để lắp đặt dây dẫn điện</a:t>
                      </a:r>
                      <a:endParaRPr lang="en-US" sz="3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4452164"/>
                  </a:ext>
                </a:extLst>
              </a:tr>
            </a:tbl>
          </a:graphicData>
        </a:graphic>
      </p:graphicFrame>
      <p:pic>
        <p:nvPicPr>
          <p:cNvPr id="5" name="Picture 4">
            <a:extLst>
              <a:ext uri="{FF2B5EF4-FFF2-40B4-BE49-F238E27FC236}">
                <a16:creationId xmlns:a16="http://schemas.microsoft.com/office/drawing/2014/main" id="{2A914C1B-62EA-438F-41E2-A9E74367FD3D}"/>
              </a:ext>
            </a:extLst>
          </p:cNvPr>
          <p:cNvPicPr>
            <a:picLocks noChangeAspect="1"/>
          </p:cNvPicPr>
          <p:nvPr/>
        </p:nvPicPr>
        <p:blipFill>
          <a:blip r:embed="rId2"/>
          <a:stretch>
            <a:fillRect/>
          </a:stretch>
        </p:blipFill>
        <p:spPr>
          <a:xfrm>
            <a:off x="5638800" y="3145391"/>
            <a:ext cx="3777372" cy="1083039"/>
          </a:xfrm>
          <a:prstGeom prst="rect">
            <a:avLst/>
          </a:prstGeom>
        </p:spPr>
      </p:pic>
      <p:pic>
        <p:nvPicPr>
          <p:cNvPr id="9" name="Picture 8" descr="A hammer with a red handle&#10;&#10;Description automatically generated">
            <a:extLst>
              <a:ext uri="{FF2B5EF4-FFF2-40B4-BE49-F238E27FC236}">
                <a16:creationId xmlns:a16="http://schemas.microsoft.com/office/drawing/2014/main" id="{C9449ADE-537C-AFAE-0102-AFE913CB4611}"/>
              </a:ext>
            </a:extLst>
          </p:cNvPr>
          <p:cNvPicPr>
            <a:picLocks noChangeAspect="1"/>
          </p:cNvPicPr>
          <p:nvPr/>
        </p:nvPicPr>
        <p:blipFill>
          <a:blip r:embed="rId3"/>
          <a:stretch>
            <a:fillRect/>
          </a:stretch>
        </p:blipFill>
        <p:spPr>
          <a:xfrm>
            <a:off x="5927015" y="4751797"/>
            <a:ext cx="3505199" cy="1456980"/>
          </a:xfrm>
          <a:prstGeom prst="rect">
            <a:avLst/>
          </a:prstGeom>
        </p:spPr>
      </p:pic>
      <p:pic>
        <p:nvPicPr>
          <p:cNvPr id="12" name="Picture 11" descr="A close-up of a hacksaw&#10;&#10;Description automatically generated">
            <a:extLst>
              <a:ext uri="{FF2B5EF4-FFF2-40B4-BE49-F238E27FC236}">
                <a16:creationId xmlns:a16="http://schemas.microsoft.com/office/drawing/2014/main" id="{4E9BED76-0B37-14E0-2935-5AE9FF1400B1}"/>
              </a:ext>
            </a:extLst>
          </p:cNvPr>
          <p:cNvPicPr>
            <a:picLocks noChangeAspect="1"/>
          </p:cNvPicPr>
          <p:nvPr/>
        </p:nvPicPr>
        <p:blipFill>
          <a:blip r:embed="rId4"/>
          <a:stretch>
            <a:fillRect/>
          </a:stretch>
        </p:blipFill>
        <p:spPr>
          <a:xfrm>
            <a:off x="6130090" y="6370471"/>
            <a:ext cx="2794792" cy="1456980"/>
          </a:xfrm>
          <a:prstGeom prst="rect">
            <a:avLst/>
          </a:prstGeom>
        </p:spPr>
      </p:pic>
      <p:pic>
        <p:nvPicPr>
          <p:cNvPr id="14" name="Picture 13" descr="A blue and black drill&#10;&#10;Description automatically generated">
            <a:extLst>
              <a:ext uri="{FF2B5EF4-FFF2-40B4-BE49-F238E27FC236}">
                <a16:creationId xmlns:a16="http://schemas.microsoft.com/office/drawing/2014/main" id="{9FA45CD7-72D5-CECC-4BD2-4BA474ABB4B9}"/>
              </a:ext>
            </a:extLst>
          </p:cNvPr>
          <p:cNvPicPr>
            <a:picLocks noChangeAspect="1"/>
          </p:cNvPicPr>
          <p:nvPr/>
        </p:nvPicPr>
        <p:blipFill>
          <a:blip r:embed="rId5"/>
          <a:stretch>
            <a:fillRect/>
          </a:stretch>
        </p:blipFill>
        <p:spPr>
          <a:xfrm>
            <a:off x="6375233" y="8156046"/>
            <a:ext cx="2419350" cy="1219200"/>
          </a:xfrm>
          <a:prstGeom prst="rect">
            <a:avLst/>
          </a:prstGeom>
        </p:spPr>
      </p:pic>
      <p:sp>
        <p:nvSpPr>
          <p:cNvPr id="3" name="TextBox 2">
            <a:extLst>
              <a:ext uri="{FF2B5EF4-FFF2-40B4-BE49-F238E27FC236}">
                <a16:creationId xmlns:a16="http://schemas.microsoft.com/office/drawing/2014/main" id="{F6394039-4122-35C0-8646-BECBA313063C}"/>
              </a:ext>
            </a:extLst>
          </p:cNvPr>
          <p:cNvSpPr txBox="1"/>
          <p:nvPr/>
        </p:nvSpPr>
        <p:spPr>
          <a:xfrm>
            <a:off x="990600" y="228314"/>
            <a:ext cx="15697200" cy="707886"/>
          </a:xfrm>
          <a:prstGeom prst="rect">
            <a:avLst/>
          </a:prstGeom>
          <a:noFill/>
        </p:spPr>
        <p:txBody>
          <a:bodyPr wrap="square" rtlCol="0">
            <a:spAutoFit/>
          </a:bodyPr>
          <a:lstStyle/>
          <a:p>
            <a:r>
              <a:rPr lang="en-US" sz="4000" b="1" i="0">
                <a:solidFill>
                  <a:srgbClr val="000000"/>
                </a:solidFill>
                <a:effectLst/>
                <a:highlight>
                  <a:srgbClr val="FFFFFF"/>
                </a:highlight>
                <a:latin typeface="Arial" panose="020B0604020202020204" pitchFamily="34" charset="0"/>
                <a:cs typeface="Arial" panose="020B0604020202020204" pitchFamily="34" charset="0"/>
              </a:rPr>
              <a:t>Nhiệm vụ 2. </a:t>
            </a:r>
            <a:r>
              <a:rPr lang="en-US" sz="4000" b="0" i="0">
                <a:solidFill>
                  <a:srgbClr val="000000"/>
                </a:solidFill>
                <a:effectLst/>
                <a:highlight>
                  <a:srgbClr val="FFFFFF"/>
                </a:highlight>
                <a:latin typeface="Arial" panose="020B0604020202020204" pitchFamily="34" charset="0"/>
                <a:cs typeface="Arial" panose="020B0604020202020204" pitchFamily="34" charset="0"/>
              </a:rPr>
              <a:t>Hoàn thiện nội dung còn thiếu trong Bảng</a:t>
            </a:r>
            <a:r>
              <a:rPr lang="vi-VN" sz="4000" b="0" i="0">
                <a:solidFill>
                  <a:srgbClr val="000000"/>
                </a:solidFill>
                <a:effectLst/>
                <a:highlight>
                  <a:srgbClr val="FFFFFF"/>
                </a:highlight>
                <a:latin typeface="Arial" panose="020B0604020202020204" pitchFamily="34" charset="0"/>
                <a:cs typeface="Arial" panose="020B0604020202020204" pitchFamily="34" charset="0"/>
              </a:rPr>
              <a:t> 2</a:t>
            </a:r>
            <a:endParaRPr lang="en-US" sz="400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CD6AE076-A2E8-AF4B-C90F-DA7F31A899A1}"/>
              </a:ext>
            </a:extLst>
          </p:cNvPr>
          <p:cNvSpPr/>
          <p:nvPr/>
        </p:nvSpPr>
        <p:spPr>
          <a:xfrm>
            <a:off x="590264" y="1131534"/>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a:t>
            </a:r>
            <a:r>
              <a:rPr lang="vi-VN" sz="3600" b="1">
                <a:solidFill>
                  <a:srgbClr val="7030A0"/>
                </a:solidFill>
                <a:latin typeface="Arial" panose="020B0604020202020204" pitchFamily="34" charset="0"/>
                <a:cs typeface="Arial" panose="020B0604020202020204" pitchFamily="34" charset="0"/>
              </a:rPr>
              <a:t>2</a:t>
            </a:r>
            <a:endParaRPr lang="en-US" sz="3600" b="1">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3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921839-7B1B-482E-AD57-40EEE68FE53D}"/>
              </a:ext>
            </a:extLst>
          </p:cNvPr>
          <p:cNvSpPr>
            <a:spLocks noChangeArrowheads="1"/>
          </p:cNvSpPr>
          <p:nvPr/>
        </p:nvSpPr>
        <p:spPr bwMode="auto">
          <a:xfrm>
            <a:off x="731274" y="-89474"/>
            <a:ext cx="168254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000000"/>
                </a:solidFill>
                <a:effectLst/>
                <a:cs typeface="Arial" panose="020B0604020202020204" pitchFamily="34" charset="0"/>
              </a:rPr>
              <a:t>Nhiệm vụ 3: </a:t>
            </a:r>
            <a:r>
              <a:rPr kumimoji="0" lang="en-US" altLang="en-US" sz="4000" b="0" i="0" u="none" strike="noStrike" cap="none" normalizeH="0" baseline="0">
                <a:ln>
                  <a:noFill/>
                </a:ln>
                <a:solidFill>
                  <a:srgbClr val="000000"/>
                </a:solidFill>
                <a:effectLst/>
                <a:cs typeface="Arial" panose="020B0604020202020204" pitchFamily="34" charset="0"/>
              </a:rPr>
              <a:t>Hãy lựa chọn các thiết bị, vật liệu, dụng cụ phù hợp để lắp đặt mạch điện theo thiết kế của sơ đồ lắp đặt như Hình 4.8. Hai dây A và O cung cấp điện áp xoay chiều 220V, bóng đèn chiếu sáng 220V - 40W</a:t>
            </a:r>
            <a:endParaRPr kumimoji="0" lang="en-US" altLang="en-US" sz="4000" b="0" i="0" u="none" strike="noStrike" cap="none" normalizeH="0" baseline="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cs typeface="Arial" panose="020B0604020202020204" pitchFamily="34" charset="0"/>
              </a:rPr>
              <a:t>        </a:t>
            </a:r>
            <a:endParaRPr kumimoji="0" lang="en-US" altLang="en-US" sz="4000" b="0" i="0" u="none" strike="noStrike" cap="none" normalizeH="0" baseline="0">
              <a:ln>
                <a:noFill/>
              </a:ln>
              <a:solidFill>
                <a:schemeClr val="tx1"/>
              </a:solidFill>
              <a:effectLst/>
              <a:cs typeface="Arial" panose="020B0604020202020204" pitchFamily="34" charset="0"/>
            </a:endParaRPr>
          </a:p>
        </p:txBody>
      </p:sp>
      <p:pic>
        <p:nvPicPr>
          <p:cNvPr id="4098" name="Picture 2" descr="Hãy lựa chọn các thiết bị, vật liệu, dụng cụ phù hợp để lắp đặt mạch điện">
            <a:extLst>
              <a:ext uri="{FF2B5EF4-FFF2-40B4-BE49-F238E27FC236}">
                <a16:creationId xmlns:a16="http://schemas.microsoft.com/office/drawing/2014/main" id="{6995E4CE-1149-99CC-5936-4A89A6595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43100"/>
            <a:ext cx="8382000" cy="787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5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10800000">
            <a:off x="16230599" y="0"/>
            <a:ext cx="2057400" cy="4991100"/>
            <a:chOff x="0" y="0"/>
            <a:chExt cx="7917731" cy="11033356"/>
          </a:xfrm>
        </p:grpSpPr>
        <p:sp>
          <p:nvSpPr>
            <p:cNvPr id="6" name="Freeform 6"/>
            <p:cNvSpPr/>
            <p:nvPr/>
          </p:nvSpPr>
          <p:spPr>
            <a:xfrm>
              <a:off x="0" y="0"/>
              <a:ext cx="7917731" cy="11033356"/>
            </a:xfrm>
            <a:custGeom>
              <a:avLst/>
              <a:gdLst/>
              <a:ahLst/>
              <a:cxnLst/>
              <a:rect l="l" t="t" r="r" b="b"/>
              <a:pathLst>
                <a:path w="7917731" h="11033356">
                  <a:moveTo>
                    <a:pt x="7917731" y="11033356"/>
                  </a:moveTo>
                  <a:lnTo>
                    <a:pt x="0" y="11033356"/>
                  </a:lnTo>
                  <a:lnTo>
                    <a:pt x="0" y="0"/>
                  </a:lnTo>
                  <a:lnTo>
                    <a:pt x="7917731" y="11033356"/>
                  </a:lnTo>
                  <a:close/>
                </a:path>
              </a:pathLst>
            </a:custGeom>
            <a:solidFill>
              <a:srgbClr val="FFC107"/>
            </a:solidFill>
          </p:spPr>
          <p:txBody>
            <a:bodyPr/>
            <a:lstStyle/>
            <a:p>
              <a:endParaRPr lang="en-US"/>
            </a:p>
          </p:txBody>
        </p:sp>
      </p:grpSp>
      <p:grpSp>
        <p:nvGrpSpPr>
          <p:cNvPr id="7" name="Group 7"/>
          <p:cNvGrpSpPr/>
          <p:nvPr/>
        </p:nvGrpSpPr>
        <p:grpSpPr>
          <a:xfrm>
            <a:off x="-220248" y="4695014"/>
            <a:ext cx="3221383" cy="5640224"/>
            <a:chOff x="0" y="0"/>
            <a:chExt cx="5353494" cy="9373274"/>
          </a:xfrm>
        </p:grpSpPr>
        <p:sp>
          <p:nvSpPr>
            <p:cNvPr id="8" name="Freeform 8"/>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F0A2"/>
            </a:solidFill>
          </p:spPr>
          <p:txBody>
            <a:bodyPr/>
            <a:lstStyle/>
            <a:p>
              <a:endParaRPr lang="en-US"/>
            </a:p>
          </p:txBody>
        </p:sp>
      </p:grpSp>
      <p:graphicFrame>
        <p:nvGraphicFramePr>
          <p:cNvPr id="4" name="Table 3">
            <a:extLst>
              <a:ext uri="{FF2B5EF4-FFF2-40B4-BE49-F238E27FC236}">
                <a16:creationId xmlns:a16="http://schemas.microsoft.com/office/drawing/2014/main" id="{AD160154-EFC3-0889-EFA4-98DE9F611CA0}"/>
              </a:ext>
            </a:extLst>
          </p:cNvPr>
          <p:cNvGraphicFramePr>
            <a:graphicFrameLocks noGrp="1"/>
          </p:cNvGraphicFramePr>
          <p:nvPr>
            <p:extLst>
              <p:ext uri="{D42A27DB-BD31-4B8C-83A1-F6EECF244321}">
                <p14:modId xmlns:p14="http://schemas.microsoft.com/office/powerpoint/2010/main" val="3208882724"/>
              </p:ext>
            </p:extLst>
          </p:nvPr>
        </p:nvGraphicFramePr>
        <p:xfrm>
          <a:off x="590264" y="2677182"/>
          <a:ext cx="17145000" cy="7399562"/>
        </p:xfrm>
        <a:graphic>
          <a:graphicData uri="http://schemas.openxmlformats.org/drawingml/2006/table">
            <a:tbl>
              <a:tblPr>
                <a:tableStyleId>{3C2FFA5D-87B4-456A-9821-1D502468CF0F}</a:tableStyleId>
              </a:tblPr>
              <a:tblGrid>
                <a:gridCol w="1003986">
                  <a:extLst>
                    <a:ext uri="{9D8B030D-6E8A-4147-A177-3AD203B41FA5}">
                      <a16:colId xmlns:a16="http://schemas.microsoft.com/office/drawing/2014/main" val="3260051817"/>
                    </a:ext>
                  </a:extLst>
                </a:gridCol>
                <a:gridCol w="3060731">
                  <a:extLst>
                    <a:ext uri="{9D8B030D-6E8A-4147-A177-3AD203B41FA5}">
                      <a16:colId xmlns:a16="http://schemas.microsoft.com/office/drawing/2014/main" val="538601406"/>
                    </a:ext>
                  </a:extLst>
                </a:gridCol>
                <a:gridCol w="2392735">
                  <a:extLst>
                    <a:ext uri="{9D8B030D-6E8A-4147-A177-3AD203B41FA5}">
                      <a16:colId xmlns:a16="http://schemas.microsoft.com/office/drawing/2014/main" val="1438602959"/>
                    </a:ext>
                  </a:extLst>
                </a:gridCol>
                <a:gridCol w="1993946">
                  <a:extLst>
                    <a:ext uri="{9D8B030D-6E8A-4147-A177-3AD203B41FA5}">
                      <a16:colId xmlns:a16="http://schemas.microsoft.com/office/drawing/2014/main" val="247845094"/>
                    </a:ext>
                  </a:extLst>
                </a:gridCol>
                <a:gridCol w="5036002">
                  <a:extLst>
                    <a:ext uri="{9D8B030D-6E8A-4147-A177-3AD203B41FA5}">
                      <a16:colId xmlns:a16="http://schemas.microsoft.com/office/drawing/2014/main" val="4082340066"/>
                    </a:ext>
                  </a:extLst>
                </a:gridCol>
                <a:gridCol w="3657600">
                  <a:extLst>
                    <a:ext uri="{9D8B030D-6E8A-4147-A177-3AD203B41FA5}">
                      <a16:colId xmlns:a16="http://schemas.microsoft.com/office/drawing/2014/main" val="783815479"/>
                    </a:ext>
                  </a:extLst>
                </a:gridCol>
              </a:tblGrid>
              <a:tr h="1219200">
                <a:tc>
                  <a:txBody>
                    <a:bodyPr/>
                    <a:lstStyle/>
                    <a:p>
                      <a:pPr algn="ctr" fontAlgn="t"/>
                      <a:r>
                        <a:rPr lang="en-US" sz="3600" b="1">
                          <a:solidFill>
                            <a:srgbClr val="000000"/>
                          </a:solidFill>
                          <a:effectLst/>
                        </a:rPr>
                        <a:t>STT</a:t>
                      </a:r>
                      <a:endParaRPr lang="en-US" sz="3600">
                        <a:solidFill>
                          <a:srgbClr val="000000"/>
                        </a:solidFill>
                        <a:effectLst/>
                      </a:endParaRPr>
                    </a:p>
                  </a:txBody>
                  <a:tcPr marL="50513" marR="50513" marT="50513" marB="50513"/>
                </a:tc>
                <a:tc>
                  <a:txBody>
                    <a:bodyPr/>
                    <a:lstStyle/>
                    <a:p>
                      <a:pPr algn="ctr" fontAlgn="t"/>
                      <a:r>
                        <a:rPr lang="en-US" sz="3600" b="1">
                          <a:solidFill>
                            <a:srgbClr val="000000"/>
                          </a:solidFill>
                          <a:effectLst/>
                        </a:rPr>
                        <a:t>Đồ dùng điện</a:t>
                      </a:r>
                      <a:endParaRPr lang="en-US" sz="3600">
                        <a:solidFill>
                          <a:srgbClr val="000000"/>
                        </a:solidFill>
                        <a:effectLst/>
                      </a:endParaRPr>
                    </a:p>
                  </a:txBody>
                  <a:tcPr marL="50513" marR="50513" marT="50513" marB="50513"/>
                </a:tc>
                <a:tc>
                  <a:txBody>
                    <a:bodyPr/>
                    <a:lstStyle/>
                    <a:p>
                      <a:pPr algn="ctr" fontAlgn="t"/>
                      <a:r>
                        <a:rPr lang="en-US" sz="3600" b="1">
                          <a:solidFill>
                            <a:srgbClr val="000000"/>
                          </a:solidFill>
                          <a:effectLst/>
                        </a:rPr>
                        <a:t>Công suất</a:t>
                      </a:r>
                      <a:endParaRPr lang="en-US" sz="3600">
                        <a:solidFill>
                          <a:srgbClr val="000000"/>
                        </a:solidFill>
                        <a:effectLst/>
                      </a:endParaRPr>
                    </a:p>
                  </a:txBody>
                  <a:tcPr marL="50513" marR="50513" marT="50513" marB="50513"/>
                </a:tc>
                <a:tc>
                  <a:txBody>
                    <a:bodyPr/>
                    <a:lstStyle/>
                    <a:p>
                      <a:pPr algn="ctr" fontAlgn="t"/>
                      <a:r>
                        <a:rPr lang="vi-VN" sz="3600" b="1">
                          <a:solidFill>
                            <a:srgbClr val="000000"/>
                          </a:solidFill>
                          <a:effectLst/>
                        </a:rPr>
                        <a:t>Số lượng</a:t>
                      </a:r>
                      <a:endParaRPr lang="vi-VN" sz="3600">
                        <a:solidFill>
                          <a:srgbClr val="000000"/>
                        </a:solidFill>
                        <a:effectLst/>
                      </a:endParaRPr>
                    </a:p>
                  </a:txBody>
                  <a:tcPr marL="50513" marR="50513" marT="50513" marB="50513"/>
                </a:tc>
                <a:tc>
                  <a:txBody>
                    <a:bodyPr/>
                    <a:lstStyle/>
                    <a:p>
                      <a:pPr algn="ctr" fontAlgn="t"/>
                      <a:r>
                        <a:rPr lang="vi-VN" sz="3600" b="1">
                          <a:solidFill>
                            <a:srgbClr val="000000"/>
                          </a:solidFill>
                          <a:effectLst/>
                        </a:rPr>
                        <a:t>Cường độ dòng điện</a:t>
                      </a:r>
                      <a:endParaRPr lang="vi-VN" sz="3600">
                        <a:solidFill>
                          <a:srgbClr val="000000"/>
                        </a:solidFill>
                        <a:effectLst/>
                      </a:endParaRPr>
                    </a:p>
                  </a:txBody>
                  <a:tcPr marL="50513" marR="50513" marT="50513" marB="50513"/>
                </a:tc>
                <a:tc>
                  <a:txBody>
                    <a:bodyPr/>
                    <a:lstStyle/>
                    <a:p>
                      <a:pPr algn="ctr" fontAlgn="t"/>
                      <a:r>
                        <a:rPr lang="en-US" sz="3600" b="1">
                          <a:solidFill>
                            <a:srgbClr val="000000"/>
                          </a:solidFill>
                          <a:effectLst/>
                        </a:rPr>
                        <a:t>Tiết diện dây dẫn</a:t>
                      </a:r>
                      <a:endParaRPr lang="en-US" sz="3600">
                        <a:solidFill>
                          <a:srgbClr val="000000"/>
                        </a:solidFill>
                        <a:effectLst/>
                      </a:endParaRPr>
                    </a:p>
                    <a:p>
                      <a:pPr algn="ctr" fontAlgn="t"/>
                      <a:r>
                        <a:rPr lang="en-US" sz="3600" b="1">
                          <a:solidFill>
                            <a:srgbClr val="000000"/>
                          </a:solidFill>
                          <a:effectLst/>
                        </a:rPr>
                        <a:t>(mm</a:t>
                      </a:r>
                      <a:r>
                        <a:rPr lang="en-US" sz="3600" b="1" baseline="30000">
                          <a:solidFill>
                            <a:srgbClr val="000000"/>
                          </a:solidFill>
                          <a:effectLst/>
                        </a:rPr>
                        <a:t>2</a:t>
                      </a:r>
                      <a:r>
                        <a:rPr lang="en-US" sz="3600" b="1">
                          <a:solidFill>
                            <a:srgbClr val="000000"/>
                          </a:solidFill>
                          <a:effectLst/>
                        </a:rPr>
                        <a:t>)</a:t>
                      </a:r>
                      <a:endParaRPr lang="en-US" sz="3600">
                        <a:solidFill>
                          <a:srgbClr val="000000"/>
                        </a:solidFill>
                        <a:effectLst/>
                      </a:endParaRPr>
                    </a:p>
                  </a:txBody>
                  <a:tcPr marL="50513" marR="50513" marT="50513" marB="50513"/>
                </a:tc>
                <a:extLst>
                  <a:ext uri="{0D108BD9-81ED-4DB2-BD59-A6C34878D82A}">
                    <a16:rowId xmlns:a16="http://schemas.microsoft.com/office/drawing/2014/main" val="241550716"/>
                  </a:ext>
                </a:extLst>
              </a:tr>
              <a:tr h="1148654">
                <a:tc>
                  <a:txBody>
                    <a:bodyPr/>
                    <a:lstStyle/>
                    <a:p>
                      <a:pPr algn="just" fontAlgn="t"/>
                      <a:r>
                        <a:rPr lang="en-US" sz="3600">
                          <a:solidFill>
                            <a:srgbClr val="000000"/>
                          </a:solidFill>
                          <a:effectLst/>
                        </a:rPr>
                        <a:t>1</a:t>
                      </a:r>
                    </a:p>
                  </a:txBody>
                  <a:tcPr marL="50513" marR="50513" marT="50513" marB="50513"/>
                </a:tc>
                <a:tc>
                  <a:txBody>
                    <a:bodyPr/>
                    <a:lstStyle/>
                    <a:p>
                      <a:pPr algn="just" fontAlgn="t"/>
                      <a:r>
                        <a:rPr lang="en-US" sz="3600">
                          <a:solidFill>
                            <a:srgbClr val="000000"/>
                          </a:solidFill>
                          <a:effectLst/>
                        </a:rPr>
                        <a:t>Tủ lạnh</a:t>
                      </a:r>
                    </a:p>
                  </a:txBody>
                  <a:tcPr marL="50513" marR="50513" marT="50513" marB="50513"/>
                </a:tc>
                <a:tc>
                  <a:txBody>
                    <a:bodyPr/>
                    <a:lstStyle/>
                    <a:p>
                      <a:pPr algn="ctr" fontAlgn="t"/>
                      <a:r>
                        <a:rPr lang="en-US" sz="3600">
                          <a:solidFill>
                            <a:srgbClr val="000000"/>
                          </a:solidFill>
                          <a:effectLst/>
                        </a:rPr>
                        <a:t>400 W</a:t>
                      </a:r>
                    </a:p>
                  </a:txBody>
                  <a:tcPr marL="50513" marR="50513" marT="50513" marB="50513"/>
                </a:tc>
                <a:tc>
                  <a:txBody>
                    <a:bodyPr/>
                    <a:lstStyle/>
                    <a:p>
                      <a:pPr algn="ctr" fontAlgn="t"/>
                      <a:r>
                        <a:rPr lang="en-US" sz="3600">
                          <a:solidFill>
                            <a:srgbClr val="000000"/>
                          </a:solidFill>
                          <a:effectLst/>
                        </a:rPr>
                        <a:t>1</a:t>
                      </a:r>
                    </a:p>
                  </a:txBody>
                  <a:tcPr marL="50513" marR="50513" marT="50513" marB="50513"/>
                </a:tc>
                <a:tc>
                  <a:txBody>
                    <a:bodyPr/>
                    <a:lstStyle/>
                    <a:p>
                      <a:pPr algn="just" fontAlgn="t"/>
                      <a:endParaRPr lang="en-US" sz="3600">
                        <a:solidFill>
                          <a:srgbClr val="000000"/>
                        </a:solidFill>
                        <a:effectLst/>
                      </a:endParaRPr>
                    </a:p>
                  </a:txBody>
                  <a:tcPr marL="50513" marR="50513" marT="50513" marB="50513"/>
                </a:tc>
                <a:tc>
                  <a:txBody>
                    <a:bodyPr/>
                    <a:lstStyle/>
                    <a:p>
                      <a:pPr algn="just" fontAlgn="t"/>
                      <a:endParaRPr lang="en-US" sz="3600">
                        <a:solidFill>
                          <a:srgbClr val="000000"/>
                        </a:solidFill>
                        <a:effectLst/>
                      </a:endParaRPr>
                    </a:p>
                  </a:txBody>
                  <a:tcPr marL="50513" marR="50513" marT="50513" marB="50513"/>
                </a:tc>
                <a:extLst>
                  <a:ext uri="{0D108BD9-81ED-4DB2-BD59-A6C34878D82A}">
                    <a16:rowId xmlns:a16="http://schemas.microsoft.com/office/drawing/2014/main" val="417133044"/>
                  </a:ext>
                </a:extLst>
              </a:tr>
              <a:tr h="1133136">
                <a:tc>
                  <a:txBody>
                    <a:bodyPr/>
                    <a:lstStyle/>
                    <a:p>
                      <a:pPr algn="just" fontAlgn="t"/>
                      <a:r>
                        <a:rPr lang="en-US" sz="3600">
                          <a:solidFill>
                            <a:srgbClr val="000000"/>
                          </a:solidFill>
                          <a:effectLst/>
                        </a:rPr>
                        <a:t>2</a:t>
                      </a:r>
                    </a:p>
                  </a:txBody>
                  <a:tcPr marL="50513" marR="50513" marT="50513" marB="50513"/>
                </a:tc>
                <a:tc>
                  <a:txBody>
                    <a:bodyPr/>
                    <a:lstStyle/>
                    <a:p>
                      <a:pPr algn="just" fontAlgn="t"/>
                      <a:r>
                        <a:rPr lang="vi-VN" sz="3600">
                          <a:solidFill>
                            <a:srgbClr val="000000"/>
                          </a:solidFill>
                          <a:effectLst/>
                        </a:rPr>
                        <a:t>Nồi cơm điện</a:t>
                      </a:r>
                    </a:p>
                  </a:txBody>
                  <a:tcPr marL="50513" marR="50513" marT="50513" marB="50513"/>
                </a:tc>
                <a:tc>
                  <a:txBody>
                    <a:bodyPr/>
                    <a:lstStyle/>
                    <a:p>
                      <a:pPr algn="ctr" fontAlgn="t"/>
                      <a:r>
                        <a:rPr lang="en-US" sz="3600">
                          <a:solidFill>
                            <a:srgbClr val="000000"/>
                          </a:solidFill>
                          <a:effectLst/>
                        </a:rPr>
                        <a:t>600 W</a:t>
                      </a:r>
                    </a:p>
                  </a:txBody>
                  <a:tcPr marL="50513" marR="50513" marT="50513" marB="50513"/>
                </a:tc>
                <a:tc>
                  <a:txBody>
                    <a:bodyPr/>
                    <a:lstStyle/>
                    <a:p>
                      <a:pPr algn="ctr" fontAlgn="t"/>
                      <a:r>
                        <a:rPr lang="en-US" sz="3600">
                          <a:solidFill>
                            <a:srgbClr val="000000"/>
                          </a:solidFill>
                          <a:effectLst/>
                        </a:rPr>
                        <a:t>1</a:t>
                      </a:r>
                    </a:p>
                  </a:txBody>
                  <a:tcPr marL="50513" marR="50513" marT="50513" marB="50513"/>
                </a:tc>
                <a:tc>
                  <a:txBody>
                    <a:bodyPr/>
                    <a:lstStyle/>
                    <a:p>
                      <a:pPr algn="just" fontAlgn="t"/>
                      <a:endParaRPr lang="en-US" sz="3600">
                        <a:solidFill>
                          <a:srgbClr val="000000"/>
                        </a:solidFill>
                        <a:effectLst/>
                      </a:endParaRPr>
                    </a:p>
                  </a:txBody>
                  <a:tcPr marL="50513" marR="50513" marT="50513" marB="50513"/>
                </a:tc>
                <a:tc>
                  <a:txBody>
                    <a:bodyPr/>
                    <a:lstStyle/>
                    <a:p>
                      <a:pPr algn="just" fontAlgn="t"/>
                      <a:endParaRPr lang="en-US" sz="3600">
                        <a:solidFill>
                          <a:srgbClr val="000000"/>
                        </a:solidFill>
                        <a:effectLst/>
                      </a:endParaRPr>
                    </a:p>
                  </a:txBody>
                  <a:tcPr marL="50513" marR="50513" marT="50513" marB="50513"/>
                </a:tc>
                <a:extLst>
                  <a:ext uri="{0D108BD9-81ED-4DB2-BD59-A6C34878D82A}">
                    <a16:rowId xmlns:a16="http://schemas.microsoft.com/office/drawing/2014/main" val="4059448366"/>
                  </a:ext>
                </a:extLst>
              </a:tr>
              <a:tr h="974643">
                <a:tc>
                  <a:txBody>
                    <a:bodyPr/>
                    <a:lstStyle/>
                    <a:p>
                      <a:pPr algn="just" fontAlgn="t"/>
                      <a:r>
                        <a:rPr lang="en-US" sz="3600">
                          <a:solidFill>
                            <a:srgbClr val="000000"/>
                          </a:solidFill>
                          <a:effectLst/>
                        </a:rPr>
                        <a:t>3</a:t>
                      </a:r>
                    </a:p>
                  </a:txBody>
                  <a:tcPr marL="50513" marR="50513" marT="50513" marB="50513"/>
                </a:tc>
                <a:tc>
                  <a:txBody>
                    <a:bodyPr/>
                    <a:lstStyle/>
                    <a:p>
                      <a:pPr algn="just" fontAlgn="t"/>
                      <a:r>
                        <a:rPr lang="en-US" sz="3600">
                          <a:solidFill>
                            <a:srgbClr val="000000"/>
                          </a:solidFill>
                          <a:effectLst/>
                        </a:rPr>
                        <a:t>Quạt điện</a:t>
                      </a:r>
                    </a:p>
                  </a:txBody>
                  <a:tcPr marL="50513" marR="50513" marT="50513" marB="50513"/>
                </a:tc>
                <a:tc>
                  <a:txBody>
                    <a:bodyPr/>
                    <a:lstStyle/>
                    <a:p>
                      <a:pPr algn="ctr" fontAlgn="t"/>
                      <a:r>
                        <a:rPr lang="en-US" sz="3600">
                          <a:solidFill>
                            <a:srgbClr val="000000"/>
                          </a:solidFill>
                          <a:effectLst/>
                        </a:rPr>
                        <a:t>250 W</a:t>
                      </a:r>
                    </a:p>
                  </a:txBody>
                  <a:tcPr marL="50513" marR="50513" marT="50513" marB="50513"/>
                </a:tc>
                <a:tc>
                  <a:txBody>
                    <a:bodyPr/>
                    <a:lstStyle/>
                    <a:p>
                      <a:pPr algn="ctr" fontAlgn="t"/>
                      <a:r>
                        <a:rPr lang="en-US" sz="3600">
                          <a:solidFill>
                            <a:srgbClr val="000000"/>
                          </a:solidFill>
                          <a:effectLst/>
                        </a:rPr>
                        <a:t>2</a:t>
                      </a:r>
                    </a:p>
                  </a:txBody>
                  <a:tcPr marL="50513" marR="50513" marT="50513" marB="50513"/>
                </a:tc>
                <a:tc>
                  <a:txBody>
                    <a:bodyPr/>
                    <a:lstStyle/>
                    <a:p>
                      <a:pPr algn="just" fontAlgn="t"/>
                      <a:endParaRPr lang="en-US" sz="3600">
                        <a:solidFill>
                          <a:srgbClr val="000000"/>
                        </a:solidFill>
                        <a:effectLst/>
                      </a:endParaRPr>
                    </a:p>
                  </a:txBody>
                  <a:tcPr marL="50513" marR="50513" marT="50513" marB="50513"/>
                </a:tc>
                <a:tc>
                  <a:txBody>
                    <a:bodyPr/>
                    <a:lstStyle/>
                    <a:p>
                      <a:pPr algn="just" fontAlgn="t"/>
                      <a:endParaRPr lang="en-US" sz="3600">
                        <a:solidFill>
                          <a:srgbClr val="000000"/>
                        </a:solidFill>
                        <a:effectLst/>
                      </a:endParaRPr>
                    </a:p>
                  </a:txBody>
                  <a:tcPr marL="50513" marR="50513" marT="50513" marB="50513"/>
                </a:tc>
                <a:extLst>
                  <a:ext uri="{0D108BD9-81ED-4DB2-BD59-A6C34878D82A}">
                    <a16:rowId xmlns:a16="http://schemas.microsoft.com/office/drawing/2014/main" val="4144833009"/>
                  </a:ext>
                </a:extLst>
              </a:tr>
              <a:tr h="974643">
                <a:tc>
                  <a:txBody>
                    <a:bodyPr/>
                    <a:lstStyle/>
                    <a:p>
                      <a:pPr algn="just" fontAlgn="t"/>
                      <a:r>
                        <a:rPr lang="en-US" sz="3600">
                          <a:solidFill>
                            <a:srgbClr val="000000"/>
                          </a:solidFill>
                          <a:effectLst/>
                        </a:rPr>
                        <a:t>4</a:t>
                      </a:r>
                    </a:p>
                  </a:txBody>
                  <a:tcPr marL="50513" marR="50513" marT="50513" marB="50513"/>
                </a:tc>
                <a:tc>
                  <a:txBody>
                    <a:bodyPr/>
                    <a:lstStyle/>
                    <a:p>
                      <a:pPr algn="just" fontAlgn="t"/>
                      <a:r>
                        <a:rPr lang="en-US" sz="3600">
                          <a:solidFill>
                            <a:srgbClr val="000000"/>
                          </a:solidFill>
                          <a:effectLst/>
                        </a:rPr>
                        <a:t>Bếp điện</a:t>
                      </a:r>
                    </a:p>
                  </a:txBody>
                  <a:tcPr marL="50513" marR="50513" marT="50513" marB="50513"/>
                </a:tc>
                <a:tc>
                  <a:txBody>
                    <a:bodyPr/>
                    <a:lstStyle/>
                    <a:p>
                      <a:pPr algn="ctr" fontAlgn="t"/>
                      <a:r>
                        <a:rPr lang="en-US" sz="3600">
                          <a:solidFill>
                            <a:srgbClr val="000000"/>
                          </a:solidFill>
                          <a:effectLst/>
                        </a:rPr>
                        <a:t>1 500 W</a:t>
                      </a:r>
                    </a:p>
                  </a:txBody>
                  <a:tcPr marL="50513" marR="50513" marT="50513" marB="50513"/>
                </a:tc>
                <a:tc>
                  <a:txBody>
                    <a:bodyPr/>
                    <a:lstStyle/>
                    <a:p>
                      <a:pPr algn="ctr" fontAlgn="t"/>
                      <a:r>
                        <a:rPr lang="en-US" sz="3600">
                          <a:solidFill>
                            <a:srgbClr val="000000"/>
                          </a:solidFill>
                          <a:effectLst/>
                        </a:rPr>
                        <a:t>1</a:t>
                      </a:r>
                    </a:p>
                  </a:txBody>
                  <a:tcPr marL="50513" marR="50513" marT="50513" marB="50513"/>
                </a:tc>
                <a:tc>
                  <a:txBody>
                    <a:bodyPr/>
                    <a:lstStyle/>
                    <a:p>
                      <a:pPr algn="just" fontAlgn="t"/>
                      <a:endParaRPr lang="en-US" sz="3600">
                        <a:solidFill>
                          <a:srgbClr val="000000"/>
                        </a:solidFill>
                        <a:effectLst/>
                      </a:endParaRPr>
                    </a:p>
                  </a:txBody>
                  <a:tcPr marL="50513" marR="50513" marT="50513" marB="50513"/>
                </a:tc>
                <a:tc>
                  <a:txBody>
                    <a:bodyPr/>
                    <a:lstStyle/>
                    <a:p>
                      <a:pPr algn="just" fontAlgn="t"/>
                      <a:endParaRPr lang="en-US" sz="3600">
                        <a:solidFill>
                          <a:srgbClr val="000000"/>
                        </a:solidFill>
                        <a:effectLst/>
                      </a:endParaRPr>
                    </a:p>
                  </a:txBody>
                  <a:tcPr marL="50513" marR="50513" marT="50513" marB="50513"/>
                </a:tc>
                <a:extLst>
                  <a:ext uri="{0D108BD9-81ED-4DB2-BD59-A6C34878D82A}">
                    <a16:rowId xmlns:a16="http://schemas.microsoft.com/office/drawing/2014/main" val="275566920"/>
                  </a:ext>
                </a:extLst>
              </a:tr>
              <a:tr h="974643">
                <a:tc>
                  <a:txBody>
                    <a:bodyPr/>
                    <a:lstStyle/>
                    <a:p>
                      <a:pPr algn="just" fontAlgn="t"/>
                      <a:r>
                        <a:rPr lang="en-US" sz="3600">
                          <a:solidFill>
                            <a:srgbClr val="000000"/>
                          </a:solidFill>
                          <a:effectLst/>
                        </a:rPr>
                        <a:t>5</a:t>
                      </a:r>
                    </a:p>
                  </a:txBody>
                  <a:tcPr marL="50513" marR="50513" marT="50513" marB="50513"/>
                </a:tc>
                <a:tc>
                  <a:txBody>
                    <a:bodyPr/>
                    <a:lstStyle/>
                    <a:p>
                      <a:pPr algn="just" fontAlgn="t"/>
                      <a:r>
                        <a:rPr lang="en-US" sz="3600">
                          <a:solidFill>
                            <a:srgbClr val="000000"/>
                          </a:solidFill>
                          <a:effectLst/>
                        </a:rPr>
                        <a:t>Ti vi</a:t>
                      </a:r>
                    </a:p>
                  </a:txBody>
                  <a:tcPr marL="50513" marR="50513" marT="50513" marB="50513"/>
                </a:tc>
                <a:tc>
                  <a:txBody>
                    <a:bodyPr/>
                    <a:lstStyle/>
                    <a:p>
                      <a:pPr algn="ctr" fontAlgn="t"/>
                      <a:r>
                        <a:rPr lang="en-US" sz="3600">
                          <a:solidFill>
                            <a:srgbClr val="000000"/>
                          </a:solidFill>
                          <a:effectLst/>
                        </a:rPr>
                        <a:t>200 W</a:t>
                      </a:r>
                    </a:p>
                  </a:txBody>
                  <a:tcPr marL="50513" marR="50513" marT="50513" marB="50513"/>
                </a:tc>
                <a:tc>
                  <a:txBody>
                    <a:bodyPr/>
                    <a:lstStyle/>
                    <a:p>
                      <a:pPr algn="ctr" fontAlgn="t"/>
                      <a:r>
                        <a:rPr lang="en-US" sz="3600">
                          <a:solidFill>
                            <a:srgbClr val="000000"/>
                          </a:solidFill>
                          <a:effectLst/>
                        </a:rPr>
                        <a:t>1</a:t>
                      </a:r>
                    </a:p>
                  </a:txBody>
                  <a:tcPr marL="50513" marR="50513" marT="50513" marB="50513"/>
                </a:tc>
                <a:tc>
                  <a:txBody>
                    <a:bodyPr/>
                    <a:lstStyle/>
                    <a:p>
                      <a:pPr algn="just" fontAlgn="t"/>
                      <a:endParaRPr lang="en-US" sz="3600">
                        <a:solidFill>
                          <a:srgbClr val="000000"/>
                        </a:solidFill>
                        <a:effectLst/>
                      </a:endParaRPr>
                    </a:p>
                  </a:txBody>
                  <a:tcPr marL="50513" marR="50513" marT="50513" marB="50513"/>
                </a:tc>
                <a:tc>
                  <a:txBody>
                    <a:bodyPr/>
                    <a:lstStyle/>
                    <a:p>
                      <a:pPr algn="just" fontAlgn="t"/>
                      <a:endParaRPr lang="en-US" sz="3600">
                        <a:solidFill>
                          <a:srgbClr val="000000"/>
                        </a:solidFill>
                        <a:effectLst/>
                      </a:endParaRPr>
                    </a:p>
                  </a:txBody>
                  <a:tcPr marL="50513" marR="50513" marT="50513" marB="50513"/>
                </a:tc>
                <a:extLst>
                  <a:ext uri="{0D108BD9-81ED-4DB2-BD59-A6C34878D82A}">
                    <a16:rowId xmlns:a16="http://schemas.microsoft.com/office/drawing/2014/main" val="961181987"/>
                  </a:ext>
                </a:extLst>
              </a:tr>
              <a:tr h="974643">
                <a:tc>
                  <a:txBody>
                    <a:bodyPr/>
                    <a:lstStyle/>
                    <a:p>
                      <a:pPr algn="just" fontAlgn="t"/>
                      <a:r>
                        <a:rPr lang="en-US" sz="3600">
                          <a:solidFill>
                            <a:srgbClr val="000000"/>
                          </a:solidFill>
                          <a:effectLst/>
                        </a:rPr>
                        <a:t>6</a:t>
                      </a:r>
                    </a:p>
                  </a:txBody>
                  <a:tcPr marL="50513" marR="50513" marT="50513" marB="50513"/>
                </a:tc>
                <a:tc>
                  <a:txBody>
                    <a:bodyPr/>
                    <a:lstStyle/>
                    <a:p>
                      <a:pPr algn="just" fontAlgn="t"/>
                      <a:r>
                        <a:rPr lang="en-US" sz="3600">
                          <a:solidFill>
                            <a:srgbClr val="000000"/>
                          </a:solidFill>
                          <a:effectLst/>
                        </a:rPr>
                        <a:t>Đèn LED</a:t>
                      </a:r>
                    </a:p>
                  </a:txBody>
                  <a:tcPr marL="50513" marR="50513" marT="50513" marB="50513"/>
                </a:tc>
                <a:tc>
                  <a:txBody>
                    <a:bodyPr/>
                    <a:lstStyle/>
                    <a:p>
                      <a:pPr algn="ctr" fontAlgn="t"/>
                      <a:r>
                        <a:rPr lang="en-US" sz="3600">
                          <a:solidFill>
                            <a:srgbClr val="000000"/>
                          </a:solidFill>
                          <a:effectLst/>
                        </a:rPr>
                        <a:t>15 W</a:t>
                      </a:r>
                    </a:p>
                  </a:txBody>
                  <a:tcPr marL="50513" marR="50513" marT="50513" marB="50513"/>
                </a:tc>
                <a:tc>
                  <a:txBody>
                    <a:bodyPr/>
                    <a:lstStyle/>
                    <a:p>
                      <a:pPr algn="ctr" fontAlgn="t"/>
                      <a:r>
                        <a:rPr lang="en-US" sz="3600">
                          <a:solidFill>
                            <a:srgbClr val="000000"/>
                          </a:solidFill>
                          <a:effectLst/>
                        </a:rPr>
                        <a:t>8</a:t>
                      </a:r>
                    </a:p>
                  </a:txBody>
                  <a:tcPr marL="50513" marR="50513" marT="50513" marB="50513"/>
                </a:tc>
                <a:tc>
                  <a:txBody>
                    <a:bodyPr/>
                    <a:lstStyle/>
                    <a:p>
                      <a:pPr algn="just" fontAlgn="t"/>
                      <a:endParaRPr lang="en-US" sz="3600">
                        <a:solidFill>
                          <a:srgbClr val="000000"/>
                        </a:solidFill>
                        <a:effectLst/>
                      </a:endParaRPr>
                    </a:p>
                  </a:txBody>
                  <a:tcPr marL="50513" marR="50513" marT="50513" marB="50513"/>
                </a:tc>
                <a:tc>
                  <a:txBody>
                    <a:bodyPr/>
                    <a:lstStyle/>
                    <a:p>
                      <a:pPr algn="just" fontAlgn="t"/>
                      <a:endParaRPr lang="en-US" sz="3600">
                        <a:solidFill>
                          <a:srgbClr val="000000"/>
                        </a:solidFill>
                        <a:effectLst/>
                      </a:endParaRPr>
                    </a:p>
                  </a:txBody>
                  <a:tcPr marL="50513" marR="50513" marT="50513" marB="50513"/>
                </a:tc>
                <a:extLst>
                  <a:ext uri="{0D108BD9-81ED-4DB2-BD59-A6C34878D82A}">
                    <a16:rowId xmlns:a16="http://schemas.microsoft.com/office/drawing/2014/main" val="1899384553"/>
                  </a:ext>
                </a:extLst>
              </a:tr>
            </a:tbl>
          </a:graphicData>
        </a:graphic>
      </p:graphicFrame>
      <p:sp>
        <p:nvSpPr>
          <p:cNvPr id="2" name="TextBox 1">
            <a:extLst>
              <a:ext uri="{FF2B5EF4-FFF2-40B4-BE49-F238E27FC236}">
                <a16:creationId xmlns:a16="http://schemas.microsoft.com/office/drawing/2014/main" id="{30832366-0AEE-151F-55F7-54FE0F7B5606}"/>
              </a:ext>
            </a:extLst>
          </p:cNvPr>
          <p:cNvSpPr txBox="1"/>
          <p:nvPr/>
        </p:nvSpPr>
        <p:spPr>
          <a:xfrm>
            <a:off x="381000" y="82216"/>
            <a:ext cx="17145000" cy="1754326"/>
          </a:xfrm>
          <a:prstGeom prst="rect">
            <a:avLst/>
          </a:prstGeom>
          <a:noFill/>
        </p:spPr>
        <p:txBody>
          <a:bodyPr wrap="square">
            <a:spAutoFit/>
          </a:bodyPr>
          <a:lstStyle/>
          <a:p>
            <a:r>
              <a:rPr lang="en-US" sz="3600" b="1">
                <a:latin typeface="Arial" panose="020B0604020202020204" pitchFamily="34" charset="0"/>
                <a:cs typeface="Arial" panose="020B0604020202020204" pitchFamily="34" charset="0"/>
              </a:rPr>
              <a:t>Nhiệm vụ 1: </a:t>
            </a:r>
            <a:r>
              <a:rPr lang="vi-VN" sz="3600">
                <a:latin typeface="Arial" panose="020B0604020202020204" pitchFamily="34" charset="0"/>
                <a:cs typeface="Arial" panose="020B0604020202020204" pitchFamily="34" charset="0"/>
              </a:rPr>
              <a:t>Trong gia đình có sử dụng các đồ dùng điện như Bảng 3.2.</a:t>
            </a:r>
            <a:r>
              <a:rPr lang="en-US" sz="3600">
                <a:latin typeface="Arial" panose="020B0604020202020204" pitchFamily="34" charset="0"/>
                <a:cs typeface="Arial" panose="020B0604020202020204" pitchFamily="34" charset="0"/>
              </a:rPr>
              <a:t> Dựa vào Bảng 3.1, hãy lựa chọn tiết diện dây dẫn điện cho mạch điện của từng loại đồ dùng điện ở Bảng 3.2, biết mạng điện trong nhà có điện áp 220 V.</a:t>
            </a:r>
          </a:p>
        </p:txBody>
      </p:sp>
      <p:sp>
        <p:nvSpPr>
          <p:cNvPr id="9" name="TextBox 8">
            <a:extLst>
              <a:ext uri="{FF2B5EF4-FFF2-40B4-BE49-F238E27FC236}">
                <a16:creationId xmlns:a16="http://schemas.microsoft.com/office/drawing/2014/main" id="{DC0A9E84-8D09-DB10-6D47-6ABB7FF01F57}"/>
              </a:ext>
            </a:extLst>
          </p:cNvPr>
          <p:cNvSpPr txBox="1"/>
          <p:nvPr/>
        </p:nvSpPr>
        <p:spPr>
          <a:xfrm>
            <a:off x="9152021" y="3966131"/>
            <a:ext cx="4267200" cy="646331"/>
          </a:xfrm>
          <a:prstGeom prst="rect">
            <a:avLst/>
          </a:prstGeom>
          <a:noFill/>
        </p:spPr>
        <p:txBody>
          <a:bodyPr wrap="square" rtlCol="0">
            <a:spAutoFit/>
          </a:bodyPr>
          <a:lstStyle/>
          <a:p>
            <a:r>
              <a:rPr lang="en-US" sz="3600"/>
              <a:t>I = 400:220 = 1,82 (A)</a:t>
            </a:r>
          </a:p>
        </p:txBody>
      </p:sp>
      <p:sp>
        <p:nvSpPr>
          <p:cNvPr id="10" name="TextBox 9">
            <a:extLst>
              <a:ext uri="{FF2B5EF4-FFF2-40B4-BE49-F238E27FC236}">
                <a16:creationId xmlns:a16="http://schemas.microsoft.com/office/drawing/2014/main" id="{F95E003A-78E3-7861-BFEE-518C59290D84}"/>
              </a:ext>
            </a:extLst>
          </p:cNvPr>
          <p:cNvSpPr txBox="1"/>
          <p:nvPr/>
        </p:nvSpPr>
        <p:spPr>
          <a:xfrm>
            <a:off x="9152021" y="5143500"/>
            <a:ext cx="4267200" cy="646331"/>
          </a:xfrm>
          <a:prstGeom prst="rect">
            <a:avLst/>
          </a:prstGeom>
          <a:noFill/>
        </p:spPr>
        <p:txBody>
          <a:bodyPr wrap="square" rtlCol="0">
            <a:spAutoFit/>
          </a:bodyPr>
          <a:lstStyle/>
          <a:p>
            <a:r>
              <a:rPr lang="en-US" sz="3600"/>
              <a:t>I = 600:220 = 2,73 (A)</a:t>
            </a:r>
          </a:p>
        </p:txBody>
      </p:sp>
      <p:sp>
        <p:nvSpPr>
          <p:cNvPr id="11" name="TextBox 10">
            <a:extLst>
              <a:ext uri="{FF2B5EF4-FFF2-40B4-BE49-F238E27FC236}">
                <a16:creationId xmlns:a16="http://schemas.microsoft.com/office/drawing/2014/main" id="{B997D8C2-B709-1368-AA44-BA7D38B0229A}"/>
              </a:ext>
            </a:extLst>
          </p:cNvPr>
          <p:cNvSpPr txBox="1"/>
          <p:nvPr/>
        </p:nvSpPr>
        <p:spPr>
          <a:xfrm>
            <a:off x="9220200" y="6147857"/>
            <a:ext cx="4267200" cy="646331"/>
          </a:xfrm>
          <a:prstGeom prst="rect">
            <a:avLst/>
          </a:prstGeom>
          <a:noFill/>
        </p:spPr>
        <p:txBody>
          <a:bodyPr wrap="square" rtlCol="0">
            <a:spAutoFit/>
          </a:bodyPr>
          <a:lstStyle/>
          <a:p>
            <a:r>
              <a:rPr lang="en-US" sz="3600"/>
              <a:t>I = 250:220 = 1,14 (A)</a:t>
            </a:r>
          </a:p>
        </p:txBody>
      </p:sp>
      <p:sp>
        <p:nvSpPr>
          <p:cNvPr id="12" name="TextBox 11">
            <a:extLst>
              <a:ext uri="{FF2B5EF4-FFF2-40B4-BE49-F238E27FC236}">
                <a16:creationId xmlns:a16="http://schemas.microsoft.com/office/drawing/2014/main" id="{F530F16D-DA69-91E7-D81E-ACFE193C6F88}"/>
              </a:ext>
            </a:extLst>
          </p:cNvPr>
          <p:cNvSpPr txBox="1"/>
          <p:nvPr/>
        </p:nvSpPr>
        <p:spPr>
          <a:xfrm>
            <a:off x="9220200" y="7152214"/>
            <a:ext cx="4953000" cy="646331"/>
          </a:xfrm>
          <a:prstGeom prst="rect">
            <a:avLst/>
          </a:prstGeom>
          <a:noFill/>
        </p:spPr>
        <p:txBody>
          <a:bodyPr wrap="square" rtlCol="0">
            <a:spAutoFit/>
          </a:bodyPr>
          <a:lstStyle/>
          <a:p>
            <a:r>
              <a:rPr lang="en-US" sz="3600"/>
              <a:t>I = 1500:220 = 6,82 (A)</a:t>
            </a:r>
          </a:p>
        </p:txBody>
      </p:sp>
      <p:sp>
        <p:nvSpPr>
          <p:cNvPr id="13" name="TextBox 12">
            <a:extLst>
              <a:ext uri="{FF2B5EF4-FFF2-40B4-BE49-F238E27FC236}">
                <a16:creationId xmlns:a16="http://schemas.microsoft.com/office/drawing/2014/main" id="{E9603925-07EE-7D29-814A-61AE21D19BDD}"/>
              </a:ext>
            </a:extLst>
          </p:cNvPr>
          <p:cNvSpPr txBox="1"/>
          <p:nvPr/>
        </p:nvSpPr>
        <p:spPr>
          <a:xfrm>
            <a:off x="9222950" y="8115300"/>
            <a:ext cx="4267200" cy="646331"/>
          </a:xfrm>
          <a:prstGeom prst="rect">
            <a:avLst/>
          </a:prstGeom>
          <a:noFill/>
        </p:spPr>
        <p:txBody>
          <a:bodyPr wrap="square" rtlCol="0">
            <a:spAutoFit/>
          </a:bodyPr>
          <a:lstStyle/>
          <a:p>
            <a:r>
              <a:rPr lang="en-US" sz="3600"/>
              <a:t>I = 200:220 = 0,91 (A)</a:t>
            </a:r>
          </a:p>
        </p:txBody>
      </p:sp>
      <p:sp>
        <p:nvSpPr>
          <p:cNvPr id="14" name="TextBox 13">
            <a:extLst>
              <a:ext uri="{FF2B5EF4-FFF2-40B4-BE49-F238E27FC236}">
                <a16:creationId xmlns:a16="http://schemas.microsoft.com/office/drawing/2014/main" id="{69D8B82B-DE0A-2B78-1EA3-190A1E48C8AB}"/>
              </a:ext>
            </a:extLst>
          </p:cNvPr>
          <p:cNvSpPr txBox="1"/>
          <p:nvPr/>
        </p:nvSpPr>
        <p:spPr>
          <a:xfrm>
            <a:off x="9220200" y="8965888"/>
            <a:ext cx="4267200" cy="646331"/>
          </a:xfrm>
          <a:prstGeom prst="rect">
            <a:avLst/>
          </a:prstGeom>
          <a:noFill/>
        </p:spPr>
        <p:txBody>
          <a:bodyPr wrap="square" rtlCol="0">
            <a:spAutoFit/>
          </a:bodyPr>
          <a:lstStyle/>
          <a:p>
            <a:r>
              <a:rPr lang="en-US" sz="3600"/>
              <a:t>I = 15:220 = 0.07 (A)</a:t>
            </a:r>
          </a:p>
        </p:txBody>
      </p:sp>
      <p:sp>
        <p:nvSpPr>
          <p:cNvPr id="15" name="TextBox 14">
            <a:extLst>
              <a:ext uri="{FF2B5EF4-FFF2-40B4-BE49-F238E27FC236}">
                <a16:creationId xmlns:a16="http://schemas.microsoft.com/office/drawing/2014/main" id="{90A2B63E-7C7E-F685-A9DF-2CA31FB75217}"/>
              </a:ext>
            </a:extLst>
          </p:cNvPr>
          <p:cNvSpPr txBox="1"/>
          <p:nvPr/>
        </p:nvSpPr>
        <p:spPr>
          <a:xfrm>
            <a:off x="15150507" y="4109039"/>
            <a:ext cx="2057400" cy="646331"/>
          </a:xfrm>
          <a:prstGeom prst="rect">
            <a:avLst/>
          </a:prstGeom>
          <a:noFill/>
        </p:spPr>
        <p:txBody>
          <a:bodyPr wrap="square" rtlCol="0">
            <a:spAutoFit/>
          </a:bodyPr>
          <a:lstStyle/>
          <a:p>
            <a:r>
              <a:rPr lang="en-US" sz="3600"/>
              <a:t>0,5 mm</a:t>
            </a:r>
            <a:r>
              <a:rPr lang="en-US" sz="3600" baseline="30000"/>
              <a:t>2</a:t>
            </a:r>
            <a:endParaRPr lang="en-US" sz="3600"/>
          </a:p>
        </p:txBody>
      </p:sp>
      <p:sp>
        <p:nvSpPr>
          <p:cNvPr id="16" name="TextBox 15">
            <a:extLst>
              <a:ext uri="{FF2B5EF4-FFF2-40B4-BE49-F238E27FC236}">
                <a16:creationId xmlns:a16="http://schemas.microsoft.com/office/drawing/2014/main" id="{EADDE9D7-CD76-C44C-E792-33AEDD2D1C93}"/>
              </a:ext>
            </a:extLst>
          </p:cNvPr>
          <p:cNvSpPr txBox="1"/>
          <p:nvPr/>
        </p:nvSpPr>
        <p:spPr>
          <a:xfrm>
            <a:off x="15256786" y="5295901"/>
            <a:ext cx="2057400" cy="646331"/>
          </a:xfrm>
          <a:prstGeom prst="rect">
            <a:avLst/>
          </a:prstGeom>
          <a:noFill/>
        </p:spPr>
        <p:txBody>
          <a:bodyPr wrap="square" rtlCol="0">
            <a:spAutoFit/>
          </a:bodyPr>
          <a:lstStyle/>
          <a:p>
            <a:r>
              <a:rPr lang="en-US" sz="3600"/>
              <a:t>0,5 mm</a:t>
            </a:r>
            <a:r>
              <a:rPr lang="en-US" sz="3600" baseline="30000"/>
              <a:t>2</a:t>
            </a:r>
            <a:endParaRPr lang="en-US" sz="3600"/>
          </a:p>
        </p:txBody>
      </p:sp>
      <p:sp>
        <p:nvSpPr>
          <p:cNvPr id="17" name="TextBox 16">
            <a:extLst>
              <a:ext uri="{FF2B5EF4-FFF2-40B4-BE49-F238E27FC236}">
                <a16:creationId xmlns:a16="http://schemas.microsoft.com/office/drawing/2014/main" id="{5E328D8A-249E-CB4F-C4E1-A3507DF8C6E4}"/>
              </a:ext>
            </a:extLst>
          </p:cNvPr>
          <p:cNvSpPr txBox="1"/>
          <p:nvPr/>
        </p:nvSpPr>
        <p:spPr>
          <a:xfrm>
            <a:off x="15183851" y="6376963"/>
            <a:ext cx="2057400" cy="646331"/>
          </a:xfrm>
          <a:prstGeom prst="rect">
            <a:avLst/>
          </a:prstGeom>
          <a:noFill/>
        </p:spPr>
        <p:txBody>
          <a:bodyPr wrap="square" rtlCol="0">
            <a:spAutoFit/>
          </a:bodyPr>
          <a:lstStyle/>
          <a:p>
            <a:r>
              <a:rPr lang="en-US" sz="3600"/>
              <a:t>0,5 mm</a:t>
            </a:r>
            <a:r>
              <a:rPr lang="en-US" sz="3600" baseline="30000"/>
              <a:t>2</a:t>
            </a:r>
            <a:endParaRPr lang="en-US" sz="3600"/>
          </a:p>
        </p:txBody>
      </p:sp>
      <p:sp>
        <p:nvSpPr>
          <p:cNvPr id="18" name="TextBox 17">
            <a:extLst>
              <a:ext uri="{FF2B5EF4-FFF2-40B4-BE49-F238E27FC236}">
                <a16:creationId xmlns:a16="http://schemas.microsoft.com/office/drawing/2014/main" id="{1ACC54C9-45C3-89E3-8CCF-95CA591AE053}"/>
              </a:ext>
            </a:extLst>
          </p:cNvPr>
          <p:cNvSpPr txBox="1"/>
          <p:nvPr/>
        </p:nvSpPr>
        <p:spPr>
          <a:xfrm>
            <a:off x="15155448" y="7406873"/>
            <a:ext cx="2057400" cy="646331"/>
          </a:xfrm>
          <a:prstGeom prst="rect">
            <a:avLst/>
          </a:prstGeom>
          <a:noFill/>
        </p:spPr>
        <p:txBody>
          <a:bodyPr wrap="square" rtlCol="0">
            <a:spAutoFit/>
          </a:bodyPr>
          <a:lstStyle/>
          <a:p>
            <a:r>
              <a:rPr lang="en-US" sz="3600"/>
              <a:t>0,75 mm</a:t>
            </a:r>
            <a:r>
              <a:rPr lang="en-US" sz="3600" baseline="30000"/>
              <a:t>2</a:t>
            </a:r>
            <a:endParaRPr lang="en-US" sz="3600"/>
          </a:p>
        </p:txBody>
      </p:sp>
      <p:sp>
        <p:nvSpPr>
          <p:cNvPr id="19" name="TextBox 18">
            <a:extLst>
              <a:ext uri="{FF2B5EF4-FFF2-40B4-BE49-F238E27FC236}">
                <a16:creationId xmlns:a16="http://schemas.microsoft.com/office/drawing/2014/main" id="{08AB7EBD-2763-6AC1-D270-7A253BE20251}"/>
              </a:ext>
            </a:extLst>
          </p:cNvPr>
          <p:cNvSpPr txBox="1"/>
          <p:nvPr/>
        </p:nvSpPr>
        <p:spPr>
          <a:xfrm>
            <a:off x="15259391" y="8303740"/>
            <a:ext cx="2057400" cy="646331"/>
          </a:xfrm>
          <a:prstGeom prst="rect">
            <a:avLst/>
          </a:prstGeom>
          <a:noFill/>
        </p:spPr>
        <p:txBody>
          <a:bodyPr wrap="square" rtlCol="0">
            <a:spAutoFit/>
          </a:bodyPr>
          <a:lstStyle/>
          <a:p>
            <a:r>
              <a:rPr lang="en-US" sz="3600"/>
              <a:t>0,5 mm</a:t>
            </a:r>
            <a:r>
              <a:rPr lang="en-US" sz="3600" baseline="30000"/>
              <a:t>2</a:t>
            </a:r>
            <a:endParaRPr lang="en-US" sz="3600"/>
          </a:p>
        </p:txBody>
      </p:sp>
      <p:sp>
        <p:nvSpPr>
          <p:cNvPr id="20" name="TextBox 19">
            <a:extLst>
              <a:ext uri="{FF2B5EF4-FFF2-40B4-BE49-F238E27FC236}">
                <a16:creationId xmlns:a16="http://schemas.microsoft.com/office/drawing/2014/main" id="{A85EC3ED-A618-9CD8-21AC-6BF3FB7FB2EF}"/>
              </a:ext>
            </a:extLst>
          </p:cNvPr>
          <p:cNvSpPr txBox="1"/>
          <p:nvPr/>
        </p:nvSpPr>
        <p:spPr>
          <a:xfrm>
            <a:off x="15150507" y="9194994"/>
            <a:ext cx="2057400" cy="646331"/>
          </a:xfrm>
          <a:prstGeom prst="rect">
            <a:avLst/>
          </a:prstGeom>
          <a:noFill/>
        </p:spPr>
        <p:txBody>
          <a:bodyPr wrap="square" rtlCol="0">
            <a:spAutoFit/>
          </a:bodyPr>
          <a:lstStyle/>
          <a:p>
            <a:r>
              <a:rPr lang="en-US" sz="3600"/>
              <a:t>0,5 mm</a:t>
            </a:r>
            <a:r>
              <a:rPr lang="en-US" sz="3600" baseline="30000"/>
              <a:t>2</a:t>
            </a:r>
            <a:endParaRPr lang="en-US" sz="3600"/>
          </a:p>
        </p:txBody>
      </p:sp>
      <p:sp>
        <p:nvSpPr>
          <p:cNvPr id="3" name="Rectangle: Rounded Corners 2">
            <a:extLst>
              <a:ext uri="{FF2B5EF4-FFF2-40B4-BE49-F238E27FC236}">
                <a16:creationId xmlns:a16="http://schemas.microsoft.com/office/drawing/2014/main" id="{AD6EE5F6-44AF-6F8B-7C1D-A43898B80544}"/>
              </a:ext>
            </a:extLst>
          </p:cNvPr>
          <p:cNvSpPr/>
          <p:nvPr/>
        </p:nvSpPr>
        <p:spPr>
          <a:xfrm>
            <a:off x="590264" y="2129655"/>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a:t>
            </a:r>
            <a:r>
              <a:rPr lang="vi-VN" sz="3600" b="1">
                <a:solidFill>
                  <a:srgbClr val="7030A0"/>
                </a:solidFill>
                <a:latin typeface="Arial" panose="020B0604020202020204" pitchFamily="34" charset="0"/>
                <a:cs typeface="Arial" panose="020B0604020202020204" pitchFamily="34" charset="0"/>
              </a:rPr>
              <a:t>1</a:t>
            </a:r>
            <a:endParaRPr lang="en-US" sz="3600" b="1">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2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125F22-D8D0-BF62-5C6A-DB428A29851A}"/>
              </a:ext>
            </a:extLst>
          </p:cNvPr>
          <p:cNvGraphicFramePr>
            <a:graphicFrameLocks noGrp="1"/>
          </p:cNvGraphicFramePr>
          <p:nvPr>
            <p:extLst>
              <p:ext uri="{D42A27DB-BD31-4B8C-83A1-F6EECF244321}">
                <p14:modId xmlns:p14="http://schemas.microsoft.com/office/powerpoint/2010/main" val="1962668802"/>
              </p:ext>
            </p:extLst>
          </p:nvPr>
        </p:nvGraphicFramePr>
        <p:xfrm>
          <a:off x="646414" y="2141964"/>
          <a:ext cx="17055334" cy="7972984"/>
        </p:xfrm>
        <a:graphic>
          <a:graphicData uri="http://schemas.openxmlformats.org/drawingml/2006/table">
            <a:tbl>
              <a:tblPr firstRow="1" bandRow="1">
                <a:tableStyleId>{5940675A-B579-460E-94D1-54222C63F5DA}</a:tableStyleId>
              </a:tblPr>
              <a:tblGrid>
                <a:gridCol w="1389122">
                  <a:extLst>
                    <a:ext uri="{9D8B030D-6E8A-4147-A177-3AD203B41FA5}">
                      <a16:colId xmlns:a16="http://schemas.microsoft.com/office/drawing/2014/main" val="2832752715"/>
                    </a:ext>
                  </a:extLst>
                </a:gridCol>
                <a:gridCol w="3549979">
                  <a:extLst>
                    <a:ext uri="{9D8B030D-6E8A-4147-A177-3AD203B41FA5}">
                      <a16:colId xmlns:a16="http://schemas.microsoft.com/office/drawing/2014/main" val="176678994"/>
                    </a:ext>
                  </a:extLst>
                </a:gridCol>
                <a:gridCol w="4861928">
                  <a:extLst>
                    <a:ext uri="{9D8B030D-6E8A-4147-A177-3AD203B41FA5}">
                      <a16:colId xmlns:a16="http://schemas.microsoft.com/office/drawing/2014/main" val="3581339006"/>
                    </a:ext>
                  </a:extLst>
                </a:gridCol>
                <a:gridCol w="7254305">
                  <a:extLst>
                    <a:ext uri="{9D8B030D-6E8A-4147-A177-3AD203B41FA5}">
                      <a16:colId xmlns:a16="http://schemas.microsoft.com/office/drawing/2014/main" val="1330418220"/>
                    </a:ext>
                  </a:extLst>
                </a:gridCol>
              </a:tblGrid>
              <a:tr h="1041246">
                <a:tc>
                  <a:txBody>
                    <a:bodyPr/>
                    <a:lstStyle/>
                    <a:p>
                      <a:pPr algn="ctr"/>
                      <a:r>
                        <a:rPr lang="en-US" sz="3600" b="1"/>
                        <a:t>STT</a:t>
                      </a:r>
                    </a:p>
                  </a:txBody>
                  <a:tcPr/>
                </a:tc>
                <a:tc>
                  <a:txBody>
                    <a:bodyPr/>
                    <a:lstStyle/>
                    <a:p>
                      <a:pPr algn="ctr"/>
                      <a:r>
                        <a:rPr lang="en-US" sz="3600" b="1"/>
                        <a:t>Tên dụng cụ</a:t>
                      </a:r>
                    </a:p>
                  </a:txBody>
                  <a:tcPr/>
                </a:tc>
                <a:tc>
                  <a:txBody>
                    <a:bodyPr/>
                    <a:lstStyle/>
                    <a:p>
                      <a:pPr algn="ctr"/>
                      <a:r>
                        <a:rPr lang="en-US" sz="3600" b="1"/>
                        <a:t>Hình ảnh</a:t>
                      </a:r>
                    </a:p>
                  </a:txBody>
                  <a:tcPr/>
                </a:tc>
                <a:tc>
                  <a:txBody>
                    <a:bodyPr/>
                    <a:lstStyle/>
                    <a:p>
                      <a:pPr algn="ctr"/>
                      <a:r>
                        <a:rPr lang="en-US" sz="3600" b="1"/>
                        <a:t>Công dụng</a:t>
                      </a:r>
                    </a:p>
                  </a:txBody>
                  <a:tcPr/>
                </a:tc>
                <a:extLst>
                  <a:ext uri="{0D108BD9-81ED-4DB2-BD59-A6C34878D82A}">
                    <a16:rowId xmlns:a16="http://schemas.microsoft.com/office/drawing/2014/main" val="1913425499"/>
                  </a:ext>
                </a:extLst>
              </a:tr>
              <a:tr h="1694848">
                <a:tc>
                  <a:txBody>
                    <a:bodyPr/>
                    <a:lstStyle/>
                    <a:p>
                      <a:r>
                        <a:rPr lang="en-US" sz="3600">
                          <a:latin typeface="Arial" panose="020B0604020202020204" pitchFamily="34" charset="0"/>
                          <a:cs typeface="Arial" panose="020B0604020202020204" pitchFamily="34" charset="0"/>
                        </a:rPr>
                        <a:t>1</a:t>
                      </a:r>
                    </a:p>
                  </a:txBody>
                  <a:tcPr/>
                </a:tc>
                <a:tc>
                  <a:txBody>
                    <a:bodyPr/>
                    <a:lstStyle/>
                    <a:p>
                      <a:r>
                        <a:rPr lang="en-US" sz="3600">
                          <a:latin typeface="Arial" panose="020B0604020202020204" pitchFamily="34" charset="0"/>
                          <a:cs typeface="Arial" panose="020B0604020202020204" pitchFamily="34" charset="0"/>
                        </a:rPr>
                        <a:t>Thước cuộn</a:t>
                      </a:r>
                    </a:p>
                  </a:txBody>
                  <a:tcPr/>
                </a:tc>
                <a:tc>
                  <a:txBody>
                    <a:bodyPr/>
                    <a:lstStyle/>
                    <a:p>
                      <a:endParaRPr lang="en-US" sz="3600"/>
                    </a:p>
                  </a:txBody>
                  <a:tcPr/>
                </a:tc>
                <a:tc>
                  <a:txBody>
                    <a:bodyPr/>
                    <a:lstStyle/>
                    <a:p>
                      <a:endParaRPr lang="en-US" sz="3600"/>
                    </a:p>
                  </a:txBody>
                  <a:tcPr/>
                </a:tc>
                <a:extLst>
                  <a:ext uri="{0D108BD9-81ED-4DB2-BD59-A6C34878D82A}">
                    <a16:rowId xmlns:a16="http://schemas.microsoft.com/office/drawing/2014/main" val="2239225178"/>
                  </a:ext>
                </a:extLst>
              </a:tr>
              <a:tr h="1694848">
                <a:tc>
                  <a:txBody>
                    <a:bodyPr/>
                    <a:lstStyle/>
                    <a:p>
                      <a:r>
                        <a:rPr lang="en-US" sz="3600">
                          <a:latin typeface="Arial" panose="020B0604020202020204" pitchFamily="34" charset="0"/>
                          <a:cs typeface="Arial" panose="020B0604020202020204" pitchFamily="34" charset="0"/>
                        </a:rPr>
                        <a:t>2</a:t>
                      </a:r>
                    </a:p>
                  </a:txBody>
                  <a:tcPr/>
                </a:tc>
                <a:tc>
                  <a:txBody>
                    <a:bodyPr/>
                    <a:lstStyle/>
                    <a:p>
                      <a:r>
                        <a:rPr lang="en-US" sz="3600">
                          <a:latin typeface="Arial" panose="020B0604020202020204" pitchFamily="34" charset="0"/>
                          <a:cs typeface="Arial" panose="020B0604020202020204" pitchFamily="34" charset="0"/>
                        </a:rPr>
                        <a:t>Tua vít</a:t>
                      </a:r>
                    </a:p>
                  </a:txBody>
                  <a:tcPr/>
                </a:tc>
                <a:tc>
                  <a:txBody>
                    <a:bodyPr/>
                    <a:lstStyle/>
                    <a:p>
                      <a:endParaRPr lang="en-US" sz="36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vặn vít</a:t>
                      </a:r>
                      <a:endParaRPr lang="en-US" sz="3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1955945"/>
                  </a:ext>
                </a:extLst>
              </a:tr>
              <a:tr h="1847194">
                <a:tc>
                  <a:txBody>
                    <a:bodyPr/>
                    <a:lstStyle/>
                    <a:p>
                      <a:r>
                        <a:rPr lang="en-US" sz="3600">
                          <a:latin typeface="Arial" panose="020B0604020202020204" pitchFamily="34" charset="0"/>
                          <a:cs typeface="Arial" panose="020B0604020202020204" pitchFamily="34" charset="0"/>
                        </a:rPr>
                        <a:t>3</a:t>
                      </a:r>
                    </a:p>
                  </a:txBody>
                  <a:tcPr/>
                </a:tc>
                <a:tc>
                  <a:txBody>
                    <a:bodyPr/>
                    <a:lstStyle/>
                    <a:p>
                      <a:r>
                        <a:rPr lang="en-US" sz="3600">
                          <a:latin typeface="Arial" panose="020B0604020202020204" pitchFamily="34" charset="0"/>
                          <a:cs typeface="Arial" panose="020B0604020202020204" pitchFamily="34" charset="0"/>
                        </a:rPr>
                        <a:t>Kìm tuốt dây</a:t>
                      </a:r>
                    </a:p>
                    <a:p>
                      <a:r>
                        <a:rPr lang="en-US" sz="3600">
                          <a:latin typeface="Arial" panose="020B0604020202020204" pitchFamily="34" charset="0"/>
                          <a:cs typeface="Arial" panose="020B0604020202020204" pitchFamily="34" charset="0"/>
                        </a:rPr>
                        <a:t>Kìm cắt dây</a:t>
                      </a:r>
                    </a:p>
                    <a:p>
                      <a:r>
                        <a:rPr lang="en-US" sz="3600">
                          <a:latin typeface="Arial" panose="020B0604020202020204" pitchFamily="34" charset="0"/>
                          <a:cs typeface="Arial" panose="020B0604020202020204" pitchFamily="34" charset="0"/>
                        </a:rPr>
                        <a:t>Kìm điện</a:t>
                      </a:r>
                    </a:p>
                  </a:txBody>
                  <a:tcPr/>
                </a:tc>
                <a:tc>
                  <a:txBody>
                    <a:bodyPr/>
                    <a:lstStyle/>
                    <a:p>
                      <a:endParaRPr lang="en-US" sz="3600"/>
                    </a:p>
                  </a:txBody>
                  <a:tcPr/>
                </a:tc>
                <a:tc>
                  <a:txBody>
                    <a:bodyPr/>
                    <a:lstStyle/>
                    <a:p>
                      <a:endParaRPr lang="en-US" sz="3600" b="0" i="0" kern="1200">
                        <a:solidFill>
                          <a:schemeClr val="tx1"/>
                        </a:solidFill>
                        <a:effectLst/>
                        <a:latin typeface="+mn-lt"/>
                        <a:ea typeface="+mn-ea"/>
                        <a:cs typeface="+mn-cs"/>
                      </a:endParaRPr>
                    </a:p>
                  </a:txBody>
                  <a:tcPr/>
                </a:tc>
                <a:extLst>
                  <a:ext uri="{0D108BD9-81ED-4DB2-BD59-A6C34878D82A}">
                    <a16:rowId xmlns:a16="http://schemas.microsoft.com/office/drawing/2014/main" val="4189782411"/>
                  </a:ext>
                </a:extLst>
              </a:tr>
              <a:tr h="1694848">
                <a:tc>
                  <a:txBody>
                    <a:bodyPr/>
                    <a:lstStyle/>
                    <a:p>
                      <a:r>
                        <a:rPr lang="en-US" sz="3600">
                          <a:latin typeface="Arial" panose="020B0604020202020204" pitchFamily="34" charset="0"/>
                          <a:cs typeface="Arial" panose="020B0604020202020204" pitchFamily="34" charset="0"/>
                        </a:rPr>
                        <a:t>4</a:t>
                      </a:r>
                    </a:p>
                  </a:txBody>
                  <a:tcPr/>
                </a:tc>
                <a:tc>
                  <a:txBody>
                    <a:bodyPr/>
                    <a:lstStyle/>
                    <a:p>
                      <a:r>
                        <a:rPr lang="en-US" sz="3600">
                          <a:latin typeface="Arial" panose="020B0604020202020204" pitchFamily="34" charset="0"/>
                          <a:cs typeface="Arial" panose="020B0604020202020204" pitchFamily="34" charset="0"/>
                        </a:rPr>
                        <a:t>Mỏ lết</a:t>
                      </a:r>
                    </a:p>
                  </a:txBody>
                  <a:tcPr/>
                </a:tc>
                <a:tc>
                  <a:txBody>
                    <a:bodyPr/>
                    <a:lstStyle/>
                    <a:p>
                      <a:endParaRPr lang="en-US" sz="3600"/>
                    </a:p>
                  </a:txBody>
                  <a:tcPr/>
                </a:tc>
                <a:tc>
                  <a:txBody>
                    <a:bodyPr/>
                    <a:lstStyle/>
                    <a:p>
                      <a:endParaRPr lang="en-US" sz="3600"/>
                    </a:p>
                  </a:txBody>
                  <a:tcPr/>
                </a:tc>
                <a:extLst>
                  <a:ext uri="{0D108BD9-81ED-4DB2-BD59-A6C34878D82A}">
                    <a16:rowId xmlns:a16="http://schemas.microsoft.com/office/drawing/2014/main" val="1294452164"/>
                  </a:ext>
                </a:extLst>
              </a:tr>
            </a:tbl>
          </a:graphicData>
        </a:graphic>
      </p:graphicFrame>
      <p:pic>
        <p:nvPicPr>
          <p:cNvPr id="1034" name="Picture 10" descr="Hoàn thiện nội dung còn thiếu trong Bảng 3.3 trang 18 Công nghệ 9">
            <a:extLst>
              <a:ext uri="{FF2B5EF4-FFF2-40B4-BE49-F238E27FC236}">
                <a16:creationId xmlns:a16="http://schemas.microsoft.com/office/drawing/2014/main" id="{DCD3CF32-2AF3-000B-9A2C-49ABA587A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747" y="3272589"/>
            <a:ext cx="2743200" cy="12118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15B616-DC3D-93E6-DAD9-DBBD03120CE4}"/>
              </a:ext>
            </a:extLst>
          </p:cNvPr>
          <p:cNvPicPr>
            <a:picLocks noChangeAspect="1"/>
          </p:cNvPicPr>
          <p:nvPr/>
        </p:nvPicPr>
        <p:blipFill>
          <a:blip r:embed="rId3"/>
          <a:stretch>
            <a:fillRect/>
          </a:stretch>
        </p:blipFill>
        <p:spPr>
          <a:xfrm>
            <a:off x="5994095" y="4932818"/>
            <a:ext cx="4140505" cy="1211855"/>
          </a:xfrm>
          <a:prstGeom prst="rect">
            <a:avLst/>
          </a:prstGeom>
        </p:spPr>
      </p:pic>
      <p:pic>
        <p:nvPicPr>
          <p:cNvPr id="8" name="Picture 7" descr="A group of pliers and wire cutters&#10;&#10;Description automatically generated">
            <a:extLst>
              <a:ext uri="{FF2B5EF4-FFF2-40B4-BE49-F238E27FC236}">
                <a16:creationId xmlns:a16="http://schemas.microsoft.com/office/drawing/2014/main" id="{0A80986B-DA4E-5229-F913-997661A2C79D}"/>
              </a:ext>
            </a:extLst>
          </p:cNvPr>
          <p:cNvPicPr>
            <a:picLocks noChangeAspect="1"/>
          </p:cNvPicPr>
          <p:nvPr/>
        </p:nvPicPr>
        <p:blipFill>
          <a:blip r:embed="rId4"/>
          <a:stretch>
            <a:fillRect/>
          </a:stretch>
        </p:blipFill>
        <p:spPr>
          <a:xfrm>
            <a:off x="6105569" y="6726468"/>
            <a:ext cx="3505200" cy="1607568"/>
          </a:xfrm>
          <a:prstGeom prst="rect">
            <a:avLst/>
          </a:prstGeom>
        </p:spPr>
      </p:pic>
      <p:pic>
        <p:nvPicPr>
          <p:cNvPr id="10" name="Picture 9">
            <a:extLst>
              <a:ext uri="{FF2B5EF4-FFF2-40B4-BE49-F238E27FC236}">
                <a16:creationId xmlns:a16="http://schemas.microsoft.com/office/drawing/2014/main" id="{E697A5FE-58CC-08A2-2467-725022686AA8}"/>
              </a:ext>
            </a:extLst>
          </p:cNvPr>
          <p:cNvPicPr>
            <a:picLocks noChangeAspect="1"/>
          </p:cNvPicPr>
          <p:nvPr/>
        </p:nvPicPr>
        <p:blipFill>
          <a:blip r:embed="rId5"/>
          <a:stretch>
            <a:fillRect/>
          </a:stretch>
        </p:blipFill>
        <p:spPr>
          <a:xfrm>
            <a:off x="6105569" y="8723653"/>
            <a:ext cx="3505200" cy="1004539"/>
          </a:xfrm>
          <a:prstGeom prst="rect">
            <a:avLst/>
          </a:prstGeom>
        </p:spPr>
      </p:pic>
      <p:sp>
        <p:nvSpPr>
          <p:cNvPr id="2" name="TextBox 1">
            <a:extLst>
              <a:ext uri="{FF2B5EF4-FFF2-40B4-BE49-F238E27FC236}">
                <a16:creationId xmlns:a16="http://schemas.microsoft.com/office/drawing/2014/main" id="{A5E3DC0F-C0A2-3F02-6844-D51AB0E42904}"/>
              </a:ext>
            </a:extLst>
          </p:cNvPr>
          <p:cNvSpPr txBox="1"/>
          <p:nvPr/>
        </p:nvSpPr>
        <p:spPr>
          <a:xfrm>
            <a:off x="990600" y="228314"/>
            <a:ext cx="15697200" cy="707886"/>
          </a:xfrm>
          <a:prstGeom prst="rect">
            <a:avLst/>
          </a:prstGeom>
          <a:noFill/>
        </p:spPr>
        <p:txBody>
          <a:bodyPr wrap="square" rtlCol="0">
            <a:spAutoFit/>
          </a:bodyPr>
          <a:lstStyle/>
          <a:p>
            <a:r>
              <a:rPr lang="en-US" sz="4000" b="1" i="0">
                <a:solidFill>
                  <a:srgbClr val="000000"/>
                </a:solidFill>
                <a:effectLst/>
                <a:highlight>
                  <a:srgbClr val="FFFFFF"/>
                </a:highlight>
                <a:latin typeface="Arial" panose="020B0604020202020204" pitchFamily="34" charset="0"/>
                <a:cs typeface="Arial" panose="020B0604020202020204" pitchFamily="34" charset="0"/>
              </a:rPr>
              <a:t>Nhiệm vụ 2. </a:t>
            </a:r>
            <a:r>
              <a:rPr lang="en-US" sz="4000" b="0" i="0">
                <a:solidFill>
                  <a:srgbClr val="000000"/>
                </a:solidFill>
                <a:effectLst/>
                <a:highlight>
                  <a:srgbClr val="FFFFFF"/>
                </a:highlight>
                <a:latin typeface="Arial" panose="020B0604020202020204" pitchFamily="34" charset="0"/>
                <a:cs typeface="Arial" panose="020B0604020202020204" pitchFamily="34" charset="0"/>
              </a:rPr>
              <a:t>Hoàn thiện nội dung còn thiếu trong Bảng</a:t>
            </a:r>
            <a:endParaRPr lang="en-US" sz="4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886404-D95B-C7E0-E1B0-94E40F6BD22D}"/>
              </a:ext>
            </a:extLst>
          </p:cNvPr>
          <p:cNvSpPr txBox="1"/>
          <p:nvPr/>
        </p:nvSpPr>
        <p:spPr>
          <a:xfrm>
            <a:off x="10986480" y="3429000"/>
            <a:ext cx="4495800" cy="1200329"/>
          </a:xfrm>
          <a:prstGeom prst="rect">
            <a:avLst/>
          </a:prstGeom>
          <a:noFill/>
        </p:spPr>
        <p:txBody>
          <a:bodyPr wrap="square">
            <a:spAutoFit/>
          </a:bodyPr>
          <a:lstStyle/>
          <a:p>
            <a:r>
              <a:rPr lang="vi-VN" sz="3600" b="0" i="0" kern="1200">
                <a:solidFill>
                  <a:schemeClr val="tx1"/>
                </a:solidFill>
                <a:effectLst/>
                <a:ea typeface="+mn-ea"/>
                <a:cs typeface="+mn-cs"/>
              </a:rPr>
              <a:t>Đo đạc, đo lường khoảng cách</a:t>
            </a:r>
            <a:endParaRPr lang="en-US" sz="3600"/>
          </a:p>
        </p:txBody>
      </p:sp>
      <p:sp>
        <p:nvSpPr>
          <p:cNvPr id="9" name="TextBox 8">
            <a:extLst>
              <a:ext uri="{FF2B5EF4-FFF2-40B4-BE49-F238E27FC236}">
                <a16:creationId xmlns:a16="http://schemas.microsoft.com/office/drawing/2014/main" id="{22844921-2E48-41E6-BBF3-EEF46984DC7C}"/>
              </a:ext>
            </a:extLst>
          </p:cNvPr>
          <p:cNvSpPr txBox="1"/>
          <p:nvPr/>
        </p:nvSpPr>
        <p:spPr>
          <a:xfrm>
            <a:off x="10565473" y="6640726"/>
            <a:ext cx="7136275" cy="1754326"/>
          </a:xfrm>
          <a:prstGeom prst="rect">
            <a:avLst/>
          </a:prstGeom>
          <a:noFill/>
        </p:spPr>
        <p:txBody>
          <a:bodyPr wrap="square">
            <a:spAutoFit/>
          </a:bodyPr>
          <a:lstStyle/>
          <a:p>
            <a:r>
              <a:rPr lang="en-US" sz="3600" b="0" i="0" kern="1200">
                <a:solidFill>
                  <a:schemeClr val="tx1"/>
                </a:solidFill>
                <a:effectLst/>
                <a:latin typeface="Arial" panose="020B0604020202020204" pitchFamily="34" charset="0"/>
                <a:cs typeface="Arial" panose="020B0604020202020204" pitchFamily="34" charset="0"/>
              </a:rPr>
              <a:t>- Tuốt vỏ cách điện của dây dẫn.</a:t>
            </a:r>
          </a:p>
          <a:p>
            <a:r>
              <a:rPr lang="en-US" sz="3600" b="0" i="0" kern="1200">
                <a:solidFill>
                  <a:schemeClr val="tx1"/>
                </a:solidFill>
                <a:effectLst/>
                <a:latin typeface="Arial" panose="020B0604020202020204" pitchFamily="34" charset="0"/>
                <a:cs typeface="Arial" panose="020B0604020202020204" pitchFamily="34" charset="0"/>
              </a:rPr>
              <a:t>- Cắt dây điện.</a:t>
            </a:r>
          </a:p>
          <a:p>
            <a:r>
              <a:rPr lang="en-US" sz="3600" b="0" i="0" kern="1200">
                <a:solidFill>
                  <a:schemeClr val="tx1"/>
                </a:solidFill>
                <a:effectLst/>
                <a:latin typeface="Arial" panose="020B0604020202020204" pitchFamily="34" charset="0"/>
                <a:cs typeface="Arial" panose="020B0604020202020204" pitchFamily="34" charset="0"/>
              </a:rPr>
              <a:t>- Giữ dây dẫn điện của dây dẫn.</a:t>
            </a:r>
          </a:p>
        </p:txBody>
      </p:sp>
      <p:sp>
        <p:nvSpPr>
          <p:cNvPr id="12" name="TextBox 11">
            <a:extLst>
              <a:ext uri="{FF2B5EF4-FFF2-40B4-BE49-F238E27FC236}">
                <a16:creationId xmlns:a16="http://schemas.microsoft.com/office/drawing/2014/main" id="{CDF0ACAA-40DE-BBAA-B343-C470FEA000B3}"/>
              </a:ext>
            </a:extLst>
          </p:cNvPr>
          <p:cNvSpPr txBox="1"/>
          <p:nvPr/>
        </p:nvSpPr>
        <p:spPr>
          <a:xfrm>
            <a:off x="10867036" y="8723653"/>
            <a:ext cx="6533147" cy="1200329"/>
          </a:xfrm>
          <a:prstGeom prst="rect">
            <a:avLst/>
          </a:prstGeom>
          <a:noFill/>
        </p:spPr>
        <p:txBody>
          <a:bodyPr wrap="square">
            <a:spAutoFit/>
          </a:bodyPr>
          <a:lstStyle/>
          <a:p>
            <a:r>
              <a:rPr lang="en-US" sz="3600" b="0" i="0" kern="1200">
                <a:solidFill>
                  <a:schemeClr val="tx1"/>
                </a:solidFill>
                <a:effectLst/>
                <a:latin typeface="Arial" panose="020B0604020202020204" pitchFamily="34" charset="0"/>
                <a:cs typeface="Arial" panose="020B0604020202020204" pitchFamily="34" charset="0"/>
              </a:rPr>
              <a:t>Vặn xiết hoặc nới lỏng đai ốc, bu lông.</a:t>
            </a:r>
            <a:endParaRPr lang="en-US" sz="360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A7D4234-220F-B9B3-6FB1-03540CBCA19B}"/>
              </a:ext>
            </a:extLst>
          </p:cNvPr>
          <p:cNvSpPr/>
          <p:nvPr/>
        </p:nvSpPr>
        <p:spPr>
          <a:xfrm>
            <a:off x="646414" y="1474687"/>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a:t>
            </a:r>
            <a:r>
              <a:rPr lang="vi-VN" sz="3600" b="1">
                <a:solidFill>
                  <a:srgbClr val="7030A0"/>
                </a:solidFill>
                <a:latin typeface="Arial" panose="020B0604020202020204" pitchFamily="34" charset="0"/>
                <a:cs typeface="Arial" panose="020B0604020202020204" pitchFamily="34" charset="0"/>
              </a:rPr>
              <a:t>2</a:t>
            </a:r>
            <a:endParaRPr lang="en-US" sz="3600" b="1">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5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125F22-D8D0-BF62-5C6A-DB428A29851A}"/>
              </a:ext>
            </a:extLst>
          </p:cNvPr>
          <p:cNvGraphicFramePr>
            <a:graphicFrameLocks noGrp="1"/>
          </p:cNvGraphicFramePr>
          <p:nvPr>
            <p:extLst>
              <p:ext uri="{D42A27DB-BD31-4B8C-83A1-F6EECF244321}">
                <p14:modId xmlns:p14="http://schemas.microsoft.com/office/powerpoint/2010/main" val="765528120"/>
              </p:ext>
            </p:extLst>
          </p:nvPr>
        </p:nvGraphicFramePr>
        <p:xfrm>
          <a:off x="990600" y="1639820"/>
          <a:ext cx="16497872" cy="7771710"/>
        </p:xfrm>
        <a:graphic>
          <a:graphicData uri="http://schemas.openxmlformats.org/drawingml/2006/table">
            <a:tbl>
              <a:tblPr firstRow="1" bandRow="1">
                <a:tableStyleId>{5940675A-B579-460E-94D1-54222C63F5DA}</a:tableStyleId>
              </a:tblPr>
              <a:tblGrid>
                <a:gridCol w="1029272">
                  <a:extLst>
                    <a:ext uri="{9D8B030D-6E8A-4147-A177-3AD203B41FA5}">
                      <a16:colId xmlns:a16="http://schemas.microsoft.com/office/drawing/2014/main" val="2832752715"/>
                    </a:ext>
                  </a:extLst>
                </a:gridCol>
                <a:gridCol w="3085528">
                  <a:extLst>
                    <a:ext uri="{9D8B030D-6E8A-4147-A177-3AD203B41FA5}">
                      <a16:colId xmlns:a16="http://schemas.microsoft.com/office/drawing/2014/main" val="176678994"/>
                    </a:ext>
                  </a:extLst>
                </a:gridCol>
                <a:gridCol w="4724400">
                  <a:extLst>
                    <a:ext uri="{9D8B030D-6E8A-4147-A177-3AD203B41FA5}">
                      <a16:colId xmlns:a16="http://schemas.microsoft.com/office/drawing/2014/main" val="3581339006"/>
                    </a:ext>
                  </a:extLst>
                </a:gridCol>
                <a:gridCol w="7658672">
                  <a:extLst>
                    <a:ext uri="{9D8B030D-6E8A-4147-A177-3AD203B41FA5}">
                      <a16:colId xmlns:a16="http://schemas.microsoft.com/office/drawing/2014/main" val="1330418220"/>
                    </a:ext>
                  </a:extLst>
                </a:gridCol>
              </a:tblGrid>
              <a:tr h="949806">
                <a:tc>
                  <a:txBody>
                    <a:bodyPr/>
                    <a:lstStyle/>
                    <a:p>
                      <a:pPr algn="ctr"/>
                      <a:r>
                        <a:rPr lang="en-US" sz="3600" b="1"/>
                        <a:t>STT</a:t>
                      </a:r>
                    </a:p>
                  </a:txBody>
                  <a:tcPr/>
                </a:tc>
                <a:tc>
                  <a:txBody>
                    <a:bodyPr/>
                    <a:lstStyle/>
                    <a:p>
                      <a:pPr algn="ctr"/>
                      <a:r>
                        <a:rPr lang="en-US" sz="3600" b="1"/>
                        <a:t>Tên dụng cụ</a:t>
                      </a:r>
                    </a:p>
                  </a:txBody>
                  <a:tcPr/>
                </a:tc>
                <a:tc>
                  <a:txBody>
                    <a:bodyPr/>
                    <a:lstStyle/>
                    <a:p>
                      <a:pPr algn="ctr"/>
                      <a:r>
                        <a:rPr lang="en-US" sz="3600" b="1"/>
                        <a:t>Hình ảnh</a:t>
                      </a:r>
                    </a:p>
                  </a:txBody>
                  <a:tcPr/>
                </a:tc>
                <a:tc>
                  <a:txBody>
                    <a:bodyPr/>
                    <a:lstStyle/>
                    <a:p>
                      <a:pPr algn="ctr"/>
                      <a:r>
                        <a:rPr lang="en-US" sz="3600" b="1"/>
                        <a:t>Công dụng</a:t>
                      </a:r>
                    </a:p>
                  </a:txBody>
                  <a:tcPr/>
                </a:tc>
                <a:extLst>
                  <a:ext uri="{0D108BD9-81ED-4DB2-BD59-A6C34878D82A}">
                    <a16:rowId xmlns:a16="http://schemas.microsoft.com/office/drawing/2014/main" val="1913425499"/>
                  </a:ext>
                </a:extLst>
              </a:tr>
              <a:tr h="1694848">
                <a:tc>
                  <a:txBody>
                    <a:bodyPr/>
                    <a:lstStyle/>
                    <a:p>
                      <a:r>
                        <a:rPr lang="en-US" sz="3600"/>
                        <a:t>5</a:t>
                      </a:r>
                    </a:p>
                  </a:txBody>
                  <a:tcPr/>
                </a:tc>
                <a:tc>
                  <a:txBody>
                    <a:bodyPr/>
                    <a:lstStyle/>
                    <a:p>
                      <a:r>
                        <a:rPr lang="en-US" sz="3600">
                          <a:latin typeface="Arial" panose="020B0604020202020204" pitchFamily="34" charset="0"/>
                          <a:cs typeface="Arial" panose="020B0604020202020204" pitchFamily="34" charset="0"/>
                        </a:rPr>
                        <a:t>Bút thử điện</a:t>
                      </a:r>
                    </a:p>
                  </a:txBody>
                  <a:tcPr/>
                </a:tc>
                <a:tc>
                  <a:txBody>
                    <a:bodyPr/>
                    <a:lstStyle/>
                    <a:p>
                      <a:endParaRPr lang="en-US" sz="3600"/>
                    </a:p>
                  </a:txBody>
                  <a:tcPr/>
                </a:tc>
                <a:tc>
                  <a:txBody>
                    <a:bodyPr/>
                    <a:lstStyle/>
                    <a:p>
                      <a:r>
                        <a:rPr lang="vi-VN" sz="3600" b="0" i="0" kern="1200">
                          <a:solidFill>
                            <a:schemeClr val="tx1"/>
                          </a:solidFill>
                          <a:effectLst/>
                          <a:latin typeface="+mn-lt"/>
                          <a:ea typeface="+mn-ea"/>
                          <a:cs typeface="+mn-cs"/>
                        </a:rPr>
                        <a:t>Kiểm tra nhanh trước khi sửa chữa thiết bị có bị rò điện, hoặc phích cắm trong nhà có điện hay không</a:t>
                      </a:r>
                      <a:endParaRPr lang="en-US" sz="3600">
                        <a:latin typeface="+mn-lt"/>
                      </a:endParaRPr>
                    </a:p>
                  </a:txBody>
                  <a:tcPr/>
                </a:tc>
                <a:extLst>
                  <a:ext uri="{0D108BD9-81ED-4DB2-BD59-A6C34878D82A}">
                    <a16:rowId xmlns:a16="http://schemas.microsoft.com/office/drawing/2014/main" val="2239225178"/>
                  </a:ext>
                </a:extLst>
              </a:tr>
              <a:tr h="1694848">
                <a:tc>
                  <a:txBody>
                    <a:bodyPr/>
                    <a:lstStyle/>
                    <a:p>
                      <a:r>
                        <a:rPr lang="en-US" sz="3600"/>
                        <a:t>6</a:t>
                      </a:r>
                    </a:p>
                  </a:txBody>
                  <a:tcPr/>
                </a:tc>
                <a:tc>
                  <a:txBody>
                    <a:bodyPr/>
                    <a:lstStyle/>
                    <a:p>
                      <a:r>
                        <a:rPr lang="en-US" sz="3600"/>
                        <a:t>  </a:t>
                      </a:r>
                    </a:p>
                  </a:txBody>
                  <a:tcPr/>
                </a:tc>
                <a:tc>
                  <a:txBody>
                    <a:bodyPr/>
                    <a:lstStyle/>
                    <a:p>
                      <a:endParaRPr lang="en-US" sz="36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Tạo lực đập</a:t>
                      </a:r>
                      <a:endParaRPr lang="en-US" sz="3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1955945"/>
                  </a:ext>
                </a:extLst>
              </a:tr>
              <a:tr h="1694848">
                <a:tc>
                  <a:txBody>
                    <a:bodyPr/>
                    <a:lstStyle/>
                    <a:p>
                      <a:r>
                        <a:rPr lang="en-US" sz="3600"/>
                        <a:t>7</a:t>
                      </a:r>
                    </a:p>
                  </a:txBody>
                  <a:tcPr/>
                </a:tc>
                <a:tc>
                  <a:txBody>
                    <a:bodyPr/>
                    <a:lstStyle/>
                    <a:p>
                      <a:endParaRPr lang="en-US" sz="3600"/>
                    </a:p>
                  </a:txBody>
                  <a:tcPr/>
                </a:tc>
                <a:tc>
                  <a:txBody>
                    <a:bodyPr/>
                    <a:lstStyle/>
                    <a:p>
                      <a:endParaRPr lang="en-US" sz="36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Cắt ống nhựa và kim loại</a:t>
                      </a:r>
                    </a:p>
                  </a:txBody>
                  <a:tcPr/>
                </a:tc>
                <a:extLst>
                  <a:ext uri="{0D108BD9-81ED-4DB2-BD59-A6C34878D82A}">
                    <a16:rowId xmlns:a16="http://schemas.microsoft.com/office/drawing/2014/main" val="4189782411"/>
                  </a:ext>
                </a:extLst>
              </a:tr>
              <a:tr h="1694848">
                <a:tc>
                  <a:txBody>
                    <a:bodyPr/>
                    <a:lstStyle/>
                    <a:p>
                      <a:r>
                        <a:rPr lang="en-US" sz="3600"/>
                        <a:t>8</a:t>
                      </a:r>
                    </a:p>
                  </a:txBody>
                  <a:tcPr/>
                </a:tc>
                <a:tc>
                  <a:txBody>
                    <a:bodyPr/>
                    <a:lstStyle/>
                    <a:p>
                      <a:endParaRPr lang="en-US" sz="3600"/>
                    </a:p>
                  </a:txBody>
                  <a:tcPr/>
                </a:tc>
                <a:tc>
                  <a:txBody>
                    <a:bodyPr/>
                    <a:lstStyle/>
                    <a:p>
                      <a:endParaRPr lang="en-US" sz="3600"/>
                    </a:p>
                  </a:txBody>
                  <a:tcPr/>
                </a:tc>
                <a:tc>
                  <a:txBody>
                    <a:bodyPr/>
                    <a:lstStyle/>
                    <a:p>
                      <a:r>
                        <a:rPr lang="en-US" sz="3600" b="0" i="0" kern="1200">
                          <a:solidFill>
                            <a:schemeClr val="tx1"/>
                          </a:solidFill>
                          <a:effectLst/>
                          <a:latin typeface="Arial" panose="020B0604020202020204" pitchFamily="34" charset="0"/>
                          <a:ea typeface="+mn-ea"/>
                          <a:cs typeface="Arial" panose="020B0604020202020204" pitchFamily="34" charset="0"/>
                        </a:rPr>
                        <a:t>Khoan lỗ trên gỗ, bê tông,... để lắp đặt dây dẫn điện</a:t>
                      </a:r>
                      <a:endParaRPr lang="en-US" sz="3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4452164"/>
                  </a:ext>
                </a:extLst>
              </a:tr>
            </a:tbl>
          </a:graphicData>
        </a:graphic>
      </p:graphicFrame>
      <p:pic>
        <p:nvPicPr>
          <p:cNvPr id="5" name="Picture 4">
            <a:extLst>
              <a:ext uri="{FF2B5EF4-FFF2-40B4-BE49-F238E27FC236}">
                <a16:creationId xmlns:a16="http://schemas.microsoft.com/office/drawing/2014/main" id="{2A914C1B-62EA-438F-41E2-A9E74367FD3D}"/>
              </a:ext>
            </a:extLst>
          </p:cNvPr>
          <p:cNvPicPr>
            <a:picLocks noChangeAspect="1"/>
          </p:cNvPicPr>
          <p:nvPr/>
        </p:nvPicPr>
        <p:blipFill>
          <a:blip r:embed="rId2"/>
          <a:stretch>
            <a:fillRect/>
          </a:stretch>
        </p:blipFill>
        <p:spPr>
          <a:xfrm>
            <a:off x="5598250" y="2887480"/>
            <a:ext cx="3777372" cy="1083039"/>
          </a:xfrm>
          <a:prstGeom prst="rect">
            <a:avLst/>
          </a:prstGeom>
        </p:spPr>
      </p:pic>
      <p:pic>
        <p:nvPicPr>
          <p:cNvPr id="9" name="Picture 8" descr="A hammer with a red handle&#10;&#10;Description automatically generated">
            <a:extLst>
              <a:ext uri="{FF2B5EF4-FFF2-40B4-BE49-F238E27FC236}">
                <a16:creationId xmlns:a16="http://schemas.microsoft.com/office/drawing/2014/main" id="{C9449ADE-537C-AFAE-0102-AFE913CB4611}"/>
              </a:ext>
            </a:extLst>
          </p:cNvPr>
          <p:cNvPicPr>
            <a:picLocks noChangeAspect="1"/>
          </p:cNvPicPr>
          <p:nvPr/>
        </p:nvPicPr>
        <p:blipFill>
          <a:blip r:embed="rId3"/>
          <a:stretch>
            <a:fillRect/>
          </a:stretch>
        </p:blipFill>
        <p:spPr>
          <a:xfrm>
            <a:off x="5734337" y="4402431"/>
            <a:ext cx="3505199" cy="1456980"/>
          </a:xfrm>
          <a:prstGeom prst="rect">
            <a:avLst/>
          </a:prstGeom>
        </p:spPr>
      </p:pic>
      <p:pic>
        <p:nvPicPr>
          <p:cNvPr id="12" name="Picture 11" descr="A close-up of a hacksaw&#10;&#10;Description automatically generated">
            <a:extLst>
              <a:ext uri="{FF2B5EF4-FFF2-40B4-BE49-F238E27FC236}">
                <a16:creationId xmlns:a16="http://schemas.microsoft.com/office/drawing/2014/main" id="{4E9BED76-0B37-14E0-2935-5AE9FF1400B1}"/>
              </a:ext>
            </a:extLst>
          </p:cNvPr>
          <p:cNvPicPr>
            <a:picLocks noChangeAspect="1"/>
          </p:cNvPicPr>
          <p:nvPr/>
        </p:nvPicPr>
        <p:blipFill>
          <a:blip r:embed="rId4"/>
          <a:stretch>
            <a:fillRect/>
          </a:stretch>
        </p:blipFill>
        <p:spPr>
          <a:xfrm>
            <a:off x="6007538" y="6052293"/>
            <a:ext cx="2794792" cy="1583177"/>
          </a:xfrm>
          <a:prstGeom prst="rect">
            <a:avLst/>
          </a:prstGeom>
        </p:spPr>
      </p:pic>
      <p:pic>
        <p:nvPicPr>
          <p:cNvPr id="14" name="Picture 13" descr="A blue and black drill&#10;&#10;Description automatically generated">
            <a:extLst>
              <a:ext uri="{FF2B5EF4-FFF2-40B4-BE49-F238E27FC236}">
                <a16:creationId xmlns:a16="http://schemas.microsoft.com/office/drawing/2014/main" id="{9FA45CD7-72D5-CECC-4BD2-4BA474ABB4B9}"/>
              </a:ext>
            </a:extLst>
          </p:cNvPr>
          <p:cNvPicPr>
            <a:picLocks noChangeAspect="1"/>
          </p:cNvPicPr>
          <p:nvPr/>
        </p:nvPicPr>
        <p:blipFill>
          <a:blip r:embed="rId5"/>
          <a:stretch>
            <a:fillRect/>
          </a:stretch>
        </p:blipFill>
        <p:spPr>
          <a:xfrm>
            <a:off x="6242109" y="8037580"/>
            <a:ext cx="2419350" cy="1219200"/>
          </a:xfrm>
          <a:prstGeom prst="rect">
            <a:avLst/>
          </a:prstGeom>
        </p:spPr>
      </p:pic>
      <p:sp>
        <p:nvSpPr>
          <p:cNvPr id="3" name="TextBox 2">
            <a:extLst>
              <a:ext uri="{FF2B5EF4-FFF2-40B4-BE49-F238E27FC236}">
                <a16:creationId xmlns:a16="http://schemas.microsoft.com/office/drawing/2014/main" id="{F6394039-4122-35C0-8646-BECBA313063C}"/>
              </a:ext>
            </a:extLst>
          </p:cNvPr>
          <p:cNvSpPr txBox="1"/>
          <p:nvPr/>
        </p:nvSpPr>
        <p:spPr>
          <a:xfrm>
            <a:off x="990600" y="228314"/>
            <a:ext cx="15697200" cy="707886"/>
          </a:xfrm>
          <a:prstGeom prst="rect">
            <a:avLst/>
          </a:prstGeom>
          <a:noFill/>
        </p:spPr>
        <p:txBody>
          <a:bodyPr wrap="square" rtlCol="0">
            <a:spAutoFit/>
          </a:bodyPr>
          <a:lstStyle/>
          <a:p>
            <a:r>
              <a:rPr lang="en-US" sz="4000" b="1" i="0">
                <a:solidFill>
                  <a:srgbClr val="000000"/>
                </a:solidFill>
                <a:effectLst/>
                <a:highlight>
                  <a:srgbClr val="FFFFFF"/>
                </a:highlight>
                <a:latin typeface="Arial" panose="020B0604020202020204" pitchFamily="34" charset="0"/>
                <a:cs typeface="Arial" panose="020B0604020202020204" pitchFamily="34" charset="0"/>
              </a:rPr>
              <a:t>Nhiệm vụ 2. </a:t>
            </a:r>
            <a:r>
              <a:rPr lang="en-US" sz="4000" b="0" i="0">
                <a:solidFill>
                  <a:srgbClr val="000000"/>
                </a:solidFill>
                <a:effectLst/>
                <a:highlight>
                  <a:srgbClr val="FFFFFF"/>
                </a:highlight>
                <a:latin typeface="Arial" panose="020B0604020202020204" pitchFamily="34" charset="0"/>
                <a:cs typeface="Arial" panose="020B0604020202020204" pitchFamily="34" charset="0"/>
              </a:rPr>
              <a:t>Hoàn thiện nội dung còn thiếu trong Bảng</a:t>
            </a:r>
            <a:r>
              <a:rPr lang="vi-VN" sz="4000" b="0" i="0">
                <a:solidFill>
                  <a:srgbClr val="000000"/>
                </a:solidFill>
                <a:effectLst/>
                <a:highlight>
                  <a:srgbClr val="FFFFFF"/>
                </a:highlight>
                <a:latin typeface="Arial" panose="020B0604020202020204" pitchFamily="34" charset="0"/>
                <a:cs typeface="Arial" panose="020B0604020202020204" pitchFamily="34" charset="0"/>
              </a:rPr>
              <a:t> 2</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8BB5A2-9DDC-BEE5-CACE-8963FFBBEAD1}"/>
              </a:ext>
            </a:extLst>
          </p:cNvPr>
          <p:cNvSpPr txBox="1"/>
          <p:nvPr/>
        </p:nvSpPr>
        <p:spPr>
          <a:xfrm>
            <a:off x="2300667" y="4423035"/>
            <a:ext cx="1371600" cy="646331"/>
          </a:xfrm>
          <a:prstGeom prst="rect">
            <a:avLst/>
          </a:prstGeom>
          <a:noFill/>
        </p:spPr>
        <p:txBody>
          <a:bodyPr wrap="square">
            <a:spAutoFit/>
          </a:bodyPr>
          <a:lstStyle/>
          <a:p>
            <a:r>
              <a:rPr lang="en-US" sz="3600">
                <a:latin typeface="Arial" panose="020B0604020202020204" pitchFamily="34" charset="0"/>
                <a:cs typeface="Arial" panose="020B0604020202020204" pitchFamily="34" charset="0"/>
              </a:rPr>
              <a:t>Búa  </a:t>
            </a:r>
          </a:p>
        </p:txBody>
      </p:sp>
      <p:sp>
        <p:nvSpPr>
          <p:cNvPr id="8" name="TextBox 7">
            <a:extLst>
              <a:ext uri="{FF2B5EF4-FFF2-40B4-BE49-F238E27FC236}">
                <a16:creationId xmlns:a16="http://schemas.microsoft.com/office/drawing/2014/main" id="{AE868C69-7BB8-03FE-94AD-82F76279E3BB}"/>
              </a:ext>
            </a:extLst>
          </p:cNvPr>
          <p:cNvSpPr txBox="1"/>
          <p:nvPr/>
        </p:nvSpPr>
        <p:spPr>
          <a:xfrm>
            <a:off x="2268224" y="6134081"/>
            <a:ext cx="1777208" cy="646331"/>
          </a:xfrm>
          <a:prstGeom prst="rect">
            <a:avLst/>
          </a:prstGeom>
          <a:noFill/>
        </p:spPr>
        <p:txBody>
          <a:bodyPr wrap="square">
            <a:spAutoFit/>
          </a:bodyPr>
          <a:lstStyle/>
          <a:p>
            <a:r>
              <a:rPr lang="en-US" sz="3600">
                <a:latin typeface="Arial" panose="020B0604020202020204" pitchFamily="34" charset="0"/>
                <a:cs typeface="Arial" panose="020B0604020202020204" pitchFamily="34" charset="0"/>
              </a:rPr>
              <a:t>Cưa</a:t>
            </a:r>
          </a:p>
        </p:txBody>
      </p:sp>
      <p:sp>
        <p:nvSpPr>
          <p:cNvPr id="11" name="TextBox 10">
            <a:extLst>
              <a:ext uri="{FF2B5EF4-FFF2-40B4-BE49-F238E27FC236}">
                <a16:creationId xmlns:a16="http://schemas.microsoft.com/office/drawing/2014/main" id="{9E5DF014-478C-64D5-E9A8-ED8B02498D8E}"/>
              </a:ext>
            </a:extLst>
          </p:cNvPr>
          <p:cNvSpPr txBox="1"/>
          <p:nvPr/>
        </p:nvSpPr>
        <p:spPr>
          <a:xfrm>
            <a:off x="2197875" y="7970769"/>
            <a:ext cx="2948783" cy="646331"/>
          </a:xfrm>
          <a:prstGeom prst="rect">
            <a:avLst/>
          </a:prstGeom>
          <a:noFill/>
        </p:spPr>
        <p:txBody>
          <a:bodyPr wrap="square">
            <a:spAutoFit/>
          </a:bodyPr>
          <a:lstStyle/>
          <a:p>
            <a:r>
              <a:rPr lang="en-US" sz="3600">
                <a:latin typeface="Arial" panose="020B0604020202020204" pitchFamily="34" charset="0"/>
                <a:cs typeface="Arial" panose="020B0604020202020204" pitchFamily="34" charset="0"/>
              </a:rPr>
              <a:t>Khoan điện</a:t>
            </a:r>
          </a:p>
        </p:txBody>
      </p:sp>
      <p:sp>
        <p:nvSpPr>
          <p:cNvPr id="2" name="Rectangle: Rounded Corners 1">
            <a:extLst>
              <a:ext uri="{FF2B5EF4-FFF2-40B4-BE49-F238E27FC236}">
                <a16:creationId xmlns:a16="http://schemas.microsoft.com/office/drawing/2014/main" id="{56FA375A-D6AE-B479-E8F7-F6E4A0FCD7E0}"/>
              </a:ext>
            </a:extLst>
          </p:cNvPr>
          <p:cNvSpPr/>
          <p:nvPr/>
        </p:nvSpPr>
        <p:spPr>
          <a:xfrm>
            <a:off x="990600" y="1042257"/>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a:t>
            </a:r>
            <a:r>
              <a:rPr lang="vi-VN" sz="3600" b="1">
                <a:solidFill>
                  <a:srgbClr val="7030A0"/>
                </a:solidFill>
                <a:latin typeface="Arial" panose="020B0604020202020204" pitchFamily="34" charset="0"/>
                <a:cs typeface="Arial" panose="020B0604020202020204" pitchFamily="34" charset="0"/>
              </a:rPr>
              <a:t>2</a:t>
            </a:r>
            <a:endParaRPr lang="en-US" sz="3600" b="1">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DA5C8B-FA31-ABD7-7FAE-713133179849}"/>
              </a:ext>
            </a:extLst>
          </p:cNvPr>
          <p:cNvGraphicFramePr>
            <a:graphicFrameLocks noGrp="1"/>
          </p:cNvGraphicFramePr>
          <p:nvPr>
            <p:extLst>
              <p:ext uri="{D42A27DB-BD31-4B8C-83A1-F6EECF244321}">
                <p14:modId xmlns:p14="http://schemas.microsoft.com/office/powerpoint/2010/main" val="1190101784"/>
              </p:ext>
            </p:extLst>
          </p:nvPr>
        </p:nvGraphicFramePr>
        <p:xfrm>
          <a:off x="661737" y="3040220"/>
          <a:ext cx="16916400" cy="5837080"/>
        </p:xfrm>
        <a:graphic>
          <a:graphicData uri="http://schemas.openxmlformats.org/drawingml/2006/table">
            <a:tbl>
              <a:tblPr>
                <a:tableStyleId>{5940675A-B579-460E-94D1-54222C63F5DA}</a:tableStyleId>
              </a:tblPr>
              <a:tblGrid>
                <a:gridCol w="5638800">
                  <a:extLst>
                    <a:ext uri="{9D8B030D-6E8A-4147-A177-3AD203B41FA5}">
                      <a16:colId xmlns:a16="http://schemas.microsoft.com/office/drawing/2014/main" val="1394043484"/>
                    </a:ext>
                  </a:extLst>
                </a:gridCol>
                <a:gridCol w="5638800">
                  <a:extLst>
                    <a:ext uri="{9D8B030D-6E8A-4147-A177-3AD203B41FA5}">
                      <a16:colId xmlns:a16="http://schemas.microsoft.com/office/drawing/2014/main" val="3184432894"/>
                    </a:ext>
                  </a:extLst>
                </a:gridCol>
                <a:gridCol w="5638800">
                  <a:extLst>
                    <a:ext uri="{9D8B030D-6E8A-4147-A177-3AD203B41FA5}">
                      <a16:colId xmlns:a16="http://schemas.microsoft.com/office/drawing/2014/main" val="2918887929"/>
                    </a:ext>
                  </a:extLst>
                </a:gridCol>
              </a:tblGrid>
              <a:tr h="972847">
                <a:tc>
                  <a:txBody>
                    <a:bodyPr/>
                    <a:lstStyle/>
                    <a:p>
                      <a:pPr algn="ctr"/>
                      <a:r>
                        <a:rPr lang="en-US" sz="3600" b="1">
                          <a:solidFill>
                            <a:srgbClr val="000000"/>
                          </a:solidFill>
                          <a:effectLst/>
                        </a:rPr>
                        <a:t>Thiết bị</a:t>
                      </a:r>
                    </a:p>
                  </a:txBody>
                  <a:tcPr marL="0" marR="0" marT="0" marB="0" anchor="ctr">
                    <a:solidFill>
                      <a:srgbClr val="FFF0A2"/>
                    </a:solidFill>
                  </a:tcPr>
                </a:tc>
                <a:tc>
                  <a:txBody>
                    <a:bodyPr/>
                    <a:lstStyle/>
                    <a:p>
                      <a:pPr algn="ctr"/>
                      <a:r>
                        <a:rPr lang="en-US" sz="3600" b="1">
                          <a:solidFill>
                            <a:srgbClr val="000000"/>
                          </a:solidFill>
                          <a:effectLst/>
                        </a:rPr>
                        <a:t>Vật liệu</a:t>
                      </a:r>
                    </a:p>
                  </a:txBody>
                  <a:tcPr marL="0" marR="0" marT="0" marB="0" anchor="ctr">
                    <a:solidFill>
                      <a:srgbClr val="FFF0A2"/>
                    </a:solidFill>
                  </a:tcPr>
                </a:tc>
                <a:tc>
                  <a:txBody>
                    <a:bodyPr/>
                    <a:lstStyle/>
                    <a:p>
                      <a:pPr algn="ctr"/>
                      <a:r>
                        <a:rPr lang="en-US" sz="3600" b="1">
                          <a:solidFill>
                            <a:srgbClr val="000000"/>
                          </a:solidFill>
                          <a:effectLst/>
                        </a:rPr>
                        <a:t>Dụng cụ</a:t>
                      </a:r>
                    </a:p>
                  </a:txBody>
                  <a:tcPr marL="0" marR="0" marT="0" marB="0" anchor="ctr">
                    <a:solidFill>
                      <a:srgbClr val="FFF0A2"/>
                    </a:solidFill>
                  </a:tcPr>
                </a:tc>
                <a:extLst>
                  <a:ext uri="{0D108BD9-81ED-4DB2-BD59-A6C34878D82A}">
                    <a16:rowId xmlns:a16="http://schemas.microsoft.com/office/drawing/2014/main" val="2020932217"/>
                  </a:ext>
                </a:extLst>
              </a:tr>
              <a:tr h="4864233">
                <a:tc>
                  <a:txBody>
                    <a:bodyPr/>
                    <a:lstStyle/>
                    <a:p>
                      <a:pPr algn="just"/>
                      <a:endParaRPr lang="en-US" sz="360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a:endParaRPr lang="vi-VN" sz="360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a:endParaRPr lang="vi-VN" sz="3600">
                        <a:solidFill>
                          <a:srgbClr val="000000"/>
                        </a:solidFill>
                        <a:effectLst/>
                      </a:endParaRPr>
                    </a:p>
                  </a:txBody>
                  <a:tcPr marL="0" marR="0" marT="0" marB="0" anchor="ctr"/>
                </a:tc>
                <a:extLst>
                  <a:ext uri="{0D108BD9-81ED-4DB2-BD59-A6C34878D82A}">
                    <a16:rowId xmlns:a16="http://schemas.microsoft.com/office/drawing/2014/main" val="3353504785"/>
                  </a:ext>
                </a:extLst>
              </a:tr>
            </a:tbl>
          </a:graphicData>
        </a:graphic>
      </p:graphicFrame>
      <p:sp>
        <p:nvSpPr>
          <p:cNvPr id="3" name="Rectangle 1">
            <a:extLst>
              <a:ext uri="{FF2B5EF4-FFF2-40B4-BE49-F238E27FC236}">
                <a16:creationId xmlns:a16="http://schemas.microsoft.com/office/drawing/2014/main" id="{83A4B37C-6A43-A7DA-F1DA-9B6D6DC11D16}"/>
              </a:ext>
            </a:extLst>
          </p:cNvPr>
          <p:cNvSpPr>
            <a:spLocks noChangeArrowheads="1"/>
          </p:cNvSpPr>
          <p:nvPr/>
        </p:nvSpPr>
        <p:spPr bwMode="auto">
          <a:xfrm>
            <a:off x="685800" y="860407"/>
            <a:ext cx="16916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Arial" panose="020B0604020202020204" pitchFamily="34" charset="0"/>
                <a:cs typeface="Arial" panose="020B0604020202020204" pitchFamily="34" charset="0"/>
              </a:rPr>
              <a:t>Lựa chọn các thiết bị, vật liệu, dụng cụ phù hợp để lắp đặt mạch điện theo thiết kế của sơ đồ lắp đặt như Hình 4.8 là:</a:t>
            </a:r>
            <a:endParaRPr kumimoji="0" lang="en-US" alt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F051CB-C49F-CCD9-D716-FD1A615C2A38}"/>
              </a:ext>
            </a:extLst>
          </p:cNvPr>
          <p:cNvSpPr txBox="1"/>
          <p:nvPr/>
        </p:nvSpPr>
        <p:spPr>
          <a:xfrm>
            <a:off x="661737" y="214076"/>
            <a:ext cx="3268579" cy="646331"/>
          </a:xfrm>
          <a:prstGeom prst="rect">
            <a:avLst/>
          </a:prstGeom>
          <a:noFill/>
        </p:spPr>
        <p:txBody>
          <a:bodyPr wrap="square">
            <a:spAutoFit/>
          </a:bodyPr>
          <a:lstStyle/>
          <a:p>
            <a:r>
              <a:rPr kumimoji="0" lang="en-US" altLang="en-US" sz="3600" b="1" i="0" u="none" strike="noStrike" cap="none" normalizeH="0" baseline="0">
                <a:ln>
                  <a:noFill/>
                </a:ln>
                <a:solidFill>
                  <a:srgbClr val="000000"/>
                </a:solidFill>
                <a:effectLst/>
                <a:latin typeface="Open Sans" panose="020B0606030504020204" pitchFamily="34" charset="0"/>
                <a:cs typeface="Open Sans" panose="020B0606030504020204" pitchFamily="34" charset="0"/>
              </a:rPr>
              <a:t>Nhiệm vụ 3: </a:t>
            </a:r>
            <a:endParaRPr lang="en-US" sz="3600"/>
          </a:p>
        </p:txBody>
      </p:sp>
      <p:sp>
        <p:nvSpPr>
          <p:cNvPr id="6" name="TextBox 5">
            <a:extLst>
              <a:ext uri="{FF2B5EF4-FFF2-40B4-BE49-F238E27FC236}">
                <a16:creationId xmlns:a16="http://schemas.microsoft.com/office/drawing/2014/main" id="{7B0A6253-2042-3B54-9150-B6AA363DB561}"/>
              </a:ext>
            </a:extLst>
          </p:cNvPr>
          <p:cNvSpPr txBox="1"/>
          <p:nvPr/>
        </p:nvSpPr>
        <p:spPr>
          <a:xfrm>
            <a:off x="685800" y="4238217"/>
            <a:ext cx="4953000" cy="2308324"/>
          </a:xfrm>
          <a:prstGeom prst="rect">
            <a:avLst/>
          </a:prstGeom>
          <a:noFill/>
        </p:spPr>
        <p:txBody>
          <a:bodyPr wrap="square">
            <a:spAutoFit/>
          </a:bodyPr>
          <a:lstStyle/>
          <a:p>
            <a:pPr algn="just"/>
            <a:r>
              <a:rPr lang="en-US" sz="3600">
                <a:solidFill>
                  <a:srgbClr val="000000"/>
                </a:solidFill>
                <a:effectLst/>
                <a:latin typeface="Arial" panose="020B0604020202020204" pitchFamily="34" charset="0"/>
                <a:cs typeface="Arial" panose="020B0604020202020204" pitchFamily="34" charset="0"/>
              </a:rPr>
              <a:t>+ Công tắc 1 cực</a:t>
            </a:r>
          </a:p>
          <a:p>
            <a:pPr algn="just"/>
            <a:r>
              <a:rPr lang="en-US" sz="3600">
                <a:solidFill>
                  <a:srgbClr val="000000"/>
                </a:solidFill>
                <a:effectLst/>
                <a:latin typeface="Arial" panose="020B0604020202020204" pitchFamily="34" charset="0"/>
                <a:cs typeface="Arial" panose="020B0604020202020204" pitchFamily="34" charset="0"/>
              </a:rPr>
              <a:t>+ Đui đèn E27</a:t>
            </a:r>
          </a:p>
          <a:p>
            <a:pPr algn="just"/>
            <a:r>
              <a:rPr lang="en-US" sz="3600">
                <a:solidFill>
                  <a:srgbClr val="000000"/>
                </a:solidFill>
                <a:effectLst/>
                <a:latin typeface="Arial" panose="020B0604020202020204" pitchFamily="34" charset="0"/>
                <a:cs typeface="Arial" panose="020B0604020202020204" pitchFamily="34" charset="0"/>
              </a:rPr>
              <a:t>+ Bóng đèn LED 220V - 40W</a:t>
            </a:r>
          </a:p>
        </p:txBody>
      </p:sp>
      <p:sp>
        <p:nvSpPr>
          <p:cNvPr id="8" name="TextBox 7">
            <a:extLst>
              <a:ext uri="{FF2B5EF4-FFF2-40B4-BE49-F238E27FC236}">
                <a16:creationId xmlns:a16="http://schemas.microsoft.com/office/drawing/2014/main" id="{98B82CFF-98DF-C282-0D7D-99AB3A3BD35C}"/>
              </a:ext>
            </a:extLst>
          </p:cNvPr>
          <p:cNvSpPr txBox="1"/>
          <p:nvPr/>
        </p:nvSpPr>
        <p:spPr>
          <a:xfrm>
            <a:off x="6529137" y="4099717"/>
            <a:ext cx="3910263" cy="3416320"/>
          </a:xfrm>
          <a:prstGeom prst="rect">
            <a:avLst/>
          </a:prstGeom>
          <a:noFill/>
        </p:spPr>
        <p:txBody>
          <a:bodyPr wrap="square">
            <a:spAutoFit/>
          </a:bodyPr>
          <a:lstStyle/>
          <a:p>
            <a:pPr algn="just"/>
            <a:r>
              <a:rPr lang="vi-VN" sz="3600">
                <a:solidFill>
                  <a:srgbClr val="000000"/>
                </a:solidFill>
                <a:effectLst/>
                <a:latin typeface="Arial" panose="020B0604020202020204" pitchFamily="34" charset="0"/>
                <a:cs typeface="Arial" panose="020B0604020202020204" pitchFamily="34" charset="0"/>
              </a:rPr>
              <a:t>+ Dây điện đơn cứng, ruột đồng (V)</a:t>
            </a:r>
          </a:p>
          <a:p>
            <a:pPr algn="just"/>
            <a:r>
              <a:rPr lang="vi-VN" sz="3600">
                <a:solidFill>
                  <a:srgbClr val="000000"/>
                </a:solidFill>
                <a:effectLst/>
                <a:latin typeface="Arial" panose="020B0604020202020204" pitchFamily="34" charset="0"/>
                <a:cs typeface="Arial" panose="020B0604020202020204" pitchFamily="34" charset="0"/>
              </a:rPr>
              <a:t>+ Ống gen PVC</a:t>
            </a:r>
          </a:p>
          <a:p>
            <a:pPr algn="just"/>
            <a:r>
              <a:rPr lang="vi-VN" sz="3600">
                <a:solidFill>
                  <a:srgbClr val="000000"/>
                </a:solidFill>
                <a:effectLst/>
                <a:latin typeface="Arial" panose="020B0604020202020204" pitchFamily="34" charset="0"/>
                <a:cs typeface="Arial" panose="020B0604020202020204" pitchFamily="34" charset="0"/>
              </a:rPr>
              <a:t>+ Băng keo điện</a:t>
            </a:r>
          </a:p>
          <a:p>
            <a:pPr algn="just"/>
            <a:r>
              <a:rPr lang="vi-VN" sz="3600">
                <a:solidFill>
                  <a:srgbClr val="000000"/>
                </a:solidFill>
                <a:effectLst/>
                <a:latin typeface="Arial" panose="020B0604020202020204" pitchFamily="34" charset="0"/>
                <a:cs typeface="Arial" panose="020B0604020202020204" pitchFamily="34" charset="0"/>
              </a:rPr>
              <a:t>+ Vít nở, tắc kê</a:t>
            </a:r>
          </a:p>
        </p:txBody>
      </p:sp>
      <p:sp>
        <p:nvSpPr>
          <p:cNvPr id="10" name="TextBox 9">
            <a:extLst>
              <a:ext uri="{FF2B5EF4-FFF2-40B4-BE49-F238E27FC236}">
                <a16:creationId xmlns:a16="http://schemas.microsoft.com/office/drawing/2014/main" id="{E32CB65C-731F-03B8-85D4-C810AE6ADDD9}"/>
              </a:ext>
            </a:extLst>
          </p:cNvPr>
          <p:cNvSpPr txBox="1"/>
          <p:nvPr/>
        </p:nvSpPr>
        <p:spPr>
          <a:xfrm>
            <a:off x="12171947" y="4063085"/>
            <a:ext cx="4515853" cy="2862322"/>
          </a:xfrm>
          <a:prstGeom prst="rect">
            <a:avLst/>
          </a:prstGeom>
          <a:noFill/>
        </p:spPr>
        <p:txBody>
          <a:bodyPr wrap="square">
            <a:spAutoFit/>
          </a:bodyPr>
          <a:lstStyle/>
          <a:p>
            <a:pPr algn="just"/>
            <a:r>
              <a:rPr lang="vi-VN" sz="3600">
                <a:solidFill>
                  <a:srgbClr val="000000"/>
                </a:solidFill>
                <a:effectLst/>
              </a:rPr>
              <a:t>+ Kìm điện</a:t>
            </a:r>
          </a:p>
          <a:p>
            <a:pPr algn="just"/>
            <a:r>
              <a:rPr lang="vi-VN" sz="3600">
                <a:solidFill>
                  <a:srgbClr val="000000"/>
                </a:solidFill>
                <a:effectLst/>
              </a:rPr>
              <a:t>+ Tuốc nơ vít</a:t>
            </a:r>
          </a:p>
          <a:p>
            <a:pPr algn="just"/>
            <a:r>
              <a:rPr lang="vi-VN" sz="3600">
                <a:solidFill>
                  <a:srgbClr val="000000"/>
                </a:solidFill>
                <a:effectLst/>
              </a:rPr>
              <a:t>+ Búa</a:t>
            </a:r>
          </a:p>
          <a:p>
            <a:pPr algn="just"/>
            <a:r>
              <a:rPr lang="vi-VN" sz="3600">
                <a:solidFill>
                  <a:srgbClr val="000000"/>
                </a:solidFill>
                <a:effectLst/>
              </a:rPr>
              <a:t>+ Kéo</a:t>
            </a:r>
          </a:p>
          <a:p>
            <a:pPr algn="just"/>
            <a:r>
              <a:rPr lang="vi-VN" sz="3600">
                <a:solidFill>
                  <a:srgbClr val="000000"/>
                </a:solidFill>
                <a:effectLst/>
              </a:rPr>
              <a:t>+ Bút thử điện</a:t>
            </a:r>
          </a:p>
        </p:txBody>
      </p:sp>
      <p:sp>
        <p:nvSpPr>
          <p:cNvPr id="11" name="Rectangle: Rounded Corners 10">
            <a:extLst>
              <a:ext uri="{FF2B5EF4-FFF2-40B4-BE49-F238E27FC236}">
                <a16:creationId xmlns:a16="http://schemas.microsoft.com/office/drawing/2014/main" id="{08774755-D3C7-2574-0299-F9697BDA7194}"/>
              </a:ext>
            </a:extLst>
          </p:cNvPr>
          <p:cNvSpPr/>
          <p:nvPr/>
        </p:nvSpPr>
        <p:spPr>
          <a:xfrm>
            <a:off x="661737" y="2389685"/>
            <a:ext cx="2620134" cy="547527"/>
          </a:xfrm>
          <a:prstGeom prst="roundRect">
            <a:avLst/>
          </a:prstGeom>
          <a:solidFill>
            <a:srgbClr val="FFD8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7030A0"/>
                </a:solidFill>
                <a:latin typeface="Arial" panose="020B0604020202020204" pitchFamily="34" charset="0"/>
                <a:cs typeface="Arial" panose="020B0604020202020204" pitchFamily="34" charset="0"/>
              </a:rPr>
              <a:t>Bảng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left)">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left)">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wipe(left)">
                                      <p:cBhvr>
                                        <p:cTn id="57" dur="500"/>
                                        <p:tgtEl>
                                          <p:spTgt spid="1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Effect transition="in" filter="wipe(left)">
                                      <p:cBhvr>
                                        <p:cTn id="62" dur="500"/>
                                        <p:tgtEl>
                                          <p:spTgt spid="1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wipe(left)">
                                      <p:cBhvr>
                                        <p:cTn id="6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948053" y="4072736"/>
            <a:ext cx="818829" cy="818829"/>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vi-VN" sz="2700">
              <a:solidFill>
                <a:prstClr val="white">
                  <a:hueOff val="0"/>
                  <a:satOff val="0"/>
                  <a:lumOff val="0"/>
                  <a:alphaOff val="0"/>
                </a:prstClr>
              </a:solidFill>
            </a:endParaRPr>
          </a:p>
        </p:txBody>
      </p:sp>
      <p:sp>
        <p:nvSpPr>
          <p:cNvPr id="16" name="Oval 15"/>
          <p:cNvSpPr/>
          <p:nvPr/>
        </p:nvSpPr>
        <p:spPr>
          <a:xfrm>
            <a:off x="948053" y="5135991"/>
            <a:ext cx="818829" cy="818829"/>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2404983"/>
              <a:satOff val="23551"/>
              <a:lumOff val="3146"/>
              <a:alphaOff val="0"/>
            </a:schemeClr>
          </a:fillRef>
          <a:effectRef idx="1">
            <a:schemeClr val="accent4">
              <a:tint val="50000"/>
              <a:hueOff val="-2404983"/>
              <a:satOff val="23551"/>
              <a:lumOff val="3146"/>
              <a:alphaOff val="0"/>
            </a:schemeClr>
          </a:effectRef>
          <a:fontRef idx="minor">
            <a:schemeClr val="lt1">
              <a:hueOff val="0"/>
              <a:satOff val="0"/>
              <a:lumOff val="0"/>
              <a:alphaOff val="0"/>
            </a:schemeClr>
          </a:fontRef>
        </p:style>
        <p:txBody>
          <a:bodyPr/>
          <a:lstStyle/>
          <a:p>
            <a:endParaRPr lang="vi-VN" sz="2700">
              <a:solidFill>
                <a:prstClr val="white">
                  <a:hueOff val="0"/>
                  <a:satOff val="0"/>
                  <a:lumOff val="0"/>
                  <a:alphaOff val="0"/>
                </a:prstClr>
              </a:solidFill>
            </a:endParaRPr>
          </a:p>
        </p:txBody>
      </p:sp>
      <p:grpSp>
        <p:nvGrpSpPr>
          <p:cNvPr id="19" name="Group 18"/>
          <p:cNvGrpSpPr/>
          <p:nvPr/>
        </p:nvGrpSpPr>
        <p:grpSpPr>
          <a:xfrm>
            <a:off x="1348683" y="4070360"/>
            <a:ext cx="2986329" cy="2947718"/>
            <a:chOff x="696644" y="120352"/>
            <a:chExt cx="1990886" cy="1965145"/>
          </a:xfrm>
        </p:grpSpPr>
        <p:sp>
          <p:nvSpPr>
            <p:cNvPr id="13" name="Freeform 12"/>
            <p:cNvSpPr/>
            <p:nvPr/>
          </p:nvSpPr>
          <p:spPr>
            <a:xfrm>
              <a:off x="696644" y="120352"/>
              <a:ext cx="1985030" cy="545888"/>
            </a:xfrm>
            <a:custGeom>
              <a:avLst/>
              <a:gdLst>
                <a:gd name="connsiteX0" fmla="*/ 0 w 1985030"/>
                <a:gd name="connsiteY0" fmla="*/ 0 h 545886"/>
                <a:gd name="connsiteX1" fmla="*/ 1712087 w 1985030"/>
                <a:gd name="connsiteY1" fmla="*/ 0 h 545886"/>
                <a:gd name="connsiteX2" fmla="*/ 1985030 w 1985030"/>
                <a:gd name="connsiteY2" fmla="*/ 272943 h 545886"/>
                <a:gd name="connsiteX3" fmla="*/ 1712087 w 1985030"/>
                <a:gd name="connsiteY3" fmla="*/ 545886 h 545886"/>
                <a:gd name="connsiteX4" fmla="*/ 0 w 1985030"/>
                <a:gd name="connsiteY4" fmla="*/ 545886 h 545886"/>
                <a:gd name="connsiteX5" fmla="*/ 0 w 1985030"/>
                <a:gd name="connsiteY5" fmla="*/ 0 h 54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030" h="545886">
                  <a:moveTo>
                    <a:pt x="1985030" y="545885"/>
                  </a:moveTo>
                  <a:lnTo>
                    <a:pt x="272943" y="545885"/>
                  </a:lnTo>
                  <a:lnTo>
                    <a:pt x="0" y="272943"/>
                  </a:lnTo>
                  <a:lnTo>
                    <a:pt x="272943" y="1"/>
                  </a:lnTo>
                  <a:lnTo>
                    <a:pt x="1985030" y="1"/>
                  </a:lnTo>
                  <a:lnTo>
                    <a:pt x="1985030" y="54588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65788" tIns="142877" rIns="266700" bIns="142877" numCol="1" spcCol="1270" anchor="ctr" anchorCtr="0">
              <a:noAutofit/>
            </a:bodyPr>
            <a:lstStyle/>
            <a:p>
              <a:pPr algn="ctr" defTabSz="1666875">
                <a:lnSpc>
                  <a:spcPct val="90000"/>
                </a:lnSpc>
                <a:spcBef>
                  <a:spcPct val="0"/>
                </a:spcBef>
                <a:spcAft>
                  <a:spcPct val="35000"/>
                </a:spcAft>
              </a:pPr>
              <a:r>
                <a:rPr lang="en-US" sz="3750" b="1" dirty="0" err="1">
                  <a:solidFill>
                    <a:prstClr val="white"/>
                  </a:solidFill>
                </a:rPr>
                <a:t>Câu</a:t>
              </a:r>
              <a:r>
                <a:rPr lang="en-US" sz="3750" b="1" dirty="0">
                  <a:solidFill>
                    <a:prstClr val="white"/>
                  </a:solidFill>
                </a:rPr>
                <a:t> 1</a:t>
              </a:r>
            </a:p>
          </p:txBody>
        </p:sp>
        <p:sp>
          <p:nvSpPr>
            <p:cNvPr id="15" name="Freeform 14"/>
            <p:cNvSpPr/>
            <p:nvPr/>
          </p:nvSpPr>
          <p:spPr>
            <a:xfrm>
              <a:off x="702500" y="830773"/>
              <a:ext cx="1985030" cy="545886"/>
            </a:xfrm>
            <a:custGeom>
              <a:avLst/>
              <a:gdLst>
                <a:gd name="connsiteX0" fmla="*/ 0 w 1985030"/>
                <a:gd name="connsiteY0" fmla="*/ 0 h 545886"/>
                <a:gd name="connsiteX1" fmla="*/ 1712087 w 1985030"/>
                <a:gd name="connsiteY1" fmla="*/ 0 h 545886"/>
                <a:gd name="connsiteX2" fmla="*/ 1985030 w 1985030"/>
                <a:gd name="connsiteY2" fmla="*/ 272943 h 545886"/>
                <a:gd name="connsiteX3" fmla="*/ 1712087 w 1985030"/>
                <a:gd name="connsiteY3" fmla="*/ 545886 h 545886"/>
                <a:gd name="connsiteX4" fmla="*/ 0 w 1985030"/>
                <a:gd name="connsiteY4" fmla="*/ 545886 h 545886"/>
                <a:gd name="connsiteX5" fmla="*/ 0 w 1985030"/>
                <a:gd name="connsiteY5" fmla="*/ 0 h 54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030" h="545886">
                  <a:moveTo>
                    <a:pt x="1985030" y="545885"/>
                  </a:moveTo>
                  <a:lnTo>
                    <a:pt x="272943" y="545885"/>
                  </a:lnTo>
                  <a:lnTo>
                    <a:pt x="0" y="272943"/>
                  </a:lnTo>
                  <a:lnTo>
                    <a:pt x="272943" y="1"/>
                  </a:lnTo>
                  <a:lnTo>
                    <a:pt x="1985030" y="1"/>
                  </a:lnTo>
                  <a:lnTo>
                    <a:pt x="1985030" y="54588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txBody>
            <a:bodyPr spcFirstLastPara="0" vert="horz" wrap="square" lIns="565788" tIns="142875" rIns="266700" bIns="142875" numCol="1" spcCol="1270" anchor="ctr" anchorCtr="0">
              <a:noAutofit/>
            </a:bodyPr>
            <a:lstStyle/>
            <a:p>
              <a:pPr algn="ctr" defTabSz="1666875">
                <a:lnSpc>
                  <a:spcPct val="90000"/>
                </a:lnSpc>
                <a:spcBef>
                  <a:spcPct val="0"/>
                </a:spcBef>
                <a:spcAft>
                  <a:spcPct val="35000"/>
                </a:spcAft>
              </a:pPr>
              <a:r>
                <a:rPr lang="en-US" sz="3750" b="1">
                  <a:solidFill>
                    <a:prstClr val="white"/>
                  </a:solidFill>
                </a:rPr>
                <a:t>Câu 2</a:t>
              </a:r>
              <a:endParaRPr lang="en-US" sz="3750">
                <a:solidFill>
                  <a:prstClr val="white"/>
                </a:solidFill>
              </a:endParaRPr>
            </a:p>
          </p:txBody>
        </p:sp>
        <p:sp>
          <p:nvSpPr>
            <p:cNvPr id="17" name="Freeform 16"/>
            <p:cNvSpPr/>
            <p:nvPr/>
          </p:nvSpPr>
          <p:spPr>
            <a:xfrm>
              <a:off x="702500" y="1539610"/>
              <a:ext cx="1985030" cy="545887"/>
            </a:xfrm>
            <a:custGeom>
              <a:avLst/>
              <a:gdLst>
                <a:gd name="connsiteX0" fmla="*/ 0 w 1985030"/>
                <a:gd name="connsiteY0" fmla="*/ 0 h 545886"/>
                <a:gd name="connsiteX1" fmla="*/ 1712087 w 1985030"/>
                <a:gd name="connsiteY1" fmla="*/ 0 h 545886"/>
                <a:gd name="connsiteX2" fmla="*/ 1985030 w 1985030"/>
                <a:gd name="connsiteY2" fmla="*/ 272943 h 545886"/>
                <a:gd name="connsiteX3" fmla="*/ 1712087 w 1985030"/>
                <a:gd name="connsiteY3" fmla="*/ 545886 h 545886"/>
                <a:gd name="connsiteX4" fmla="*/ 0 w 1985030"/>
                <a:gd name="connsiteY4" fmla="*/ 545886 h 545886"/>
                <a:gd name="connsiteX5" fmla="*/ 0 w 1985030"/>
                <a:gd name="connsiteY5" fmla="*/ 0 h 54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030" h="545886">
                  <a:moveTo>
                    <a:pt x="1985030" y="545885"/>
                  </a:moveTo>
                  <a:lnTo>
                    <a:pt x="272943" y="545885"/>
                  </a:lnTo>
                  <a:lnTo>
                    <a:pt x="0" y="272943"/>
                  </a:lnTo>
                  <a:lnTo>
                    <a:pt x="272943" y="1"/>
                  </a:lnTo>
                  <a:lnTo>
                    <a:pt x="1985030" y="1"/>
                  </a:lnTo>
                  <a:lnTo>
                    <a:pt x="1985030" y="54588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650173"/>
                <a:satOff val="12174"/>
                <a:lumOff val="19216"/>
                <a:alphaOff val="0"/>
              </a:schemeClr>
            </a:fillRef>
            <a:effectRef idx="2">
              <a:schemeClr val="accent4">
                <a:hueOff val="-3650173"/>
                <a:satOff val="12174"/>
                <a:lumOff val="19216"/>
                <a:alphaOff val="0"/>
              </a:schemeClr>
            </a:effectRef>
            <a:fontRef idx="minor">
              <a:schemeClr val="lt1"/>
            </a:fontRef>
          </p:style>
          <p:txBody>
            <a:bodyPr spcFirstLastPara="0" vert="horz" wrap="square" lIns="565788" tIns="142877" rIns="266700" bIns="142875" numCol="1" spcCol="1270" anchor="ctr" anchorCtr="0">
              <a:noAutofit/>
            </a:bodyPr>
            <a:lstStyle/>
            <a:p>
              <a:pPr algn="ctr" defTabSz="1666875">
                <a:lnSpc>
                  <a:spcPct val="90000"/>
                </a:lnSpc>
                <a:spcBef>
                  <a:spcPct val="0"/>
                </a:spcBef>
                <a:spcAft>
                  <a:spcPct val="35000"/>
                </a:spcAft>
              </a:pPr>
              <a:r>
                <a:rPr lang="en-US" sz="3750" b="1">
                  <a:solidFill>
                    <a:prstClr val="white"/>
                  </a:solidFill>
                </a:rPr>
                <a:t>Câu 3</a:t>
              </a:r>
              <a:endParaRPr lang="en-US" sz="3750">
                <a:solidFill>
                  <a:prstClr val="white"/>
                </a:solidFill>
              </a:endParaRPr>
            </a:p>
          </p:txBody>
        </p:sp>
      </p:grpSp>
      <p:sp>
        <p:nvSpPr>
          <p:cNvPr id="18" name="Oval 17"/>
          <p:cNvSpPr/>
          <p:nvPr/>
        </p:nvSpPr>
        <p:spPr>
          <a:xfrm>
            <a:off x="948053" y="6199248"/>
            <a:ext cx="818829" cy="818829"/>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4809965"/>
              <a:satOff val="47102"/>
              <a:lumOff val="6293"/>
              <a:alphaOff val="0"/>
            </a:schemeClr>
          </a:fillRef>
          <a:effectRef idx="1">
            <a:schemeClr val="accent4">
              <a:tint val="50000"/>
              <a:hueOff val="-4809965"/>
              <a:satOff val="47102"/>
              <a:lumOff val="6293"/>
              <a:alphaOff val="0"/>
            </a:schemeClr>
          </a:effectRef>
          <a:fontRef idx="minor">
            <a:schemeClr val="lt1">
              <a:hueOff val="0"/>
              <a:satOff val="0"/>
              <a:lumOff val="0"/>
              <a:alphaOff val="0"/>
            </a:schemeClr>
          </a:fontRef>
        </p:style>
        <p:txBody>
          <a:bodyPr/>
          <a:lstStyle/>
          <a:p>
            <a:endParaRPr lang="vi-VN" sz="2700">
              <a:solidFill>
                <a:prstClr val="white">
                  <a:hueOff val="0"/>
                  <a:satOff val="0"/>
                  <a:lumOff val="0"/>
                  <a:alphaOff val="0"/>
                </a:prstClr>
              </a:solidFill>
            </a:endParaRPr>
          </a:p>
        </p:txBody>
      </p:sp>
      <p:sp>
        <p:nvSpPr>
          <p:cNvPr id="9" name="Oval 8">
            <a:hlinkClick r:id="rId5" action="ppaction://hlinksldjump"/>
          </p:cNvPr>
          <p:cNvSpPr/>
          <p:nvPr/>
        </p:nvSpPr>
        <p:spPr>
          <a:xfrm>
            <a:off x="989516" y="4110323"/>
            <a:ext cx="741660" cy="741660"/>
          </a:xfrm>
          <a:prstGeom prst="ellipse">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700">
              <a:solidFill>
                <a:prstClr val="white"/>
              </a:solidFill>
            </a:endParaRPr>
          </a:p>
        </p:txBody>
      </p:sp>
      <p:sp>
        <p:nvSpPr>
          <p:cNvPr id="43" name="Oval 42">
            <a:hlinkClick r:id="rId6" action="ppaction://hlinksldjump"/>
          </p:cNvPr>
          <p:cNvSpPr/>
          <p:nvPr/>
        </p:nvSpPr>
        <p:spPr>
          <a:xfrm>
            <a:off x="989516" y="5174577"/>
            <a:ext cx="741660" cy="741660"/>
          </a:xfrm>
          <a:prstGeom prst="ellipse">
            <a:avLst/>
          </a:prstGeom>
          <a:solidFill>
            <a:srgbClr val="DACB0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700">
              <a:solidFill>
                <a:prstClr val="white"/>
              </a:solidFill>
            </a:endParaRPr>
          </a:p>
        </p:txBody>
      </p:sp>
      <p:sp>
        <p:nvSpPr>
          <p:cNvPr id="47" name="Oval 46">
            <a:hlinkClick r:id="rId5" action="ppaction://hlinksldjump"/>
          </p:cNvPr>
          <p:cNvSpPr/>
          <p:nvPr/>
        </p:nvSpPr>
        <p:spPr>
          <a:xfrm>
            <a:off x="989516" y="6231821"/>
            <a:ext cx="741660" cy="741660"/>
          </a:xfrm>
          <a:prstGeom prst="ellipse">
            <a:avLst/>
          </a:prstGeom>
          <a:solidFill>
            <a:schemeClr val="accent5">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700">
              <a:solidFill>
                <a:prstClr val="white"/>
              </a:solidFill>
            </a:endParaRPr>
          </a:p>
        </p:txBody>
      </p:sp>
      <p:sp>
        <p:nvSpPr>
          <p:cNvPr id="21" name="Freeform 20"/>
          <p:cNvSpPr/>
          <p:nvPr/>
        </p:nvSpPr>
        <p:spPr>
          <a:xfrm>
            <a:off x="6014024" y="6227821"/>
            <a:ext cx="2977545" cy="818832"/>
          </a:xfrm>
          <a:custGeom>
            <a:avLst/>
            <a:gdLst>
              <a:gd name="connsiteX0" fmla="*/ 0 w 1985030"/>
              <a:gd name="connsiteY0" fmla="*/ 0 h 545886"/>
              <a:gd name="connsiteX1" fmla="*/ 1712087 w 1985030"/>
              <a:gd name="connsiteY1" fmla="*/ 0 h 545886"/>
              <a:gd name="connsiteX2" fmla="*/ 1985030 w 1985030"/>
              <a:gd name="connsiteY2" fmla="*/ 272943 h 545886"/>
              <a:gd name="connsiteX3" fmla="*/ 1712087 w 1985030"/>
              <a:gd name="connsiteY3" fmla="*/ 545886 h 545886"/>
              <a:gd name="connsiteX4" fmla="*/ 0 w 1985030"/>
              <a:gd name="connsiteY4" fmla="*/ 545886 h 545886"/>
              <a:gd name="connsiteX5" fmla="*/ 0 w 1985030"/>
              <a:gd name="connsiteY5" fmla="*/ 0 h 54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030" h="545886">
                <a:moveTo>
                  <a:pt x="1985030" y="545885"/>
                </a:moveTo>
                <a:lnTo>
                  <a:pt x="272943" y="545885"/>
                </a:lnTo>
                <a:lnTo>
                  <a:pt x="0" y="272943"/>
                </a:lnTo>
                <a:lnTo>
                  <a:pt x="272943" y="1"/>
                </a:lnTo>
                <a:lnTo>
                  <a:pt x="1985030" y="1"/>
                </a:lnTo>
                <a:lnTo>
                  <a:pt x="1985030" y="545885"/>
                </a:lnTo>
                <a:close/>
              </a:path>
            </a:pathLst>
          </a:custGeom>
          <a:solidFill>
            <a:schemeClr val="accent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65788" tIns="142877" rIns="266700" bIns="142877" numCol="1" spcCol="1270" anchor="ctr" anchorCtr="0">
            <a:noAutofit/>
          </a:bodyPr>
          <a:lstStyle/>
          <a:p>
            <a:pPr algn="ctr" defTabSz="1666875">
              <a:lnSpc>
                <a:spcPct val="90000"/>
              </a:lnSpc>
              <a:spcBef>
                <a:spcPct val="0"/>
              </a:spcBef>
              <a:spcAft>
                <a:spcPct val="35000"/>
              </a:spcAft>
            </a:pPr>
            <a:r>
              <a:rPr lang="en-US" sz="3750" b="1" dirty="0" err="1">
                <a:solidFill>
                  <a:prstClr val="white"/>
                </a:solidFill>
              </a:rPr>
              <a:t>Câu</a:t>
            </a:r>
            <a:r>
              <a:rPr lang="en-US" sz="3750" b="1" dirty="0">
                <a:solidFill>
                  <a:prstClr val="white"/>
                </a:solidFill>
              </a:rPr>
              <a:t> 6</a:t>
            </a:r>
          </a:p>
        </p:txBody>
      </p:sp>
      <p:sp>
        <p:nvSpPr>
          <p:cNvPr id="22" name="Oval 21"/>
          <p:cNvSpPr/>
          <p:nvPr/>
        </p:nvSpPr>
        <p:spPr>
          <a:xfrm>
            <a:off x="5613394" y="6230197"/>
            <a:ext cx="818829" cy="818829"/>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vi-VN" sz="2700">
              <a:solidFill>
                <a:prstClr val="white">
                  <a:hueOff val="0"/>
                  <a:satOff val="0"/>
                  <a:lumOff val="0"/>
                  <a:alphaOff val="0"/>
                </a:prstClr>
              </a:solidFill>
            </a:endParaRPr>
          </a:p>
        </p:txBody>
      </p:sp>
      <p:sp>
        <p:nvSpPr>
          <p:cNvPr id="23" name="Freeform 22"/>
          <p:cNvSpPr/>
          <p:nvPr/>
        </p:nvSpPr>
        <p:spPr>
          <a:xfrm>
            <a:off x="6008540" y="4070360"/>
            <a:ext cx="2977545" cy="818829"/>
          </a:xfrm>
          <a:custGeom>
            <a:avLst/>
            <a:gdLst>
              <a:gd name="connsiteX0" fmla="*/ 0 w 1985030"/>
              <a:gd name="connsiteY0" fmla="*/ 0 h 545886"/>
              <a:gd name="connsiteX1" fmla="*/ 1712087 w 1985030"/>
              <a:gd name="connsiteY1" fmla="*/ 0 h 545886"/>
              <a:gd name="connsiteX2" fmla="*/ 1985030 w 1985030"/>
              <a:gd name="connsiteY2" fmla="*/ 272943 h 545886"/>
              <a:gd name="connsiteX3" fmla="*/ 1712087 w 1985030"/>
              <a:gd name="connsiteY3" fmla="*/ 545886 h 545886"/>
              <a:gd name="connsiteX4" fmla="*/ 0 w 1985030"/>
              <a:gd name="connsiteY4" fmla="*/ 545886 h 545886"/>
              <a:gd name="connsiteX5" fmla="*/ 0 w 1985030"/>
              <a:gd name="connsiteY5" fmla="*/ 0 h 54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030" h="545886">
                <a:moveTo>
                  <a:pt x="1985030" y="545885"/>
                </a:moveTo>
                <a:lnTo>
                  <a:pt x="272943" y="545885"/>
                </a:lnTo>
                <a:lnTo>
                  <a:pt x="0" y="272943"/>
                </a:lnTo>
                <a:lnTo>
                  <a:pt x="272943" y="1"/>
                </a:lnTo>
                <a:lnTo>
                  <a:pt x="1985030" y="1"/>
                </a:lnTo>
                <a:lnTo>
                  <a:pt x="1985030" y="545885"/>
                </a:lnTo>
                <a:close/>
              </a:path>
            </a:pathLst>
          </a:cu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txBody>
          <a:bodyPr spcFirstLastPara="0" vert="horz" wrap="square" lIns="565788" tIns="142875" rIns="266700" bIns="142875" numCol="1" spcCol="1270" anchor="ctr" anchorCtr="0">
            <a:noAutofit/>
          </a:bodyPr>
          <a:lstStyle/>
          <a:p>
            <a:pPr algn="ctr" defTabSz="1666875">
              <a:lnSpc>
                <a:spcPct val="90000"/>
              </a:lnSpc>
              <a:spcBef>
                <a:spcPct val="0"/>
              </a:spcBef>
              <a:spcAft>
                <a:spcPct val="35000"/>
              </a:spcAft>
            </a:pPr>
            <a:r>
              <a:rPr lang="en-US" sz="3750" b="1" dirty="0" err="1">
                <a:solidFill>
                  <a:prstClr val="white"/>
                </a:solidFill>
              </a:rPr>
              <a:t>Câu</a:t>
            </a:r>
            <a:r>
              <a:rPr lang="en-US" sz="3750" b="1" dirty="0">
                <a:solidFill>
                  <a:prstClr val="white"/>
                </a:solidFill>
              </a:rPr>
              <a:t> 4</a:t>
            </a:r>
            <a:endParaRPr lang="en-US" sz="3750" dirty="0">
              <a:solidFill>
                <a:prstClr val="white"/>
              </a:solidFill>
            </a:endParaRPr>
          </a:p>
        </p:txBody>
      </p:sp>
      <p:sp>
        <p:nvSpPr>
          <p:cNvPr id="24" name="Oval 23"/>
          <p:cNvSpPr/>
          <p:nvPr/>
        </p:nvSpPr>
        <p:spPr>
          <a:xfrm>
            <a:off x="5599125" y="4070360"/>
            <a:ext cx="818829" cy="818829"/>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2404983"/>
              <a:satOff val="23551"/>
              <a:lumOff val="3146"/>
              <a:alphaOff val="0"/>
            </a:schemeClr>
          </a:fillRef>
          <a:effectRef idx="1">
            <a:schemeClr val="accent4">
              <a:tint val="50000"/>
              <a:hueOff val="-2404983"/>
              <a:satOff val="23551"/>
              <a:lumOff val="3146"/>
              <a:alphaOff val="0"/>
            </a:schemeClr>
          </a:effectRef>
          <a:fontRef idx="minor">
            <a:schemeClr val="lt1">
              <a:hueOff val="0"/>
              <a:satOff val="0"/>
              <a:lumOff val="0"/>
              <a:alphaOff val="0"/>
            </a:schemeClr>
          </a:fontRef>
        </p:style>
        <p:txBody>
          <a:bodyPr/>
          <a:lstStyle/>
          <a:p>
            <a:endParaRPr lang="vi-VN" sz="2700">
              <a:solidFill>
                <a:prstClr val="white">
                  <a:hueOff val="0"/>
                  <a:satOff val="0"/>
                  <a:lumOff val="0"/>
                  <a:alphaOff val="0"/>
                </a:prstClr>
              </a:solidFill>
            </a:endParaRPr>
          </a:p>
        </p:txBody>
      </p:sp>
      <p:sp>
        <p:nvSpPr>
          <p:cNvPr id="78" name="Oval 77">
            <a:hlinkClick r:id="rId7" action="ppaction://hlinksldjump"/>
          </p:cNvPr>
          <p:cNvSpPr/>
          <p:nvPr/>
        </p:nvSpPr>
        <p:spPr>
          <a:xfrm>
            <a:off x="5654857" y="6267784"/>
            <a:ext cx="741660" cy="74166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700">
              <a:solidFill>
                <a:prstClr val="white"/>
              </a:solidFill>
            </a:endParaRPr>
          </a:p>
        </p:txBody>
      </p:sp>
      <p:sp>
        <p:nvSpPr>
          <p:cNvPr id="79" name="Oval 78">
            <a:hlinkClick r:id="" action="ppaction://noaction"/>
          </p:cNvPr>
          <p:cNvSpPr/>
          <p:nvPr/>
        </p:nvSpPr>
        <p:spPr>
          <a:xfrm>
            <a:off x="5640588" y="4108946"/>
            <a:ext cx="741660" cy="741660"/>
          </a:xfrm>
          <a:prstGeom prst="ellipse">
            <a:avLst/>
          </a:prstGeom>
          <a:solidFill>
            <a:srgbClr val="DACB0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700">
              <a:solidFill>
                <a:prstClr val="white"/>
              </a:solidFill>
            </a:endParaRPr>
          </a:p>
        </p:txBody>
      </p:sp>
      <p:sp>
        <p:nvSpPr>
          <p:cNvPr id="85" name="Freeform 84"/>
          <p:cNvSpPr/>
          <p:nvPr/>
        </p:nvSpPr>
        <p:spPr>
          <a:xfrm>
            <a:off x="5998654" y="5176797"/>
            <a:ext cx="2977545" cy="818832"/>
          </a:xfrm>
          <a:custGeom>
            <a:avLst/>
            <a:gdLst>
              <a:gd name="connsiteX0" fmla="*/ 0 w 1985030"/>
              <a:gd name="connsiteY0" fmla="*/ 0 h 545886"/>
              <a:gd name="connsiteX1" fmla="*/ 1712087 w 1985030"/>
              <a:gd name="connsiteY1" fmla="*/ 0 h 545886"/>
              <a:gd name="connsiteX2" fmla="*/ 1985030 w 1985030"/>
              <a:gd name="connsiteY2" fmla="*/ 272943 h 545886"/>
              <a:gd name="connsiteX3" fmla="*/ 1712087 w 1985030"/>
              <a:gd name="connsiteY3" fmla="*/ 545886 h 545886"/>
              <a:gd name="connsiteX4" fmla="*/ 0 w 1985030"/>
              <a:gd name="connsiteY4" fmla="*/ 545886 h 545886"/>
              <a:gd name="connsiteX5" fmla="*/ 0 w 1985030"/>
              <a:gd name="connsiteY5" fmla="*/ 0 h 54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030" h="545886">
                <a:moveTo>
                  <a:pt x="1985030" y="545885"/>
                </a:moveTo>
                <a:lnTo>
                  <a:pt x="272943" y="545885"/>
                </a:lnTo>
                <a:lnTo>
                  <a:pt x="0" y="272943"/>
                </a:lnTo>
                <a:lnTo>
                  <a:pt x="272943" y="1"/>
                </a:lnTo>
                <a:lnTo>
                  <a:pt x="1985030" y="1"/>
                </a:lnTo>
                <a:lnTo>
                  <a:pt x="1985030" y="545885"/>
                </a:lnTo>
                <a:close/>
              </a:path>
            </a:pathLst>
          </a:custGeom>
          <a:solidFill>
            <a:schemeClr val="tx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65788" tIns="142877" rIns="266700" bIns="142877" numCol="1" spcCol="1270" anchor="ctr" anchorCtr="0">
            <a:noAutofit/>
          </a:bodyPr>
          <a:lstStyle/>
          <a:p>
            <a:pPr algn="ctr" defTabSz="1666875">
              <a:lnSpc>
                <a:spcPct val="90000"/>
              </a:lnSpc>
              <a:spcBef>
                <a:spcPct val="0"/>
              </a:spcBef>
              <a:spcAft>
                <a:spcPct val="35000"/>
              </a:spcAft>
            </a:pPr>
            <a:r>
              <a:rPr lang="en-US" sz="3750" b="1" dirty="0" err="1">
                <a:solidFill>
                  <a:prstClr val="white"/>
                </a:solidFill>
              </a:rPr>
              <a:t>Câu</a:t>
            </a:r>
            <a:r>
              <a:rPr lang="en-US" sz="3750" b="1" dirty="0">
                <a:solidFill>
                  <a:prstClr val="white"/>
                </a:solidFill>
              </a:rPr>
              <a:t> 5</a:t>
            </a:r>
          </a:p>
        </p:txBody>
      </p:sp>
      <p:sp>
        <p:nvSpPr>
          <p:cNvPr id="86" name="Oval 85"/>
          <p:cNvSpPr/>
          <p:nvPr/>
        </p:nvSpPr>
        <p:spPr>
          <a:xfrm>
            <a:off x="5598024" y="5179173"/>
            <a:ext cx="818829" cy="818829"/>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vi-VN" sz="2700">
              <a:solidFill>
                <a:prstClr val="white">
                  <a:hueOff val="0"/>
                  <a:satOff val="0"/>
                  <a:lumOff val="0"/>
                  <a:alphaOff val="0"/>
                </a:prstClr>
              </a:solidFill>
            </a:endParaRPr>
          </a:p>
        </p:txBody>
      </p:sp>
      <p:sp>
        <p:nvSpPr>
          <p:cNvPr id="87" name="Oval 86">
            <a:hlinkClick r:id="rId8" action="ppaction://hlinksldjump"/>
          </p:cNvPr>
          <p:cNvSpPr/>
          <p:nvPr/>
        </p:nvSpPr>
        <p:spPr>
          <a:xfrm>
            <a:off x="5636725" y="5215383"/>
            <a:ext cx="741660" cy="741660"/>
          </a:xfrm>
          <a:prstGeom prst="ellipse">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700">
              <a:solidFill>
                <a:prstClr val="white"/>
              </a:solidFill>
            </a:endParaRPr>
          </a:p>
        </p:txBody>
      </p:sp>
      <p:grpSp>
        <p:nvGrpSpPr>
          <p:cNvPr id="70" name="vong quay"/>
          <p:cNvGrpSpPr/>
          <p:nvPr/>
        </p:nvGrpSpPr>
        <p:grpSpPr>
          <a:xfrm>
            <a:off x="10291661" y="2476500"/>
            <a:ext cx="6010502" cy="6004220"/>
            <a:chOff x="5425622" y="292790"/>
            <a:chExt cx="5834378" cy="5828280"/>
          </a:xfrm>
        </p:grpSpPr>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72" name="TextBox 71"/>
            <p:cNvSpPr txBox="1"/>
            <p:nvPr/>
          </p:nvSpPr>
          <p:spPr>
            <a:xfrm rot="14949661">
              <a:off x="6674685" y="1249108"/>
              <a:ext cx="2025648" cy="717019"/>
            </a:xfrm>
            <a:prstGeom prst="rect">
              <a:avLst/>
            </a:prstGeom>
            <a:noFill/>
          </p:spPr>
          <p:txBody>
            <a:bodyPr wrap="square" rtlCol="0">
              <a:spAutoFit/>
            </a:bodyPr>
            <a:lstStyle/>
            <a:p>
              <a:pPr algn="ctr">
                <a:defRPr/>
              </a:pPr>
              <a:r>
                <a:rPr lang="en-GB" sz="4200" b="1">
                  <a:solidFill>
                    <a:prstClr val="black"/>
                  </a:solidFill>
                  <a:ea typeface="Tahoma" panose="020B0604030504040204" pitchFamily="34" charset="0"/>
                  <a:cs typeface="Tahoma" panose="020B0604030504040204" pitchFamily="34" charset="0"/>
                </a:rPr>
                <a:t>Vỗ tay</a:t>
              </a:r>
              <a:endParaRPr lang="vi-VN" sz="4200" b="1" dirty="0">
                <a:solidFill>
                  <a:prstClr val="black"/>
                </a:solidFill>
                <a:ea typeface="Tahoma" panose="020B0604030504040204" pitchFamily="34" charset="0"/>
                <a:cs typeface="Tahoma" panose="020B0604030504040204" pitchFamily="34" charset="0"/>
              </a:endParaRPr>
            </a:p>
          </p:txBody>
        </p:sp>
        <p:sp>
          <p:nvSpPr>
            <p:cNvPr id="73" name="TextBox 72"/>
            <p:cNvSpPr txBox="1"/>
            <p:nvPr/>
          </p:nvSpPr>
          <p:spPr>
            <a:xfrm rot="12232592">
              <a:off x="5742637" y="2209507"/>
              <a:ext cx="2025648" cy="627392"/>
            </a:xfrm>
            <a:prstGeom prst="rect">
              <a:avLst/>
            </a:prstGeom>
            <a:noFill/>
          </p:spPr>
          <p:txBody>
            <a:bodyPr wrap="square" rtlCol="0">
              <a:spAutoFit/>
            </a:bodyPr>
            <a:lstStyle/>
            <a:p>
              <a:pPr algn="ctr">
                <a:defRPr/>
              </a:pPr>
              <a:r>
                <a:rPr lang="en-GB" sz="3600" b="1" dirty="0" err="1">
                  <a:solidFill>
                    <a:prstClr val="white"/>
                  </a:solidFill>
                  <a:ea typeface="Tahoma" panose="020B0604030504040204" pitchFamily="34" charset="0"/>
                  <a:cs typeface="Tahoma" panose="020B0604030504040204" pitchFamily="34" charset="0"/>
                </a:rPr>
                <a:t>Điểm</a:t>
              </a:r>
              <a:r>
                <a:rPr lang="en-GB" sz="3600" b="1" dirty="0">
                  <a:solidFill>
                    <a:prstClr val="white"/>
                  </a:solidFill>
                  <a:ea typeface="Tahoma" panose="020B0604030504040204" pitchFamily="34" charset="0"/>
                  <a:cs typeface="Tahoma" panose="020B0604030504040204" pitchFamily="34" charset="0"/>
                </a:rPr>
                <a:t> +</a:t>
              </a:r>
              <a:endParaRPr lang="vi-VN" sz="3600" b="1" dirty="0">
                <a:solidFill>
                  <a:prstClr val="white"/>
                </a:solidFill>
                <a:ea typeface="Tahoma" panose="020B0604030504040204" pitchFamily="34" charset="0"/>
                <a:cs typeface="Tahoma" panose="020B0604030504040204" pitchFamily="34" charset="0"/>
              </a:endParaRPr>
            </a:p>
          </p:txBody>
        </p:sp>
        <p:sp>
          <p:nvSpPr>
            <p:cNvPr id="74" name="TextBox 73"/>
            <p:cNvSpPr txBox="1"/>
            <p:nvPr/>
          </p:nvSpPr>
          <p:spPr>
            <a:xfrm rot="17590276">
              <a:off x="8020996" y="1246182"/>
              <a:ext cx="2025648" cy="717019"/>
            </a:xfrm>
            <a:prstGeom prst="rect">
              <a:avLst/>
            </a:prstGeom>
            <a:noFill/>
          </p:spPr>
          <p:txBody>
            <a:bodyPr wrap="square" rtlCol="0">
              <a:spAutoFit/>
            </a:bodyPr>
            <a:lstStyle/>
            <a:p>
              <a:pPr algn="ctr">
                <a:defRPr/>
              </a:pPr>
              <a:r>
                <a:rPr lang="en-GB" sz="4200" b="1">
                  <a:solidFill>
                    <a:prstClr val="black"/>
                  </a:solidFill>
                  <a:ea typeface="Tahoma" panose="020B0604030504040204" pitchFamily="34" charset="0"/>
                  <a:cs typeface="Tahoma" panose="020B0604030504040204" pitchFamily="34" charset="0"/>
                </a:rPr>
                <a:t>Điểm 9</a:t>
              </a:r>
              <a:endParaRPr lang="vi-VN" sz="4200" b="1" dirty="0">
                <a:solidFill>
                  <a:prstClr val="black"/>
                </a:solidFill>
                <a:ea typeface="Tahoma" panose="020B0604030504040204" pitchFamily="34" charset="0"/>
                <a:cs typeface="Tahoma" panose="020B0604030504040204" pitchFamily="34" charset="0"/>
              </a:endParaRPr>
            </a:p>
          </p:txBody>
        </p:sp>
        <p:sp>
          <p:nvSpPr>
            <p:cNvPr id="75" name="TextBox 74"/>
            <p:cNvSpPr txBox="1"/>
            <p:nvPr/>
          </p:nvSpPr>
          <p:spPr>
            <a:xfrm rot="20155085">
              <a:off x="8917980" y="2169298"/>
              <a:ext cx="2025648" cy="717019"/>
            </a:xfrm>
            <a:prstGeom prst="rect">
              <a:avLst/>
            </a:prstGeom>
            <a:noFill/>
          </p:spPr>
          <p:txBody>
            <a:bodyPr wrap="square" rtlCol="0">
              <a:spAutoFit/>
            </a:bodyPr>
            <a:lstStyle/>
            <a:p>
              <a:pPr algn="ctr">
                <a:defRPr/>
              </a:pPr>
              <a:r>
                <a:rPr lang="en-GB" sz="4200" b="1">
                  <a:solidFill>
                    <a:prstClr val="black"/>
                  </a:solidFill>
                  <a:ea typeface="Tahoma" panose="020B0604030504040204" pitchFamily="34" charset="0"/>
                  <a:cs typeface="Tahoma" panose="020B0604030504040204" pitchFamily="34" charset="0"/>
                </a:rPr>
                <a:t>Điểm 10</a:t>
              </a:r>
              <a:endParaRPr lang="vi-VN" sz="4200" b="1" dirty="0">
                <a:solidFill>
                  <a:prstClr val="black"/>
                </a:solidFill>
                <a:ea typeface="Tahoma" panose="020B0604030504040204" pitchFamily="34" charset="0"/>
                <a:cs typeface="Tahoma" panose="020B0604030504040204" pitchFamily="34" charset="0"/>
              </a:endParaRPr>
            </a:p>
          </p:txBody>
        </p:sp>
        <p:sp>
          <p:nvSpPr>
            <p:cNvPr id="76" name="TextBox 75"/>
            <p:cNvSpPr txBox="1"/>
            <p:nvPr/>
          </p:nvSpPr>
          <p:spPr>
            <a:xfrm rot="9501114">
              <a:off x="5697322" y="3504487"/>
              <a:ext cx="2025648" cy="717019"/>
            </a:xfrm>
            <a:prstGeom prst="rect">
              <a:avLst/>
            </a:prstGeom>
            <a:noFill/>
          </p:spPr>
          <p:txBody>
            <a:bodyPr wrap="square" rtlCol="0">
              <a:spAutoFit/>
            </a:bodyPr>
            <a:lstStyle/>
            <a:p>
              <a:pPr algn="ctr">
                <a:defRPr/>
              </a:pPr>
              <a:r>
                <a:rPr lang="en-GB" sz="4200" b="1">
                  <a:solidFill>
                    <a:prstClr val="black"/>
                  </a:solidFill>
                  <a:ea typeface="Tahoma" panose="020B0604030504040204" pitchFamily="34" charset="0"/>
                  <a:cs typeface="Tahoma" panose="020B0604030504040204" pitchFamily="34" charset="0"/>
                </a:rPr>
                <a:t>Điểm 10</a:t>
              </a:r>
              <a:endParaRPr lang="vi-VN" sz="4200" b="1" dirty="0">
                <a:solidFill>
                  <a:prstClr val="black"/>
                </a:solidFill>
                <a:ea typeface="Tahoma" panose="020B0604030504040204" pitchFamily="34" charset="0"/>
                <a:cs typeface="Tahoma" panose="020B0604030504040204" pitchFamily="34" charset="0"/>
              </a:endParaRPr>
            </a:p>
          </p:txBody>
        </p:sp>
        <p:sp>
          <p:nvSpPr>
            <p:cNvPr id="77" name="TextBox 76"/>
            <p:cNvSpPr txBox="1"/>
            <p:nvPr/>
          </p:nvSpPr>
          <p:spPr>
            <a:xfrm rot="6703311">
              <a:off x="6660977" y="4472817"/>
              <a:ext cx="2025648" cy="717019"/>
            </a:xfrm>
            <a:prstGeom prst="rect">
              <a:avLst/>
            </a:prstGeom>
            <a:noFill/>
          </p:spPr>
          <p:txBody>
            <a:bodyPr wrap="square" rtlCol="0">
              <a:spAutoFit/>
            </a:bodyPr>
            <a:lstStyle/>
            <a:p>
              <a:pPr algn="ctr">
                <a:defRPr/>
              </a:pPr>
              <a:r>
                <a:rPr lang="en-GB" sz="4200" b="1">
                  <a:solidFill>
                    <a:prstClr val="black"/>
                  </a:solidFill>
                  <a:ea typeface="Tahoma" panose="020B0604030504040204" pitchFamily="34" charset="0"/>
                  <a:cs typeface="Tahoma" panose="020B0604030504040204" pitchFamily="34" charset="0"/>
                </a:rPr>
                <a:t>Điểm 9</a:t>
              </a:r>
              <a:endParaRPr lang="vi-VN" sz="4200" b="1" dirty="0">
                <a:solidFill>
                  <a:prstClr val="black"/>
                </a:solidFill>
                <a:ea typeface="Tahoma" panose="020B0604030504040204" pitchFamily="34" charset="0"/>
                <a:cs typeface="Tahoma" panose="020B0604030504040204" pitchFamily="34" charset="0"/>
              </a:endParaRPr>
            </a:p>
          </p:txBody>
        </p:sp>
        <p:sp>
          <p:nvSpPr>
            <p:cNvPr id="88" name="TextBox 87"/>
            <p:cNvSpPr txBox="1"/>
            <p:nvPr/>
          </p:nvSpPr>
          <p:spPr>
            <a:xfrm rot="3829829">
              <a:off x="8019634" y="4480059"/>
              <a:ext cx="2025648" cy="717019"/>
            </a:xfrm>
            <a:prstGeom prst="rect">
              <a:avLst/>
            </a:prstGeom>
            <a:noFill/>
          </p:spPr>
          <p:txBody>
            <a:bodyPr wrap="square" rtlCol="0">
              <a:spAutoFit/>
            </a:bodyPr>
            <a:lstStyle/>
            <a:p>
              <a:pPr algn="ctr">
                <a:defRPr/>
              </a:pPr>
              <a:r>
                <a:rPr lang="en-GB" sz="4200" b="1">
                  <a:solidFill>
                    <a:prstClr val="black"/>
                  </a:solidFill>
                  <a:ea typeface="Tahoma" panose="020B0604030504040204" pitchFamily="34" charset="0"/>
                  <a:cs typeface="Tahoma" panose="020B0604030504040204" pitchFamily="34" charset="0"/>
                </a:rPr>
                <a:t>Vỗ tay</a:t>
              </a:r>
              <a:endParaRPr lang="vi-VN" sz="4200" b="1" dirty="0">
                <a:solidFill>
                  <a:prstClr val="black"/>
                </a:solidFill>
                <a:ea typeface="Tahoma" panose="020B0604030504040204" pitchFamily="34" charset="0"/>
                <a:cs typeface="Tahoma" panose="020B0604030504040204" pitchFamily="34" charset="0"/>
              </a:endParaRPr>
            </a:p>
          </p:txBody>
        </p:sp>
        <p:sp>
          <p:nvSpPr>
            <p:cNvPr id="89" name="TextBox 88"/>
            <p:cNvSpPr txBox="1"/>
            <p:nvPr/>
          </p:nvSpPr>
          <p:spPr>
            <a:xfrm rot="1321648">
              <a:off x="8940447" y="3580809"/>
              <a:ext cx="2025648" cy="627392"/>
            </a:xfrm>
            <a:prstGeom prst="rect">
              <a:avLst/>
            </a:prstGeom>
            <a:noFill/>
          </p:spPr>
          <p:txBody>
            <a:bodyPr wrap="square" rtlCol="0">
              <a:spAutoFit/>
            </a:bodyPr>
            <a:lstStyle/>
            <a:p>
              <a:pPr algn="ctr">
                <a:defRPr/>
              </a:pPr>
              <a:r>
                <a:rPr lang="en-GB" sz="3600" b="1" dirty="0" err="1">
                  <a:solidFill>
                    <a:prstClr val="black"/>
                  </a:solidFill>
                  <a:ea typeface="Tahoma" panose="020B0604030504040204" pitchFamily="34" charset="0"/>
                  <a:cs typeface="Tahoma" panose="020B0604030504040204" pitchFamily="34" charset="0"/>
                </a:rPr>
                <a:t>Điểm</a:t>
              </a:r>
              <a:r>
                <a:rPr lang="en-GB" sz="3600" b="1" dirty="0">
                  <a:solidFill>
                    <a:prstClr val="black"/>
                  </a:solidFill>
                  <a:ea typeface="Tahoma" panose="020B0604030504040204" pitchFamily="34" charset="0"/>
                  <a:cs typeface="Tahoma" panose="020B0604030504040204" pitchFamily="34" charset="0"/>
                </a:rPr>
                <a:t> +</a:t>
              </a:r>
              <a:endParaRPr lang="vi-VN" sz="3600" b="1" dirty="0">
                <a:solidFill>
                  <a:prstClr val="black"/>
                </a:solidFill>
                <a:ea typeface="Tahoma" panose="020B0604030504040204" pitchFamily="34" charset="0"/>
                <a:cs typeface="Tahoma" panose="020B0604030504040204" pitchFamily="34" charset="0"/>
              </a:endParaRPr>
            </a:p>
          </p:txBody>
        </p:sp>
      </p:grpSp>
      <p:sp>
        <p:nvSpPr>
          <p:cNvPr id="90" name="Isosceles Triangle 89"/>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91" name="quay dung"/>
          <p:cNvSpPr/>
          <p:nvPr/>
        </p:nvSpPr>
        <p:spPr>
          <a:xfrm>
            <a:off x="13903475" y="8693816"/>
            <a:ext cx="3223337" cy="1012158"/>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3600" b="1" dirty="0">
                <a:solidFill>
                  <a:prstClr val="white"/>
                </a:solidFill>
                <a:ea typeface="Tahoma" panose="020B0604030504040204" pitchFamily="34" charset="0"/>
                <a:cs typeface="Tahoma" panose="020B0604030504040204" pitchFamily="34" charset="0"/>
              </a:rPr>
              <a:t>QUAY</a:t>
            </a:r>
            <a:endParaRPr lang="vi-VN" sz="3600" b="1" dirty="0">
              <a:solidFill>
                <a:prstClr val="white"/>
              </a:solidFill>
              <a:ea typeface="Tahoma" panose="020B0604030504040204" pitchFamily="34" charset="0"/>
              <a:cs typeface="Tahoma" panose="020B0604030504040204" pitchFamily="34" charset="0"/>
            </a:endParaRPr>
          </a:p>
        </p:txBody>
      </p:sp>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19315" y="4823364"/>
            <a:ext cx="1614300" cy="1376903"/>
          </a:xfrm>
          <a:prstGeom prst="rect">
            <a:avLst/>
          </a:prstGeom>
        </p:spPr>
      </p:pic>
      <p:pic>
        <p:nvPicPr>
          <p:cNvPr id="9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4758950" y="-852878"/>
            <a:ext cx="726678" cy="726678"/>
          </a:xfrm>
          <a:prstGeom prst="rect">
            <a:avLst/>
          </a:prstGeom>
        </p:spPr>
      </p:pic>
      <p:sp>
        <p:nvSpPr>
          <p:cNvPr id="94" name="Isosceles Triangle 93"/>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95" name="Isosceles Triangle 94"/>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96" name="Isosceles Triangle 95"/>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97" name="Isosceles Triangle 96"/>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98" name="Isosceles Triangle 97"/>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99" name="Isosceles Triangle 98"/>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0" name="Isosceles Triangle 99"/>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1" name="Isosceles Triangle 100"/>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2" name="Isosceles Triangle 101"/>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3" name="Isosceles Triangle 102"/>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4" name="Isosceles Triangle 103"/>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5" name="Isosceles Triangle 104"/>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6" name="Isosceles Triangle 105"/>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7" name="Isosceles Triangle 106"/>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8" name="Isosceles Triangle 107"/>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09" name="Isosceles Triangle 108"/>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10" name="Isosceles Triangle 109"/>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11" name="Isosceles Triangle 110"/>
          <p:cNvSpPr/>
          <p:nvPr/>
        </p:nvSpPr>
        <p:spPr>
          <a:xfrm rot="16200000">
            <a:off x="16557325" y="4033692"/>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12" name="Isosceles Triangle 111"/>
          <p:cNvSpPr/>
          <p:nvPr/>
        </p:nvSpPr>
        <p:spPr>
          <a:xfrm rot="16200000">
            <a:off x="16557325" y="4055463"/>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sp>
        <p:nvSpPr>
          <p:cNvPr id="113" name="Isosceles Triangle 112"/>
          <p:cNvSpPr/>
          <p:nvPr/>
        </p:nvSpPr>
        <p:spPr>
          <a:xfrm rot="16200000">
            <a:off x="16557325" y="4099005"/>
            <a:ext cx="722048" cy="157359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2700">
              <a:solidFill>
                <a:prstClr val="white"/>
              </a:solidFill>
            </a:endParaRPr>
          </a:p>
        </p:txBody>
      </p:sp>
      <p:pic>
        <p:nvPicPr>
          <p:cNvPr id="2" name="Hỏi 1" descr="Hình ảnh Dấu Chấm Hỏi Các Vector Biểu Tượng PNG , Dấu Chấm Hỏi Cắt Dán Vẽ,  Biểu Tượng Câu Hỏi, Biểu Tượng đánh Dấu PNG và Vector với nền trong suốt">
            <a:hlinkClick r:id="rId6"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44063" y1="77969" x2="44063" y2="77969"/>
                      </a14:backgroundRemoval>
                    </a14:imgEffect>
                  </a14:imgLayer>
                </a14:imgProps>
              </a:ext>
              <a:ext uri="{28A0092B-C50C-407E-A947-70E740481C1C}">
                <a14:useLocalDpi xmlns:a14="http://schemas.microsoft.com/office/drawing/2010/main" val="0"/>
              </a:ext>
            </a:extLst>
          </a:blip>
          <a:srcRect/>
          <a:stretch>
            <a:fillRect/>
          </a:stretch>
        </p:blipFill>
        <p:spPr bwMode="auto">
          <a:xfrm>
            <a:off x="1085735" y="4216325"/>
            <a:ext cx="543464" cy="543464"/>
          </a:xfrm>
          <a:prstGeom prst="rect">
            <a:avLst/>
          </a:prstGeom>
          <a:noFill/>
          <a:extLst>
            <a:ext uri="{909E8E84-426E-40DD-AFC4-6F175D3DCCD1}">
              <a14:hiddenFill xmlns:a14="http://schemas.microsoft.com/office/drawing/2010/main">
                <a:solidFill>
                  <a:srgbClr val="FFFFFF"/>
                </a:solidFill>
              </a14:hiddenFill>
            </a:ext>
          </a:extLst>
        </p:spPr>
      </p:pic>
      <p:pic>
        <p:nvPicPr>
          <p:cNvPr id="120" name="Hỏi 2" descr="Hình ảnh Dấu Chấm Hỏi Các Vector Biểu Tượng PNG , Dấu Chấm Hỏi Cắt Dán Vẽ,  Biểu Tượng Câu Hỏi, Biểu Tượng đánh Dấu PNG và Vector với nền trong suốt">
            <a:hlinkClick r:id="rId7"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44063" y1="77969" x2="44063" y2="77969"/>
                      </a14:backgroundRemoval>
                    </a14:imgEffect>
                  </a14:imgLayer>
                </a14:imgProps>
              </a:ext>
              <a:ext uri="{28A0092B-C50C-407E-A947-70E740481C1C}">
                <a14:useLocalDpi xmlns:a14="http://schemas.microsoft.com/office/drawing/2010/main" val="0"/>
              </a:ext>
            </a:extLst>
          </a:blip>
          <a:srcRect/>
          <a:stretch>
            <a:fillRect/>
          </a:stretch>
        </p:blipFill>
        <p:spPr bwMode="auto">
          <a:xfrm>
            <a:off x="1085735" y="5280974"/>
            <a:ext cx="543464" cy="543464"/>
          </a:xfrm>
          <a:prstGeom prst="rect">
            <a:avLst/>
          </a:prstGeom>
          <a:noFill/>
          <a:extLst>
            <a:ext uri="{909E8E84-426E-40DD-AFC4-6F175D3DCCD1}">
              <a14:hiddenFill xmlns:a14="http://schemas.microsoft.com/office/drawing/2010/main">
                <a:solidFill>
                  <a:srgbClr val="FFFFFF"/>
                </a:solidFill>
              </a14:hiddenFill>
            </a:ext>
          </a:extLst>
        </p:spPr>
      </p:pic>
      <p:pic>
        <p:nvPicPr>
          <p:cNvPr id="121" name="Hỏi 3" descr="Hình ảnh Dấu Chấm Hỏi Các Vector Biểu Tượng PNG , Dấu Chấm Hỏi Cắt Dán Vẽ,  Biểu Tượng Câu Hỏi, Biểu Tượng đánh Dấu PNG và Vector với nền trong suốt">
            <a:hlinkClick r:id="rId16"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44063" y1="77969" x2="44063" y2="77969"/>
                      </a14:backgroundRemoval>
                    </a14:imgEffect>
                  </a14:imgLayer>
                </a14:imgProps>
              </a:ext>
              <a:ext uri="{28A0092B-C50C-407E-A947-70E740481C1C}">
                <a14:useLocalDpi xmlns:a14="http://schemas.microsoft.com/office/drawing/2010/main" val="0"/>
              </a:ext>
            </a:extLst>
          </a:blip>
          <a:srcRect/>
          <a:stretch>
            <a:fillRect/>
          </a:stretch>
        </p:blipFill>
        <p:spPr bwMode="auto">
          <a:xfrm>
            <a:off x="1085735" y="6345623"/>
            <a:ext cx="543464" cy="543464"/>
          </a:xfrm>
          <a:prstGeom prst="rect">
            <a:avLst/>
          </a:prstGeom>
          <a:noFill/>
          <a:extLst>
            <a:ext uri="{909E8E84-426E-40DD-AFC4-6F175D3DCCD1}">
              <a14:hiddenFill xmlns:a14="http://schemas.microsoft.com/office/drawing/2010/main">
                <a:solidFill>
                  <a:srgbClr val="FFFFFF"/>
                </a:solidFill>
              </a14:hiddenFill>
            </a:ext>
          </a:extLst>
        </p:spPr>
      </p:pic>
      <p:pic>
        <p:nvPicPr>
          <p:cNvPr id="122" name="Hỏi 4" descr="Hình ảnh Dấu Chấm Hỏi Các Vector Biểu Tượng PNG , Dấu Chấm Hỏi Cắt Dán Vẽ,  Biểu Tượng Câu Hỏi, Biểu Tượng đánh Dấu PNG và Vector với nền trong suốt">
            <a:hlinkClick r:id="rId17"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44063" y1="77969" x2="44063" y2="77969"/>
                      </a14:backgroundRemoval>
                    </a14:imgEffect>
                  </a14:imgLayer>
                </a14:imgProps>
              </a:ext>
              <a:ext uri="{28A0092B-C50C-407E-A947-70E740481C1C}">
                <a14:useLocalDpi xmlns:a14="http://schemas.microsoft.com/office/drawing/2010/main" val="0"/>
              </a:ext>
            </a:extLst>
          </a:blip>
          <a:srcRect/>
          <a:stretch>
            <a:fillRect/>
          </a:stretch>
        </p:blipFill>
        <p:spPr bwMode="auto">
          <a:xfrm>
            <a:off x="5751076" y="6361650"/>
            <a:ext cx="543464" cy="543464"/>
          </a:xfrm>
          <a:prstGeom prst="rect">
            <a:avLst/>
          </a:prstGeom>
          <a:noFill/>
          <a:extLst>
            <a:ext uri="{909E8E84-426E-40DD-AFC4-6F175D3DCCD1}">
              <a14:hiddenFill xmlns:a14="http://schemas.microsoft.com/office/drawing/2010/main">
                <a:solidFill>
                  <a:srgbClr val="FFFFFF"/>
                </a:solidFill>
              </a14:hiddenFill>
            </a:ext>
          </a:extLst>
        </p:spPr>
      </p:pic>
      <p:pic>
        <p:nvPicPr>
          <p:cNvPr id="123" name="Hỏi 6" descr="Hình ảnh Dấu Chấm Hỏi Các Vector Biểu Tượng PNG , Dấu Chấm Hỏi Cắt Dán Vẽ,  Biểu Tượng Câu Hỏi, Biểu Tượng đánh Dấu PNG và Vector với nền trong suốt">
            <a:hlinkClick r:id="rId8"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44063" y1="77969" x2="44063" y2="77969"/>
                      </a14:backgroundRemoval>
                    </a14:imgEffect>
                  </a14:imgLayer>
                </a14:imgProps>
              </a:ext>
              <a:ext uri="{28A0092B-C50C-407E-A947-70E740481C1C}">
                <a14:useLocalDpi xmlns:a14="http://schemas.microsoft.com/office/drawing/2010/main" val="0"/>
              </a:ext>
            </a:extLst>
          </a:blip>
          <a:srcRect/>
          <a:stretch>
            <a:fillRect/>
          </a:stretch>
        </p:blipFill>
        <p:spPr bwMode="auto">
          <a:xfrm>
            <a:off x="5753672" y="4183634"/>
            <a:ext cx="543464" cy="543464"/>
          </a:xfrm>
          <a:prstGeom prst="rect">
            <a:avLst/>
          </a:prstGeom>
          <a:noFill/>
          <a:extLst>
            <a:ext uri="{909E8E84-426E-40DD-AFC4-6F175D3DCCD1}">
              <a14:hiddenFill xmlns:a14="http://schemas.microsoft.com/office/drawing/2010/main">
                <a:solidFill>
                  <a:srgbClr val="FFFFFF"/>
                </a:solidFill>
              </a14:hiddenFill>
            </a:ext>
          </a:extLst>
        </p:spPr>
      </p:pic>
      <p:pic>
        <p:nvPicPr>
          <p:cNvPr id="127" name="Hỏi 5" descr="Hình ảnh Dấu Chấm Hỏi Các Vector Biểu Tượng PNG , Dấu Chấm Hỏi Cắt Dán Vẽ,  Biểu Tượng Câu Hỏi, Biểu Tượng đánh Dấu PNG và Vector với nền trong suốt">
            <a:hlinkClick r:id="rId18"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44063" y1="77969" x2="44063" y2="77969"/>
                      </a14:backgroundRemoval>
                    </a14:imgEffect>
                  </a14:imgLayer>
                </a14:imgProps>
              </a:ext>
              <a:ext uri="{28A0092B-C50C-407E-A947-70E740481C1C}">
                <a14:useLocalDpi xmlns:a14="http://schemas.microsoft.com/office/drawing/2010/main" val="0"/>
              </a:ext>
            </a:extLst>
          </a:blip>
          <a:srcRect/>
          <a:stretch>
            <a:fillRect/>
          </a:stretch>
        </p:blipFill>
        <p:spPr bwMode="auto">
          <a:xfrm>
            <a:off x="5735706" y="5314481"/>
            <a:ext cx="543464" cy="543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19100"/>
            <a:ext cx="17907000" cy="96657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y dung"/>
          <p:cNvSpPr/>
          <p:nvPr/>
        </p:nvSpPr>
        <p:spPr>
          <a:xfrm>
            <a:off x="9677400" y="8655323"/>
            <a:ext cx="3223337" cy="1012158"/>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3600" b="1" dirty="0">
                <a:solidFill>
                  <a:prstClr val="white"/>
                </a:solidFill>
                <a:ea typeface="Tahoma" panose="020B0604030504040204" pitchFamily="34" charset="0"/>
                <a:cs typeface="Tahoma" panose="020B0604030504040204" pitchFamily="34" charset="0"/>
              </a:rPr>
              <a:t>DỪNG</a:t>
            </a:r>
            <a:endParaRPr lang="vi-VN" sz="3600" b="1" dirty="0">
              <a:solidFill>
                <a:prstClr val="white"/>
              </a:solidFill>
              <a:ea typeface="Tahoma" panose="020B0604030504040204" pitchFamily="34" charset="0"/>
              <a:cs typeface="Tahoma" panose="020B0604030504040204" pitchFamily="34" charset="0"/>
            </a:endParaRPr>
          </a:p>
        </p:txBody>
      </p:sp>
      <p:pic>
        <p:nvPicPr>
          <p:cNvPr id="1028" name="Picture 4" descr="Tích xanh facebook là gì? Điều kiện đạt tích xanh Facebook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38461" y="3835376"/>
            <a:ext cx="918459" cy="91845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Tích xanh facebook là gì? Điều kiện đạt tích xanh Facebook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76466" y="4975262"/>
            <a:ext cx="918459" cy="91845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Tích xanh facebook là gì? Điều kiện đạt tích xanh Facebook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9255" y="6043860"/>
            <a:ext cx="918459" cy="91845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Tích xanh facebook là gì? Điều kiện đạt tích xanh Facebook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12582" y="6043860"/>
            <a:ext cx="918459" cy="91845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Tích xanh facebook là gì? Điều kiện đạt tích xanh Facebook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16708" y="4919177"/>
            <a:ext cx="918459" cy="91845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Tích xanh facebook là gì? Điều kiện đạt tích xanh Facebook ..."/>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11736" y="3771900"/>
            <a:ext cx="918459" cy="91845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hlinkClick r:id="rId20" action="ppaction://hlinksldjump"/>
          </p:cNvPr>
          <p:cNvSpPr/>
          <p:nvPr/>
        </p:nvSpPr>
        <p:spPr>
          <a:xfrm>
            <a:off x="621475" y="9254724"/>
            <a:ext cx="815283"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1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9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95"/>
                                        </p:tgtEl>
                                      </p:cBhvr>
                                    </p:animEffect>
                                    <p:set>
                                      <p:cBhvr>
                                        <p:cTn id="14" dur="1" fill="hold">
                                          <p:stCondLst>
                                            <p:cond delay="499"/>
                                          </p:stCondLst>
                                        </p:cTn>
                                        <p:tgtEl>
                                          <p:spTgt spid="95"/>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9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96"/>
                                        </p:tgtEl>
                                      </p:cBhvr>
                                    </p:animEffect>
                                    <p:set>
                                      <p:cBhvr>
                                        <p:cTn id="21" dur="1" fill="hold">
                                          <p:stCondLst>
                                            <p:cond delay="499"/>
                                          </p:stCondLst>
                                        </p:cTn>
                                        <p:tgtEl>
                                          <p:spTgt spid="96"/>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9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97"/>
                                        </p:tgtEl>
                                      </p:cBhvr>
                                    </p:animEffect>
                                    <p:set>
                                      <p:cBhvr>
                                        <p:cTn id="28" dur="1" fill="hold">
                                          <p:stCondLst>
                                            <p:cond delay="499"/>
                                          </p:stCondLst>
                                        </p:cTn>
                                        <p:tgtEl>
                                          <p:spTgt spid="97"/>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9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98"/>
                                        </p:tgtEl>
                                      </p:cBhvr>
                                    </p:animEffect>
                                    <p:set>
                                      <p:cBhvr>
                                        <p:cTn id="35" dur="1" fill="hold">
                                          <p:stCondLst>
                                            <p:cond delay="499"/>
                                          </p:stCondLst>
                                        </p:cTn>
                                        <p:tgtEl>
                                          <p:spTgt spid="98"/>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9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99"/>
                                        </p:tgtEl>
                                      </p:cBhvr>
                                    </p:animEffect>
                                    <p:set>
                                      <p:cBhvr>
                                        <p:cTn id="42" dur="1" fill="hold">
                                          <p:stCondLst>
                                            <p:cond delay="499"/>
                                          </p:stCondLst>
                                        </p:cTn>
                                        <p:tgtEl>
                                          <p:spTgt spid="99"/>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9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00"/>
                                        </p:tgtEl>
                                      </p:cBhvr>
                                    </p:animEffect>
                                    <p:set>
                                      <p:cBhvr>
                                        <p:cTn id="49" dur="1" fill="hold">
                                          <p:stCondLst>
                                            <p:cond delay="499"/>
                                          </p:stCondLst>
                                        </p:cTn>
                                        <p:tgtEl>
                                          <p:spTgt spid="100"/>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9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01"/>
                                        </p:tgtEl>
                                      </p:cBhvr>
                                    </p:animEffect>
                                    <p:set>
                                      <p:cBhvr>
                                        <p:cTn id="56" dur="1" fill="hold">
                                          <p:stCondLst>
                                            <p:cond delay="499"/>
                                          </p:stCondLst>
                                        </p:cTn>
                                        <p:tgtEl>
                                          <p:spTgt spid="101"/>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9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02"/>
                                        </p:tgtEl>
                                      </p:cBhvr>
                                    </p:animEffect>
                                    <p:set>
                                      <p:cBhvr>
                                        <p:cTn id="63" dur="1" fill="hold">
                                          <p:stCondLst>
                                            <p:cond delay="499"/>
                                          </p:stCondLst>
                                        </p:cTn>
                                        <p:tgtEl>
                                          <p:spTgt spid="102"/>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9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103"/>
                                        </p:tgtEl>
                                      </p:cBhvr>
                                    </p:animEffect>
                                    <p:set>
                                      <p:cBhvr>
                                        <p:cTn id="70" dur="1" fill="hold">
                                          <p:stCondLst>
                                            <p:cond delay="499"/>
                                          </p:stCondLst>
                                        </p:cTn>
                                        <p:tgtEl>
                                          <p:spTgt spid="103"/>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9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04"/>
                                        </p:tgtEl>
                                      </p:cBhvr>
                                    </p:animEffect>
                                    <p:set>
                                      <p:cBhvr>
                                        <p:cTn id="77" dur="1" fill="hold">
                                          <p:stCondLst>
                                            <p:cond delay="499"/>
                                          </p:stCondLst>
                                        </p:cTn>
                                        <p:tgtEl>
                                          <p:spTgt spid="104"/>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9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105"/>
                                        </p:tgtEl>
                                      </p:cBhvr>
                                    </p:animEffect>
                                    <p:set>
                                      <p:cBhvr>
                                        <p:cTn id="84" dur="1" fill="hold">
                                          <p:stCondLst>
                                            <p:cond delay="499"/>
                                          </p:stCondLst>
                                        </p:cTn>
                                        <p:tgtEl>
                                          <p:spTgt spid="105"/>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9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06"/>
                                        </p:tgtEl>
                                      </p:cBhvr>
                                    </p:animEffect>
                                    <p:set>
                                      <p:cBhvr>
                                        <p:cTn id="91" dur="1" fill="hold">
                                          <p:stCondLst>
                                            <p:cond delay="499"/>
                                          </p:stCondLst>
                                        </p:cTn>
                                        <p:tgtEl>
                                          <p:spTgt spid="106"/>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9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107"/>
                                        </p:tgtEl>
                                      </p:cBhvr>
                                    </p:animEffect>
                                    <p:set>
                                      <p:cBhvr>
                                        <p:cTn id="98" dur="1" fill="hold">
                                          <p:stCondLst>
                                            <p:cond delay="499"/>
                                          </p:stCondLst>
                                        </p:cTn>
                                        <p:tgtEl>
                                          <p:spTgt spid="107"/>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9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108"/>
                                        </p:tgtEl>
                                      </p:cBhvr>
                                    </p:animEffect>
                                    <p:set>
                                      <p:cBhvr>
                                        <p:cTn id="105" dur="1" fill="hold">
                                          <p:stCondLst>
                                            <p:cond delay="499"/>
                                          </p:stCondLst>
                                        </p:cTn>
                                        <p:tgtEl>
                                          <p:spTgt spid="108"/>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9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109"/>
                                        </p:tgtEl>
                                      </p:cBhvr>
                                    </p:animEffect>
                                    <p:set>
                                      <p:cBhvr>
                                        <p:cTn id="112" dur="1" fill="hold">
                                          <p:stCondLst>
                                            <p:cond delay="499"/>
                                          </p:stCondLst>
                                        </p:cTn>
                                        <p:tgtEl>
                                          <p:spTgt spid="109"/>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9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110"/>
                                        </p:tgtEl>
                                      </p:cBhvr>
                                    </p:animEffect>
                                    <p:set>
                                      <p:cBhvr>
                                        <p:cTn id="119" dur="1" fill="hold">
                                          <p:stCondLst>
                                            <p:cond delay="499"/>
                                          </p:stCondLst>
                                        </p:cTn>
                                        <p:tgtEl>
                                          <p:spTgt spid="110"/>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9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111"/>
                                        </p:tgtEl>
                                      </p:cBhvr>
                                    </p:animEffect>
                                    <p:set>
                                      <p:cBhvr>
                                        <p:cTn id="126" dur="1" fill="hold">
                                          <p:stCondLst>
                                            <p:cond delay="499"/>
                                          </p:stCondLst>
                                        </p:cTn>
                                        <p:tgtEl>
                                          <p:spTgt spid="111"/>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9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112"/>
                                        </p:tgtEl>
                                      </p:cBhvr>
                                    </p:animEffect>
                                    <p:set>
                                      <p:cBhvr>
                                        <p:cTn id="133" dur="1" fill="hold">
                                          <p:stCondLst>
                                            <p:cond delay="499"/>
                                          </p:stCondLst>
                                        </p:cTn>
                                        <p:tgtEl>
                                          <p:spTgt spid="112"/>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9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113"/>
                                        </p:tgtEl>
                                      </p:cBhvr>
                                    </p:animEffect>
                                    <p:set>
                                      <p:cBhvr>
                                        <p:cTn id="140" dur="1" fill="hold">
                                          <p:stCondLst>
                                            <p:cond delay="499"/>
                                          </p:stCondLst>
                                        </p:cTn>
                                        <p:tgtEl>
                                          <p:spTgt spid="113"/>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9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3" restart="whenNotActive" fill="hold" evtFilter="cancelBubble" nodeType="interactiveSeq">
                <p:stCondLst>
                  <p:cond evt="onClick" delay="0">
                    <p:tgtEl>
                      <p:spTgt spid="91"/>
                    </p:tgtEl>
                  </p:cond>
                </p:stCondLst>
                <p:endSync evt="end" delay="0">
                  <p:rtn val="all"/>
                </p:endSync>
                <p:childTnLst>
                  <p:par>
                    <p:cTn id="144" fill="hold">
                      <p:stCondLst>
                        <p:cond delay="0"/>
                      </p:stCondLst>
                      <p:childTnLst>
                        <p:par>
                          <p:cTn id="145" fill="hold">
                            <p:stCondLst>
                              <p:cond delay="0"/>
                            </p:stCondLst>
                            <p:childTnLst>
                              <p:par>
                                <p:cTn id="146" presetID="8" presetClass="emph" presetSubtype="0" repeatCount="indefinite" fill="hold" nodeType="clickEffect">
                                  <p:stCondLst>
                                    <p:cond delay="0"/>
                                  </p:stCondLst>
                                  <p:endCondLst>
                                    <p:cond evt="onNext" delay="0">
                                      <p:tgtEl>
                                        <p:sldTgt/>
                                      </p:tgtEl>
                                    </p:cond>
                                  </p:endCondLst>
                                  <p:childTnLst>
                                    <p:animRot by="21600000">
                                      <p:cBhvr>
                                        <p:cTn id="147" dur="500" fill="hold"/>
                                        <p:tgtEl>
                                          <p:spTgt spid="70"/>
                                        </p:tgtEl>
                                        <p:attrNameLst>
                                          <p:attrName>r</p:attrName>
                                        </p:attrNameLst>
                                      </p:cBhvr>
                                    </p:animRot>
                                  </p:childTnLst>
                                </p:cTn>
                              </p:par>
                              <p:par>
                                <p:cTn id="148" presetID="1" presetClass="mediacall" presetSubtype="0" fill="hold" nodeType="withEffect">
                                  <p:stCondLst>
                                    <p:cond delay="0"/>
                                  </p:stCondLst>
                                  <p:childTnLst>
                                    <p:cmd type="call" cmd="playFrom(0.0)">
                                      <p:cBhvr>
                                        <p:cTn id="149" dur="30406" fill="hold"/>
                                        <p:tgtEl>
                                          <p:spTgt spid="93"/>
                                        </p:tgtEl>
                                      </p:cBhvr>
                                    </p:cmd>
                                  </p:childTnLst>
                                </p:cTn>
                              </p:par>
                            </p:childTnLst>
                          </p:cTn>
                        </p:par>
                      </p:childTnLst>
                    </p:cTn>
                  </p:par>
                </p:childTnLst>
              </p:cTn>
              <p:nextCondLst>
                <p:cond evt="onClick" delay="0">
                  <p:tgtEl>
                    <p:spTgt spid="91"/>
                  </p:tgtEl>
                </p:cond>
              </p:nextCondLst>
            </p:seq>
            <p:audio>
              <p:cMediaNode vol="80000">
                <p:cTn id="150" fill="hold" display="0">
                  <p:stCondLst>
                    <p:cond delay="indefinite"/>
                  </p:stCondLst>
                  <p:endCondLst>
                    <p:cond evt="onStopAudio" delay="0">
                      <p:tgtEl>
                        <p:sldTgt/>
                      </p:tgtEl>
                    </p:cond>
                  </p:endCondLst>
                </p:cTn>
                <p:tgtEl>
                  <p:spTgt spid="93"/>
                </p:tgtEl>
              </p:cMediaNode>
            </p:audio>
            <p:seq concurrent="1" nextAc="seek">
              <p:cTn id="151" restart="whenNotActive" fill="hold" evtFilter="cancelBubble" nodeType="interactiveSeq">
                <p:stCondLst>
                  <p:cond evt="onClick" delay="0">
                    <p:tgtEl>
                      <p:spTgt spid="2"/>
                    </p:tgtEl>
                  </p:cond>
                </p:stCondLst>
                <p:endSync evt="end" delay="0">
                  <p:rtn val="all"/>
                </p:endSync>
                <p:childTnLst>
                  <p:par>
                    <p:cTn id="152" fill="hold">
                      <p:stCondLst>
                        <p:cond delay="0"/>
                      </p:stCondLst>
                      <p:childTnLst>
                        <p:par>
                          <p:cTn id="153" fill="hold">
                            <p:stCondLst>
                              <p:cond delay="0"/>
                            </p:stCondLst>
                            <p:childTnLst>
                              <p:par>
                                <p:cTn id="154" presetID="53" presetClass="entr" presetSubtype="16" fill="hold" nodeType="clickEffect">
                                  <p:stCondLst>
                                    <p:cond delay="0"/>
                                  </p:stCondLst>
                                  <p:childTnLst>
                                    <p:set>
                                      <p:cBhvr>
                                        <p:cTn id="155" dur="1" fill="hold">
                                          <p:stCondLst>
                                            <p:cond delay="0"/>
                                          </p:stCondLst>
                                        </p:cTn>
                                        <p:tgtEl>
                                          <p:spTgt spid="1028"/>
                                        </p:tgtEl>
                                        <p:attrNameLst>
                                          <p:attrName>style.visibility</p:attrName>
                                        </p:attrNameLst>
                                      </p:cBhvr>
                                      <p:to>
                                        <p:strVal val="visible"/>
                                      </p:to>
                                    </p:set>
                                    <p:anim calcmode="lin" valueType="num">
                                      <p:cBhvr>
                                        <p:cTn id="156" dur="500" fill="hold"/>
                                        <p:tgtEl>
                                          <p:spTgt spid="1028"/>
                                        </p:tgtEl>
                                        <p:attrNameLst>
                                          <p:attrName>ppt_w</p:attrName>
                                        </p:attrNameLst>
                                      </p:cBhvr>
                                      <p:tavLst>
                                        <p:tav tm="0">
                                          <p:val>
                                            <p:fltVal val="0"/>
                                          </p:val>
                                        </p:tav>
                                        <p:tav tm="100000">
                                          <p:val>
                                            <p:strVal val="#ppt_w"/>
                                          </p:val>
                                        </p:tav>
                                      </p:tavLst>
                                    </p:anim>
                                    <p:anim calcmode="lin" valueType="num">
                                      <p:cBhvr>
                                        <p:cTn id="157" dur="500" fill="hold"/>
                                        <p:tgtEl>
                                          <p:spTgt spid="1028"/>
                                        </p:tgtEl>
                                        <p:attrNameLst>
                                          <p:attrName>ppt_h</p:attrName>
                                        </p:attrNameLst>
                                      </p:cBhvr>
                                      <p:tavLst>
                                        <p:tav tm="0">
                                          <p:val>
                                            <p:fltVal val="0"/>
                                          </p:val>
                                        </p:tav>
                                        <p:tav tm="100000">
                                          <p:val>
                                            <p:strVal val="#ppt_h"/>
                                          </p:val>
                                        </p:tav>
                                      </p:tavLst>
                                    </p:anim>
                                    <p:animEffect transition="in" filter="fade">
                                      <p:cBhvr>
                                        <p:cTn id="158" dur="500"/>
                                        <p:tgtEl>
                                          <p:spTgt spid="1028"/>
                                        </p:tgtEl>
                                      </p:cBhvr>
                                    </p:animEffect>
                                  </p:childTnLst>
                                </p:cTn>
                              </p:par>
                            </p:childTnLst>
                          </p:cTn>
                        </p:par>
                      </p:childTnLst>
                    </p:cTn>
                  </p:par>
                </p:childTnLst>
              </p:cTn>
              <p:nextCondLst>
                <p:cond evt="onClick" delay="0">
                  <p:tgtEl>
                    <p:spTgt spid="2"/>
                  </p:tgtEl>
                </p:cond>
              </p:nextCondLst>
            </p:seq>
            <p:seq concurrent="1" nextAc="seek">
              <p:cTn id="159" restart="whenNotActive" fill="hold" evtFilter="cancelBubble" nodeType="interactiveSeq">
                <p:stCondLst>
                  <p:cond evt="onClick" delay="0">
                    <p:tgtEl>
                      <p:spTgt spid="120"/>
                    </p:tgtEl>
                  </p:cond>
                </p:stCondLst>
                <p:endSync evt="end" delay="0">
                  <p:rtn val="all"/>
                </p:endSync>
                <p:childTnLst>
                  <p:par>
                    <p:cTn id="160" fill="hold">
                      <p:stCondLst>
                        <p:cond delay="0"/>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129"/>
                                        </p:tgtEl>
                                        <p:attrNameLst>
                                          <p:attrName>style.visibility</p:attrName>
                                        </p:attrNameLst>
                                      </p:cBhvr>
                                      <p:to>
                                        <p:strVal val="visible"/>
                                      </p:to>
                                    </p:set>
                                    <p:anim calcmode="lin" valueType="num">
                                      <p:cBhvr>
                                        <p:cTn id="164" dur="500" fill="hold"/>
                                        <p:tgtEl>
                                          <p:spTgt spid="129"/>
                                        </p:tgtEl>
                                        <p:attrNameLst>
                                          <p:attrName>ppt_w</p:attrName>
                                        </p:attrNameLst>
                                      </p:cBhvr>
                                      <p:tavLst>
                                        <p:tav tm="0">
                                          <p:val>
                                            <p:fltVal val="0"/>
                                          </p:val>
                                        </p:tav>
                                        <p:tav tm="100000">
                                          <p:val>
                                            <p:strVal val="#ppt_w"/>
                                          </p:val>
                                        </p:tav>
                                      </p:tavLst>
                                    </p:anim>
                                    <p:anim calcmode="lin" valueType="num">
                                      <p:cBhvr>
                                        <p:cTn id="165" dur="500" fill="hold"/>
                                        <p:tgtEl>
                                          <p:spTgt spid="129"/>
                                        </p:tgtEl>
                                        <p:attrNameLst>
                                          <p:attrName>ppt_h</p:attrName>
                                        </p:attrNameLst>
                                      </p:cBhvr>
                                      <p:tavLst>
                                        <p:tav tm="0">
                                          <p:val>
                                            <p:fltVal val="0"/>
                                          </p:val>
                                        </p:tav>
                                        <p:tav tm="100000">
                                          <p:val>
                                            <p:strVal val="#ppt_h"/>
                                          </p:val>
                                        </p:tav>
                                      </p:tavLst>
                                    </p:anim>
                                    <p:animEffect transition="in" filter="fade">
                                      <p:cBhvr>
                                        <p:cTn id="166" dur="500"/>
                                        <p:tgtEl>
                                          <p:spTgt spid="129"/>
                                        </p:tgtEl>
                                      </p:cBhvr>
                                    </p:animEffect>
                                  </p:childTnLst>
                                </p:cTn>
                              </p:par>
                            </p:childTnLst>
                          </p:cTn>
                        </p:par>
                      </p:childTnLst>
                    </p:cTn>
                  </p:par>
                </p:childTnLst>
              </p:cTn>
              <p:nextCondLst>
                <p:cond evt="onClick" delay="0">
                  <p:tgtEl>
                    <p:spTgt spid="120"/>
                  </p:tgtEl>
                </p:cond>
              </p:nextCondLst>
            </p:seq>
            <p:seq concurrent="1" nextAc="seek">
              <p:cTn id="167" restart="whenNotActive" fill="hold" evtFilter="cancelBubble" nodeType="interactiveSeq">
                <p:stCondLst>
                  <p:cond evt="onClick" delay="0">
                    <p:tgtEl>
                      <p:spTgt spid="121"/>
                    </p:tgtEl>
                  </p:cond>
                </p:stCondLst>
                <p:endSync evt="end" delay="0">
                  <p:rtn val="all"/>
                </p:endSync>
                <p:childTnLst>
                  <p:par>
                    <p:cTn id="168" fill="hold">
                      <p:stCondLst>
                        <p:cond delay="0"/>
                      </p:stCondLst>
                      <p:childTnLst>
                        <p:par>
                          <p:cTn id="169" fill="hold">
                            <p:stCondLst>
                              <p:cond delay="0"/>
                            </p:stCondLst>
                            <p:childTnLst>
                              <p:par>
                                <p:cTn id="170" presetID="53" presetClass="entr" presetSubtype="16" fill="hold" nodeType="clickEffect">
                                  <p:stCondLst>
                                    <p:cond delay="0"/>
                                  </p:stCondLst>
                                  <p:childTnLst>
                                    <p:set>
                                      <p:cBhvr>
                                        <p:cTn id="171" dur="1" fill="hold">
                                          <p:stCondLst>
                                            <p:cond delay="0"/>
                                          </p:stCondLst>
                                        </p:cTn>
                                        <p:tgtEl>
                                          <p:spTgt spid="130"/>
                                        </p:tgtEl>
                                        <p:attrNameLst>
                                          <p:attrName>style.visibility</p:attrName>
                                        </p:attrNameLst>
                                      </p:cBhvr>
                                      <p:to>
                                        <p:strVal val="visible"/>
                                      </p:to>
                                    </p:set>
                                    <p:anim calcmode="lin" valueType="num">
                                      <p:cBhvr>
                                        <p:cTn id="172" dur="500" fill="hold"/>
                                        <p:tgtEl>
                                          <p:spTgt spid="130"/>
                                        </p:tgtEl>
                                        <p:attrNameLst>
                                          <p:attrName>ppt_w</p:attrName>
                                        </p:attrNameLst>
                                      </p:cBhvr>
                                      <p:tavLst>
                                        <p:tav tm="0">
                                          <p:val>
                                            <p:fltVal val="0"/>
                                          </p:val>
                                        </p:tav>
                                        <p:tav tm="100000">
                                          <p:val>
                                            <p:strVal val="#ppt_w"/>
                                          </p:val>
                                        </p:tav>
                                      </p:tavLst>
                                    </p:anim>
                                    <p:anim calcmode="lin" valueType="num">
                                      <p:cBhvr>
                                        <p:cTn id="173" dur="500" fill="hold"/>
                                        <p:tgtEl>
                                          <p:spTgt spid="130"/>
                                        </p:tgtEl>
                                        <p:attrNameLst>
                                          <p:attrName>ppt_h</p:attrName>
                                        </p:attrNameLst>
                                      </p:cBhvr>
                                      <p:tavLst>
                                        <p:tav tm="0">
                                          <p:val>
                                            <p:fltVal val="0"/>
                                          </p:val>
                                        </p:tav>
                                        <p:tav tm="100000">
                                          <p:val>
                                            <p:strVal val="#ppt_h"/>
                                          </p:val>
                                        </p:tav>
                                      </p:tavLst>
                                    </p:anim>
                                    <p:animEffect transition="in" filter="fade">
                                      <p:cBhvr>
                                        <p:cTn id="174" dur="500"/>
                                        <p:tgtEl>
                                          <p:spTgt spid="130"/>
                                        </p:tgtEl>
                                      </p:cBhvr>
                                    </p:animEffect>
                                  </p:childTnLst>
                                </p:cTn>
                              </p:par>
                            </p:childTnLst>
                          </p:cTn>
                        </p:par>
                      </p:childTnLst>
                    </p:cTn>
                  </p:par>
                </p:childTnLst>
              </p:cTn>
              <p:nextCondLst>
                <p:cond evt="onClick" delay="0">
                  <p:tgtEl>
                    <p:spTgt spid="121"/>
                  </p:tgtEl>
                </p:cond>
              </p:nextCondLst>
            </p:seq>
            <p:seq concurrent="1" nextAc="seek">
              <p:cTn id="175" restart="whenNotActive" fill="hold" evtFilter="cancelBubble" nodeType="interactiveSeq">
                <p:stCondLst>
                  <p:cond evt="onClick" delay="0">
                    <p:tgtEl>
                      <p:spTgt spid="122"/>
                    </p:tgtEl>
                  </p:cond>
                </p:stCondLst>
                <p:endSync evt="end" delay="0">
                  <p:rtn val="all"/>
                </p:endSync>
                <p:childTnLst>
                  <p:par>
                    <p:cTn id="176" fill="hold">
                      <p:stCondLst>
                        <p:cond delay="0"/>
                      </p:stCondLst>
                      <p:childTnLst>
                        <p:par>
                          <p:cTn id="177" fill="hold">
                            <p:stCondLst>
                              <p:cond delay="0"/>
                            </p:stCondLst>
                            <p:childTnLst>
                              <p:par>
                                <p:cTn id="178" presetID="53" presetClass="entr" presetSubtype="16" fill="hold" nodeType="clickEffect">
                                  <p:stCondLst>
                                    <p:cond delay="0"/>
                                  </p:stCondLst>
                                  <p:childTnLst>
                                    <p:set>
                                      <p:cBhvr>
                                        <p:cTn id="179" dur="1" fill="hold">
                                          <p:stCondLst>
                                            <p:cond delay="0"/>
                                          </p:stCondLst>
                                        </p:cTn>
                                        <p:tgtEl>
                                          <p:spTgt spid="131"/>
                                        </p:tgtEl>
                                        <p:attrNameLst>
                                          <p:attrName>style.visibility</p:attrName>
                                        </p:attrNameLst>
                                      </p:cBhvr>
                                      <p:to>
                                        <p:strVal val="visible"/>
                                      </p:to>
                                    </p:set>
                                    <p:anim calcmode="lin" valueType="num">
                                      <p:cBhvr>
                                        <p:cTn id="180" dur="500" fill="hold"/>
                                        <p:tgtEl>
                                          <p:spTgt spid="131"/>
                                        </p:tgtEl>
                                        <p:attrNameLst>
                                          <p:attrName>ppt_w</p:attrName>
                                        </p:attrNameLst>
                                      </p:cBhvr>
                                      <p:tavLst>
                                        <p:tav tm="0">
                                          <p:val>
                                            <p:fltVal val="0"/>
                                          </p:val>
                                        </p:tav>
                                        <p:tav tm="100000">
                                          <p:val>
                                            <p:strVal val="#ppt_w"/>
                                          </p:val>
                                        </p:tav>
                                      </p:tavLst>
                                    </p:anim>
                                    <p:anim calcmode="lin" valueType="num">
                                      <p:cBhvr>
                                        <p:cTn id="181" dur="500" fill="hold"/>
                                        <p:tgtEl>
                                          <p:spTgt spid="131"/>
                                        </p:tgtEl>
                                        <p:attrNameLst>
                                          <p:attrName>ppt_h</p:attrName>
                                        </p:attrNameLst>
                                      </p:cBhvr>
                                      <p:tavLst>
                                        <p:tav tm="0">
                                          <p:val>
                                            <p:fltVal val="0"/>
                                          </p:val>
                                        </p:tav>
                                        <p:tav tm="100000">
                                          <p:val>
                                            <p:strVal val="#ppt_h"/>
                                          </p:val>
                                        </p:tav>
                                      </p:tavLst>
                                    </p:anim>
                                    <p:animEffect transition="in" filter="fade">
                                      <p:cBhvr>
                                        <p:cTn id="182" dur="500"/>
                                        <p:tgtEl>
                                          <p:spTgt spid="131"/>
                                        </p:tgtEl>
                                      </p:cBhvr>
                                    </p:animEffect>
                                  </p:childTnLst>
                                </p:cTn>
                              </p:par>
                            </p:childTnLst>
                          </p:cTn>
                        </p:par>
                      </p:childTnLst>
                    </p:cTn>
                  </p:par>
                </p:childTnLst>
              </p:cTn>
              <p:nextCondLst>
                <p:cond evt="onClick" delay="0">
                  <p:tgtEl>
                    <p:spTgt spid="122"/>
                  </p:tgtEl>
                </p:cond>
              </p:nextCondLst>
            </p:seq>
            <p:seq concurrent="1" nextAc="seek">
              <p:cTn id="183" restart="whenNotActive" fill="hold" evtFilter="cancelBubble" nodeType="interactiveSeq">
                <p:stCondLst>
                  <p:cond evt="onClick" delay="0">
                    <p:tgtEl>
                      <p:spTgt spid="127"/>
                    </p:tgtEl>
                  </p:cond>
                </p:stCondLst>
                <p:endSync evt="end" delay="0">
                  <p:rtn val="all"/>
                </p:endSync>
                <p:childTnLst>
                  <p:par>
                    <p:cTn id="184" fill="hold">
                      <p:stCondLst>
                        <p:cond delay="0"/>
                      </p:stCondLst>
                      <p:childTnLst>
                        <p:par>
                          <p:cTn id="185" fill="hold">
                            <p:stCondLst>
                              <p:cond delay="0"/>
                            </p:stCondLst>
                            <p:childTnLst>
                              <p:par>
                                <p:cTn id="186" presetID="53" presetClass="entr" presetSubtype="16" fill="hold" nodeType="clickEffect">
                                  <p:stCondLst>
                                    <p:cond delay="0"/>
                                  </p:stCondLst>
                                  <p:childTnLst>
                                    <p:set>
                                      <p:cBhvr>
                                        <p:cTn id="187" dur="1" fill="hold">
                                          <p:stCondLst>
                                            <p:cond delay="0"/>
                                          </p:stCondLst>
                                        </p:cTn>
                                        <p:tgtEl>
                                          <p:spTgt spid="132"/>
                                        </p:tgtEl>
                                        <p:attrNameLst>
                                          <p:attrName>style.visibility</p:attrName>
                                        </p:attrNameLst>
                                      </p:cBhvr>
                                      <p:to>
                                        <p:strVal val="visible"/>
                                      </p:to>
                                    </p:set>
                                    <p:anim calcmode="lin" valueType="num">
                                      <p:cBhvr>
                                        <p:cTn id="188" dur="500" fill="hold"/>
                                        <p:tgtEl>
                                          <p:spTgt spid="132"/>
                                        </p:tgtEl>
                                        <p:attrNameLst>
                                          <p:attrName>ppt_w</p:attrName>
                                        </p:attrNameLst>
                                      </p:cBhvr>
                                      <p:tavLst>
                                        <p:tav tm="0">
                                          <p:val>
                                            <p:fltVal val="0"/>
                                          </p:val>
                                        </p:tav>
                                        <p:tav tm="100000">
                                          <p:val>
                                            <p:strVal val="#ppt_w"/>
                                          </p:val>
                                        </p:tav>
                                      </p:tavLst>
                                    </p:anim>
                                    <p:anim calcmode="lin" valueType="num">
                                      <p:cBhvr>
                                        <p:cTn id="189" dur="500" fill="hold"/>
                                        <p:tgtEl>
                                          <p:spTgt spid="132"/>
                                        </p:tgtEl>
                                        <p:attrNameLst>
                                          <p:attrName>ppt_h</p:attrName>
                                        </p:attrNameLst>
                                      </p:cBhvr>
                                      <p:tavLst>
                                        <p:tav tm="0">
                                          <p:val>
                                            <p:fltVal val="0"/>
                                          </p:val>
                                        </p:tav>
                                        <p:tav tm="100000">
                                          <p:val>
                                            <p:strVal val="#ppt_h"/>
                                          </p:val>
                                        </p:tav>
                                      </p:tavLst>
                                    </p:anim>
                                    <p:animEffect transition="in" filter="fade">
                                      <p:cBhvr>
                                        <p:cTn id="190" dur="500"/>
                                        <p:tgtEl>
                                          <p:spTgt spid="132"/>
                                        </p:tgtEl>
                                      </p:cBhvr>
                                    </p:animEffect>
                                  </p:childTnLst>
                                </p:cTn>
                              </p:par>
                            </p:childTnLst>
                          </p:cTn>
                        </p:par>
                      </p:childTnLst>
                    </p:cTn>
                  </p:par>
                </p:childTnLst>
              </p:cTn>
              <p:nextCondLst>
                <p:cond evt="onClick" delay="0">
                  <p:tgtEl>
                    <p:spTgt spid="127"/>
                  </p:tgtEl>
                </p:cond>
              </p:nextCondLst>
            </p:seq>
            <p:seq concurrent="1" nextAc="seek">
              <p:cTn id="191" restart="whenNotActive" fill="hold" evtFilter="cancelBubble" nodeType="interactiveSeq">
                <p:stCondLst>
                  <p:cond evt="onClick" delay="0">
                    <p:tgtEl>
                      <p:spTgt spid="123"/>
                    </p:tgtEl>
                  </p:cond>
                </p:stCondLst>
                <p:endSync evt="end" delay="0">
                  <p:rtn val="all"/>
                </p:endSync>
                <p:childTnLst>
                  <p:par>
                    <p:cTn id="192" fill="hold">
                      <p:stCondLst>
                        <p:cond delay="0"/>
                      </p:stCondLst>
                      <p:childTnLst>
                        <p:par>
                          <p:cTn id="193" fill="hold">
                            <p:stCondLst>
                              <p:cond delay="0"/>
                            </p:stCondLst>
                            <p:childTnLst>
                              <p:par>
                                <p:cTn id="194" presetID="53" presetClass="entr" presetSubtype="16" fill="hold" nodeType="clickEffect">
                                  <p:stCondLst>
                                    <p:cond delay="0"/>
                                  </p:stCondLst>
                                  <p:childTnLst>
                                    <p:set>
                                      <p:cBhvr>
                                        <p:cTn id="195" dur="1" fill="hold">
                                          <p:stCondLst>
                                            <p:cond delay="0"/>
                                          </p:stCondLst>
                                        </p:cTn>
                                        <p:tgtEl>
                                          <p:spTgt spid="133"/>
                                        </p:tgtEl>
                                        <p:attrNameLst>
                                          <p:attrName>style.visibility</p:attrName>
                                        </p:attrNameLst>
                                      </p:cBhvr>
                                      <p:to>
                                        <p:strVal val="visible"/>
                                      </p:to>
                                    </p:set>
                                    <p:anim calcmode="lin" valueType="num">
                                      <p:cBhvr>
                                        <p:cTn id="196" dur="500" fill="hold"/>
                                        <p:tgtEl>
                                          <p:spTgt spid="133"/>
                                        </p:tgtEl>
                                        <p:attrNameLst>
                                          <p:attrName>ppt_w</p:attrName>
                                        </p:attrNameLst>
                                      </p:cBhvr>
                                      <p:tavLst>
                                        <p:tav tm="0">
                                          <p:val>
                                            <p:fltVal val="0"/>
                                          </p:val>
                                        </p:tav>
                                        <p:tav tm="100000">
                                          <p:val>
                                            <p:strVal val="#ppt_w"/>
                                          </p:val>
                                        </p:tav>
                                      </p:tavLst>
                                    </p:anim>
                                    <p:anim calcmode="lin" valueType="num">
                                      <p:cBhvr>
                                        <p:cTn id="197" dur="500" fill="hold"/>
                                        <p:tgtEl>
                                          <p:spTgt spid="133"/>
                                        </p:tgtEl>
                                        <p:attrNameLst>
                                          <p:attrName>ppt_h</p:attrName>
                                        </p:attrNameLst>
                                      </p:cBhvr>
                                      <p:tavLst>
                                        <p:tav tm="0">
                                          <p:val>
                                            <p:fltVal val="0"/>
                                          </p:val>
                                        </p:tav>
                                        <p:tav tm="100000">
                                          <p:val>
                                            <p:strVal val="#ppt_h"/>
                                          </p:val>
                                        </p:tav>
                                      </p:tavLst>
                                    </p:anim>
                                    <p:animEffect transition="in" filter="fade">
                                      <p:cBhvr>
                                        <p:cTn id="198" dur="500"/>
                                        <p:tgtEl>
                                          <p:spTgt spid="133"/>
                                        </p:tgtEl>
                                      </p:cBhvr>
                                    </p:animEffect>
                                  </p:childTnLst>
                                </p:cTn>
                              </p:par>
                            </p:childTnLst>
                          </p:cTn>
                        </p:par>
                      </p:childTnLst>
                    </p:cTn>
                  </p:par>
                </p:childTnLst>
              </p:cTn>
              <p:nextCondLst>
                <p:cond evt="onClick" delay="0">
                  <p:tgtEl>
                    <p:spTgt spid="123"/>
                  </p:tgtEl>
                </p:cond>
              </p:nextCondLst>
            </p:seq>
          </p:childTnLst>
        </p:cTn>
      </p:par>
    </p:tnLst>
    <p:bldLst>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F267349-92C5-D09E-6EEC-C5E57E1820A2}"/>
              </a:ext>
            </a:extLst>
          </p:cNvPr>
          <p:cNvSpPr/>
          <p:nvPr/>
        </p:nvSpPr>
        <p:spPr>
          <a:xfrm>
            <a:off x="228600" y="34089"/>
            <a:ext cx="4572000" cy="1104900"/>
          </a:xfrm>
          <a:prstGeom prst="roundRect">
            <a:avLst/>
          </a:prstGeom>
          <a:solidFill>
            <a:srgbClr val="FFD8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solidFill>
                <a:latin typeface="Arial" panose="020B0604020202020204" pitchFamily="34" charset="0"/>
                <a:cs typeface="Arial" panose="020B0604020202020204" pitchFamily="34" charset="0"/>
              </a:rPr>
              <a:t>LUYỆN TẬP</a:t>
            </a:r>
          </a:p>
        </p:txBody>
      </p:sp>
      <p:sp>
        <p:nvSpPr>
          <p:cNvPr id="6" name="TextBox 5">
            <a:extLst>
              <a:ext uri="{FF2B5EF4-FFF2-40B4-BE49-F238E27FC236}">
                <a16:creationId xmlns:a16="http://schemas.microsoft.com/office/drawing/2014/main" id="{7052B470-517C-7245-2122-0FCC558480B3}"/>
              </a:ext>
            </a:extLst>
          </p:cNvPr>
          <p:cNvSpPr txBox="1"/>
          <p:nvPr/>
        </p:nvSpPr>
        <p:spPr>
          <a:xfrm>
            <a:off x="800100" y="1471917"/>
            <a:ext cx="16687800" cy="5518242"/>
          </a:xfrm>
          <a:prstGeom prst="rect">
            <a:avLst/>
          </a:prstGeom>
          <a:noFill/>
        </p:spPr>
        <p:txBody>
          <a:bodyPr wrap="square">
            <a:spAutoFit/>
          </a:bodyPr>
          <a:lstStyle/>
          <a:p>
            <a:pPr algn="l">
              <a:lnSpc>
                <a:spcPct val="150000"/>
              </a:lnSpc>
            </a:pPr>
            <a:r>
              <a:rPr lang="en-US" sz="4000" b="0" i="0">
                <a:solidFill>
                  <a:srgbClr val="333333"/>
                </a:solidFill>
                <a:effectLst/>
                <a:highlight>
                  <a:srgbClr val="FFFFFF"/>
                </a:highlight>
                <a:latin typeface="Arial" panose="020B0604020202020204" pitchFamily="34" charset="0"/>
                <a:cs typeface="Arial" panose="020B0604020202020204" pitchFamily="34" charset="0"/>
              </a:rPr>
              <a:t>Bài 1. Lựa chọn dụng cụ dùng để:</a:t>
            </a:r>
          </a:p>
          <a:p>
            <a:pPr marL="742950" indent="-742950" algn="l">
              <a:lnSpc>
                <a:spcPct val="150000"/>
              </a:lnSpc>
              <a:buAutoNum type="alphaLcParenR"/>
            </a:pPr>
            <a:r>
              <a:rPr lang="en-US" sz="4000" b="0" i="0">
                <a:solidFill>
                  <a:srgbClr val="333333"/>
                </a:solidFill>
                <a:effectLst/>
                <a:highlight>
                  <a:srgbClr val="FFFFFF"/>
                </a:highlight>
                <a:latin typeface="Arial" panose="020B0604020202020204" pitchFamily="34" charset="0"/>
                <a:cs typeface="Arial" panose="020B0604020202020204" pitchFamily="34" charset="0"/>
              </a:rPr>
              <a:t>Khoan lỗ trên gỗ, bê tông để lắp đặt thiết bị điện:</a:t>
            </a:r>
          </a:p>
          <a:p>
            <a:pPr algn="l">
              <a:lnSpc>
                <a:spcPct val="150000"/>
              </a:lnSpc>
            </a:pPr>
            <a:endParaRPr lang="en-US" sz="4000" b="0" i="0">
              <a:solidFill>
                <a:srgbClr val="333333"/>
              </a:solidFill>
              <a:effectLst/>
              <a:highlight>
                <a:srgbClr val="FFFFFF"/>
              </a:highlight>
              <a:latin typeface="Arial" panose="020B0604020202020204" pitchFamily="34" charset="0"/>
              <a:cs typeface="Arial" panose="020B0604020202020204" pitchFamily="34" charset="0"/>
            </a:endParaRPr>
          </a:p>
          <a:p>
            <a:pPr algn="l">
              <a:lnSpc>
                <a:spcPct val="150000"/>
              </a:lnSpc>
            </a:pPr>
            <a:r>
              <a:rPr lang="en-US" sz="4000" b="0" i="0">
                <a:solidFill>
                  <a:srgbClr val="333333"/>
                </a:solidFill>
                <a:effectLst/>
                <a:highlight>
                  <a:srgbClr val="FFFFFF"/>
                </a:highlight>
                <a:latin typeface="Arial" panose="020B0604020202020204" pitchFamily="34" charset="0"/>
                <a:cs typeface="Arial" panose="020B0604020202020204" pitchFamily="34" charset="0"/>
              </a:rPr>
              <a:t>b) Tuốt vỏ cách điện và nối dây dẫn điện:</a:t>
            </a:r>
            <a:endParaRPr lang="en-US" sz="4000">
              <a:solidFill>
                <a:srgbClr val="333333"/>
              </a:solidFill>
              <a:highlight>
                <a:srgbClr val="FFFFFF"/>
              </a:highlight>
              <a:latin typeface="Arial" panose="020B0604020202020204" pitchFamily="34" charset="0"/>
              <a:cs typeface="Arial" panose="020B0604020202020204" pitchFamily="34" charset="0"/>
            </a:endParaRPr>
          </a:p>
          <a:p>
            <a:pPr algn="l">
              <a:lnSpc>
                <a:spcPct val="150000"/>
              </a:lnSpc>
            </a:pPr>
            <a:endParaRPr lang="en-US" sz="4000" b="0" i="0">
              <a:solidFill>
                <a:srgbClr val="333333"/>
              </a:solidFill>
              <a:effectLst/>
              <a:highlight>
                <a:srgbClr val="FFFFFF"/>
              </a:highlight>
              <a:latin typeface="Arial" panose="020B0604020202020204" pitchFamily="34" charset="0"/>
              <a:cs typeface="Arial" panose="020B0604020202020204" pitchFamily="34" charset="0"/>
            </a:endParaRPr>
          </a:p>
          <a:p>
            <a:pPr algn="l">
              <a:lnSpc>
                <a:spcPct val="150000"/>
              </a:lnSpc>
            </a:pPr>
            <a:r>
              <a:rPr lang="en-US" sz="4000" b="0" i="0">
                <a:solidFill>
                  <a:srgbClr val="333333"/>
                </a:solidFill>
                <a:effectLst/>
                <a:highlight>
                  <a:srgbClr val="FFFFFF"/>
                </a:highlight>
                <a:latin typeface="Arial" panose="020B0604020202020204" pitchFamily="34" charset="0"/>
                <a:cs typeface="Arial" panose="020B0604020202020204" pitchFamily="34" charset="0"/>
              </a:rPr>
              <a:t>c) Kiểm tra sự rò điện của thiết bị điện: </a:t>
            </a:r>
          </a:p>
        </p:txBody>
      </p:sp>
      <p:sp>
        <p:nvSpPr>
          <p:cNvPr id="8" name="TextBox 7">
            <a:extLst>
              <a:ext uri="{FF2B5EF4-FFF2-40B4-BE49-F238E27FC236}">
                <a16:creationId xmlns:a16="http://schemas.microsoft.com/office/drawing/2014/main" id="{875722CF-1D0C-3579-6F24-88808C566C60}"/>
              </a:ext>
            </a:extLst>
          </p:cNvPr>
          <p:cNvSpPr txBox="1"/>
          <p:nvPr/>
        </p:nvSpPr>
        <p:spPr>
          <a:xfrm>
            <a:off x="1447800" y="3429000"/>
            <a:ext cx="312420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Khoan điện</a:t>
            </a:r>
          </a:p>
        </p:txBody>
      </p:sp>
      <p:sp>
        <p:nvSpPr>
          <p:cNvPr id="9" name="TextBox 8">
            <a:extLst>
              <a:ext uri="{FF2B5EF4-FFF2-40B4-BE49-F238E27FC236}">
                <a16:creationId xmlns:a16="http://schemas.microsoft.com/office/drawing/2014/main" id="{BF461C63-2597-A755-A966-CFCF88316976}"/>
              </a:ext>
            </a:extLst>
          </p:cNvPr>
          <p:cNvSpPr txBox="1"/>
          <p:nvPr/>
        </p:nvSpPr>
        <p:spPr>
          <a:xfrm>
            <a:off x="1447800" y="5244780"/>
            <a:ext cx="312420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Kìm tuốt dây</a:t>
            </a:r>
          </a:p>
        </p:txBody>
      </p:sp>
      <p:sp>
        <p:nvSpPr>
          <p:cNvPr id="10" name="TextBox 9">
            <a:extLst>
              <a:ext uri="{FF2B5EF4-FFF2-40B4-BE49-F238E27FC236}">
                <a16:creationId xmlns:a16="http://schemas.microsoft.com/office/drawing/2014/main" id="{27F66B55-0A96-06E2-94E7-AD242F71CD9D}"/>
              </a:ext>
            </a:extLst>
          </p:cNvPr>
          <p:cNvSpPr txBox="1"/>
          <p:nvPr/>
        </p:nvSpPr>
        <p:spPr>
          <a:xfrm>
            <a:off x="1411705" y="7060560"/>
            <a:ext cx="312420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Bút thử điện</a:t>
            </a:r>
          </a:p>
        </p:txBody>
      </p:sp>
    </p:spTree>
    <p:extLst>
      <p:ext uri="{BB962C8B-B14F-4D97-AF65-F5344CB8AC3E}">
        <p14:creationId xmlns:p14="http://schemas.microsoft.com/office/powerpoint/2010/main" val="42294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1DD74-0278-3A23-3E41-EE887C12B7FA}"/>
              </a:ext>
            </a:extLst>
          </p:cNvPr>
          <p:cNvSpPr>
            <a:spLocks noChangeArrowheads="1"/>
          </p:cNvSpPr>
          <p:nvPr/>
        </p:nvSpPr>
        <p:spPr bwMode="auto">
          <a:xfrm>
            <a:off x="228600" y="342900"/>
            <a:ext cx="1752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0000"/>
                </a:solidFill>
                <a:effectLst/>
                <a:cs typeface="Arial" panose="020B0604020202020204" pitchFamily="34" charset="0"/>
              </a:rPr>
              <a:t>Bài 2. </a:t>
            </a:r>
            <a:r>
              <a:rPr kumimoji="0" lang="en-US" altLang="en-US" sz="3600" b="0" i="0" u="none" strike="noStrike" cap="none" normalizeH="0" baseline="0">
                <a:ln>
                  <a:noFill/>
                </a:ln>
                <a:solidFill>
                  <a:srgbClr val="000000"/>
                </a:solidFill>
                <a:effectLst/>
                <a:cs typeface="Arial" panose="020B0604020202020204" pitchFamily="34" charset="0"/>
              </a:rPr>
              <a:t>Lựa chọn aptomat cho mạch điện cung cấp điện cho bếp từ (1 400 W) và lò vi sóng (1 100 W) sử dụng trong mạng điện trong nhà có điện áp 220 V.</a:t>
            </a:r>
            <a:endParaRPr kumimoji="0" lang="en-US" altLang="en-US" sz="36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600" b="0" i="0" u="none" strike="noStrike" cap="none" normalizeH="0" baseline="0">
                <a:ln>
                  <a:noFill/>
                </a:ln>
                <a:solidFill>
                  <a:schemeClr val="tx1"/>
                </a:solidFill>
                <a:effectLst/>
                <a:cs typeface="Arial" panose="020B0604020202020204" pitchFamily="34" charset="0"/>
              </a:rPr>
            </a:br>
            <a:endParaRPr kumimoji="0" lang="en-US" altLang="en-US" sz="3600" b="0" i="0" u="none" strike="noStrike" cap="none" normalizeH="0" baseline="0">
              <a:ln>
                <a:noFill/>
              </a:ln>
              <a:solidFill>
                <a:schemeClr val="tx1"/>
              </a:solidFill>
              <a:effectLst/>
              <a:cs typeface="Arial" panose="020B0604020202020204" pitchFamily="34" charset="0"/>
            </a:endParaRPr>
          </a:p>
        </p:txBody>
      </p:sp>
      <p:sp>
        <p:nvSpPr>
          <p:cNvPr id="3" name="TextBox 2">
            <a:extLst>
              <a:ext uri="{FF2B5EF4-FFF2-40B4-BE49-F238E27FC236}">
                <a16:creationId xmlns:a16="http://schemas.microsoft.com/office/drawing/2014/main" id="{E162F105-61E4-1FCD-0CFE-A2CB421952CC}"/>
              </a:ext>
            </a:extLst>
          </p:cNvPr>
          <p:cNvSpPr txBox="1"/>
          <p:nvPr/>
        </p:nvSpPr>
        <p:spPr>
          <a:xfrm>
            <a:off x="647700" y="2171700"/>
            <a:ext cx="16992600" cy="3170099"/>
          </a:xfrm>
          <a:prstGeom prst="rect">
            <a:avLst/>
          </a:prstGeom>
          <a:noFill/>
        </p:spPr>
        <p:txBody>
          <a:bodyPr wrap="square">
            <a:spAutoFit/>
          </a:bodyPr>
          <a:lstStyle/>
          <a:p>
            <a:pPr algn="just"/>
            <a:r>
              <a:rPr lang="en-US" sz="4000" b="0" i="0">
                <a:solidFill>
                  <a:srgbClr val="002060"/>
                </a:solidFill>
                <a:effectLst/>
                <a:latin typeface="Arial" panose="020B0604020202020204" pitchFamily="34" charset="0"/>
                <a:cs typeface="Arial" panose="020B0604020202020204" pitchFamily="34" charset="0"/>
              </a:rPr>
              <a:t>Hướng dẫn: </a:t>
            </a:r>
          </a:p>
          <a:p>
            <a:pPr algn="just"/>
            <a:r>
              <a:rPr lang="en-US" sz="4000">
                <a:solidFill>
                  <a:srgbClr val="002060"/>
                </a:solidFill>
                <a:latin typeface="Arial" panose="020B0604020202020204" pitchFamily="34" charset="0"/>
                <a:cs typeface="Arial" panose="020B0604020202020204" pitchFamily="34" charset="0"/>
              </a:rPr>
              <a:t>1. Tính cường độ dòng điện chạy qua bếp từ</a:t>
            </a:r>
          </a:p>
          <a:p>
            <a:pPr algn="just"/>
            <a:r>
              <a:rPr lang="en-US" sz="4000" b="0" i="0">
                <a:solidFill>
                  <a:srgbClr val="002060"/>
                </a:solidFill>
                <a:effectLst/>
                <a:latin typeface="Arial" panose="020B0604020202020204" pitchFamily="34" charset="0"/>
                <a:cs typeface="Arial" panose="020B0604020202020204" pitchFamily="34" charset="0"/>
              </a:rPr>
              <a:t>2. Dòng điện định mức của Aptomat thường được tính bằng 130% dòng điện chạy qua bếp từ.</a:t>
            </a:r>
          </a:p>
          <a:p>
            <a:pPr algn="just"/>
            <a:r>
              <a:rPr lang="en-US" sz="4000">
                <a:solidFill>
                  <a:srgbClr val="002060"/>
                </a:solidFill>
                <a:latin typeface="Arial" panose="020B0604020202020204" pitchFamily="34" charset="0"/>
                <a:cs typeface="Arial" panose="020B0604020202020204" pitchFamily="34" charset="0"/>
              </a:rPr>
              <a:t>Lò vi sóng tính tương tự.</a:t>
            </a:r>
            <a:endParaRPr lang="vi-VN" sz="4000" b="0" i="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19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1DD74-0278-3A23-3E41-EE887C12B7FA}"/>
              </a:ext>
            </a:extLst>
          </p:cNvPr>
          <p:cNvSpPr>
            <a:spLocks noChangeArrowheads="1"/>
          </p:cNvSpPr>
          <p:nvPr/>
        </p:nvSpPr>
        <p:spPr bwMode="auto">
          <a:xfrm>
            <a:off x="228600" y="342900"/>
            <a:ext cx="1752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0000"/>
                </a:solidFill>
                <a:effectLst/>
                <a:cs typeface="Arial" panose="020B0604020202020204" pitchFamily="34" charset="0"/>
              </a:rPr>
              <a:t>Bài 2. </a:t>
            </a:r>
            <a:r>
              <a:rPr kumimoji="0" lang="en-US" altLang="en-US" sz="3600" b="0" i="0" u="none" strike="noStrike" cap="none" normalizeH="0" baseline="0">
                <a:ln>
                  <a:noFill/>
                </a:ln>
                <a:solidFill>
                  <a:srgbClr val="000000"/>
                </a:solidFill>
                <a:effectLst/>
                <a:cs typeface="Arial" panose="020B0604020202020204" pitchFamily="34" charset="0"/>
              </a:rPr>
              <a:t>Lựa chọn aptomat cho mạch điện cung cấp điện cho bếp từ (1 400 W) và lò vi sóng (1 100 W) sử dụng trong mạng điện trong nhà có điện áp 220 V.</a:t>
            </a:r>
            <a:endParaRPr kumimoji="0" lang="en-US" altLang="en-US" sz="36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600" b="0" i="0" u="none" strike="noStrike" cap="none" normalizeH="0" baseline="0">
                <a:ln>
                  <a:noFill/>
                </a:ln>
                <a:solidFill>
                  <a:schemeClr val="tx1"/>
                </a:solidFill>
                <a:effectLst/>
                <a:cs typeface="Arial" panose="020B0604020202020204" pitchFamily="34" charset="0"/>
              </a:rPr>
            </a:br>
            <a:endParaRPr kumimoji="0" lang="en-US" altLang="en-US" sz="3600" b="0" i="0" u="none" strike="noStrike" cap="none" normalizeH="0" baseline="0">
              <a:ln>
                <a:noFill/>
              </a:ln>
              <a:solidFill>
                <a:schemeClr val="tx1"/>
              </a:solidFill>
              <a:effectLst/>
              <a:cs typeface="Arial" panose="020B0604020202020204" pitchFamily="34" charset="0"/>
            </a:endParaRPr>
          </a:p>
        </p:txBody>
      </p:sp>
      <p:sp>
        <p:nvSpPr>
          <p:cNvPr id="3" name="TextBox 2">
            <a:extLst>
              <a:ext uri="{FF2B5EF4-FFF2-40B4-BE49-F238E27FC236}">
                <a16:creationId xmlns:a16="http://schemas.microsoft.com/office/drawing/2014/main" id="{E162F105-61E4-1FCD-0CFE-A2CB421952CC}"/>
              </a:ext>
            </a:extLst>
          </p:cNvPr>
          <p:cNvSpPr txBox="1"/>
          <p:nvPr/>
        </p:nvSpPr>
        <p:spPr>
          <a:xfrm>
            <a:off x="770021" y="1576923"/>
            <a:ext cx="16992600" cy="8710077"/>
          </a:xfrm>
          <a:prstGeom prst="rect">
            <a:avLst/>
          </a:prstGeom>
          <a:noFill/>
        </p:spPr>
        <p:txBody>
          <a:bodyPr wrap="square">
            <a:spAutoFit/>
          </a:bodyPr>
          <a:lstStyle/>
          <a:p>
            <a:pPr algn="just"/>
            <a:r>
              <a:rPr lang="vi-VN" sz="4000" b="0" i="0">
                <a:solidFill>
                  <a:srgbClr val="002060"/>
                </a:solidFill>
                <a:effectLst/>
              </a:rPr>
              <a:t>* Lựa chọn aptomat cho bếp từ:</a:t>
            </a:r>
          </a:p>
          <a:p>
            <a:pPr algn="ctr"/>
            <a:r>
              <a:rPr lang="vi-VN" sz="4000" b="0" i="0">
                <a:solidFill>
                  <a:srgbClr val="002060"/>
                </a:solidFill>
                <a:effectLst/>
              </a:rPr>
              <a:t>Cường độ dòng điện qua bếp từ là:</a:t>
            </a:r>
          </a:p>
          <a:p>
            <a:pPr algn="ctr"/>
            <a:r>
              <a:rPr lang="vi-VN" sz="4000" b="0" i="0">
                <a:solidFill>
                  <a:srgbClr val="002060"/>
                </a:solidFill>
                <a:effectLst/>
              </a:rPr>
              <a:t>1 400 : 220 = 6,36 (A)</a:t>
            </a:r>
            <a:endParaRPr lang="en-US" sz="4000" b="0" i="0">
              <a:solidFill>
                <a:srgbClr val="002060"/>
              </a:solidFill>
              <a:effectLst/>
            </a:endParaRPr>
          </a:p>
          <a:p>
            <a:pPr algn="ctr"/>
            <a:r>
              <a:rPr lang="vi-VN" sz="4000" b="0" i="0">
                <a:solidFill>
                  <a:srgbClr val="002060"/>
                </a:solidFill>
                <a:effectLst/>
              </a:rPr>
              <a:t>Dòng điện định mức của aptomat là:</a:t>
            </a:r>
          </a:p>
          <a:p>
            <a:pPr algn="ctr"/>
            <a:r>
              <a:rPr lang="vi-VN" sz="4000" b="0" i="0">
                <a:solidFill>
                  <a:srgbClr val="002060"/>
                </a:solidFill>
                <a:effectLst/>
              </a:rPr>
              <a:t>6,36</a:t>
            </a:r>
            <a:r>
              <a:rPr lang="en-US" sz="4000" b="0" i="0">
                <a:solidFill>
                  <a:srgbClr val="002060"/>
                </a:solidFill>
                <a:effectLst/>
              </a:rPr>
              <a:t>x</a:t>
            </a:r>
            <a:r>
              <a:rPr lang="vi-VN" sz="4000" b="0" i="0">
                <a:solidFill>
                  <a:srgbClr val="002060"/>
                </a:solidFill>
                <a:effectLst/>
              </a:rPr>
              <a:t> </a:t>
            </a:r>
            <a:r>
              <a:rPr lang="en-US" sz="4000" b="0" i="0">
                <a:solidFill>
                  <a:srgbClr val="002060"/>
                </a:solidFill>
                <a:effectLst/>
              </a:rPr>
              <a:t>1</a:t>
            </a:r>
            <a:r>
              <a:rPr lang="vi-VN" sz="4000" b="0" i="0">
                <a:solidFill>
                  <a:srgbClr val="002060"/>
                </a:solidFill>
                <a:effectLst/>
              </a:rPr>
              <a:t>30% = 8,27 (A)</a:t>
            </a:r>
          </a:p>
          <a:p>
            <a:pPr algn="just"/>
            <a:r>
              <a:rPr lang="vi-VN" sz="4000" b="0" i="0">
                <a:solidFill>
                  <a:srgbClr val="002060"/>
                </a:solidFill>
                <a:effectLst/>
              </a:rPr>
              <a:t>Vậy lựa chọn loại aptomat có dòng điện định mức là: 10A</a:t>
            </a:r>
          </a:p>
          <a:p>
            <a:pPr algn="just"/>
            <a:endParaRPr lang="en-US" sz="4000" b="0" i="0">
              <a:solidFill>
                <a:srgbClr val="002060"/>
              </a:solidFill>
              <a:effectLst/>
            </a:endParaRPr>
          </a:p>
          <a:p>
            <a:pPr algn="just"/>
            <a:r>
              <a:rPr lang="vi-VN" sz="4000" b="0" i="0">
                <a:solidFill>
                  <a:srgbClr val="002060"/>
                </a:solidFill>
                <a:effectLst/>
              </a:rPr>
              <a:t>* Lựa chọn aptomat cho lò vi sóng:</a:t>
            </a:r>
          </a:p>
          <a:p>
            <a:pPr algn="ctr"/>
            <a:r>
              <a:rPr lang="vi-VN" sz="4000" b="0" i="0">
                <a:solidFill>
                  <a:srgbClr val="002060"/>
                </a:solidFill>
                <a:effectLst/>
              </a:rPr>
              <a:t>Cường độ dòng điện qua lò vi sóng là:</a:t>
            </a:r>
          </a:p>
          <a:p>
            <a:pPr algn="ctr"/>
            <a:r>
              <a:rPr lang="vi-VN" sz="4000" b="0" i="0">
                <a:solidFill>
                  <a:srgbClr val="002060"/>
                </a:solidFill>
                <a:effectLst/>
              </a:rPr>
              <a:t>1 100 : 220 = 5 (A)</a:t>
            </a:r>
          </a:p>
          <a:p>
            <a:pPr algn="ctr"/>
            <a:endParaRPr lang="en-US" sz="4000" b="0" i="0">
              <a:solidFill>
                <a:srgbClr val="002060"/>
              </a:solidFill>
              <a:effectLst/>
            </a:endParaRPr>
          </a:p>
          <a:p>
            <a:pPr algn="ctr"/>
            <a:r>
              <a:rPr lang="vi-VN" sz="4000" b="0" i="0">
                <a:solidFill>
                  <a:srgbClr val="002060"/>
                </a:solidFill>
                <a:effectLst/>
              </a:rPr>
              <a:t>Dòng điện định mức của aptomat là:</a:t>
            </a:r>
          </a:p>
          <a:p>
            <a:pPr algn="ctr"/>
            <a:r>
              <a:rPr lang="vi-VN" sz="4000" b="0" i="0">
                <a:solidFill>
                  <a:srgbClr val="002060"/>
                </a:solidFill>
                <a:effectLst/>
              </a:rPr>
              <a:t>5</a:t>
            </a:r>
            <a:r>
              <a:rPr lang="en-US" sz="4000" b="0" i="0">
                <a:solidFill>
                  <a:srgbClr val="002060"/>
                </a:solidFill>
                <a:effectLst/>
              </a:rPr>
              <a:t>x</a:t>
            </a:r>
            <a:r>
              <a:rPr lang="en-US" sz="4000">
                <a:solidFill>
                  <a:srgbClr val="002060"/>
                </a:solidFill>
              </a:rPr>
              <a:t>1</a:t>
            </a:r>
            <a:r>
              <a:rPr lang="vi-VN" sz="4000" b="0" i="0">
                <a:solidFill>
                  <a:srgbClr val="002060"/>
                </a:solidFill>
                <a:effectLst/>
              </a:rPr>
              <a:t>30% = 6,5 (A)</a:t>
            </a:r>
          </a:p>
          <a:p>
            <a:pPr algn="just"/>
            <a:r>
              <a:rPr lang="vi-VN" sz="4000" b="0" i="0">
                <a:solidFill>
                  <a:srgbClr val="002060"/>
                </a:solidFill>
                <a:effectLst/>
              </a:rPr>
              <a:t>Vậy lựa chọn loại aptomat có dòng điện định mức là: 10A</a:t>
            </a:r>
          </a:p>
        </p:txBody>
      </p:sp>
    </p:spTree>
    <p:extLst>
      <p:ext uri="{BB962C8B-B14F-4D97-AF65-F5344CB8AC3E}">
        <p14:creationId xmlns:p14="http://schemas.microsoft.com/office/powerpoint/2010/main" val="9456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left)">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left)">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left)">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51112" y="8800205"/>
            <a:ext cx="19808716" cy="2208308"/>
            <a:chOff x="0" y="0"/>
            <a:chExt cx="16341211" cy="11033356"/>
          </a:xfrm>
        </p:grpSpPr>
        <p:sp>
          <p:nvSpPr>
            <p:cNvPr id="3" name="Freeform 3"/>
            <p:cNvSpPr/>
            <p:nvPr/>
          </p:nvSpPr>
          <p:spPr>
            <a:xfrm>
              <a:off x="0" y="0"/>
              <a:ext cx="16341212" cy="11033356"/>
            </a:xfrm>
            <a:custGeom>
              <a:avLst/>
              <a:gdLst/>
              <a:ahLst/>
              <a:cxnLst/>
              <a:rect l="l" t="t" r="r" b="b"/>
              <a:pathLst>
                <a:path w="16341212" h="11033356">
                  <a:moveTo>
                    <a:pt x="16341212" y="11033356"/>
                  </a:moveTo>
                  <a:lnTo>
                    <a:pt x="0" y="11033356"/>
                  </a:lnTo>
                  <a:lnTo>
                    <a:pt x="0" y="0"/>
                  </a:lnTo>
                  <a:lnTo>
                    <a:pt x="16341212" y="11033356"/>
                  </a:lnTo>
                  <a:close/>
                </a:path>
              </a:pathLst>
            </a:custGeom>
            <a:solidFill>
              <a:srgbClr val="FFD834"/>
            </a:solidFill>
          </p:spPr>
          <p:txBody>
            <a:bodyPr/>
            <a:lstStyle/>
            <a:p>
              <a:endParaRPr lang="en-US"/>
            </a:p>
          </p:txBody>
        </p:sp>
      </p:grpSp>
      <p:grpSp>
        <p:nvGrpSpPr>
          <p:cNvPr id="30" name="Group 30"/>
          <p:cNvGrpSpPr/>
          <p:nvPr/>
        </p:nvGrpSpPr>
        <p:grpSpPr>
          <a:xfrm rot="-5400000">
            <a:off x="12213600" y="4212600"/>
            <a:ext cx="7252210" cy="4896590"/>
            <a:chOff x="0" y="0"/>
            <a:chExt cx="16341211" cy="11033356"/>
          </a:xfrm>
        </p:grpSpPr>
        <p:sp>
          <p:nvSpPr>
            <p:cNvPr id="31" name="Freeform 31"/>
            <p:cNvSpPr/>
            <p:nvPr/>
          </p:nvSpPr>
          <p:spPr>
            <a:xfrm>
              <a:off x="0" y="0"/>
              <a:ext cx="16341212" cy="11033356"/>
            </a:xfrm>
            <a:custGeom>
              <a:avLst/>
              <a:gdLst/>
              <a:ahLst/>
              <a:cxnLst/>
              <a:rect l="l" t="t" r="r" b="b"/>
              <a:pathLst>
                <a:path w="16341212" h="11033356">
                  <a:moveTo>
                    <a:pt x="16341212" y="11033356"/>
                  </a:moveTo>
                  <a:lnTo>
                    <a:pt x="0" y="11033356"/>
                  </a:lnTo>
                  <a:lnTo>
                    <a:pt x="0" y="0"/>
                  </a:lnTo>
                  <a:lnTo>
                    <a:pt x="16341212" y="11033356"/>
                  </a:lnTo>
                  <a:close/>
                </a:path>
              </a:pathLst>
            </a:custGeom>
            <a:solidFill>
              <a:srgbClr val="FFC107"/>
            </a:solidFill>
          </p:spPr>
          <p:txBody>
            <a:bodyPr/>
            <a:lstStyle/>
            <a:p>
              <a:endParaRPr lang="en-US"/>
            </a:p>
          </p:txBody>
        </p:sp>
      </p:grpSp>
      <p:sp>
        <p:nvSpPr>
          <p:cNvPr id="41" name="TextBox 40">
            <a:extLst>
              <a:ext uri="{FF2B5EF4-FFF2-40B4-BE49-F238E27FC236}">
                <a16:creationId xmlns:a16="http://schemas.microsoft.com/office/drawing/2014/main" id="{16447B17-CA7F-A077-2776-99D5FB0D675D}"/>
              </a:ext>
            </a:extLst>
          </p:cNvPr>
          <p:cNvSpPr txBox="1"/>
          <p:nvPr/>
        </p:nvSpPr>
        <p:spPr>
          <a:xfrm>
            <a:off x="2456716" y="1866900"/>
            <a:ext cx="13374567" cy="5431615"/>
          </a:xfrm>
          <a:prstGeom prst="rect">
            <a:avLst/>
          </a:prstGeom>
          <a:noFill/>
        </p:spPr>
        <p:txBody>
          <a:bodyPr wrap="square">
            <a:spAutoFit/>
          </a:bodyPr>
          <a:lstStyle/>
          <a:p>
            <a:pPr algn="just">
              <a:lnSpc>
                <a:spcPct val="107000"/>
              </a:lnSpc>
              <a:spcAft>
                <a:spcPts val="800"/>
              </a:spcAft>
            </a:pPr>
            <a:r>
              <a:rPr lang="vi-VN" sz="4400">
                <a:effectLst/>
                <a:latin typeface="Arial" panose="020B0604020202020204" pitchFamily="34" charset="0"/>
                <a:ea typeface="Aptos" panose="020B0004020202020204" pitchFamily="34" charset="0"/>
                <a:cs typeface="Arial" panose="020B0604020202020204" pitchFamily="34" charset="0"/>
              </a:rPr>
              <a:t>- V</a:t>
            </a:r>
            <a:r>
              <a:rPr lang="en-US" sz="4400">
                <a:effectLst/>
                <a:latin typeface="Arial" panose="020B0604020202020204" pitchFamily="34" charset="0"/>
                <a:ea typeface="Aptos" panose="020B0004020202020204" pitchFamily="34" charset="0"/>
                <a:cs typeface="Arial" panose="020B0604020202020204" pitchFamily="34" charset="0"/>
              </a:rPr>
              <a:t>ận dụng: Về nhà t</a:t>
            </a:r>
            <a:r>
              <a:rPr lang="vi-VN" sz="4400">
                <a:effectLst/>
                <a:latin typeface="Arial" panose="020B0604020202020204" pitchFamily="34" charset="0"/>
                <a:ea typeface="Aptos" panose="020B0004020202020204" pitchFamily="34" charset="0"/>
                <a:cs typeface="Arial" panose="020B0604020202020204" pitchFamily="34" charset="0"/>
              </a:rPr>
              <a:t>ìm hiểu và chia sẻ một số dụng cụ dùng để lắp đặt, sửa chữa mạng điện trong gia đình em.</a:t>
            </a:r>
            <a:endParaRPr lang="en-US" sz="440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vi-VN" sz="4400">
                <a:effectLst/>
                <a:latin typeface="Arial" panose="020B0604020202020204" pitchFamily="34" charset="0"/>
                <a:ea typeface="Aptos" panose="020B0004020202020204" pitchFamily="34" charset="0"/>
                <a:cs typeface="Arial" panose="020B0604020202020204" pitchFamily="34" charset="0"/>
              </a:rPr>
              <a:t>- Nhiệm vụ bài vừa học</a:t>
            </a:r>
            <a:r>
              <a:rPr lang="en-US" sz="4400">
                <a:effectLst/>
                <a:latin typeface="Arial" panose="020B0604020202020204" pitchFamily="34" charset="0"/>
                <a:ea typeface="Aptos" panose="020B0004020202020204" pitchFamily="34" charset="0"/>
                <a:cs typeface="Arial" panose="020B0604020202020204" pitchFamily="34" charset="0"/>
              </a:rPr>
              <a:t>: Học thuộc các tiêu chí lựa chọn vật liệu, dụng cụ, thiết bị điện</a:t>
            </a:r>
          </a:p>
          <a:p>
            <a:pPr algn="just">
              <a:lnSpc>
                <a:spcPct val="115000"/>
              </a:lnSpc>
              <a:spcAft>
                <a:spcPts val="800"/>
              </a:spcAft>
            </a:pPr>
            <a:r>
              <a:rPr lang="vi-VN" sz="4400">
                <a:effectLst/>
                <a:latin typeface="Arial" panose="020B0604020202020204" pitchFamily="34" charset="0"/>
                <a:ea typeface="Aptos" panose="020B0004020202020204" pitchFamily="34" charset="0"/>
                <a:cs typeface="Arial" panose="020B0604020202020204" pitchFamily="34" charset="0"/>
              </a:rPr>
              <a:t>- Nhiệm vụ bài mới</a:t>
            </a:r>
            <a:r>
              <a:rPr lang="en-US" sz="4400">
                <a:effectLst/>
                <a:latin typeface="Arial" panose="020B0604020202020204" pitchFamily="34" charset="0"/>
                <a:ea typeface="Aptos" panose="020B0004020202020204" pitchFamily="34" charset="0"/>
                <a:cs typeface="Arial" panose="020B0604020202020204" pitchFamily="34" charset="0"/>
              </a:rPr>
              <a:t>: Xem trước bài 5: Tính toán chi phí mạng điện trong nhà.</a:t>
            </a:r>
          </a:p>
        </p:txBody>
      </p:sp>
      <p:sp>
        <p:nvSpPr>
          <p:cNvPr id="42" name="Rectangle 41">
            <a:extLst>
              <a:ext uri="{FF2B5EF4-FFF2-40B4-BE49-F238E27FC236}">
                <a16:creationId xmlns:a16="http://schemas.microsoft.com/office/drawing/2014/main" id="{C0EDA02F-0BF2-3D09-7576-A047FF443343}"/>
              </a:ext>
            </a:extLst>
          </p:cNvPr>
          <p:cNvSpPr/>
          <p:nvPr/>
        </p:nvSpPr>
        <p:spPr>
          <a:xfrm>
            <a:off x="4343400" y="465687"/>
            <a:ext cx="10363200" cy="1323439"/>
          </a:xfrm>
          <a:prstGeom prst="rect">
            <a:avLst/>
          </a:prstGeom>
          <a:noFill/>
        </p:spPr>
        <p:txBody>
          <a:bodyPr wrap="square" lIns="91440" tIns="45720" rIns="91440" bIns="45720">
            <a:spAutoFit/>
          </a:bodyPr>
          <a:lstStyle/>
          <a:p>
            <a:pPr algn="ctr"/>
            <a:r>
              <a:rPr lang="en-US" sz="80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HƯỚNG DẪN VỀ NHÀ:</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107034" y="4810587"/>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9563E3A2-F0A0-1D09-11BD-C25DDE9D64B4}"/>
              </a:ext>
            </a:extLst>
          </p:cNvPr>
          <p:cNvSpPr txBox="1"/>
          <p:nvPr/>
        </p:nvSpPr>
        <p:spPr>
          <a:xfrm>
            <a:off x="5410200" y="1846281"/>
            <a:ext cx="12357604" cy="5928611"/>
          </a:xfrm>
          <a:prstGeom prst="rect">
            <a:avLst/>
          </a:prstGeom>
          <a:noFill/>
        </p:spPr>
        <p:txBody>
          <a:bodyPr wrap="square">
            <a:spAutoFit/>
          </a:bodyPr>
          <a:lstStyle/>
          <a:p>
            <a:pPr indent="215900" algn="just">
              <a:lnSpc>
                <a:spcPct val="150000"/>
              </a:lnSpc>
              <a:spcAft>
                <a:spcPts val="800"/>
              </a:spcAft>
            </a:pPr>
            <a:r>
              <a:rPr lang="en-US" sz="4000" b="1">
                <a:effectLst/>
                <a:latin typeface="Arial" panose="020B0604020202020204" pitchFamily="34" charset="0"/>
                <a:ea typeface="Times New Roman" panose="02020603050405020304" pitchFamily="18" charset="0"/>
                <a:cs typeface="Arial" panose="020B0604020202020204" pitchFamily="34" charset="0"/>
              </a:rPr>
              <a:t>Câu 1: Tiêu chí nào sau đây để lựa chọn dây dẫn trong mạch điện?</a:t>
            </a:r>
            <a:endParaRPr lang="en-US" sz="4000" b="1">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latin typeface="Arial" panose="020B0604020202020204" pitchFamily="34" charset="0"/>
                <a:ea typeface="Times New Roman" panose="02020603050405020304" pitchFamily="18" charset="0"/>
                <a:cs typeface="Arial" panose="020B0604020202020204" pitchFamily="34" charset="0"/>
              </a:rPr>
              <a:t>A. </a:t>
            </a:r>
            <a:r>
              <a:rPr lang="en-US" sz="4000">
                <a:effectLst/>
                <a:latin typeface="Arial" panose="020B0604020202020204" pitchFamily="34" charset="0"/>
                <a:ea typeface="Times New Roman" panose="02020603050405020304" pitchFamily="18" charset="0"/>
                <a:cs typeface="Arial" panose="020B0604020202020204" pitchFamily="34" charset="0"/>
              </a:rPr>
              <a:t>Mức điện áp.</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B. Loại điện áp.</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C. Cường độ dòng điện tiêu thụ.</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D. Loại vật liệu cách điện.</a:t>
            </a:r>
            <a:endParaRPr lang="en-US" sz="4000">
              <a:effectLst/>
              <a:latin typeface="Arial" panose="020B0604020202020204" pitchFamily="34" charset="0"/>
              <a:ea typeface="Aptos" panose="020B00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C18E80D-2577-17EC-F46B-21636F39566E}"/>
              </a:ext>
            </a:extLst>
          </p:cNvPr>
          <p:cNvSpPr/>
          <p:nvPr/>
        </p:nvSpPr>
        <p:spPr>
          <a:xfrm>
            <a:off x="4800600" y="5829300"/>
            <a:ext cx="9601200" cy="11430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ction Button: Go Home 6">
            <a:hlinkClick r:id="rId6" action="ppaction://hlinksldjump" highlightClick="1"/>
            <a:extLst>
              <a:ext uri="{FF2B5EF4-FFF2-40B4-BE49-F238E27FC236}">
                <a16:creationId xmlns:a16="http://schemas.microsoft.com/office/drawing/2014/main" id="{C1063259-D36F-C5B7-0E81-7A4702ED288E}"/>
              </a:ext>
            </a:extLst>
          </p:cNvPr>
          <p:cNvSpPr/>
          <p:nvPr/>
        </p:nvSpPr>
        <p:spPr>
          <a:xfrm>
            <a:off x="15621000" y="8572500"/>
            <a:ext cx="1828800" cy="1066800"/>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9956979-3CF7-41B7-75BF-5E07BEBD7678}"/>
              </a:ext>
            </a:extLst>
          </p:cNvPr>
          <p:cNvSpPr/>
          <p:nvPr/>
        </p:nvSpPr>
        <p:spPr>
          <a:xfrm>
            <a:off x="7315200" y="190500"/>
            <a:ext cx="8305800" cy="1447800"/>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t>KHỞI ĐỘNG</a:t>
            </a:r>
          </a:p>
        </p:txBody>
      </p:sp>
    </p:spTree>
    <p:extLst>
      <p:ext uri="{BB962C8B-B14F-4D97-AF65-F5344CB8AC3E}">
        <p14:creationId xmlns:p14="http://schemas.microsoft.com/office/powerpoint/2010/main" val="32193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107034" y="4810587"/>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Rectangle: Rounded Corners 7">
            <a:extLst>
              <a:ext uri="{FF2B5EF4-FFF2-40B4-BE49-F238E27FC236}">
                <a16:creationId xmlns:a16="http://schemas.microsoft.com/office/drawing/2014/main" id="{4C18E80D-2577-17EC-F46B-21636F39566E}"/>
              </a:ext>
            </a:extLst>
          </p:cNvPr>
          <p:cNvSpPr/>
          <p:nvPr/>
        </p:nvSpPr>
        <p:spPr>
          <a:xfrm>
            <a:off x="4498705" y="4122594"/>
            <a:ext cx="8152679" cy="11430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8B07C843-F9C5-4B4F-1411-B6BB310D4A52}"/>
              </a:ext>
            </a:extLst>
          </p:cNvPr>
          <p:cNvSpPr txBox="1"/>
          <p:nvPr/>
        </p:nvSpPr>
        <p:spPr>
          <a:xfrm>
            <a:off x="5173043" y="1907902"/>
            <a:ext cx="12845574" cy="6471195"/>
          </a:xfrm>
          <a:prstGeom prst="rect">
            <a:avLst/>
          </a:prstGeom>
          <a:noFill/>
        </p:spPr>
        <p:txBody>
          <a:bodyPr wrap="square">
            <a:spAutoFit/>
          </a:bodyPr>
          <a:lstStyle/>
          <a:p>
            <a:pPr indent="215900" algn="just">
              <a:lnSpc>
                <a:spcPct val="150000"/>
              </a:lnSpc>
              <a:spcAft>
                <a:spcPts val="800"/>
              </a:spcAft>
            </a:pPr>
            <a:r>
              <a:rPr lang="en-US" sz="4400" b="1">
                <a:effectLst/>
                <a:latin typeface="Arial" panose="020B0604020202020204" pitchFamily="34" charset="0"/>
                <a:ea typeface="Times New Roman" panose="02020603050405020304" pitchFamily="18" charset="0"/>
                <a:cs typeface="Arial" panose="020B0604020202020204" pitchFamily="34" charset="0"/>
              </a:rPr>
              <a:t>Câu 2: Vật liệu cách điện nào dưới đây thường được dùng cho mạng điện trong nhà?</a:t>
            </a:r>
            <a:endParaRPr lang="en-US" sz="4400" b="1">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400">
                <a:effectLst/>
                <a:latin typeface="Arial" panose="020B0604020202020204" pitchFamily="34" charset="0"/>
                <a:ea typeface="Times New Roman" panose="02020603050405020304" pitchFamily="18" charset="0"/>
                <a:cs typeface="Arial" panose="020B0604020202020204" pitchFamily="34" charset="0"/>
              </a:rPr>
              <a:t>A. Băng dính cách điện.</a:t>
            </a:r>
            <a:endParaRPr lang="en-US" sz="44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400">
                <a:effectLst/>
                <a:latin typeface="Arial" panose="020B0604020202020204" pitchFamily="34" charset="0"/>
                <a:ea typeface="Times New Roman" panose="02020603050405020304" pitchFamily="18" charset="0"/>
                <a:cs typeface="Arial" panose="020B0604020202020204" pitchFamily="34" charset="0"/>
              </a:rPr>
              <a:t>B. Ống đồng cách điện.</a:t>
            </a:r>
            <a:endParaRPr lang="en-US" sz="44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400">
                <a:effectLst/>
                <a:latin typeface="Arial" panose="020B0604020202020204" pitchFamily="34" charset="0"/>
                <a:ea typeface="Times New Roman" panose="02020603050405020304" pitchFamily="18" charset="0"/>
                <a:cs typeface="Arial" panose="020B0604020202020204" pitchFamily="34" charset="0"/>
              </a:rPr>
              <a:t>C. Ống kim loại cách điện.</a:t>
            </a:r>
            <a:endParaRPr lang="en-US" sz="44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400">
                <a:effectLst/>
                <a:latin typeface="Arial" panose="020B0604020202020204" pitchFamily="34" charset="0"/>
                <a:ea typeface="Times New Roman" panose="02020603050405020304" pitchFamily="18" charset="0"/>
                <a:cs typeface="Arial" panose="020B0604020202020204" pitchFamily="34" charset="0"/>
              </a:rPr>
              <a:t>D. Ống bạc cách điện.</a:t>
            </a:r>
            <a:endParaRPr lang="en-US" sz="4400">
              <a:effectLst/>
              <a:latin typeface="Arial" panose="020B0604020202020204" pitchFamily="34" charset="0"/>
              <a:ea typeface="Aptos" panose="020B0004020202020204" pitchFamily="34" charset="0"/>
              <a:cs typeface="Arial" panose="020B0604020202020204" pitchFamily="34" charset="0"/>
            </a:endParaRPr>
          </a:p>
        </p:txBody>
      </p:sp>
      <p:sp>
        <p:nvSpPr>
          <p:cNvPr id="6" name="Action Button: Go Home 5">
            <a:hlinkClick r:id="rId6" action="ppaction://hlinksldjump" highlightClick="1"/>
            <a:extLst>
              <a:ext uri="{FF2B5EF4-FFF2-40B4-BE49-F238E27FC236}">
                <a16:creationId xmlns:a16="http://schemas.microsoft.com/office/drawing/2014/main" id="{1BFC81E3-A532-9F46-ABE5-24EC76A32918}"/>
              </a:ext>
            </a:extLst>
          </p:cNvPr>
          <p:cNvSpPr/>
          <p:nvPr/>
        </p:nvSpPr>
        <p:spPr>
          <a:xfrm>
            <a:off x="15621000" y="8572500"/>
            <a:ext cx="1828800" cy="1066800"/>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8DBBA50-4BA8-4C18-70FD-122755D4F8A4}"/>
              </a:ext>
            </a:extLst>
          </p:cNvPr>
          <p:cNvSpPr/>
          <p:nvPr/>
        </p:nvSpPr>
        <p:spPr>
          <a:xfrm>
            <a:off x="7315200" y="190500"/>
            <a:ext cx="8305800" cy="1447800"/>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t>KHỞI ĐỘNG</a:t>
            </a:r>
          </a:p>
        </p:txBody>
      </p:sp>
    </p:spTree>
    <p:extLst>
      <p:ext uri="{BB962C8B-B14F-4D97-AF65-F5344CB8AC3E}">
        <p14:creationId xmlns:p14="http://schemas.microsoft.com/office/powerpoint/2010/main" val="34385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107034" y="4810587"/>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Rectangle: Rounded Corners 7">
            <a:extLst>
              <a:ext uri="{FF2B5EF4-FFF2-40B4-BE49-F238E27FC236}">
                <a16:creationId xmlns:a16="http://schemas.microsoft.com/office/drawing/2014/main" id="{4C18E80D-2577-17EC-F46B-21636F39566E}"/>
              </a:ext>
            </a:extLst>
          </p:cNvPr>
          <p:cNvSpPr/>
          <p:nvPr/>
        </p:nvSpPr>
        <p:spPr>
          <a:xfrm>
            <a:off x="4343400" y="6375857"/>
            <a:ext cx="6934200" cy="11430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5000B6C3-9DB4-BF75-99BD-417C52A5B28E}"/>
              </a:ext>
            </a:extLst>
          </p:cNvPr>
          <p:cNvSpPr txBox="1"/>
          <p:nvPr/>
        </p:nvSpPr>
        <p:spPr>
          <a:xfrm>
            <a:off x="4800600" y="1312136"/>
            <a:ext cx="12380366" cy="5928611"/>
          </a:xfrm>
          <a:prstGeom prst="rect">
            <a:avLst/>
          </a:prstGeom>
          <a:noFill/>
        </p:spPr>
        <p:txBody>
          <a:bodyPr wrap="square">
            <a:spAutoFit/>
          </a:bodyPr>
          <a:lstStyle/>
          <a:p>
            <a:pPr indent="215900" algn="just">
              <a:lnSpc>
                <a:spcPct val="150000"/>
              </a:lnSpc>
              <a:spcAft>
                <a:spcPts val="800"/>
              </a:spcAft>
            </a:pPr>
            <a:r>
              <a:rPr lang="en-US" sz="4000" b="1">
                <a:effectLst/>
                <a:latin typeface="Arial" panose="020B0604020202020204" pitchFamily="34" charset="0"/>
                <a:ea typeface="Times New Roman" panose="02020603050405020304" pitchFamily="18" charset="0"/>
                <a:cs typeface="Arial" panose="020B0604020202020204" pitchFamily="34" charset="0"/>
              </a:rPr>
              <a:t>Câu 3: Tiêu chí nào dưới đây dùng để lựa chọn thiết bị đóng cắt và lấy điện?</a:t>
            </a:r>
            <a:endParaRPr lang="en-US" sz="4000" b="1">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A. Dòng điện không đổi.</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B. Hiệu suất.</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C. Kích thước thiết bị.</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D. Dòng điện định mức.</a:t>
            </a:r>
            <a:endParaRPr lang="en-US" sz="4000">
              <a:effectLst/>
              <a:latin typeface="Arial" panose="020B0604020202020204" pitchFamily="34" charset="0"/>
              <a:ea typeface="Aptos" panose="020B0004020202020204" pitchFamily="34" charset="0"/>
              <a:cs typeface="Arial" panose="020B0604020202020204" pitchFamily="34" charset="0"/>
            </a:endParaRPr>
          </a:p>
        </p:txBody>
      </p:sp>
      <p:sp>
        <p:nvSpPr>
          <p:cNvPr id="6" name="Action Button: Go Home 5">
            <a:hlinkClick r:id="rId6" action="ppaction://hlinksldjump" highlightClick="1"/>
            <a:extLst>
              <a:ext uri="{FF2B5EF4-FFF2-40B4-BE49-F238E27FC236}">
                <a16:creationId xmlns:a16="http://schemas.microsoft.com/office/drawing/2014/main" id="{E785F27A-377F-2851-FB94-7FD01372C4D3}"/>
              </a:ext>
            </a:extLst>
          </p:cNvPr>
          <p:cNvSpPr/>
          <p:nvPr/>
        </p:nvSpPr>
        <p:spPr>
          <a:xfrm>
            <a:off x="15621000" y="8572500"/>
            <a:ext cx="1828800" cy="1066800"/>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159664D-5F0A-E098-07C2-7788884B0BD1}"/>
              </a:ext>
            </a:extLst>
          </p:cNvPr>
          <p:cNvSpPr/>
          <p:nvPr/>
        </p:nvSpPr>
        <p:spPr>
          <a:xfrm>
            <a:off x="7295147" y="0"/>
            <a:ext cx="8305800" cy="1447800"/>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t>KHỞI ĐỘNG</a:t>
            </a:r>
          </a:p>
        </p:txBody>
      </p:sp>
    </p:spTree>
    <p:extLst>
      <p:ext uri="{BB962C8B-B14F-4D97-AF65-F5344CB8AC3E}">
        <p14:creationId xmlns:p14="http://schemas.microsoft.com/office/powerpoint/2010/main" val="42342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107034" y="4810587"/>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Rectangle: Rounded Corners 7">
            <a:extLst>
              <a:ext uri="{FF2B5EF4-FFF2-40B4-BE49-F238E27FC236}">
                <a16:creationId xmlns:a16="http://schemas.microsoft.com/office/drawing/2014/main" id="{4C18E80D-2577-17EC-F46B-21636F39566E}"/>
              </a:ext>
            </a:extLst>
          </p:cNvPr>
          <p:cNvSpPr/>
          <p:nvPr/>
        </p:nvSpPr>
        <p:spPr>
          <a:xfrm>
            <a:off x="5173043" y="6744592"/>
            <a:ext cx="9601200" cy="11430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3C7F608-C352-3A93-C866-61F36CA1204C}"/>
              </a:ext>
            </a:extLst>
          </p:cNvPr>
          <p:cNvSpPr txBox="1"/>
          <p:nvPr/>
        </p:nvSpPr>
        <p:spPr>
          <a:xfrm>
            <a:off x="5425564" y="1672461"/>
            <a:ext cx="12573000" cy="5928611"/>
          </a:xfrm>
          <a:prstGeom prst="rect">
            <a:avLst/>
          </a:prstGeom>
          <a:noFill/>
        </p:spPr>
        <p:txBody>
          <a:bodyPr wrap="square">
            <a:spAutoFit/>
          </a:bodyPr>
          <a:lstStyle/>
          <a:p>
            <a:pPr indent="215900" algn="just">
              <a:lnSpc>
                <a:spcPct val="150000"/>
              </a:lnSpc>
              <a:spcAft>
                <a:spcPts val="800"/>
              </a:spcAft>
            </a:pPr>
            <a:r>
              <a:rPr lang="en-US" sz="4000" b="1">
                <a:effectLst/>
                <a:latin typeface="Arial" panose="020B0604020202020204" pitchFamily="34" charset="0"/>
                <a:ea typeface="Times New Roman" panose="02020603050405020304" pitchFamily="18" charset="0"/>
                <a:cs typeface="Arial" panose="020B0604020202020204" pitchFamily="34" charset="0"/>
              </a:rPr>
              <a:t>Câu 4:</a:t>
            </a:r>
            <a:r>
              <a:rPr lang="en-US" sz="4000">
                <a:effectLst/>
                <a:latin typeface="Arial" panose="020B0604020202020204" pitchFamily="34" charset="0"/>
                <a:ea typeface="Times New Roman" panose="02020603050405020304" pitchFamily="18" charset="0"/>
                <a:cs typeface="Arial" panose="020B0604020202020204" pitchFamily="34" charset="0"/>
              </a:rPr>
              <a:t> Tiêu chí nào dưới đây </a:t>
            </a:r>
            <a:r>
              <a:rPr lang="en-US" sz="4000" b="1">
                <a:effectLst/>
                <a:latin typeface="Arial" panose="020B0604020202020204" pitchFamily="34" charset="0"/>
                <a:ea typeface="Times New Roman" panose="02020603050405020304" pitchFamily="18" charset="0"/>
                <a:cs typeface="Arial" panose="020B0604020202020204" pitchFamily="34" charset="0"/>
              </a:rPr>
              <a:t>không phải</a:t>
            </a:r>
            <a:r>
              <a:rPr lang="en-US" sz="4000">
                <a:effectLst/>
                <a:latin typeface="Arial" panose="020B0604020202020204" pitchFamily="34" charset="0"/>
                <a:ea typeface="Times New Roman" panose="02020603050405020304" pitchFamily="18" charset="0"/>
                <a:cs typeface="Arial" panose="020B0604020202020204" pitchFamily="34" charset="0"/>
              </a:rPr>
              <a:t> là tiêu chí khi lựa chọn vật liệu cách điện?</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A. Điện áp cách điện.</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B. Chống ẩm tốt.</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C. Độ bền cơ học cao.</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D. Môi trường chịu nhiệt kém.</a:t>
            </a:r>
            <a:endParaRPr lang="en-US" sz="4000">
              <a:effectLst/>
              <a:latin typeface="Arial" panose="020B0604020202020204" pitchFamily="34" charset="0"/>
              <a:ea typeface="Aptos" panose="020B0004020202020204" pitchFamily="34" charset="0"/>
              <a:cs typeface="Arial" panose="020B0604020202020204" pitchFamily="34" charset="0"/>
            </a:endParaRPr>
          </a:p>
        </p:txBody>
      </p:sp>
      <p:sp>
        <p:nvSpPr>
          <p:cNvPr id="6" name="Action Button: Go Home 5">
            <a:hlinkClick r:id="rId6" action="ppaction://hlinksldjump" highlightClick="1"/>
            <a:extLst>
              <a:ext uri="{FF2B5EF4-FFF2-40B4-BE49-F238E27FC236}">
                <a16:creationId xmlns:a16="http://schemas.microsoft.com/office/drawing/2014/main" id="{B90C7504-BB81-5EC7-0A69-6552D5BB87E0}"/>
              </a:ext>
            </a:extLst>
          </p:cNvPr>
          <p:cNvSpPr/>
          <p:nvPr/>
        </p:nvSpPr>
        <p:spPr>
          <a:xfrm>
            <a:off x="15621000" y="8572500"/>
            <a:ext cx="1828800" cy="1066800"/>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AA5A1F2-9013-0934-5ED1-3A76E4F52D68}"/>
              </a:ext>
            </a:extLst>
          </p:cNvPr>
          <p:cNvSpPr/>
          <p:nvPr/>
        </p:nvSpPr>
        <p:spPr>
          <a:xfrm>
            <a:off x="7295147" y="0"/>
            <a:ext cx="8305800" cy="1447800"/>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t>KHỞI ĐỘNG</a:t>
            </a:r>
          </a:p>
        </p:txBody>
      </p:sp>
    </p:spTree>
    <p:extLst>
      <p:ext uri="{BB962C8B-B14F-4D97-AF65-F5344CB8AC3E}">
        <p14:creationId xmlns:p14="http://schemas.microsoft.com/office/powerpoint/2010/main" val="36546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107034" y="4810587"/>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Rectangle: Rounded Corners 7">
            <a:extLst>
              <a:ext uri="{FF2B5EF4-FFF2-40B4-BE49-F238E27FC236}">
                <a16:creationId xmlns:a16="http://schemas.microsoft.com/office/drawing/2014/main" id="{4C18E80D-2577-17EC-F46B-21636F39566E}"/>
              </a:ext>
            </a:extLst>
          </p:cNvPr>
          <p:cNvSpPr/>
          <p:nvPr/>
        </p:nvSpPr>
        <p:spPr>
          <a:xfrm>
            <a:off x="4931287" y="3031756"/>
            <a:ext cx="12156475" cy="15621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67438C3-E0D1-E3B7-E68D-01D7E613718D}"/>
              </a:ext>
            </a:extLst>
          </p:cNvPr>
          <p:cNvSpPr txBox="1"/>
          <p:nvPr/>
        </p:nvSpPr>
        <p:spPr>
          <a:xfrm>
            <a:off x="5284499" y="2314518"/>
            <a:ext cx="11506200" cy="6105582"/>
          </a:xfrm>
          <a:prstGeom prst="rect">
            <a:avLst/>
          </a:prstGeom>
          <a:noFill/>
        </p:spPr>
        <p:txBody>
          <a:bodyPr wrap="square">
            <a:spAutoFit/>
          </a:bodyPr>
          <a:lstStyle/>
          <a:p>
            <a:pPr indent="215900" algn="just">
              <a:lnSpc>
                <a:spcPct val="115000"/>
              </a:lnSpc>
              <a:spcAft>
                <a:spcPts val="800"/>
              </a:spcAft>
            </a:pPr>
            <a:r>
              <a:rPr lang="en-US" sz="4000" b="1">
                <a:effectLst/>
                <a:latin typeface="Arial" panose="020B0604020202020204" pitchFamily="34" charset="0"/>
                <a:ea typeface="Times New Roman" panose="02020603050405020304" pitchFamily="18" charset="0"/>
                <a:cs typeface="Arial" panose="020B0604020202020204" pitchFamily="34" charset="0"/>
              </a:rPr>
              <a:t>Câu 5:</a:t>
            </a:r>
            <a:r>
              <a:rPr lang="en-US" sz="4000">
                <a:effectLst/>
                <a:latin typeface="Arial" panose="020B0604020202020204" pitchFamily="34" charset="0"/>
                <a:ea typeface="Times New Roman" panose="02020603050405020304" pitchFamily="18" charset="0"/>
                <a:cs typeface="Arial" panose="020B0604020202020204" pitchFamily="34" charset="0"/>
              </a:rPr>
              <a:t> Lựa chọn ống luồn dây dẫn như thế nào?</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A.  ống dây có tiết diện lớn hơn tổng tiết diện các dây dẫn điện đi trong ống.</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B. Chọn ống dây có tiết diện nhỏ hơn tổng tiết diện các dây dẫn điện đi trong ống.</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C. Chọn ống dây có tiết diện bằng tổng tiết diện các dây dẫn điện đi trong ống.</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15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D. Không cần quan tâm đến tiết diện của ống dây.</a:t>
            </a:r>
            <a:endParaRPr lang="en-US" sz="4000">
              <a:effectLst/>
              <a:latin typeface="Arial" panose="020B0604020202020204" pitchFamily="34" charset="0"/>
              <a:ea typeface="Aptos" panose="020B0004020202020204" pitchFamily="34" charset="0"/>
              <a:cs typeface="Arial" panose="020B0604020202020204" pitchFamily="34" charset="0"/>
            </a:endParaRPr>
          </a:p>
        </p:txBody>
      </p:sp>
      <p:sp>
        <p:nvSpPr>
          <p:cNvPr id="6" name="Action Button: Go Home 5">
            <a:hlinkClick r:id="rId6" action="ppaction://hlinksldjump" highlightClick="1"/>
            <a:extLst>
              <a:ext uri="{FF2B5EF4-FFF2-40B4-BE49-F238E27FC236}">
                <a16:creationId xmlns:a16="http://schemas.microsoft.com/office/drawing/2014/main" id="{B1555823-EE1A-4CD2-0166-10F0A4D0CD22}"/>
              </a:ext>
            </a:extLst>
          </p:cNvPr>
          <p:cNvSpPr/>
          <p:nvPr/>
        </p:nvSpPr>
        <p:spPr>
          <a:xfrm>
            <a:off x="15621000" y="8572500"/>
            <a:ext cx="1828800" cy="1066800"/>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20B7259-C5E2-737D-9BDF-9124E259EFEF}"/>
              </a:ext>
            </a:extLst>
          </p:cNvPr>
          <p:cNvSpPr/>
          <p:nvPr/>
        </p:nvSpPr>
        <p:spPr>
          <a:xfrm>
            <a:off x="7295147" y="0"/>
            <a:ext cx="8305800" cy="1447800"/>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t>KHỞI ĐỘNG</a:t>
            </a:r>
          </a:p>
        </p:txBody>
      </p:sp>
    </p:spTree>
    <p:extLst>
      <p:ext uri="{BB962C8B-B14F-4D97-AF65-F5344CB8AC3E}">
        <p14:creationId xmlns:p14="http://schemas.microsoft.com/office/powerpoint/2010/main" val="24688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13465"/>
            <a:ext cx="6454198" cy="11300465"/>
            <a:chOff x="0" y="0"/>
            <a:chExt cx="5353494" cy="9373274"/>
          </a:xfrm>
        </p:grpSpPr>
        <p:sp>
          <p:nvSpPr>
            <p:cNvPr id="3" name="Freeform 3"/>
            <p:cNvSpPr/>
            <p:nvPr/>
          </p:nvSpPr>
          <p:spPr>
            <a:xfrm>
              <a:off x="0" y="0"/>
              <a:ext cx="5353493" cy="9373274"/>
            </a:xfrm>
            <a:custGeom>
              <a:avLst/>
              <a:gdLst/>
              <a:ahLst/>
              <a:cxnLst/>
              <a:rect l="l" t="t" r="r" b="b"/>
              <a:pathLst>
                <a:path w="5353493" h="9373274">
                  <a:moveTo>
                    <a:pt x="5353493" y="9373274"/>
                  </a:moveTo>
                  <a:lnTo>
                    <a:pt x="0" y="9373274"/>
                  </a:lnTo>
                  <a:lnTo>
                    <a:pt x="0" y="0"/>
                  </a:lnTo>
                  <a:lnTo>
                    <a:pt x="5353493" y="9373274"/>
                  </a:lnTo>
                  <a:close/>
                </a:path>
              </a:pathLst>
            </a:custGeom>
            <a:solidFill>
              <a:srgbClr val="FFD834"/>
            </a:solidFill>
          </p:spPr>
          <p:txBody>
            <a:bodyPr/>
            <a:lstStyle/>
            <a:p>
              <a:endParaRPr lang="en-US"/>
            </a:p>
          </p:txBody>
        </p:sp>
      </p:grpSp>
      <p:grpSp>
        <p:nvGrpSpPr>
          <p:cNvPr id="4" name="Group 4"/>
          <p:cNvGrpSpPr/>
          <p:nvPr/>
        </p:nvGrpSpPr>
        <p:grpSpPr>
          <a:xfrm rot="5400000">
            <a:off x="-1742347" y="1628047"/>
            <a:ext cx="7902687" cy="4627543"/>
            <a:chOff x="0" y="0"/>
            <a:chExt cx="8209447" cy="4807171"/>
          </a:xfrm>
        </p:grpSpPr>
        <p:sp>
          <p:nvSpPr>
            <p:cNvPr id="5" name="Freeform 5"/>
            <p:cNvSpPr/>
            <p:nvPr/>
          </p:nvSpPr>
          <p:spPr>
            <a:xfrm>
              <a:off x="0" y="0"/>
              <a:ext cx="8209447" cy="4807171"/>
            </a:xfrm>
            <a:custGeom>
              <a:avLst/>
              <a:gdLst/>
              <a:ahLst/>
              <a:cxnLst/>
              <a:rect l="l" t="t" r="r" b="b"/>
              <a:pathLst>
                <a:path w="8209447" h="4807171">
                  <a:moveTo>
                    <a:pt x="8209447" y="4807171"/>
                  </a:moveTo>
                  <a:lnTo>
                    <a:pt x="0" y="4807171"/>
                  </a:lnTo>
                  <a:lnTo>
                    <a:pt x="0" y="0"/>
                  </a:lnTo>
                  <a:lnTo>
                    <a:pt x="8209447" y="4807171"/>
                  </a:lnTo>
                  <a:close/>
                </a:path>
              </a:pathLst>
            </a:custGeom>
            <a:solidFill>
              <a:srgbClr val="FFC107"/>
            </a:solidFill>
          </p:spPr>
          <p:txBody>
            <a:bodyPr/>
            <a:lstStyle/>
            <a:p>
              <a:endParaRPr lang="en-US"/>
            </a:p>
          </p:txBody>
        </p:sp>
      </p:grpSp>
      <p:sp>
        <p:nvSpPr>
          <p:cNvPr id="17" name="Freeform 17"/>
          <p:cNvSpPr/>
          <p:nvPr/>
        </p:nvSpPr>
        <p:spPr>
          <a:xfrm>
            <a:off x="1107034" y="4810587"/>
            <a:ext cx="2203924" cy="2852996"/>
          </a:xfrm>
          <a:custGeom>
            <a:avLst/>
            <a:gdLst/>
            <a:ahLst/>
            <a:cxnLst/>
            <a:rect l="l" t="t" r="r" b="b"/>
            <a:pathLst>
              <a:path w="3018889" h="3791384">
                <a:moveTo>
                  <a:pt x="0" y="0"/>
                </a:moveTo>
                <a:lnTo>
                  <a:pt x="3018890" y="0"/>
                </a:lnTo>
                <a:lnTo>
                  <a:pt x="3018890" y="3791384"/>
                </a:lnTo>
                <a:lnTo>
                  <a:pt x="0" y="3791384"/>
                </a:lnTo>
                <a:lnTo>
                  <a:pt x="0" y="0"/>
                </a:lnTo>
                <a:close/>
              </a:path>
            </a:pathLst>
          </a:custGeom>
          <a:blipFill>
            <a:blip r:embed="rId2"/>
            <a:stretch>
              <a:fillRect/>
            </a:stretch>
          </a:blipFill>
        </p:spPr>
        <p:txBody>
          <a:bodyPr/>
          <a:lstStyle/>
          <a:p>
            <a:endParaRPr lang="en-US"/>
          </a:p>
        </p:txBody>
      </p:sp>
      <p:sp>
        <p:nvSpPr>
          <p:cNvPr id="18" name="Freeform 18"/>
          <p:cNvSpPr/>
          <p:nvPr/>
        </p:nvSpPr>
        <p:spPr>
          <a:xfrm>
            <a:off x="456759" y="7635137"/>
            <a:ext cx="5335162" cy="2627568"/>
          </a:xfrm>
          <a:custGeom>
            <a:avLst/>
            <a:gdLst/>
            <a:ahLst/>
            <a:cxnLst/>
            <a:rect l="l" t="t" r="r" b="b"/>
            <a:pathLst>
              <a:path w="5335162" h="2627568">
                <a:moveTo>
                  <a:pt x="0" y="0"/>
                </a:moveTo>
                <a:lnTo>
                  <a:pt x="5335163" y="0"/>
                </a:lnTo>
                <a:lnTo>
                  <a:pt x="5335163" y="2627567"/>
                </a:lnTo>
                <a:lnTo>
                  <a:pt x="0" y="2627567"/>
                </a:lnTo>
                <a:lnTo>
                  <a:pt x="0" y="0"/>
                </a:lnTo>
                <a:close/>
              </a:path>
            </a:pathLst>
          </a:custGeom>
          <a:blipFill>
            <a:blip r:embed="rId3"/>
            <a:stretch>
              <a:fillRect/>
            </a:stretch>
          </a:blipFill>
        </p:spPr>
        <p:txBody>
          <a:bodyPr/>
          <a:lstStyle/>
          <a:p>
            <a:endParaRPr lang="en-US"/>
          </a:p>
        </p:txBody>
      </p:sp>
      <p:sp>
        <p:nvSpPr>
          <p:cNvPr id="19" name="Freeform 19"/>
          <p:cNvSpPr/>
          <p:nvPr/>
        </p:nvSpPr>
        <p:spPr>
          <a:xfrm rot="1548846">
            <a:off x="1075520" y="423833"/>
            <a:ext cx="902036" cy="3909232"/>
          </a:xfrm>
          <a:custGeom>
            <a:avLst/>
            <a:gdLst/>
            <a:ahLst/>
            <a:cxnLst/>
            <a:rect l="l" t="t" r="r" b="b"/>
            <a:pathLst>
              <a:path w="750171" h="4114800">
                <a:moveTo>
                  <a:pt x="0" y="0"/>
                </a:moveTo>
                <a:lnTo>
                  <a:pt x="750171" y="0"/>
                </a:lnTo>
                <a:lnTo>
                  <a:pt x="750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Rectangle: Rounded Corners 7">
            <a:extLst>
              <a:ext uri="{FF2B5EF4-FFF2-40B4-BE49-F238E27FC236}">
                <a16:creationId xmlns:a16="http://schemas.microsoft.com/office/drawing/2014/main" id="{4C18E80D-2577-17EC-F46B-21636F39566E}"/>
              </a:ext>
            </a:extLst>
          </p:cNvPr>
          <p:cNvSpPr/>
          <p:nvPr/>
        </p:nvSpPr>
        <p:spPr>
          <a:xfrm>
            <a:off x="4745566" y="5745691"/>
            <a:ext cx="9601200" cy="11430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93E981A-0274-C5AB-27F2-DDDB0C8BDA23}"/>
              </a:ext>
            </a:extLst>
          </p:cNvPr>
          <p:cNvSpPr txBox="1"/>
          <p:nvPr/>
        </p:nvSpPr>
        <p:spPr>
          <a:xfrm>
            <a:off x="4757598" y="1964551"/>
            <a:ext cx="12545402" cy="5928611"/>
          </a:xfrm>
          <a:prstGeom prst="rect">
            <a:avLst/>
          </a:prstGeom>
          <a:noFill/>
        </p:spPr>
        <p:txBody>
          <a:bodyPr wrap="square">
            <a:spAutoFit/>
          </a:bodyPr>
          <a:lstStyle/>
          <a:p>
            <a:pPr indent="215900" algn="just">
              <a:lnSpc>
                <a:spcPct val="150000"/>
              </a:lnSpc>
              <a:spcAft>
                <a:spcPts val="800"/>
              </a:spcAft>
            </a:pPr>
            <a:r>
              <a:rPr lang="en-US" sz="4000" b="1">
                <a:effectLst/>
                <a:latin typeface="Arial" panose="020B0604020202020204" pitchFamily="34" charset="0"/>
                <a:ea typeface="Times New Roman" panose="02020603050405020304" pitchFamily="18" charset="0"/>
                <a:cs typeface="Arial" panose="020B0604020202020204" pitchFamily="34" charset="0"/>
              </a:rPr>
              <a:t>Câu 6:</a:t>
            </a:r>
            <a:r>
              <a:rPr lang="en-US" sz="4000">
                <a:effectLst/>
                <a:latin typeface="Arial" panose="020B0604020202020204" pitchFamily="34" charset="0"/>
                <a:ea typeface="Times New Roman" panose="02020603050405020304" pitchFamily="18" charset="0"/>
                <a:cs typeface="Arial" panose="020B0604020202020204" pitchFamily="34" charset="0"/>
              </a:rPr>
              <a:t> </a:t>
            </a:r>
            <a:r>
              <a:rPr lang="en-US" sz="4000" b="1">
                <a:effectLst/>
                <a:latin typeface="Arial" panose="020B0604020202020204" pitchFamily="34" charset="0"/>
                <a:ea typeface="Times New Roman" panose="02020603050405020304" pitchFamily="18" charset="0"/>
                <a:cs typeface="Arial" panose="020B0604020202020204" pitchFamily="34" charset="0"/>
              </a:rPr>
              <a:t>Khi lắp đặt mạng điện trong nhà cần lựa chọn những thiết bị nào?</a:t>
            </a:r>
            <a:endParaRPr lang="en-US" sz="4000" b="1">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A. Dây dẫn điện và biến áp.</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B. Bộ chia mạch và biến áp.</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C. Thiết bị đóng cắt và thiết bị lấy điện.</a:t>
            </a:r>
            <a:endParaRPr lang="en-US" sz="400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50000"/>
              </a:lnSpc>
              <a:spcAft>
                <a:spcPts val="800"/>
              </a:spcAft>
              <a:tabLst>
                <a:tab pos="457200" algn="l"/>
              </a:tabLst>
            </a:pPr>
            <a:r>
              <a:rPr lang="en-US" sz="4000">
                <a:effectLst/>
                <a:latin typeface="Arial" panose="020B0604020202020204" pitchFamily="34" charset="0"/>
                <a:ea typeface="Times New Roman" panose="02020603050405020304" pitchFamily="18" charset="0"/>
                <a:cs typeface="Arial" panose="020B0604020202020204" pitchFamily="34" charset="0"/>
              </a:rPr>
              <a:t>D. Các loại đèn và quạt điện.</a:t>
            </a:r>
            <a:endParaRPr lang="en-US" sz="4000">
              <a:effectLst/>
              <a:latin typeface="Arial" panose="020B0604020202020204" pitchFamily="34" charset="0"/>
              <a:ea typeface="Aptos" panose="020B0004020202020204" pitchFamily="34" charset="0"/>
              <a:cs typeface="Arial" panose="020B0604020202020204" pitchFamily="34" charset="0"/>
            </a:endParaRPr>
          </a:p>
        </p:txBody>
      </p:sp>
      <p:sp>
        <p:nvSpPr>
          <p:cNvPr id="6" name="Action Button: Go Home 5">
            <a:hlinkClick r:id="rId6" action="ppaction://hlinksldjump" highlightClick="1"/>
            <a:extLst>
              <a:ext uri="{FF2B5EF4-FFF2-40B4-BE49-F238E27FC236}">
                <a16:creationId xmlns:a16="http://schemas.microsoft.com/office/drawing/2014/main" id="{336C1DE9-0BCD-5376-3790-6735A746956B}"/>
              </a:ext>
            </a:extLst>
          </p:cNvPr>
          <p:cNvSpPr/>
          <p:nvPr/>
        </p:nvSpPr>
        <p:spPr>
          <a:xfrm>
            <a:off x="15621000" y="8572500"/>
            <a:ext cx="1828800" cy="1066800"/>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7F8560-BB4F-1A06-5A97-ACBD1D22803C}"/>
              </a:ext>
            </a:extLst>
          </p:cNvPr>
          <p:cNvSpPr/>
          <p:nvPr/>
        </p:nvSpPr>
        <p:spPr>
          <a:xfrm>
            <a:off x="6454197" y="146287"/>
            <a:ext cx="8305800" cy="1447800"/>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t>KHỞI ĐỘNG</a:t>
            </a:r>
          </a:p>
        </p:txBody>
      </p:sp>
    </p:spTree>
    <p:extLst>
      <p:ext uri="{BB962C8B-B14F-4D97-AF65-F5344CB8AC3E}">
        <p14:creationId xmlns:p14="http://schemas.microsoft.com/office/powerpoint/2010/main" val="31674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131477" y="-14088"/>
            <a:ext cx="9156523" cy="10301088"/>
            <a:chOff x="0" y="0"/>
            <a:chExt cx="5370413" cy="6041715"/>
          </a:xfrm>
        </p:grpSpPr>
        <p:sp>
          <p:nvSpPr>
            <p:cNvPr id="3" name="Freeform 3"/>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FFC107"/>
            </a:solidFill>
          </p:spPr>
          <p:txBody>
            <a:bodyPr/>
            <a:lstStyle/>
            <a:p>
              <a:endParaRPr lang="en-US"/>
            </a:p>
          </p:txBody>
        </p:sp>
        <p:sp>
          <p:nvSpPr>
            <p:cNvPr id="4" name="Freeform 4"/>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FFC107"/>
            </a:solidFill>
            <a:ln w="12700">
              <a:solidFill>
                <a:srgbClr val="000000"/>
              </a:solidFill>
            </a:ln>
          </p:spPr>
          <p:txBody>
            <a:bodyPr/>
            <a:lstStyle/>
            <a:p>
              <a:endParaRPr lang="en-US"/>
            </a:p>
          </p:txBody>
        </p:sp>
      </p:grpSp>
      <p:sp>
        <p:nvSpPr>
          <p:cNvPr id="7" name="TextBox 7"/>
          <p:cNvSpPr txBox="1"/>
          <p:nvPr/>
        </p:nvSpPr>
        <p:spPr>
          <a:xfrm>
            <a:off x="4143366" y="3814739"/>
            <a:ext cx="8604287" cy="2657522"/>
          </a:xfrm>
          <a:prstGeom prst="rect">
            <a:avLst/>
          </a:prstGeom>
        </p:spPr>
        <p:txBody>
          <a:bodyPr lIns="0" tIns="0" rIns="0" bIns="0" rtlCol="0" anchor="t">
            <a:spAutoFit/>
          </a:bodyPr>
          <a:lstStyle/>
          <a:p>
            <a:pPr marL="0" lvl="0" indent="0" algn="ctr">
              <a:lnSpc>
                <a:spcPts val="10559"/>
              </a:lnSpc>
              <a:spcBef>
                <a:spcPct val="0"/>
              </a:spcBef>
            </a:pPr>
            <a:r>
              <a:rPr lang="en-US" sz="8799">
                <a:solidFill>
                  <a:srgbClr val="000000"/>
                </a:solidFill>
                <a:latin typeface="Cabin Medium"/>
                <a:ea typeface="Cabin Medium"/>
                <a:cs typeface="Cabin Medium"/>
                <a:sym typeface="Cabin Medium"/>
              </a:rPr>
              <a:t>THỰC HÀNH VÀ LUYỆN TẬP</a:t>
            </a:r>
          </a:p>
        </p:txBody>
      </p:sp>
      <p:grpSp>
        <p:nvGrpSpPr>
          <p:cNvPr id="17" name="Group 17"/>
          <p:cNvGrpSpPr>
            <a:grpSpLocks noChangeAspect="1"/>
          </p:cNvGrpSpPr>
          <p:nvPr/>
        </p:nvGrpSpPr>
        <p:grpSpPr>
          <a:xfrm rot="-10800000">
            <a:off x="0" y="4839120"/>
            <a:ext cx="4863829" cy="5471808"/>
            <a:chOff x="0" y="0"/>
            <a:chExt cx="5370413" cy="6041715"/>
          </a:xfrm>
        </p:grpSpPr>
        <p:sp>
          <p:nvSpPr>
            <p:cNvPr id="18" name="Freeform 18"/>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FFC107"/>
            </a:solidFill>
          </p:spPr>
          <p:txBody>
            <a:bodyPr/>
            <a:lstStyle/>
            <a:p>
              <a:endParaRPr lang="en-US"/>
            </a:p>
          </p:txBody>
        </p:sp>
        <p:sp>
          <p:nvSpPr>
            <p:cNvPr id="19" name="Freeform 19"/>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FFC107"/>
            </a:solidFill>
            <a:ln w="12700">
              <a:solidFill>
                <a:srgbClr val="000000"/>
              </a:solidFill>
            </a:ln>
          </p:spPr>
          <p:txBody>
            <a:bodyPr/>
            <a:lstStyle/>
            <a:p>
              <a:endParaRPr lang="en-US"/>
            </a:p>
          </p:txBody>
        </p:sp>
      </p:grpSp>
      <p:grpSp>
        <p:nvGrpSpPr>
          <p:cNvPr id="20" name="Group 20"/>
          <p:cNvGrpSpPr/>
          <p:nvPr/>
        </p:nvGrpSpPr>
        <p:grpSpPr>
          <a:xfrm rot="-10800000">
            <a:off x="11971041" y="4874687"/>
            <a:ext cx="9328750" cy="5436241"/>
            <a:chOff x="0" y="0"/>
            <a:chExt cx="1220440" cy="711200"/>
          </a:xfrm>
        </p:grpSpPr>
        <p:sp>
          <p:nvSpPr>
            <p:cNvPr id="21" name="Freeform 21"/>
            <p:cNvSpPr/>
            <p:nvPr/>
          </p:nvSpPr>
          <p:spPr>
            <a:xfrm>
              <a:off x="0" y="0"/>
              <a:ext cx="1220440" cy="711200"/>
            </a:xfrm>
            <a:custGeom>
              <a:avLst/>
              <a:gdLst/>
              <a:ahLst/>
              <a:cxnLst/>
              <a:rect l="l" t="t" r="r" b="b"/>
              <a:pathLst>
                <a:path w="1220440" h="711200">
                  <a:moveTo>
                    <a:pt x="610220" y="711200"/>
                  </a:moveTo>
                  <a:lnTo>
                    <a:pt x="1220440" y="0"/>
                  </a:lnTo>
                  <a:lnTo>
                    <a:pt x="0" y="0"/>
                  </a:lnTo>
                  <a:lnTo>
                    <a:pt x="610220" y="711200"/>
                  </a:lnTo>
                  <a:close/>
                </a:path>
              </a:pathLst>
            </a:custGeom>
            <a:solidFill>
              <a:srgbClr val="FFD834"/>
            </a:solidFill>
          </p:spPr>
          <p:txBody>
            <a:bodyPr/>
            <a:lstStyle/>
            <a:p>
              <a:endParaRPr lang="en-US"/>
            </a:p>
          </p:txBody>
        </p:sp>
        <p:sp>
          <p:nvSpPr>
            <p:cNvPr id="22" name="TextBox 22"/>
            <p:cNvSpPr txBox="1"/>
            <p:nvPr/>
          </p:nvSpPr>
          <p:spPr>
            <a:xfrm>
              <a:off x="190694" y="50800"/>
              <a:ext cx="839053" cy="330200"/>
            </a:xfrm>
            <a:prstGeom prst="rect">
              <a:avLst/>
            </a:prstGeom>
          </p:spPr>
          <p:txBody>
            <a:bodyPr lIns="50800" tIns="50800" rIns="50800" bIns="50800" rtlCol="0" anchor="ctr"/>
            <a:lstStyle/>
            <a:p>
              <a:pPr algn="ctr">
                <a:lnSpc>
                  <a:spcPts val="2765"/>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373</TotalTime>
  <Words>1665</Words>
  <Application>Microsoft Office PowerPoint</Application>
  <PresentationFormat>Custom</PresentationFormat>
  <Paragraphs>290</Paragraphs>
  <Slides>23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Open Sans</vt:lpstr>
      <vt:lpstr>Calibri</vt:lpstr>
      <vt:lpstr>Aptos</vt:lpstr>
      <vt:lpstr>Times New Roman</vt:lpstr>
      <vt:lpstr>Cabin Medium</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 Vàng Doanh nghiệp Hình học Đơn giản Bản thuyết trình Chân dung Người dùng</dc:title>
  <cp:lastModifiedBy>Loan Hoang</cp:lastModifiedBy>
  <cp:revision>10</cp:revision>
  <dcterms:created xsi:type="dcterms:W3CDTF">2006-08-16T00:00:00Z</dcterms:created>
  <dcterms:modified xsi:type="dcterms:W3CDTF">2024-09-01T03:40:14Z</dcterms:modified>
  <dc:identifier>DAGPY8SyhzI</dc:identifier>
</cp:coreProperties>
</file>