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4259ee15255d4c99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6" r:id="rId2"/>
    <p:sldId id="307" r:id="rId3"/>
    <p:sldId id="305" r:id="rId4"/>
    <p:sldId id="309" r:id="rId5"/>
    <p:sldId id="263" r:id="rId6"/>
    <p:sldId id="310" r:id="rId7"/>
    <p:sldId id="311" r:id="rId8"/>
    <p:sldId id="312" r:id="rId9"/>
    <p:sldId id="313" r:id="rId10"/>
    <p:sldId id="314" r:id="rId11"/>
    <p:sldId id="315" r:id="rId12"/>
    <p:sldId id="317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26" r:id="rId22"/>
    <p:sldId id="343" r:id="rId23"/>
    <p:sldId id="322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40" r:id="rId32"/>
    <p:sldId id="342" r:id="rId33"/>
    <p:sldId id="2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CC"/>
    <a:srgbClr val="66FFFF"/>
    <a:srgbClr val="99FF99"/>
    <a:srgbClr val="FFFFFF"/>
    <a:srgbClr val="CCFF99"/>
    <a:srgbClr val="CCFFCC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15" autoAdjust="0"/>
  </p:normalViewPr>
  <p:slideViewPr>
    <p:cSldViewPr snapToGrid="0">
      <p:cViewPr varScale="1">
        <p:scale>
          <a:sx n="71" d="100"/>
          <a:sy n="71" d="100"/>
        </p:scale>
        <p:origin x="101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Thị Thu Trang" userId="4c334d22-c93f-4178-8834-fbd0a8005df8" providerId="ADAL" clId="{C708B1D7-E27C-429E-9059-1FB5B1EFE11A}"/>
    <pc:docChg chg="delSld">
      <pc:chgData name="Phạm Thị Thu Trang" userId="4c334d22-c93f-4178-8834-fbd0a8005df8" providerId="ADAL" clId="{C708B1D7-E27C-429E-9059-1FB5B1EFE11A}" dt="2026-03-26T23:04:34.438" v="2" actId="47"/>
      <pc:docMkLst>
        <pc:docMk/>
      </pc:docMkLst>
      <pc:sldChg chg="del">
        <pc:chgData name="Phạm Thị Thu Trang" userId="4c334d22-c93f-4178-8834-fbd0a8005df8" providerId="ADAL" clId="{C708B1D7-E27C-429E-9059-1FB5B1EFE11A}" dt="2026-03-26T23:04:33.653" v="0" actId="47"/>
        <pc:sldMkLst>
          <pc:docMk/>
          <pc:sldMk cId="698592013" sldId="260"/>
        </pc:sldMkLst>
      </pc:sldChg>
      <pc:sldChg chg="del">
        <pc:chgData name="Phạm Thị Thu Trang" userId="4c334d22-c93f-4178-8834-fbd0a8005df8" providerId="ADAL" clId="{C708B1D7-E27C-429E-9059-1FB5B1EFE11A}" dt="2026-03-26T23:04:33.684" v="1" actId="47"/>
        <pc:sldMkLst>
          <pc:docMk/>
          <pc:sldMk cId="2848434293" sldId="303"/>
        </pc:sldMkLst>
      </pc:sldChg>
      <pc:sldChg chg="del">
        <pc:chgData name="Phạm Thị Thu Trang" userId="4c334d22-c93f-4178-8834-fbd0a8005df8" providerId="ADAL" clId="{C708B1D7-E27C-429E-9059-1FB5B1EFE11A}" dt="2026-03-26T23:04:34.438" v="2" actId="47"/>
        <pc:sldMkLst>
          <pc:docMk/>
          <pc:sldMk cId="991210378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3830B-3A8E-48A3-8DBF-4943885ED31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5A9D0-9855-425F-BAD3-7F6A7780A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033B6-8C03-4796-826B-A6F57CFA14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4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33B6-8C03-4796-826B-A6F57CFA14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6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3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7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2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5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4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8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6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5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2021-DE90-4FE5-9030-241EC682836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D585-6557-4A2C-AA74-B9424DE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5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2021-DE90-4FE5-9030-241EC682836A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BD585-6557-4A2C-AA74-B9424DE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7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gif"/><Relationship Id="rId26" Type="http://schemas.openxmlformats.org/officeDocument/2006/relationships/slide" Target="slide25.xml"/><Relationship Id="rId21" Type="http://schemas.openxmlformats.org/officeDocument/2006/relationships/image" Target="../media/image26.png"/><Relationship Id="rId34" Type="http://schemas.openxmlformats.org/officeDocument/2006/relationships/image" Target="../media/image33.gif"/><Relationship Id="rId7" Type="http://schemas.openxmlformats.org/officeDocument/2006/relationships/image" Target="https://vnanet.vn/Data/Articles/2020/03/25/4543305/vna_potal_thang_thanh_nien_2020_nhieu_hoat_dong_huong_ung_chien_dich_gio_trai_dat_2020_tren_he_thong_mang_fanpage_090112438_stand.jpg" TargetMode="External"/><Relationship Id="rId12" Type="http://schemas.openxmlformats.org/officeDocument/2006/relationships/image" Target="../media/image17.png"/><Relationship Id="rId17" Type="http://schemas.openxmlformats.org/officeDocument/2006/relationships/image" Target="../media/image22.gif"/><Relationship Id="rId25" Type="http://schemas.openxmlformats.org/officeDocument/2006/relationships/image" Target="../media/image28.png"/><Relationship Id="rId33" Type="http://schemas.openxmlformats.org/officeDocument/2006/relationships/image" Target="../media/image32.png"/><Relationship Id="rId38" Type="http://schemas.openxmlformats.org/officeDocument/2006/relationships/image" Target="../media/image35.png"/><Relationship Id="rId2" Type="http://schemas.openxmlformats.org/officeDocument/2006/relationships/audio" Target="../media/media1.wma"/><Relationship Id="rId16" Type="http://schemas.openxmlformats.org/officeDocument/2006/relationships/image" Target="../media/image21.png"/><Relationship Id="rId20" Type="http://schemas.openxmlformats.org/officeDocument/2006/relationships/image" Target="../media/image25.gif"/><Relationship Id="rId29" Type="http://schemas.openxmlformats.org/officeDocument/2006/relationships/image" Target="../media/image30.png"/><Relationship Id="rId1" Type="http://schemas.microsoft.com/office/2007/relationships/media" Target="../media/media1.wma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24" Type="http://schemas.openxmlformats.org/officeDocument/2006/relationships/slide" Target="slide24.xml"/><Relationship Id="rId32" Type="http://schemas.openxmlformats.org/officeDocument/2006/relationships/slide" Target="slide28.xml"/><Relationship Id="rId37" Type="http://schemas.microsoft.com/office/2007/relationships/hdphoto" Target="../media/hdphoto1.wdp"/><Relationship Id="rId5" Type="http://schemas.openxmlformats.org/officeDocument/2006/relationships/audio" Target="../media/audio1.wav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28" Type="http://schemas.openxmlformats.org/officeDocument/2006/relationships/slide" Target="slide26.xml"/><Relationship Id="rId36" Type="http://schemas.openxmlformats.org/officeDocument/2006/relationships/image" Target="../media/image34.png"/><Relationship Id="rId10" Type="http://schemas.openxmlformats.org/officeDocument/2006/relationships/image" Target="../media/image15.png"/><Relationship Id="rId19" Type="http://schemas.openxmlformats.org/officeDocument/2006/relationships/image" Target="../media/image24.gif"/><Relationship Id="rId31" Type="http://schemas.openxmlformats.org/officeDocument/2006/relationships/image" Target="../media/image3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slide" Target="slide23.xml"/><Relationship Id="rId27" Type="http://schemas.openxmlformats.org/officeDocument/2006/relationships/image" Target="../media/image29.png"/><Relationship Id="rId30" Type="http://schemas.openxmlformats.org/officeDocument/2006/relationships/slide" Target="slide27.xml"/><Relationship Id="rId35" Type="http://schemas.openxmlformats.org/officeDocument/2006/relationships/slide" Target="slide29.xml"/><Relationship Id="rId8" Type="http://schemas.openxmlformats.org/officeDocument/2006/relationships/image" Target="../media/image13.tmp"/><Relationship Id="rId3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6.png"/><Relationship Id="rId5" Type="http://schemas.openxmlformats.org/officeDocument/2006/relationships/slide" Target="slide2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6.png"/><Relationship Id="rId5" Type="http://schemas.openxmlformats.org/officeDocument/2006/relationships/slide" Target="slide2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6.png"/><Relationship Id="rId5" Type="http://schemas.openxmlformats.org/officeDocument/2006/relationships/slide" Target="slide2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6.png"/><Relationship Id="rId5" Type="http://schemas.openxmlformats.org/officeDocument/2006/relationships/slide" Target="slide2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6.png"/><Relationship Id="rId5" Type="http://schemas.openxmlformats.org/officeDocument/2006/relationships/slide" Target="slide2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s://vnanet.vn/Data/Articles/2020/03/25/4543305/vna_potal_thang_thanh_nien_2020_nhieu_hoat_dong_huong_ung_chien_dich_gio_trai_dat_2020_tren_he_thong_mang_fanpage_090112438_stand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9907D-17E8-4FDE-9C46-A7FBA34C0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2"/>
          <a:stretch/>
        </p:blipFill>
        <p:spPr>
          <a:xfrm>
            <a:off x="11005815" y="-3277"/>
            <a:ext cx="1191093" cy="11171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5473" y="6511"/>
            <a:ext cx="56191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1,85m,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10cm.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1,35m.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474542" y="3"/>
            <a:ext cx="57174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 = 0,1 m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1,85 + 0,1 = 1,95 (m)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(1,85 + 1,95) – 1,35 = 2,45 (m)</a:t>
            </a:r>
          </a:p>
          <a:p>
            <a:pPr algn="just"/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312310" y="132735"/>
            <a:ext cx="0" cy="457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4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673" y="813248"/>
            <a:ext cx="11138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15">
            <a:extLst>
              <a:ext uri="{FF2B5EF4-FFF2-40B4-BE49-F238E27FC236}">
                <a16:creationId xmlns:a16="http://schemas.microsoft.com/office/drawing/2014/main" id="{B2FE4C18-2D7A-4623-A2D7-30DB9A6E01AA}"/>
              </a:ext>
            </a:extLst>
          </p:cNvPr>
          <p:cNvSpPr/>
          <p:nvPr/>
        </p:nvSpPr>
        <p:spPr>
          <a:xfrm>
            <a:off x="596503" y="2391063"/>
            <a:ext cx="6786571" cy="2943225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9907D-17E8-4FDE-9C46-A7FBA34C0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6" r="19842"/>
          <a:stretch/>
        </p:blipFill>
        <p:spPr>
          <a:xfrm>
            <a:off x="10958516" y="5203327"/>
            <a:ext cx="1193006" cy="1627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6503" y="2744084"/>
            <a:ext cx="11138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9" name="Picture 8" descr="https://vnmedia.monkeyuni.com/E_Learning/page/Toan_6-1_SGK_27_5_2021_v1_Page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32534" r="70427" b="57420"/>
          <a:stretch/>
        </p:blipFill>
        <p:spPr bwMode="auto">
          <a:xfrm>
            <a:off x="956426" y="5007164"/>
            <a:ext cx="1219969" cy="1823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2414" y="23265"/>
            <a:ext cx="11538387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PHÉP NHÂN, PHÉP CHIA SỐ THẬP PHÂN</a:t>
            </a:r>
          </a:p>
        </p:txBody>
      </p:sp>
    </p:spTree>
    <p:extLst>
      <p:ext uri="{BB962C8B-B14F-4D97-AF65-F5344CB8AC3E}">
        <p14:creationId xmlns:p14="http://schemas.microsoft.com/office/powerpoint/2010/main" val="22612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33643-9A68-44BC-BBB2-F59BAB676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82" y="538619"/>
            <a:ext cx="1804987" cy="1804987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8029" y="2177369"/>
            <a:ext cx="646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78992" y="2777493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0,75 . 8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78992" y="3392078"/>
            <a:ext cx="5300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7,63 . 21,15 + 7,63 . (– 121,15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04839" y="4162059"/>
            <a:ext cx="4114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3 . 0,25 . 4 . 2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= (0,25 . 4) . (3 . 2)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= 1 . 6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= 6 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438897" y="4094115"/>
            <a:ext cx="554831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7,63 . [21,15 + (– 121,15)]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= 7,63 . [– (121,15 – 21,15)]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= 7,63 . (– 100)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= – 763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04839" y="3583356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0,75 . 8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48413" y="3527809"/>
            <a:ext cx="5638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7,63 . 21,15 + 7,63 . (– 121,15)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414" y="23265"/>
            <a:ext cx="11538387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PHÉP NHÂN, PHÉP CHIA SỐ THẬP PHÂN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2414" y="728087"/>
            <a:ext cx="1113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121607" y="3392078"/>
            <a:ext cx="19086" cy="3465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2414" y="2314598"/>
            <a:ext cx="646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81026" y="2961821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0,25 . 12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81026" y="3638913"/>
            <a:ext cx="5300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0,125 . 14 . 36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39907D-17E8-4FDE-9C46-A7FBA34C0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2"/>
          <a:stretch/>
        </p:blipFill>
        <p:spPr>
          <a:xfrm>
            <a:off x="10322778" y="5086353"/>
            <a:ext cx="1643061" cy="16277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2414" y="23265"/>
            <a:ext cx="11538387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PHÉP NHÂN, PHÉP CHIA SỐ THẬP PHÂN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414" y="842391"/>
            <a:ext cx="1113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8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296" y="731759"/>
            <a:ext cx="109442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5">
            <a:extLst>
              <a:ext uri="{FF2B5EF4-FFF2-40B4-BE49-F238E27FC236}">
                <a16:creationId xmlns:a16="http://schemas.microsoft.com/office/drawing/2014/main" id="{B2FE4C18-2D7A-4623-A2D7-30DB9A6E01AA}"/>
              </a:ext>
            </a:extLst>
          </p:cNvPr>
          <p:cNvSpPr/>
          <p:nvPr/>
        </p:nvSpPr>
        <p:spPr>
          <a:xfrm>
            <a:off x="355601" y="1793872"/>
            <a:ext cx="11480799" cy="304422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733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733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3733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247,68 : 144</a:t>
            </a:r>
          </a:p>
          <a:p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2838" r="-755" b="-3776"/>
          <a:stretch/>
        </p:blipFill>
        <p:spPr>
          <a:xfrm>
            <a:off x="9650247" y="4546600"/>
            <a:ext cx="2541751" cy="23114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5"/>
          <a:stretch/>
        </p:blipFill>
        <p:spPr bwMode="auto">
          <a:xfrm>
            <a:off x="355600" y="4307641"/>
            <a:ext cx="2787650" cy="254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hought Bubble: Cloud 15">
            <a:extLst>
              <a:ext uri="{FF2B5EF4-FFF2-40B4-BE49-F238E27FC236}">
                <a16:creationId xmlns:a16="http://schemas.microsoft.com/office/drawing/2014/main" id="{B2FE4C18-2D7A-4623-A2D7-30DB9A6E01AA}"/>
              </a:ext>
            </a:extLst>
          </p:cNvPr>
          <p:cNvSpPr/>
          <p:nvPr/>
        </p:nvSpPr>
        <p:spPr>
          <a:xfrm>
            <a:off x="381207" y="1922464"/>
            <a:ext cx="11480799" cy="3044227"/>
          </a:xfrm>
          <a:prstGeom prst="cloudCallout">
            <a:avLst/>
          </a:prstGeom>
          <a:solidFill>
            <a:srgbClr val="99CC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733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733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733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3733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311,01 : 0,3</a:t>
            </a:r>
          </a:p>
          <a:p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hought Bubble: Cloud 15">
            <a:extLst>
              <a:ext uri="{FF2B5EF4-FFF2-40B4-BE49-F238E27FC236}">
                <a16:creationId xmlns:a16="http://schemas.microsoft.com/office/drawing/2014/main" id="{B2FE4C18-2D7A-4623-A2D7-30DB9A6E01AA}"/>
              </a:ext>
            </a:extLst>
          </p:cNvPr>
          <p:cNvSpPr/>
          <p:nvPr/>
        </p:nvSpPr>
        <p:spPr>
          <a:xfrm>
            <a:off x="406813" y="1858168"/>
            <a:ext cx="11480799" cy="3044227"/>
          </a:xfrm>
          <a:prstGeom prst="cloudCallou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733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733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414" y="23265"/>
            <a:ext cx="11538387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PHÉP NHÂN, PHÉP CHIA SỐ THẬP PHÂN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262816"/>
            <a:ext cx="109442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8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8000" y="1951038"/>
            <a:ext cx="11684000" cy="442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189" indent="-457189" algn="just">
              <a:spcBef>
                <a:spcPts val="800"/>
              </a:spcBef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“,”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“,”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sang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“,”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189" indent="-457189" algn="just">
              <a:spcBef>
                <a:spcPts val="800"/>
              </a:spcBef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“,”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spcBef>
                <a:spcPts val="800"/>
              </a:spcBef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414" y="23265"/>
            <a:ext cx="11538387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PHÉP NHÂN, PHÉP CHIA SỐ THẬP PHÂN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96" y="731759"/>
            <a:ext cx="109442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62816"/>
            <a:ext cx="109442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1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33643-9A68-44BC-BBB2-F59BAB676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3013"/>
            <a:ext cx="1804987" cy="1804987"/>
          </a:xfrm>
          <a:prstGeom prst="rect">
            <a:avLst/>
          </a:prstGeom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115051" y="1895683"/>
            <a:ext cx="0" cy="459084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2414" y="1372463"/>
            <a:ext cx="684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00542" y="1914133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8,446 : 4,12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84183" y="3676650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: 0,027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277405"/>
              </p:ext>
            </p:extLst>
          </p:nvPr>
        </p:nvGraphicFramePr>
        <p:xfrm>
          <a:off x="6415429" y="1876475"/>
          <a:ext cx="3614727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7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8,44,6 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4,12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20 60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2,05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518981"/>
              </p:ext>
            </p:extLst>
          </p:nvPr>
        </p:nvGraphicFramePr>
        <p:xfrm>
          <a:off x="6400801" y="4714688"/>
          <a:ext cx="3614727" cy="1308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7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5,400 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0,027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000</a:t>
                      </a:r>
                    </a:p>
                  </a:txBody>
                  <a:tcPr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</a:t>
                      </a:r>
                    </a:p>
                  </a:txBody>
                  <a:tcPr marT="0" marB="0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7135817" y="5069535"/>
            <a:ext cx="119379" cy="1052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826816" y="5083823"/>
            <a:ext cx="119379" cy="1052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26816" y="2245368"/>
            <a:ext cx="119379" cy="1052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30416" y="2233877"/>
            <a:ext cx="119379" cy="1052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6400800" y="3883998"/>
            <a:ext cx="558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8,446 : 4,12 = 2,05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6400800" y="6069299"/>
            <a:ext cx="558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5,4 : 0,027 = 200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2414" y="23265"/>
            <a:ext cx="11538387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PHÉP NHÂN, PHÉP CHIA SỐ THẬP PHÂN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731457"/>
            <a:ext cx="109442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7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39907D-17E8-4FDE-9C46-A7FBA34C0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2"/>
          <a:stretch/>
        </p:blipFill>
        <p:spPr>
          <a:xfrm>
            <a:off x="10548940" y="3"/>
            <a:ext cx="1643061" cy="16277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32200"/>
            <a:ext cx="2667000" cy="285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hought Bubble: Cloud 15">
            <a:extLst>
              <a:ext uri="{FF2B5EF4-FFF2-40B4-BE49-F238E27FC236}">
                <a16:creationId xmlns:a16="http://schemas.microsoft.com/office/drawing/2014/main" id="{B2FE4C18-2D7A-4623-A2D7-30DB9A6E01AA}"/>
              </a:ext>
            </a:extLst>
          </p:cNvPr>
          <p:cNvSpPr/>
          <p:nvPr/>
        </p:nvSpPr>
        <p:spPr>
          <a:xfrm>
            <a:off x="2438400" y="1193800"/>
            <a:ext cx="8534400" cy="231455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5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8000" y="1536704"/>
            <a:ext cx="116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Chia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" y="2096612"/>
            <a:ext cx="116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000" y="2726280"/>
            <a:ext cx="1168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414" y="23265"/>
            <a:ext cx="11538387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PHÉP NHÂN, PHÉP CHIA SỐ THẬP PHÂN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31457"/>
            <a:ext cx="109442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115051" y="1428750"/>
            <a:ext cx="0" cy="516731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1026" y="1329265"/>
            <a:ext cx="5443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434140" y="2695391"/>
            <a:ext cx="411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8,446 : 4,12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2,05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510023" y="5219700"/>
            <a:ext cx="52292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– (5,4 : 0,027)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– 200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81026" y="1937640"/>
            <a:ext cx="4876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8,446) : (– 4,12)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69607" y="4391912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5,4) : 0,027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258561" y="1855525"/>
            <a:ext cx="4876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8,446) : (– 4,12)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8E33643-9A68-44BC-BBB2-F59BAB676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" y="5242799"/>
            <a:ext cx="1524000" cy="1524000"/>
          </a:xfrm>
          <a:prstGeom prst="rect">
            <a:avLst/>
          </a:prstGeom>
        </p:spPr>
      </p:pic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6273800" y="4406900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5,4) : 0,027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414" y="23265"/>
            <a:ext cx="11538387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PHÉP NHÂN, PHÉP CHIA SỐ THẬP PHÂN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731457"/>
            <a:ext cx="109442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20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6222" y="1438669"/>
            <a:ext cx="5443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69606" y="2269423"/>
            <a:ext cx="487679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37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17,01) : (– 12,15)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69606" y="3182188"/>
            <a:ext cx="512635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7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15,175) : 12,14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39907D-17E8-4FDE-9C46-A7FBA34C0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2"/>
          <a:stretch/>
        </p:blipFill>
        <p:spPr>
          <a:xfrm>
            <a:off x="10247740" y="4957765"/>
            <a:ext cx="1643061" cy="16277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2414" y="23265"/>
            <a:ext cx="11538387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PHÉP NHÂN, PHÉP CHIA SỐ THẬP PHÂN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731457"/>
            <a:ext cx="109442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2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473" y="6511"/>
            <a:ext cx="56191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1,85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474542" y="3"/>
            <a:ext cx="57174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algn="just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1,85 . 16 = …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12310" y="132735"/>
            <a:ext cx="0" cy="457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2838" r="-755" b="-3776"/>
          <a:stretch/>
        </p:blipFill>
        <p:spPr>
          <a:xfrm>
            <a:off x="10239142" y="94999"/>
            <a:ext cx="1952858" cy="17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9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6560" y="1379544"/>
            <a:ext cx="116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Chia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240" y="2005016"/>
            <a:ext cx="116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984" y="2717800"/>
            <a:ext cx="1168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696" y="3895720"/>
            <a:ext cx="11684000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spcBef>
                <a:spcPts val="8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414" y="23265"/>
            <a:ext cx="11538387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PHÉP NHÂN, PHÉP CHIA SỐ THẬP PHÂN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731457"/>
            <a:ext cx="1094422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8" y="221947"/>
            <a:ext cx="9782167" cy="453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s-BO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s-BO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s-BO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s-BO" sz="2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(được10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s-BO" sz="28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s-BO" sz="28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BO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s-BO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2838" r="-755" b="-3776"/>
          <a:stretch/>
        </p:blipFill>
        <p:spPr>
          <a:xfrm>
            <a:off x="10239142" y="94999"/>
            <a:ext cx="1952858" cy="17758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176" y="4761138"/>
            <a:ext cx="10339395" cy="892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176" y="5517892"/>
            <a:ext cx="10339395" cy="892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Tháng thanh niên 2020: Nhiều hoạt động hưởng ứng Chiến dịch Giờ Trái đất  2020 trên hệ thống mạng, fanpage - Ảnh thời sự trong nước - Văn hoá &amp; Xã  hội -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7" r="30219" b="10851"/>
          <a:stretch>
            <a:fillRect/>
          </a:stretch>
        </p:blipFill>
        <p:spPr bwMode="auto">
          <a:xfrm>
            <a:off x="4736503" y="1362053"/>
            <a:ext cx="6923157" cy="401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hidden="1">
            <a:extLst>
              <a:ext uri="{FF2B5EF4-FFF2-40B4-BE49-F238E27FC236}">
                <a16:creationId xmlns:a16="http://schemas.microsoft.com/office/drawing/2014/main" id="{C101AAAE-D9C7-4BB1-B988-750362B6E3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67" y="1093835"/>
            <a:ext cx="6867648" cy="454561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EDDB8E7-F3A2-40A5-9790-2DAC97F66A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3" y="-41740"/>
            <a:ext cx="12187269" cy="6858767"/>
          </a:xfrm>
          <a:prstGeom prst="rect">
            <a:avLst/>
          </a:prstGeom>
        </p:spPr>
      </p:pic>
      <p:pic>
        <p:nvPicPr>
          <p:cNvPr id="58" name="den1">
            <a:extLst>
              <a:ext uri="{FF2B5EF4-FFF2-40B4-BE49-F238E27FC236}">
                <a16:creationId xmlns:a16="http://schemas.microsoft.com/office/drawing/2014/main" id="{D717EF26-BB41-4136-A899-A426C64D5E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22" y="688545"/>
            <a:ext cx="2651991" cy="2651991"/>
          </a:xfrm>
          <a:prstGeom prst="rect">
            <a:avLst/>
          </a:prstGeom>
        </p:spPr>
      </p:pic>
      <p:pic>
        <p:nvPicPr>
          <p:cNvPr id="60" name="den2">
            <a:extLst>
              <a:ext uri="{FF2B5EF4-FFF2-40B4-BE49-F238E27FC236}">
                <a16:creationId xmlns:a16="http://schemas.microsoft.com/office/drawing/2014/main" id="{846B0A08-CFFD-4D4E-9B32-788D87DBF2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28" y="1036125"/>
            <a:ext cx="2639811" cy="2639811"/>
          </a:xfrm>
          <a:prstGeom prst="rect">
            <a:avLst/>
          </a:prstGeom>
        </p:spPr>
      </p:pic>
      <p:pic>
        <p:nvPicPr>
          <p:cNvPr id="61" name="den3">
            <a:extLst>
              <a:ext uri="{FF2B5EF4-FFF2-40B4-BE49-F238E27FC236}">
                <a16:creationId xmlns:a16="http://schemas.microsoft.com/office/drawing/2014/main" id="{59F80F37-CED7-4164-80C1-F6577326BF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99" y="686901"/>
            <a:ext cx="2639811" cy="2645893"/>
          </a:xfrm>
          <a:prstGeom prst="rect">
            <a:avLst/>
          </a:prstGeom>
        </p:spPr>
      </p:pic>
      <p:pic>
        <p:nvPicPr>
          <p:cNvPr id="62" name="den4">
            <a:extLst>
              <a:ext uri="{FF2B5EF4-FFF2-40B4-BE49-F238E27FC236}">
                <a16:creationId xmlns:a16="http://schemas.microsoft.com/office/drawing/2014/main" id="{9BFD5EA7-EDA9-46C6-9334-AF8B7D4967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00" y="2987257"/>
            <a:ext cx="2651991" cy="2651991"/>
          </a:xfrm>
          <a:prstGeom prst="rect">
            <a:avLst/>
          </a:prstGeom>
        </p:spPr>
      </p:pic>
      <p:pic>
        <p:nvPicPr>
          <p:cNvPr id="63" name="den5">
            <a:extLst>
              <a:ext uri="{FF2B5EF4-FFF2-40B4-BE49-F238E27FC236}">
                <a16:creationId xmlns:a16="http://schemas.microsoft.com/office/drawing/2014/main" id="{0D56BCEB-AD04-4A9C-A385-AB55A0308E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39" y="3325895"/>
            <a:ext cx="2639811" cy="2639811"/>
          </a:xfrm>
          <a:prstGeom prst="rect">
            <a:avLst/>
          </a:prstGeom>
        </p:spPr>
      </p:pic>
      <p:pic>
        <p:nvPicPr>
          <p:cNvPr id="64" name="den6">
            <a:extLst>
              <a:ext uri="{FF2B5EF4-FFF2-40B4-BE49-F238E27FC236}">
                <a16:creationId xmlns:a16="http://schemas.microsoft.com/office/drawing/2014/main" id="{DB440DFD-3B47-4831-922F-C217286DBA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38" y="2964247"/>
            <a:ext cx="2651991" cy="265199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1D0AFD4-4CB8-45F5-A65C-7C44620AC9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3" y="168168"/>
            <a:ext cx="1761897" cy="605994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2C7E0C9-DDA2-4F51-BB16-5A5612CE32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36" y="1093833"/>
            <a:ext cx="1168595" cy="116859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E80D58B-21ED-4B38-ADB3-33A03115B97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36" y="876356"/>
            <a:ext cx="1061107" cy="106110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30EF7E5-5DAE-4B55-9C93-9D8FE59892A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17" y="1730549"/>
            <a:ext cx="1127571" cy="112757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E02AE6E-4122-41F6-82DC-87FA485C15B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06" y="5077497"/>
            <a:ext cx="647700" cy="904875"/>
          </a:xfrm>
          <a:prstGeom prst="rect">
            <a:avLst/>
          </a:prstGeom>
        </p:spPr>
      </p:pic>
      <p:pic>
        <p:nvPicPr>
          <p:cNvPr id="71" name="vuidehoc">
            <a:hlinkClick r:id="" action="ppaction://media"/>
            <a:extLst>
              <a:ext uri="{FF2B5EF4-FFF2-40B4-BE49-F238E27FC236}">
                <a16:creationId xmlns:a16="http://schemas.microsoft.com/office/drawing/2014/main" id="{459B05BF-7827-414E-AEC8-43CAF55FBA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72" name="mau1">
            <a:hlinkClick r:id="rId22" action="ppaction://hlinksldjump"/>
            <a:extLst>
              <a:ext uri="{FF2B5EF4-FFF2-40B4-BE49-F238E27FC236}">
                <a16:creationId xmlns:a16="http://schemas.microsoft.com/office/drawing/2014/main" id="{6A122985-C5E4-48D8-A942-B5180F96E63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31" y="672153"/>
            <a:ext cx="2651991" cy="2651991"/>
          </a:xfrm>
          <a:prstGeom prst="rect">
            <a:avLst/>
          </a:prstGeom>
        </p:spPr>
      </p:pic>
      <p:pic>
        <p:nvPicPr>
          <p:cNvPr id="73" name="mau2">
            <a:hlinkClick r:id="rId24" action="ppaction://hlinksldjump"/>
            <a:extLst>
              <a:ext uri="{FF2B5EF4-FFF2-40B4-BE49-F238E27FC236}">
                <a16:creationId xmlns:a16="http://schemas.microsoft.com/office/drawing/2014/main" id="{6730EDCB-8B54-4B5D-ADE6-BB5D29528AB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28" y="1026653"/>
            <a:ext cx="2633741" cy="2639811"/>
          </a:xfrm>
          <a:prstGeom prst="rect">
            <a:avLst/>
          </a:prstGeom>
        </p:spPr>
      </p:pic>
      <p:pic>
        <p:nvPicPr>
          <p:cNvPr id="74" name="mau3">
            <a:hlinkClick r:id="rId26" action="ppaction://hlinksldjump"/>
            <a:extLst>
              <a:ext uri="{FF2B5EF4-FFF2-40B4-BE49-F238E27FC236}">
                <a16:creationId xmlns:a16="http://schemas.microsoft.com/office/drawing/2014/main" id="{B416DC0A-D29B-4483-8C1F-BB6FFDC5663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354" y="691422"/>
            <a:ext cx="2639811" cy="2639811"/>
          </a:xfrm>
          <a:prstGeom prst="rect">
            <a:avLst/>
          </a:prstGeom>
        </p:spPr>
      </p:pic>
      <p:pic>
        <p:nvPicPr>
          <p:cNvPr id="75" name="mau4">
            <a:hlinkClick r:id="rId28" action="ppaction://hlinksldjump"/>
            <a:extLst>
              <a:ext uri="{FF2B5EF4-FFF2-40B4-BE49-F238E27FC236}">
                <a16:creationId xmlns:a16="http://schemas.microsoft.com/office/drawing/2014/main" id="{C1342D4D-1F32-4905-8FB2-93BA85012EE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91" y="2964247"/>
            <a:ext cx="2651991" cy="2651991"/>
          </a:xfrm>
          <a:prstGeom prst="rect">
            <a:avLst/>
          </a:prstGeom>
        </p:spPr>
      </p:pic>
      <p:pic>
        <p:nvPicPr>
          <p:cNvPr id="76" name="mau5">
            <a:hlinkClick r:id="rId30" action="ppaction://hlinksldjump"/>
            <a:extLst>
              <a:ext uri="{FF2B5EF4-FFF2-40B4-BE49-F238E27FC236}">
                <a16:creationId xmlns:a16="http://schemas.microsoft.com/office/drawing/2014/main" id="{24FA481B-3D03-4007-858B-65721217221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27" y="3315846"/>
            <a:ext cx="2633741" cy="2639811"/>
          </a:xfrm>
          <a:prstGeom prst="rect">
            <a:avLst/>
          </a:prstGeom>
        </p:spPr>
      </p:pic>
      <p:pic>
        <p:nvPicPr>
          <p:cNvPr id="77" name="mau6">
            <a:hlinkClick r:id="rId32" action="ppaction://hlinksldjump"/>
            <a:extLst>
              <a:ext uri="{FF2B5EF4-FFF2-40B4-BE49-F238E27FC236}">
                <a16:creationId xmlns:a16="http://schemas.microsoft.com/office/drawing/2014/main" id="{D82DA0B5-89AE-4CA2-A95E-A3BAB206E71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90" y="2947149"/>
            <a:ext cx="2651991" cy="2651991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FFD64B77-4489-4340-895B-CD6221802DBC}"/>
              </a:ext>
            </a:extLst>
          </p:cNvPr>
          <p:cNvSpPr/>
          <p:nvPr/>
        </p:nvSpPr>
        <p:spPr>
          <a:xfrm>
            <a:off x="3382589" y="6343651"/>
            <a:ext cx="2270568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4">
            <a:extLst>
              <a:ext uri="{FF2B5EF4-FFF2-40B4-BE49-F238E27FC236}">
                <a16:creationId xmlns:a16="http://schemas.microsoft.com/office/drawing/2014/main" id="{50E84AFF-8535-4162-9EFC-A42878390E55}"/>
              </a:ext>
            </a:extLst>
          </p:cNvPr>
          <p:cNvSpPr/>
          <p:nvPr/>
        </p:nvSpPr>
        <p:spPr>
          <a:xfrm>
            <a:off x="87166" y="5844540"/>
            <a:ext cx="1394364" cy="168661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5">
            <a:extLst>
              <a:ext uri="{FF2B5EF4-FFF2-40B4-BE49-F238E27FC236}">
                <a16:creationId xmlns:a16="http://schemas.microsoft.com/office/drawing/2014/main" id="{75AA9CD4-B9CE-4FEC-BE25-C268C4CBD74F}"/>
              </a:ext>
            </a:extLst>
          </p:cNvPr>
          <p:cNvSpPr/>
          <p:nvPr/>
        </p:nvSpPr>
        <p:spPr>
          <a:xfrm>
            <a:off x="-17433" y="1846938"/>
            <a:ext cx="1365161" cy="206391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key" descr="comic_11">
            <a:extLst>
              <a:ext uri="{FF2B5EF4-FFF2-40B4-BE49-F238E27FC236}">
                <a16:creationId xmlns:a16="http://schemas.microsoft.com/office/drawing/2014/main" id="{E7D0F541-CDA0-44E2-83AD-E8493D191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529" y="7067957"/>
            <a:ext cx="714640" cy="12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tráº¡ng tÃ­">
            <a:hlinkClick r:id="rId35" action="ppaction://hlinksldjump"/>
            <a:extLst>
              <a:ext uri="{FF2B5EF4-FFF2-40B4-BE49-F238E27FC236}">
                <a16:creationId xmlns:a16="http://schemas.microsoft.com/office/drawing/2014/main" id="{8B6B6313-C42B-46D0-9576-22B183D79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10470470" y="5606176"/>
            <a:ext cx="1629913" cy="10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DF7C8455-727A-48B7-BEFF-90CEE18C38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028" name="Picture 4">
            <a:hlinkClick r:id="rId35" action="ppaction://hlinksldjump"/>
            <a:extLst>
              <a:ext uri="{FF2B5EF4-FFF2-40B4-BE49-F238E27FC236}">
                <a16:creationId xmlns:a16="http://schemas.microsoft.com/office/drawing/2014/main" id="{3D19FE37-0788-46AC-BD3F-349BAF5B1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1"/>
          <a:stretch/>
        </p:blipFill>
        <p:spPr bwMode="auto">
          <a:xfrm>
            <a:off x="3605661" y="5880747"/>
            <a:ext cx="1480753" cy="7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59" y="698"/>
            <a:ext cx="12230359" cy="6842062"/>
          </a:xfrm>
          <a:prstGeom prst="rect">
            <a:avLst/>
          </a:prstGeom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269483" y="2957516"/>
            <a:ext cx="546099" cy="59783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020" y="31192"/>
            <a:ext cx="11277600" cy="892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223500" y="6130060"/>
            <a:ext cx="1968500" cy="720725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267771" y="4826000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551349" y="5155097"/>
            <a:ext cx="1456870" cy="136121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770" y="5641968"/>
            <a:ext cx="141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83772" y="913300"/>
            <a:ext cx="7274442" cy="332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200 . 0,8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 16 000</a:t>
            </a: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 1 600</a:t>
            </a: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 160	</a:t>
            </a: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 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476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4" grpId="0" animBg="1"/>
      <p:bldP spid="6" grpId="0" animBg="1"/>
      <p:bldP spid="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59" y="698"/>
            <a:ext cx="12230359" cy="6842062"/>
          </a:xfrm>
          <a:prstGeom prst="rect">
            <a:avLst/>
          </a:prstGeom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269483" y="3664560"/>
            <a:ext cx="546099" cy="59783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976" y="165096"/>
            <a:ext cx="11277600" cy="892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10223500" y="6130060"/>
            <a:ext cx="1968500" cy="720725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267771" y="4826000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537061" y="5169385"/>
            <a:ext cx="1456870" cy="136121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579482" y="5656256"/>
            <a:ext cx="141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83772" y="955137"/>
            <a:ext cx="7274442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0,5) . (– 0,7)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35</a:t>
            </a:r>
          </a:p>
          <a:p>
            <a:pPr marL="457200" indent="-457200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0,35</a:t>
            </a: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 35	</a:t>
            </a: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 0,35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084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8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59" y="698"/>
            <a:ext cx="12230359" cy="6842062"/>
          </a:xfrm>
          <a:prstGeom prst="rect">
            <a:avLst/>
          </a:prstGeom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256785" y="1758018"/>
            <a:ext cx="546099" cy="59783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400" y="193672"/>
            <a:ext cx="11277600" cy="892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223500" y="6130060"/>
            <a:ext cx="1968500" cy="720725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267771" y="4826000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565627" y="5155098"/>
            <a:ext cx="1456870" cy="136121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048" y="5641969"/>
            <a:ext cx="141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83772" y="955137"/>
            <a:ext cx="7274442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: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0,3)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</a:p>
          <a:p>
            <a:pPr marL="457200" indent="-457200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0,4</a:t>
            </a: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 4	</a:t>
            </a: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 0,4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161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4" grpId="0" animBg="1"/>
      <p:bldP spid="6" grpId="0" animBg="1"/>
      <p:bldP spid="8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59" y="698"/>
            <a:ext cx="12230359" cy="6842062"/>
          </a:xfrm>
          <a:prstGeom prst="rect">
            <a:avLst/>
          </a:prstGeom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269483" y="3064488"/>
            <a:ext cx="546099" cy="59783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400" y="207960"/>
            <a:ext cx="11277600" cy="892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223500" y="6130060"/>
            <a:ext cx="1968500" cy="720725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267771" y="4826000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537052" y="5169388"/>
            <a:ext cx="1456870" cy="136121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473" y="5656259"/>
            <a:ext cx="141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83771" y="997006"/>
            <a:ext cx="7274442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2,5) . (– 0,26) . 4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2,6</a:t>
            </a:r>
          </a:p>
          <a:p>
            <a:pPr marL="457200" indent="-457200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0,26</a:t>
            </a: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 2,6	</a:t>
            </a:r>
          </a:p>
          <a:p>
            <a:pPr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 26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47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4" grpId="0" animBg="1"/>
      <p:bldP spid="6" grpId="0" animBg="1"/>
      <p:bldP spid="8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59" y="698"/>
            <a:ext cx="12230359" cy="6842062"/>
          </a:xfrm>
          <a:prstGeom prst="rect">
            <a:avLst/>
          </a:prstGeom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908296" y="4119687"/>
            <a:ext cx="546099" cy="59783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771" y="-2526"/>
            <a:ext cx="11277600" cy="892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223500" y="6130060"/>
            <a:ext cx="1968500" cy="720725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267771" y="4826000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551337" y="5169385"/>
            <a:ext cx="1456870" cy="136121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758" y="5656256"/>
            <a:ext cx="141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1488" y="745281"/>
            <a:ext cx="11215687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23 . 456 = 10 488.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914400" lvl="1" indent="-457200" algn="just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 . 456 = 1 048,8</a:t>
            </a:r>
          </a:p>
          <a:p>
            <a:pPr marL="914400" lvl="1" indent="-457200" algn="just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 . 45,6 = 1 04,88</a:t>
            </a:r>
          </a:p>
          <a:p>
            <a:pPr lvl="1" algn="just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(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. (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4,56) = 10,488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1" algn="just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(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45 600 =  – 1 048 800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16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4" grpId="0" animBg="1"/>
      <p:bldP spid="6" grpId="0" animBg="1"/>
      <p:bldP spid="8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59" y="698"/>
            <a:ext cx="12230359" cy="68420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7840" y="7929"/>
            <a:ext cx="11277600" cy="521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223500" y="6130060"/>
            <a:ext cx="1968500" cy="720725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267771" y="4826000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551343" y="5140819"/>
            <a:ext cx="1456870" cy="136121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764" y="5627690"/>
            <a:ext cx="141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1369" y="529528"/>
            <a:ext cx="10950542" cy="32587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lnSpc>
                <a:spcPct val="150000"/>
              </a:lnSpc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0,125) . 5,6 =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0,125) . 8 . 7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= [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0,125) . 8] . 7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(– 1) . 7 </a:t>
            </a:r>
          </a:p>
          <a:p>
            <a:pPr defTabSz="1219170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= – 7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5625" y="3492005"/>
            <a:ext cx="5785367" cy="32587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0,125) . 5,6 =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0,125) . 8 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= [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0,125) . 8] . 0,7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(– 1) . 0,7 </a:t>
            </a:r>
          </a:p>
          <a:p>
            <a:pPr defTabSz="1219170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= – 0,7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45028" y="1279540"/>
            <a:ext cx="746642" cy="76357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8" grpId="0" animBg="1"/>
      <p:bldP spid="10" grpId="0"/>
      <p:bldP spid="12" grpId="0" animBg="1"/>
      <p:bldP spid="14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áng thanh niên 2020: Nhiều hoạt động hưởng ứng Chiến dịch Giờ Trái đất  2020 trên hệ thống mạng, fanpage - Ảnh thời sự trong nước - Văn hoá &amp; Xã  hội -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7" r="30219" b="10851"/>
          <a:stretch>
            <a:fillRect/>
          </a:stretch>
        </p:blipFill>
        <p:spPr bwMode="auto">
          <a:xfrm>
            <a:off x="1524000" y="567526"/>
            <a:ext cx="9144000" cy="529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94898" y="28575"/>
            <a:ext cx="6200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ẢNH NÓI VỀ “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TRÁI ĐẤT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4801" y="6032303"/>
            <a:ext cx="88265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“TIẾT KIỆM ĐIỆN CHO TRÁI ĐẤT XANH HƠN”</a:t>
            </a:r>
            <a:endParaRPr lang="en-US" sz="3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56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hought Bubble: Cloud 15">
            <a:extLst>
              <a:ext uri="{FF2B5EF4-FFF2-40B4-BE49-F238E27FC236}">
                <a16:creationId xmlns:a16="http://schemas.microsoft.com/office/drawing/2014/main" id="{B2FE4C18-2D7A-4623-A2D7-30DB9A6E01AA}"/>
              </a:ext>
            </a:extLst>
          </p:cNvPr>
          <p:cNvSpPr/>
          <p:nvPr/>
        </p:nvSpPr>
        <p:spPr>
          <a:xfrm>
            <a:off x="3064729" y="2664241"/>
            <a:ext cx="6608157" cy="231455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5" name="Picture 24" descr="https://vnmedia.monkeyuni.com/E_Learning/page/Toan_6-1_SGK_27_5_2021_v1_Page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32534" r="70427" b="57420"/>
          <a:stretch/>
        </p:blipFill>
        <p:spPr bwMode="auto">
          <a:xfrm>
            <a:off x="3628188" y="5034117"/>
            <a:ext cx="1219969" cy="1823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114553" y="6511"/>
            <a:ext cx="52240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Inch 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in-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1in = 2,54cm.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in.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639907D-17E8-4FDE-9C46-A7FBA34C0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2"/>
          <a:stretch/>
        </p:blipFill>
        <p:spPr>
          <a:xfrm>
            <a:off x="11000907" y="-4826"/>
            <a:ext cx="1191093" cy="11171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1292" y="3036689"/>
            <a:ext cx="57174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algn="just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. 2,54 = …  (cm) = … (m)</a:t>
            </a:r>
          </a:p>
        </p:txBody>
      </p:sp>
      <p:pic>
        <p:nvPicPr>
          <p:cNvPr id="9" name="Picture 8" descr="https://vnmedia.monkeyuni.com/E_Learning/page/Toan_6-2_SGK_27_5_2021_v1_Page5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7" t="11758" r="3966" b="65639"/>
          <a:stretch/>
        </p:blipFill>
        <p:spPr bwMode="auto">
          <a:xfrm>
            <a:off x="0" y="-1327"/>
            <a:ext cx="4436208" cy="2671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214312" y="312227"/>
            <a:ext cx="3825260" cy="20594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DFF36D7-F03F-40FC-8722-8ACBE7CD6F1E}"/>
              </a:ext>
            </a:extLst>
          </p:cNvPr>
          <p:cNvSpPr/>
          <p:nvPr/>
        </p:nvSpPr>
        <p:spPr>
          <a:xfrm rot="19904368">
            <a:off x="1301888" y="836552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 inch</a:t>
            </a:r>
          </a:p>
        </p:txBody>
      </p:sp>
    </p:spTree>
    <p:extLst>
      <p:ext uri="{BB962C8B-B14F-4D97-AF65-F5344CB8AC3E}">
        <p14:creationId xmlns:p14="http://schemas.microsoft.com/office/powerpoint/2010/main" val="25330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6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26506"/>
              </p:ext>
            </p:extLst>
          </p:nvPr>
        </p:nvGraphicFramePr>
        <p:xfrm>
          <a:off x="1371600" y="990608"/>
          <a:ext cx="10015538" cy="484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1553">
                <a:tc>
                  <a:txBody>
                    <a:bodyPr/>
                    <a:lstStyle/>
                    <a:p>
                      <a:pPr marL="457200" marR="64770" indent="-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Sydney,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Úc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WWF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xướng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2007.</a:t>
                      </a:r>
                    </a:p>
                    <a:p>
                      <a:pPr marL="457200" marR="64770" indent="-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457200" marR="64770" indent="-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188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thoái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457200" marR="64770" indent="-457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71600" y="177226"/>
            <a:ext cx="9437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“TIẾT KIỆM ĐIỆN CHO TRÁI ĐẤT XANH HƠN”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59" y="698"/>
            <a:ext cx="12230359" cy="6842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39907D-17E8-4FDE-9C46-A7FBA34C0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2"/>
          <a:stretch/>
        </p:blipFill>
        <p:spPr>
          <a:xfrm>
            <a:off x="10548939" y="3"/>
            <a:ext cx="1643061" cy="16277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730911"/>
            <a:ext cx="2667000" cy="285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hought Bubble: Cloud 15">
            <a:extLst>
              <a:ext uri="{FF2B5EF4-FFF2-40B4-BE49-F238E27FC236}">
                <a16:creationId xmlns:a16="http://schemas.microsoft.com/office/drawing/2014/main" id="{B2FE4C18-2D7A-4623-A2D7-30DB9A6E01AA}"/>
              </a:ext>
            </a:extLst>
          </p:cNvPr>
          <p:cNvSpPr/>
          <p:nvPr/>
        </p:nvSpPr>
        <p:spPr>
          <a:xfrm>
            <a:off x="312933" y="1286906"/>
            <a:ext cx="6608157" cy="231455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52 in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9903" y="3421729"/>
            <a:ext cx="74129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52 in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. 2,54 = 132,08  (cm) = 1,3208 (m)</a:t>
            </a:r>
          </a:p>
        </p:txBody>
      </p:sp>
    </p:spTree>
    <p:extLst>
      <p:ext uri="{BB962C8B-B14F-4D97-AF65-F5344CB8AC3E}">
        <p14:creationId xmlns:p14="http://schemas.microsoft.com/office/powerpoint/2010/main" val="394761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11200" y="609601"/>
            <a:ext cx="1087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ahoma" pitchFamily="34" charset="0"/>
              <a:cs typeface="Arial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-2334684" y="32242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 b="1">
              <a:solidFill>
                <a:srgbClr val="FCEBE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04802"/>
            <a:ext cx="121920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endParaRPr lang="en-US" altLang="en-US" sz="5333" b="1">
              <a:solidFill>
                <a:srgbClr val="00FF00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48217" y="2647951"/>
            <a:ext cx="109728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5333" b="1">
              <a:solidFill>
                <a:srgbClr val="CC33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30726" name="AutoShape 2"/>
          <p:cNvSpPr>
            <a:spLocks noChangeArrowheads="1"/>
          </p:cNvSpPr>
          <p:nvPr/>
        </p:nvSpPr>
        <p:spPr bwMode="auto">
          <a:xfrm>
            <a:off x="0" y="-152398"/>
            <a:ext cx="11952816" cy="7173753"/>
          </a:xfrm>
          <a:prstGeom prst="horizontalScroll">
            <a:avLst>
              <a:gd name="adj" fmla="val 4937"/>
            </a:avLst>
          </a:prstGeom>
          <a:ln w="38100">
            <a:solidFill>
              <a:srgbClr val="CCCC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2400" b="1">
              <a:latin typeface="VNI-Times" pitchFamily="2" charset="0"/>
            </a:endParaRPr>
          </a:p>
        </p:txBody>
      </p:sp>
      <p:sp>
        <p:nvSpPr>
          <p:cNvPr id="30728" name="Text Box 4"/>
          <p:cNvSpPr txBox="1">
            <a:spLocks noChangeArrowheads="1"/>
          </p:cNvSpPr>
          <p:nvPr/>
        </p:nvSpPr>
        <p:spPr bwMode="auto">
          <a:xfrm>
            <a:off x="1684599" y="266289"/>
            <a:ext cx="8684959" cy="1006475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DoubleWave1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34975" y="1698098"/>
            <a:ext cx="11322049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533387" algn="just">
              <a:lnSpc>
                <a:spcPts val="4000"/>
              </a:lnSpc>
              <a:buFontTx/>
              <a:buChar char="-"/>
            </a:pPr>
            <a:r>
              <a:rPr lang="vi-VN" sz="3467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 tập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585" indent="-609585">
              <a:lnSpc>
                <a:spcPts val="4000"/>
              </a:lnSpc>
              <a:buFontTx/>
              <a:buChar char="-"/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585" indent="-609585">
              <a:lnSpc>
                <a:spcPts val="4000"/>
              </a:lnSpc>
              <a:buFontTx/>
              <a:buChar char="-"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BTVN: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5; 8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56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06400" y="4346310"/>
            <a:ext cx="11436349" cy="57323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lnSpc>
                <a:spcPts val="4000"/>
              </a:lnSpc>
              <a:buFontTx/>
              <a:buChar char="-"/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04325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8"/>
            <a:ext cx="12192000" cy="6858000"/>
          </a:xfrm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1550732" y="1062373"/>
            <a:ext cx="9433438" cy="237126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QUÝ THẦY CÔ SỨC KHỎE VÀ THÀNH CÔNG!</a:t>
            </a:r>
          </a:p>
          <a:p>
            <a:pPr algn="ctr"/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132011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kiều\SĐTD\2021\NHÂN, CHIA SỐ TP 0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9" r="39102" b="53632"/>
          <a:stretch/>
        </p:blipFill>
        <p:spPr bwMode="auto">
          <a:xfrm>
            <a:off x="4886324" y="661687"/>
            <a:ext cx="2714625" cy="3152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D:\kiều\SĐTD\2021\NHÂN, CHIA SỐ TP 0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4" t="59434" b="4403"/>
          <a:stretch/>
        </p:blipFill>
        <p:spPr bwMode="auto">
          <a:xfrm>
            <a:off x="7177090" y="4559788"/>
            <a:ext cx="4491038" cy="1976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D:\kiều\SĐTD\2021\NHÂN, CHIA SỐ TP 0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4" r="60577"/>
          <a:stretch/>
        </p:blipFill>
        <p:spPr bwMode="auto">
          <a:xfrm>
            <a:off x="828676" y="4400568"/>
            <a:ext cx="4271963" cy="2185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D:\kiều\SĐTD\2021\NHÂN, CHIA SỐ TP 0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7" t="2829" r="2714" b="64149"/>
          <a:stretch/>
        </p:blipFill>
        <p:spPr bwMode="auto">
          <a:xfrm>
            <a:off x="6929439" y="2176163"/>
            <a:ext cx="4500562" cy="1785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D:\kiều\SĐTD\2021\NHÂN, CHIA SỐ TP 0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39" b="63049"/>
          <a:stretch/>
        </p:blipFill>
        <p:spPr bwMode="auto">
          <a:xfrm>
            <a:off x="400051" y="2057418"/>
            <a:ext cx="4928870" cy="1918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/>
          <p:nvPr/>
        </p:nvPicPr>
        <p:blipFill rotWithShape="1">
          <a:blip r:embed="rId4"/>
          <a:srcRect l="23878" t="39624" r="44551" b="23603"/>
          <a:stretch/>
        </p:blipFill>
        <p:spPr bwMode="auto">
          <a:xfrm>
            <a:off x="5100639" y="3814781"/>
            <a:ext cx="2257424" cy="1557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23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414" y="23265"/>
            <a:ext cx="11538387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PHÉP NHÂN, PHÉP CHIA SỐ THẬP PHÂN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33643-9A68-44BC-BBB2-F59BAB676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3426"/>
            <a:ext cx="1824574" cy="1824574"/>
          </a:xfrm>
          <a:prstGeom prst="rect">
            <a:avLst/>
          </a:prstGeom>
        </p:spPr>
      </p:pic>
      <p:sp>
        <p:nvSpPr>
          <p:cNvPr id="8" name="Thought Bubble: Cloud 15">
            <a:extLst>
              <a:ext uri="{FF2B5EF4-FFF2-40B4-BE49-F238E27FC236}">
                <a16:creationId xmlns:a16="http://schemas.microsoft.com/office/drawing/2014/main" id="{B2FE4C18-2D7A-4623-A2D7-30DB9A6E01AA}"/>
              </a:ext>
            </a:extLst>
          </p:cNvPr>
          <p:cNvSpPr/>
          <p:nvPr/>
        </p:nvSpPr>
        <p:spPr>
          <a:xfrm>
            <a:off x="328596" y="2063101"/>
            <a:ext cx="9576742" cy="2943225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5,285 . 7,21</a:t>
            </a:r>
          </a:p>
          <a:p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158" y="2070146"/>
            <a:ext cx="11138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“,”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117" y="748866"/>
            <a:ext cx="11538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vnmedia.monkeyuni.com/E_Learning/page/Toan_6-1_SGK_27_5_2021_v1_Page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32534" r="70427" b="57420"/>
          <a:stretch/>
        </p:blipFill>
        <p:spPr bwMode="auto">
          <a:xfrm>
            <a:off x="3442451" y="4834092"/>
            <a:ext cx="1219969" cy="1823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9907D-17E8-4FDE-9C46-A7FBA34C0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2"/>
          <a:stretch/>
        </p:blipFill>
        <p:spPr>
          <a:xfrm>
            <a:off x="11000907" y="-4826"/>
            <a:ext cx="1191093" cy="1117153"/>
          </a:xfrm>
          <a:prstGeom prst="rect">
            <a:avLst/>
          </a:prstGeom>
        </p:spPr>
      </p:pic>
      <p:sp>
        <p:nvSpPr>
          <p:cNvPr id="6" name="Thought Bubble: Cloud 15">
            <a:extLst>
              <a:ext uri="{FF2B5EF4-FFF2-40B4-BE49-F238E27FC236}">
                <a16:creationId xmlns:a16="http://schemas.microsoft.com/office/drawing/2014/main" id="{B2FE4C18-2D7A-4623-A2D7-30DB9A6E01AA}"/>
              </a:ext>
            </a:extLst>
          </p:cNvPr>
          <p:cNvSpPr/>
          <p:nvPr/>
        </p:nvSpPr>
        <p:spPr>
          <a:xfrm>
            <a:off x="2907567" y="2064166"/>
            <a:ext cx="7450871" cy="231455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93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29" y="746707"/>
            <a:ext cx="11138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158" y="2070146"/>
            <a:ext cx="11138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“,”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28629" y="5609576"/>
            <a:ext cx="11138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14" y="23265"/>
            <a:ext cx="11538387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PHÉP NHÂN, PHÉP CHIA SỐ THẬP PHÂN</a:t>
            </a:r>
          </a:p>
        </p:txBody>
      </p:sp>
    </p:spTree>
    <p:extLst>
      <p:ext uri="{BB962C8B-B14F-4D97-AF65-F5344CB8AC3E}">
        <p14:creationId xmlns:p14="http://schemas.microsoft.com/office/powerpoint/2010/main" val="37323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33643-9A68-44BC-BBB2-F59BAB676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13" y="4936362"/>
            <a:ext cx="1804987" cy="1804987"/>
          </a:xfrm>
          <a:prstGeom prst="rect">
            <a:avLst/>
          </a:prstGeom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115050" y="2442136"/>
            <a:ext cx="0" cy="41539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95347" y="1828785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81027" y="2442136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9,207) . (– 3,8) 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81027" y="4452534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9,27) . 4,8 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419850" y="2443521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9,207) . (– 3,8) 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329374" y="3046193"/>
            <a:ext cx="4114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9,207 . 3,8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= 34,9866 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329374" y="4378038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9,27) . 4,8 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329374" y="5013474"/>
            <a:ext cx="522921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– (9,27 . 4,8)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= – 44,496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414" y="23265"/>
            <a:ext cx="11538387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PHÉP NHÂN, PHÉP CHIA SỐ THẬP PHÂN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414" y="684983"/>
            <a:ext cx="11138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1027" y="1965341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81027" y="2936205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8,15 . (– 4,26) 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81027" y="3924638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19,427 . 1,8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39907D-17E8-4FDE-9C46-A7FBA34C0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2"/>
          <a:stretch/>
        </p:blipFill>
        <p:spPr>
          <a:xfrm>
            <a:off x="10417980" y="4962066"/>
            <a:ext cx="1643061" cy="1627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414" y="23265"/>
            <a:ext cx="11538387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7: PHÉP NHÂN, PHÉP CHIA SỐ THẬP PHÂN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4" y="746075"/>
            <a:ext cx="11138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7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 CD88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2223</Words>
  <Application>Microsoft Office PowerPoint</Application>
  <PresentationFormat>Widescreen</PresentationFormat>
  <Paragraphs>231</Paragraphs>
  <Slides>33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.VnTime</vt:lpstr>
      <vt:lpstr>Arial</vt:lpstr>
      <vt:lpstr>Calibri</vt:lpstr>
      <vt:lpstr>Calibri Light</vt:lpstr>
      <vt:lpstr>Tahoma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</dc:creator>
  <cp:lastModifiedBy>Phạm Thị Thu Trang</cp:lastModifiedBy>
  <cp:revision>316</cp:revision>
  <dcterms:created xsi:type="dcterms:W3CDTF">2021-03-23T07:40:53Z</dcterms:created>
  <dcterms:modified xsi:type="dcterms:W3CDTF">2026-03-26T23:04:36Z</dcterms:modified>
</cp:coreProperties>
</file>