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Lst>
  <p:notesMasterIdLst>
    <p:notesMasterId r:id="rId46"/>
  </p:notesMasterIdLst>
  <p:sldIdLst>
    <p:sldId id="256" r:id="rId3"/>
    <p:sldId id="257" r:id="rId4"/>
    <p:sldId id="259" r:id="rId5"/>
    <p:sldId id="258" r:id="rId6"/>
    <p:sldId id="260" r:id="rId7"/>
    <p:sldId id="261" r:id="rId8"/>
    <p:sldId id="262" r:id="rId9"/>
    <p:sldId id="263" r:id="rId10"/>
    <p:sldId id="312" r:id="rId11"/>
    <p:sldId id="270" r:id="rId12"/>
    <p:sldId id="264" r:id="rId13"/>
    <p:sldId id="313" r:id="rId14"/>
    <p:sldId id="315" r:id="rId15"/>
    <p:sldId id="316" r:id="rId16"/>
    <p:sldId id="318" r:id="rId17"/>
    <p:sldId id="317" r:id="rId18"/>
    <p:sldId id="267" r:id="rId19"/>
    <p:sldId id="319" r:id="rId20"/>
    <p:sldId id="320" r:id="rId21"/>
    <p:sldId id="321" r:id="rId22"/>
    <p:sldId id="268" r:id="rId23"/>
    <p:sldId id="323" r:id="rId24"/>
    <p:sldId id="324" r:id="rId25"/>
    <p:sldId id="328" r:id="rId26"/>
    <p:sldId id="329" r:id="rId27"/>
    <p:sldId id="325" r:id="rId28"/>
    <p:sldId id="330" r:id="rId29"/>
    <p:sldId id="331" r:id="rId30"/>
    <p:sldId id="332" r:id="rId31"/>
    <p:sldId id="335" r:id="rId32"/>
    <p:sldId id="333" r:id="rId33"/>
    <p:sldId id="334" r:id="rId34"/>
    <p:sldId id="269" r:id="rId35"/>
    <p:sldId id="336" r:id="rId36"/>
    <p:sldId id="271" r:id="rId37"/>
    <p:sldId id="337" r:id="rId38"/>
    <p:sldId id="338" r:id="rId39"/>
    <p:sldId id="339" r:id="rId40"/>
    <p:sldId id="340" r:id="rId41"/>
    <p:sldId id="341" r:id="rId42"/>
    <p:sldId id="342" r:id="rId43"/>
    <p:sldId id="285" r:id="rId44"/>
    <p:sldId id="274" r:id="rId45"/>
  </p:sldIdLst>
  <p:sldSz cx="9144000" cy="5143500" type="screen16x9"/>
  <p:notesSz cx="6858000" cy="9144000"/>
  <p:embeddedFontLst>
    <p:embeddedFont>
      <p:font typeface="Anaheim" panose="020B0604020202020204" charset="0"/>
      <p:regular r:id="rId47"/>
    </p:embeddedFont>
    <p:embeddedFont>
      <p:font typeface="Annie Use Your Telescope" panose="020B0604020202020204"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Cambria Math" panose="02040503050406030204" pitchFamily="18" charset="0"/>
      <p:regular r:id="rId55"/>
    </p:embeddedFont>
    <p:embeddedFont>
      <p:font typeface="Exo" panose="020B0604020202020204" charset="0"/>
      <p:regular r:id="rId56"/>
      <p:bold r:id="rId57"/>
      <p:italic r:id="rId58"/>
      <p:boldItalic r:id="rId59"/>
    </p:embeddedFont>
    <p:embeddedFont>
      <p:font typeface="Lato" panose="020F0502020204030203" pitchFamily="34" charset="0"/>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Poppins Medium" panose="00000600000000000000" pitchFamily="2" charset="0"/>
      <p:regular r:id="rId68"/>
      <p: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85" d="100"/>
          <a:sy n="85" d="100"/>
        </p:scale>
        <p:origin x="60"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Ước</a:t>
            </a:r>
            <a:r>
              <a:rPr lang="en-US" b="1" baseline="0">
                <a:solidFill>
                  <a:schemeClr val="tx1"/>
                </a:solidFill>
                <a:latin typeface="Times New Roman" panose="02020603050405020304" pitchFamily="18" charset="0"/>
                <a:cs typeface="Times New Roman" panose="02020603050405020304" pitchFamily="18" charset="0"/>
              </a:rPr>
              <a:t> tính dân số Việt Nam qua các thập niên</a:t>
            </a:r>
          </a:p>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baseline="0">
                <a:solidFill>
                  <a:schemeClr val="tx1"/>
                </a:solidFill>
                <a:latin typeface="Times New Roman" panose="02020603050405020304" pitchFamily="18" charset="0"/>
                <a:cs typeface="Times New Roman" panose="02020603050405020304" pitchFamily="18" charset="0"/>
              </a:rPr>
              <a:t>(triệu người)  </a:t>
            </a:r>
            <a:endParaRPr lang="en-US"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2133110965296005"/>
          <c:y val="3.174603174603174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1979</c:v>
                </c:pt>
                <c:pt idx="1">
                  <c:v>1989</c:v>
                </c:pt>
                <c:pt idx="2">
                  <c:v>1999</c:v>
                </c:pt>
                <c:pt idx="3">
                  <c:v>2009</c:v>
                </c:pt>
                <c:pt idx="4">
                  <c:v>2019</c:v>
                </c:pt>
              </c:numCache>
            </c:numRef>
          </c:cat>
          <c:val>
            <c:numRef>
              <c:f>Sheet1!$B$2:$B$6</c:f>
              <c:numCache>
                <c:formatCode>General</c:formatCode>
                <c:ptCount val="5"/>
                <c:pt idx="0">
                  <c:v>53</c:v>
                </c:pt>
                <c:pt idx="1">
                  <c:v>67</c:v>
                </c:pt>
                <c:pt idx="2">
                  <c:v>79</c:v>
                </c:pt>
                <c:pt idx="3">
                  <c:v>87</c:v>
                </c:pt>
                <c:pt idx="4">
                  <c:v>93</c:v>
                </c:pt>
              </c:numCache>
            </c:numRef>
          </c:val>
          <c:extLst>
            <c:ext xmlns:c16="http://schemas.microsoft.com/office/drawing/2014/chart" uri="{C3380CC4-5D6E-409C-BE32-E72D297353CC}">
              <c16:uniqueId val="{00000000-D503-4F4C-A03A-65C612EAA4B1}"/>
            </c:ext>
          </c:extLst>
        </c:ser>
        <c:dLbls>
          <c:dLblPos val="outEnd"/>
          <c:showLegendKey val="0"/>
          <c:showVal val="1"/>
          <c:showCatName val="0"/>
          <c:showSerName val="0"/>
          <c:showPercent val="0"/>
          <c:showBubbleSize val="0"/>
        </c:dLbls>
        <c:gapWidth val="219"/>
        <c:overlap val="-27"/>
        <c:axId val="91714304"/>
        <c:axId val="91716992"/>
      </c:barChart>
      <c:catAx>
        <c:axId val="9171430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6992"/>
        <c:crosses val="autoZero"/>
        <c:auto val="1"/>
        <c:lblAlgn val="ctr"/>
        <c:lblOffset val="100"/>
        <c:noMultiLvlLbl val="0"/>
      </c:catAx>
      <c:valAx>
        <c:axId val="9171699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tx1"/>
            </a:solidFill>
            <a:tailEnd type="none"/>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1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B5E36-9645-49D2-9F20-921561B345A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4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f9ee62678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f9ee62678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6031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1715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424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268806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599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037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351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6107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3681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58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401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8" r:id="rId16"/>
    <p:sldLayoutId id="2147483675" r:id="rId17"/>
    <p:sldLayoutId id="2147483680" r:id="rId18"/>
    <p:sldLayoutId id="21474836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7070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slide" Target="slide28.xml"/><Relationship Id="rId3" Type="http://schemas.openxmlformats.org/officeDocument/2006/relationships/audio" Target="../media/audio1.wav"/><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png"/><Relationship Id="rId20" Type="http://schemas.openxmlformats.org/officeDocument/2006/relationships/slide" Target="slide30.xml"/><Relationship Id="rId1" Type="http://schemas.openxmlformats.org/officeDocument/2006/relationships/slideLayout" Target="../slideLayouts/slideLayout2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slide" Target="slide29.xml"/><Relationship Id="rId4" Type="http://schemas.openxmlformats.org/officeDocument/2006/relationships/image" Target="../media/image11.png"/><Relationship Id="rId9" Type="http://schemas.microsoft.com/office/2007/relationships/hdphoto" Target="../media/hdphoto2.wdp"/><Relationship Id="rId14" Type="http://schemas.openxmlformats.org/officeDocument/2006/relationships/image" Target="../media/image17.png"/><Relationship Id="rId22"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slide" Target="slide27.xml"/><Relationship Id="rId5" Type="http://schemas.openxmlformats.org/officeDocument/2006/relationships/image" Target="../media/image21.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slide" Target="slide27.xml"/><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slide" Target="slide27.xml"/><Relationship Id="rId5" Type="http://schemas.openxmlformats.org/officeDocument/2006/relationships/image" Target="../media/image30.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3.wav"/><Relationship Id="rId7" Type="http://schemas.openxmlformats.org/officeDocument/2006/relationships/image" Target="../media/image36.png"/><Relationship Id="rId12" Type="http://schemas.openxmlformats.org/officeDocument/2006/relationships/chart" Target="../charts/chart1.xml"/><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slide" Target="slide27.xml"/><Relationship Id="rId5" Type="http://schemas.openxmlformats.org/officeDocument/2006/relationships/image" Target="../media/image34.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3.wav"/><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slide" Target="slide27.xml"/><Relationship Id="rId5" Type="http://schemas.openxmlformats.org/officeDocument/2006/relationships/image" Target="../media/image38.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a:solidFill>
                  <a:schemeClr val="lt1"/>
                </a:solidFill>
                <a:latin typeface="Lato"/>
                <a:ea typeface="Lato"/>
                <a:cs typeface="Lato"/>
                <a:sym typeface="Lato"/>
              </a:rPr>
              <a:t>7th Grade</a:t>
            </a:r>
            <a:endParaRPr sz="4900">
              <a:solidFill>
                <a:schemeClr val="dk2"/>
              </a:solidFill>
              <a:latin typeface="Lato"/>
              <a:ea typeface="Lato"/>
              <a:cs typeface="Lato"/>
              <a:sym typeface="Lato"/>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latin typeface="+mn-lt"/>
              </a:rPr>
              <a:t>WELCOME TO OUR SCHOOL!</a:t>
            </a:r>
            <a:endParaRPr sz="2000" b="1" dirty="0">
              <a:latin typeface="+mn-lt"/>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val="3023755637"/>
                    </a:ext>
                  </a:extLst>
                </a:gridCol>
                <a:gridCol w="1570056">
                  <a:extLst>
                    <a:ext uri="{9D8B030D-6E8A-4147-A177-3AD203B41FA5}">
                      <a16:colId xmlns:a16="http://schemas.microsoft.com/office/drawing/2014/main"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val="3023755637"/>
                    </a:ext>
                  </a:extLst>
                </a:gridCol>
                <a:gridCol w="1615546">
                  <a:extLst>
                    <a:ext uri="{9D8B030D-6E8A-4147-A177-3AD203B41FA5}">
                      <a16:colId xmlns:a16="http://schemas.microsoft.com/office/drawing/2014/main"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
        <p:nvSpPr>
          <p:cNvPr id="3" name="TextBox 2">
            <a:extLst>
              <a:ext uri="{FF2B5EF4-FFF2-40B4-BE49-F238E27FC236}">
                <a16:creationId xmlns:a16="http://schemas.microsoft.com/office/drawing/2014/main"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ask="http://schemas.microsoft.com/office/drawing/2018/sketchyshape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p:spTree>
    <p:extLst>
      <p:ext uri="{BB962C8B-B14F-4D97-AF65-F5344CB8AC3E}">
        <p14:creationId xmlns:p14="http://schemas.microsoft.com/office/powerpoint/2010/main" val="856994780"/>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mc:AlternateContent xmlns:mc="http://schemas.openxmlformats.org/markup-compatibility/2006">
    <mc:Choice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5" name="Google Shape;2035;p50"/>
          <p:cNvGrpSpPr/>
          <p:nvPr/>
        </p:nvGrpSpPr>
        <p:grpSpPr>
          <a:xfrm>
            <a:off x="7207539" y="3652722"/>
            <a:ext cx="1339614" cy="751221"/>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50"/>
          <p:cNvGrpSpPr/>
          <p:nvPr/>
        </p:nvGrpSpPr>
        <p:grpSpPr>
          <a:xfrm>
            <a:off x="6265880" y="561976"/>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A9367291-5E48-4F85-9508-5857C9836B2E}"/>
              </a:ext>
            </a:extLst>
          </p:cNvPr>
          <p:cNvSpPr/>
          <p:nvPr/>
        </p:nvSpPr>
        <p:spPr>
          <a:xfrm>
            <a:off x="3163577" y="528460"/>
            <a:ext cx="5475110" cy="2336800"/>
          </a:xfrm>
          <a:prstGeom prst="cloudCallout">
            <a:avLst>
              <a:gd name="adj1" fmla="val -50465"/>
              <a:gd name="adj2" fmla="val 600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Nhắc</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bảng</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đồ</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học</a:t>
            </a:r>
            <a:r>
              <a:rPr lang="en-US" sz="2000" dirty="0">
                <a:solidFill>
                  <a:schemeClr val="tx1"/>
                </a:solidFill>
              </a:rPr>
              <a:t> ở </a:t>
            </a:r>
            <a:r>
              <a:rPr lang="en-US" sz="2000" dirty="0" err="1">
                <a:solidFill>
                  <a:schemeClr val="tx1"/>
                </a:solidFill>
              </a:rPr>
              <a:t>lớp</a:t>
            </a:r>
            <a:r>
              <a:rPr lang="en-US" sz="2000" dirty="0">
                <a:solidFill>
                  <a:schemeClr val="tx1"/>
                </a:solidFill>
              </a:rPr>
              <a:t> 6 </a:t>
            </a:r>
            <a:r>
              <a:rPr lang="en-US" sz="2000" dirty="0" err="1">
                <a:solidFill>
                  <a:schemeClr val="tx1"/>
                </a:solidFill>
              </a:rPr>
              <a:t>dùng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mô</a:t>
            </a:r>
            <a:r>
              <a:rPr lang="en-US" sz="2000" dirty="0">
                <a:solidFill>
                  <a:schemeClr val="tx1"/>
                </a:solidFill>
              </a:rPr>
              <a:t> </a:t>
            </a:r>
            <a:r>
              <a:rPr lang="en-US" sz="2000" dirty="0" err="1">
                <a:solidFill>
                  <a:schemeClr val="tx1"/>
                </a:solidFill>
              </a:rPr>
              <a:t>tả</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a:t>
            </a:r>
          </a:p>
        </p:txBody>
      </p:sp>
      <p:pic>
        <p:nvPicPr>
          <p:cNvPr id="6" name="Picture 5">
            <a:extLst>
              <a:ext uri="{FF2B5EF4-FFF2-40B4-BE49-F238E27FC236}">
                <a16:creationId xmlns:a16="http://schemas.microsoft.com/office/drawing/2014/main" id="{7D807DE3-EABE-427F-BFB0-C0E7D68289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288" y="926652"/>
            <a:ext cx="3143689" cy="3877216"/>
          </a:xfrm>
          <a:prstGeom prst="rect">
            <a:avLst/>
          </a:prstGeom>
        </p:spPr>
      </p:pic>
    </p:spTree>
    <p:extLst>
      <p:ext uri="{BB962C8B-B14F-4D97-AF65-F5344CB8AC3E}">
        <p14:creationId xmlns:p14="http://schemas.microsoft.com/office/powerpoint/2010/main" val="3462699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id="{BF37816A-963A-46C1-9423-BFE9EDB94371}"/>
              </a:ext>
            </a:extLst>
          </p:cNvPr>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49289" y="219563"/>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HĐ3</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367487" y="84096"/>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12472" y="84083"/>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547511" y="2208929"/>
            <a:ext cx="8252178" cy="2805320"/>
          </a:xfrm>
          <a:custGeom>
            <a:avLst/>
            <a:gdLst>
              <a:gd name="connsiteX0" fmla="*/ 0 w 8252178"/>
              <a:gd name="connsiteY0" fmla="*/ 0 h 2805320"/>
              <a:gd name="connsiteX1" fmla="*/ 8252178 w 8252178"/>
              <a:gd name="connsiteY1" fmla="*/ 0 h 2805320"/>
              <a:gd name="connsiteX2" fmla="*/ 8252178 w 8252178"/>
              <a:gd name="connsiteY2" fmla="*/ 2805320 h 2805320"/>
              <a:gd name="connsiteX3" fmla="*/ 0 w 8252178"/>
              <a:gd name="connsiteY3" fmla="*/ 2805320 h 2805320"/>
              <a:gd name="connsiteX4" fmla="*/ 0 w 8252178"/>
              <a:gd name="connsiteY4" fmla="*/ 0 h 280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178" h="2805320" fill="none" extrusionOk="0">
                <a:moveTo>
                  <a:pt x="0" y="0"/>
                </a:moveTo>
                <a:cubicBezTo>
                  <a:pt x="842039" y="-143182"/>
                  <a:pt x="6487237" y="-123185"/>
                  <a:pt x="8252178" y="0"/>
                </a:cubicBezTo>
                <a:cubicBezTo>
                  <a:pt x="8418008" y="556259"/>
                  <a:pt x="8155727" y="1515966"/>
                  <a:pt x="8252178" y="2805320"/>
                </a:cubicBezTo>
                <a:cubicBezTo>
                  <a:pt x="5058111" y="2764263"/>
                  <a:pt x="2751653" y="2704934"/>
                  <a:pt x="0" y="2805320"/>
                </a:cubicBezTo>
                <a:cubicBezTo>
                  <a:pt x="-150974" y="1709893"/>
                  <a:pt x="12648" y="350136"/>
                  <a:pt x="0" y="0"/>
                </a:cubicBezTo>
                <a:close/>
              </a:path>
              <a:path w="8252178" h="2805320" stroke="0" extrusionOk="0">
                <a:moveTo>
                  <a:pt x="0" y="0"/>
                </a:moveTo>
                <a:cubicBezTo>
                  <a:pt x="1266972" y="-118874"/>
                  <a:pt x="6063021" y="84730"/>
                  <a:pt x="8252178" y="0"/>
                </a:cubicBezTo>
                <a:cubicBezTo>
                  <a:pt x="8319944" y="1267328"/>
                  <a:pt x="8365314" y="2315301"/>
                  <a:pt x="8252178" y="2805320"/>
                </a:cubicBezTo>
                <a:cubicBezTo>
                  <a:pt x="4269216" y="2639582"/>
                  <a:pt x="2862439" y="2939752"/>
                  <a:pt x="0" y="2805320"/>
                </a:cubicBezTo>
                <a:cubicBezTo>
                  <a:pt x="-18077" y="1977139"/>
                  <a:pt x="-50488" y="1237217"/>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algn="just">
              <a:lnSpc>
                <a:spcPct val="150000"/>
              </a:lnSpc>
            </a:pPr>
            <a:r>
              <a:rPr lang="nl-NL" sz="2000" dirty="0"/>
              <a:t>a) Tổng doanh thu của tỉnh Khánh Hòa trong mỗi năm từ 2016 đến 2020 lần lượt là: 12 929,7 tỉ đồng; 17 300 tỉ đồng; 21 819,6 tỉ đồng; 27 100 tỉ đồng; 6 946,2 tỉ đồng. </a:t>
            </a:r>
            <a:endParaRPr lang="en-US" sz="2000" dirty="0"/>
          </a:p>
          <a:p>
            <a:pPr algn="just">
              <a:lnSpc>
                <a:spcPct val="150000"/>
              </a:lnSpc>
            </a:pPr>
            <a:r>
              <a:rPr lang="nl-NL" sz="2000" dirty="0"/>
              <a:t>b) Nguyên nhân khiến tổng doanh thu du lịch của tỉnh Khánh Hòa trong năm 2020 giảm so với năm 2019: do ảnh hưởng của đại dịch Covid – 19 kéo dài và diễn biến phức tạp. </a:t>
            </a:r>
            <a:endParaRPr lang="en-US" sz="2000" dirty="0"/>
          </a:p>
        </p:txBody>
      </p:sp>
    </p:spTree>
    <p:extLst>
      <p:ext uri="{BB962C8B-B14F-4D97-AF65-F5344CB8AC3E}">
        <p14:creationId xmlns:p14="http://schemas.microsoft.com/office/powerpoint/2010/main" val="410176435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896534" y="320689"/>
            <a:ext cx="3251200" cy="2004823"/>
          </a:xfrm>
          <a:prstGeom prst="wedgeRoundRectCallout">
            <a:avLst>
              <a:gd name="adj1" fmla="val 52164"/>
              <a:gd name="adj2" fmla="val 75451"/>
              <a:gd name="adj3" fmla="val 16667"/>
            </a:avLst>
          </a:prstGeom>
          <a:solidFill>
            <a:schemeClr val="bg1"/>
          </a:solidFill>
        </p:spPr>
        <p:txBody>
          <a:bodyPr spcFirstLastPara="1" wrap="square" lIns="0" tIns="0" rIns="0" bIns="0" anchor="ctr" anchorCtr="0">
            <a:noAutofit/>
          </a:bodyPr>
          <a:lstStyle/>
          <a:p>
            <a:pPr marL="0" marR="0" algn="just">
              <a:lnSpc>
                <a:spcPct val="150000"/>
              </a:lnSpc>
              <a:spcBef>
                <a:spcPts val="0"/>
              </a:spcBef>
              <a:spcAft>
                <a:spcPts val="600"/>
              </a:spcAft>
            </a:pPr>
            <a:r>
              <a:rPr lang="en-US" sz="2400" dirty="0" err="1">
                <a:latin typeface="+mn-lt"/>
                <a:ea typeface="Calibri" panose="020F0502020204030204" pitchFamily="34" charset="0"/>
                <a:cs typeface="Times New Roman" panose="02020603050405020304" pitchFamily="18" charset="0"/>
              </a:rPr>
              <a:t>D</a:t>
            </a:r>
            <a:r>
              <a:rPr lang="en-US" sz="2400" dirty="0" err="1">
                <a:effectLst/>
                <a:latin typeface="+mn-lt"/>
                <a:ea typeface="Calibri" panose="020F0502020204030204" pitchFamily="34" charset="0"/>
                <a:cs typeface="Times New Roman" panose="02020603050405020304" pitchFamily="18" charset="0"/>
              </a:rPr>
              <a:t>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thống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kê</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diễn</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bảng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đồ</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cột</a:t>
            </a:r>
            <a:r>
              <a:rPr lang="en-US" sz="2400" dirty="0">
                <a:effectLst/>
                <a:latin typeface="+mn-lt"/>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
                                            <p:bg/>
                                          </p:spTgt>
                                        </p:tgtEl>
                                        <p:attrNameLst>
                                          <p:attrName>style.visibility</p:attrName>
                                        </p:attrNameLst>
                                      </p:cBhvr>
                                      <p:to>
                                        <p:strVal val="visible"/>
                                      </p:to>
                                    </p:set>
                                    <p:anim calcmode="lin" valueType="num">
                                      <p:cBhvr additive="base">
                                        <p:cTn id="7" dur="500" fill="hold"/>
                                        <p:tgtEl>
                                          <p:spTgt spid="206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 calcmode="lin" valueType="num">
                                      <p:cBhvr additive="base">
                                        <p:cTn id="12" dur="500" fill="hold"/>
                                        <p:tgtEl>
                                          <p:spTgt spid="20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284586" y="2393422"/>
            <a:ext cx="2903252" cy="2427441"/>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solidFill>
                  <a:schemeClr val="bg2">
                    <a:lumMod val="50000"/>
                  </a:schemeClr>
                </a:solidFill>
                <a:latin typeface="+mn-lt"/>
              </a:rPr>
              <a:t>Ví</a:t>
            </a:r>
            <a:r>
              <a:rPr lang="en-US" sz="1800" i="1" dirty="0">
                <a:solidFill>
                  <a:schemeClr val="bg2">
                    <a:lumMod val="50000"/>
                  </a:schemeClr>
                </a:solidFill>
                <a:latin typeface="+mn-lt"/>
              </a:rPr>
              <a:t> </a:t>
            </a:r>
            <a:r>
              <a:rPr lang="en-US" sz="1800" i="1" dirty="0" err="1">
                <a:solidFill>
                  <a:schemeClr val="bg2">
                    <a:lumMod val="50000"/>
                  </a:schemeClr>
                </a:solidFill>
                <a:latin typeface="+mn-lt"/>
              </a:rPr>
              <a:t>dụ</a:t>
            </a:r>
            <a:r>
              <a:rPr lang="en-US" sz="1800" i="1" dirty="0">
                <a:solidFill>
                  <a:schemeClr val="bg2">
                    <a:lumMod val="50000"/>
                  </a:schemeClr>
                </a:solidFill>
                <a:latin typeface="+mn-lt"/>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đồ</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cột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kép</a:t>
            </a:r>
            <a:r>
              <a:rPr kumimoji="0" lang="en-US" sz="1800" b="0" i="0" u="none" strike="noStrike" kern="0" cap="none" spc="0" normalizeH="0" noProof="0" dirty="0">
                <a:ln>
                  <a:noFill/>
                </a:ln>
                <a:solidFill>
                  <a:srgbClr val="000000"/>
                </a:solidFill>
                <a:effectLst/>
                <a:uLnTx/>
                <a:uFillTx/>
                <a:latin typeface="Arial"/>
                <a:cs typeface="Arial"/>
                <a:sym typeface="Arial"/>
              </a:rPr>
              <a:t> ở </a:t>
            </a:r>
            <a:r>
              <a:rPr kumimoji="0" lang="en-US" sz="1800" b="0" i="0" u="none" strike="noStrike" kern="0" cap="none" spc="0" normalizeH="0" noProof="0" dirty="0" err="1">
                <a:ln>
                  <a:noFill/>
                </a:ln>
                <a:solidFill>
                  <a:srgbClr val="000000"/>
                </a:solidFill>
                <a:effectLst/>
                <a:uLnTx/>
                <a:uFillTx/>
                <a:latin typeface="Arial"/>
                <a:cs typeface="Arial"/>
                <a:sym typeface="Arial"/>
              </a:rPr>
              <a:t>Hình</a:t>
            </a:r>
            <a:r>
              <a:rPr kumimoji="0" lang="en-US" sz="1800" b="0" i="0" u="none" strike="noStrike" kern="0" cap="none" spc="0" normalizeH="0" noProof="0" dirty="0">
                <a:ln>
                  <a:noFill/>
                </a:ln>
                <a:solidFill>
                  <a:srgbClr val="000000"/>
                </a:solidFill>
                <a:effectLst/>
                <a:uLnTx/>
                <a:uFillTx/>
                <a:latin typeface="Arial"/>
                <a:cs typeface="Arial"/>
                <a:sym typeface="Arial"/>
              </a:rPr>
              <a:t> 2 </a:t>
            </a:r>
            <a:r>
              <a:rPr kumimoji="0" lang="en-US" sz="1800" b="0" i="0" u="none" strike="noStrike" kern="0" cap="none" spc="0" normalizeH="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diễn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kim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ngạch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xuất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khẩu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sản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phẩm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dệt</a:t>
            </a:r>
            <a:r>
              <a:rPr kumimoji="0" lang="en-US" sz="1800" b="0" i="0" u="none" strike="noStrike" kern="0" cap="none" spc="0" normalizeH="0" noProof="0" dirty="0">
                <a:ln>
                  <a:noFill/>
                </a:ln>
                <a:solidFill>
                  <a:srgbClr val="000000"/>
                </a:solidFill>
                <a:effectLst/>
                <a:uLnTx/>
                <a:uFillTx/>
                <a:latin typeface="Arial"/>
                <a:cs typeface="Arial"/>
                <a:sym typeface="Arial"/>
              </a:rPr>
              <a:t> may </a:t>
            </a:r>
            <a:r>
              <a:rPr kumimoji="0" lang="en-US" sz="1800" b="0" i="0" u="none" strike="noStrike" kern="0" cap="none" spc="0" normalizeH="0" noProof="0" dirty="0" err="1">
                <a:ln>
                  <a:noFill/>
                </a:ln>
                <a:solidFill>
                  <a:srgbClr val="000000"/>
                </a:solidFill>
                <a:effectLst/>
                <a:uLnTx/>
                <a:uFillTx/>
                <a:latin typeface="Arial"/>
                <a:cs typeface="Arial"/>
                <a:sym typeface="Arial"/>
              </a:rPr>
              <a:t>và</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da </a:t>
            </a:r>
            <a:r>
              <a:rPr kumimoji="0" lang="en-US" sz="1800" b="0" i="0" u="none" strike="noStrike" kern="0" cap="none" spc="0" normalizeH="0" noProof="0" dirty="0" err="1">
                <a:ln>
                  <a:noFill/>
                </a:ln>
                <a:solidFill>
                  <a:srgbClr val="000000"/>
                </a:solidFill>
                <a:effectLst/>
                <a:uLnTx/>
                <a:uFillTx/>
                <a:latin typeface="Arial"/>
                <a:cs typeface="Arial"/>
                <a:sym typeface="Arial"/>
              </a:rPr>
              <a:t>giày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a:t>
            </a:r>
            <a:r>
              <a:rPr kumimoji="0" lang="en-US" sz="1800" b="0" i="0" u="none" strike="noStrike" kern="0" cap="none" spc="0" normalizeH="0" noProof="0" dirty="0" err="1">
                <a:ln>
                  <a:noFill/>
                </a:ln>
                <a:solidFill>
                  <a:srgbClr val="000000"/>
                </a:solidFill>
                <a:effectLst/>
                <a:uLnTx/>
                <a:uFillTx/>
                <a:latin typeface="Arial"/>
                <a:cs typeface="Arial"/>
                <a:sym typeface="Arial"/>
              </a:rPr>
              <a:t>trong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các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2017, 2018, 2019, 2020. </a:t>
            </a:r>
            <a:r>
              <a:rPr lang="en-US" sz="1800" dirty="0"/>
              <a:t>Ở </a:t>
            </a:r>
            <a:r>
              <a:rPr lang="en-US" sz="1800" dirty="0" err="1"/>
              <a:t>đây</a:t>
            </a:r>
            <a:r>
              <a:rPr lang="en-US" sz="1800" dirty="0"/>
              <a:t>, </a:t>
            </a:r>
            <a:r>
              <a:rPr lang="en-US" sz="1800" dirty="0" err="1"/>
              <a:t>kim</a:t>
            </a:r>
            <a:r>
              <a:rPr lang="en-US" sz="1800" dirty="0"/>
              <a:t> </a:t>
            </a:r>
            <a:r>
              <a:rPr lang="en-US" sz="1800" dirty="0" err="1"/>
              <a:t>ngạch</a:t>
            </a:r>
            <a:r>
              <a:rPr lang="en-US" sz="1800" dirty="0"/>
              <a:t> </a:t>
            </a:r>
            <a:r>
              <a:rPr lang="en-US" sz="1800" dirty="0" err="1"/>
              <a:t>xuất</a:t>
            </a:r>
            <a:r>
              <a:rPr lang="en-US" sz="1800" dirty="0"/>
              <a:t> </a:t>
            </a:r>
            <a:r>
              <a:rPr lang="en-US" sz="1800" dirty="0" err="1"/>
              <a:t>khẩu</a:t>
            </a:r>
            <a:r>
              <a:rPr lang="en-US" sz="1800" dirty="0"/>
              <a:t> </a:t>
            </a:r>
            <a:r>
              <a:rPr lang="en-US" sz="1800" dirty="0" err="1"/>
              <a:t>một</a:t>
            </a:r>
            <a:r>
              <a:rPr lang="en-US" sz="1800" dirty="0"/>
              <a:t> </a:t>
            </a:r>
            <a:r>
              <a:rPr lang="en-US" sz="1800" dirty="0" err="1"/>
              <a:t>loại</a:t>
            </a:r>
            <a:r>
              <a:rPr lang="en-US" sz="1800" dirty="0"/>
              <a:t> hang </a:t>
            </a:r>
            <a:r>
              <a:rPr lang="en-US" sz="1800" dirty="0" err="1"/>
              <a:t>hoá</a:t>
            </a:r>
            <a:r>
              <a:rPr lang="en-US" sz="1800" dirty="0"/>
              <a:t> </a:t>
            </a:r>
            <a:r>
              <a:rPr lang="en-US" sz="1800" dirty="0" err="1"/>
              <a:t>là</a:t>
            </a:r>
            <a:r>
              <a:rPr lang="en-US" sz="1800" dirty="0"/>
              <a:t> </a:t>
            </a:r>
            <a:r>
              <a:rPr lang="en-US" sz="1800" dirty="0" err="1"/>
              <a:t>số</a:t>
            </a:r>
            <a:r>
              <a:rPr lang="en-US" sz="1800" dirty="0"/>
              <a:t> </a:t>
            </a:r>
            <a:r>
              <a:rPr lang="en-US" sz="1800" dirty="0" err="1"/>
              <a:t>tiền</a:t>
            </a:r>
            <a:r>
              <a:rPr lang="en-US" sz="1800" dirty="0"/>
              <a:t> </a:t>
            </a:r>
            <a:r>
              <a:rPr lang="en-US" sz="1800" dirty="0" err="1"/>
              <a:t>thu</a:t>
            </a:r>
            <a:r>
              <a:rPr lang="en-US" sz="1800" dirty="0"/>
              <a:t> </a:t>
            </a:r>
            <a:r>
              <a:rPr lang="en-US" sz="1800" dirty="0" err="1"/>
              <a:t>được</a:t>
            </a:r>
            <a:r>
              <a:rPr lang="en-US" sz="1800" dirty="0"/>
              <a:t> </a:t>
            </a:r>
            <a:r>
              <a:rPr lang="en-US" sz="1800" dirty="0" err="1"/>
              <a:t>khi</a:t>
            </a:r>
            <a:r>
              <a:rPr lang="en-US" sz="1800" dirty="0"/>
              <a:t> </a:t>
            </a:r>
            <a:r>
              <a:rPr lang="en-US" sz="1800" dirty="0" err="1"/>
              <a:t>xuất</a:t>
            </a:r>
            <a:r>
              <a:rPr lang="en-US" sz="1800" dirty="0"/>
              <a:t> </a:t>
            </a:r>
            <a:r>
              <a:rPr lang="en-US" sz="1800" dirty="0" err="1"/>
              <a:t>khẩu</a:t>
            </a:r>
            <a:r>
              <a:rPr lang="en-US" sz="1800" dirty="0"/>
              <a:t> </a:t>
            </a:r>
            <a:r>
              <a:rPr lang="en-US" sz="1800" dirty="0" err="1"/>
              <a:t>loại</a:t>
            </a:r>
            <a:r>
              <a:rPr lang="en-US" sz="1800" dirty="0"/>
              <a:t> </a:t>
            </a:r>
            <a:r>
              <a:rPr lang="en-US" sz="1800" dirty="0" err="1"/>
              <a:t>hàng</a:t>
            </a:r>
            <a:r>
              <a:rPr lang="en-US" sz="1800" dirty="0"/>
              <a:t> </a:t>
            </a:r>
            <a:r>
              <a:rPr lang="en-US" sz="1800" dirty="0" err="1"/>
              <a:t>hoá</a:t>
            </a:r>
            <a:r>
              <a:rPr lang="en-US" sz="1800" dirty="0"/>
              <a:t> </a:t>
            </a:r>
            <a:r>
              <a:rPr lang="en-US" sz="1800" dirty="0" err="1"/>
              <a:t>đó</a:t>
            </a:r>
            <a:r>
              <a:rPr lang="en-US" sz="1800" dirty="0"/>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4155501" y="-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35468" y="2547879"/>
            <a:ext cx="3126351"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a)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dệt</a:t>
            </a:r>
            <a:r>
              <a:rPr kumimoji="0" lang="en-US" sz="1800" b="0" i="0" u="none" strike="noStrike" kern="0" cap="none" spc="0" normalizeH="0" baseline="0" noProof="0" dirty="0">
                <a:ln>
                  <a:noFill/>
                </a:ln>
                <a:solidFill>
                  <a:schemeClr val="bg1"/>
                </a:solidFill>
                <a:effectLst/>
                <a:uLnTx/>
                <a:uFillTx/>
                <a:latin typeface="Arial"/>
                <a:cs typeface="Arial"/>
                <a:sym typeface="Arial"/>
              </a:rPr>
              <a:t> may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
        <p:nvSpPr>
          <p:cNvPr id="9" name="TextBox 8">
            <a:extLst>
              <a:ext uri="{FF2B5EF4-FFF2-40B4-BE49-F238E27FC236}">
                <a16:creationId xmlns:a16="http://schemas.microsoft.com/office/drawing/2014/main" id="{5F22EAD4-B22B-4E4B-918D-F7FCCC748FCF}"/>
              </a:ext>
            </a:extLst>
          </p:cNvPr>
          <p:cNvSpPr txBox="1"/>
          <p:nvPr/>
        </p:nvSpPr>
        <p:spPr>
          <a:xfrm>
            <a:off x="6165071" y="2403902"/>
            <a:ext cx="2903253"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b)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da</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noProof="0" dirty="0" err="1">
                <a:ln>
                  <a:noFill/>
                </a:ln>
                <a:solidFill>
                  <a:schemeClr val="bg1"/>
                </a:solidFill>
                <a:effectLst/>
                <a:uLnTx/>
                <a:uFillTx/>
                <a:latin typeface="Arial"/>
                <a:cs typeface="Arial"/>
                <a:sym typeface="Arial"/>
              </a:rPr>
              <a:t>giày</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Tree>
    <p:extLst>
      <p:ext uri="{BB962C8B-B14F-4D97-AF65-F5344CB8AC3E}">
        <p14:creationId xmlns:p14="http://schemas.microsoft.com/office/powerpoint/2010/main" val="4040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đồ</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kép</a:t>
            </a:r>
            <a:r>
              <a:rPr kumimoji="0" lang="en-US" sz="1800" b="0" i="0" u="none" strike="noStrike" kern="0" cap="none" spc="0" normalizeH="0" baseline="0" noProof="0" dirty="0">
                <a:ln>
                  <a:noFill/>
                </a:ln>
                <a:solidFill>
                  <a:srgbClr val="000000"/>
                </a:solidFill>
                <a:effectLst/>
                <a:uLnTx/>
                <a:uFillTx/>
                <a:latin typeface="Arial"/>
                <a:cs typeface="Arial"/>
                <a:sym typeface="Arial"/>
              </a:rPr>
              <a:t>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1800" b="0" i="0" u="none" strike="noStrike" kern="0" cap="none" spc="0" normalizeH="0" baseline="0" noProof="0" dirty="0">
                <a:ln>
                  <a:noFill/>
                </a:ln>
                <a:solidFill>
                  <a:srgbClr val="000000"/>
                </a:solidFill>
                <a:effectLst/>
                <a:uLnTx/>
                <a:uFillTx/>
                <a:latin typeface="Arial"/>
                <a:cs typeface="Arial"/>
                <a:sym typeface="Arial"/>
              </a:rPr>
              <a:t> 2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phẩm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dệt</a:t>
            </a:r>
            <a:r>
              <a:rPr kumimoji="0" lang="en-US" sz="1800" b="0" i="0" u="none" strike="noStrike" kern="0" cap="none" spc="0" normalizeH="0" baseline="0" noProof="0" dirty="0">
                <a:ln>
                  <a:noFill/>
                </a:ln>
                <a:solidFill>
                  <a:srgbClr val="000000"/>
                </a:solidFill>
                <a:effectLst/>
                <a:uLnTx/>
                <a:uFillTx/>
                <a:latin typeface="Arial"/>
                <a:cs typeface="Arial"/>
                <a:sym typeface="Arial"/>
              </a:rPr>
              <a:t> may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da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giày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Việt</a:t>
            </a:r>
            <a:r>
              <a:rPr kumimoji="0" lang="en-US" sz="1800" b="0" i="0" u="none" strike="noStrike" kern="0" cap="none" spc="0" normalizeH="0" baseline="0" noProof="0" dirty="0">
                <a:ln>
                  <a:noFill/>
                </a:ln>
                <a:solidFill>
                  <a:srgbClr val="000000"/>
                </a:solidFill>
                <a:effectLst/>
                <a:uLnTx/>
                <a:uFillTx/>
                <a:latin typeface="Arial"/>
                <a:cs typeface="Arial"/>
                <a:sym typeface="Arial"/>
              </a:rPr>
              <a:t> Nam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năm</a:t>
            </a:r>
            <a:r>
              <a:rPr kumimoji="0" lang="en-US" sz="1800" b="0" i="0" u="none" strike="noStrike" kern="0" cap="none" spc="0" normalizeH="0" baseline="0" noProof="0" dirty="0">
                <a:ln>
                  <a:noFill/>
                </a:ln>
                <a:solidFill>
                  <a:srgbClr val="000000"/>
                </a:solidFill>
                <a:effectLst/>
                <a:uLnTx/>
                <a:uFillTx/>
                <a:latin typeface="Arial"/>
                <a:cs typeface="Arial"/>
                <a:sym typeface="Arial"/>
              </a:rPr>
              <a:t> 2017, 2018, 2019, 2020.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đây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tiền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4025084" y="-7257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558989" y="2291617"/>
            <a:ext cx="845537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solidFill>
                  <a:srgbClr val="FFFFFF"/>
                </a:solidFill>
              </a:rPr>
              <a:t>c</a:t>
            </a:r>
            <a:r>
              <a:rPr kumimoji="0" lang="en-US" sz="1800" b="0" i="0" u="none" strike="noStrike" kern="0" cap="none" spc="0" normalizeH="0" baseline="0" noProof="0" dirty="0">
                <a:ln>
                  <a:noFill/>
                </a:ln>
                <a:solidFill>
                  <a:srgbClr val="FFFFFF"/>
                </a:solidFill>
                <a:effectLst/>
                <a:uLnTx/>
                <a:uFillTx/>
                <a:latin typeface="Arial"/>
                <a:cs typeface="Arial"/>
                <a:sym typeface="Arial"/>
              </a:rPr>
              <a:t>) </a:t>
            </a:r>
            <a:r>
              <a:rPr kumimoji="0" lang="en-US" sz="1800" b="0" i="0" u="none" strike="noStrike" kern="0" cap="none" spc="0" normalizeH="0" baseline="0" noProof="0" dirty="0" err="1">
                <a:ln>
                  <a:noFill/>
                </a:ln>
                <a:solidFill>
                  <a:srgbClr val="FFFFFF"/>
                </a:solidFill>
                <a:effectLst/>
                <a:uLnTx/>
                <a:uFillTx/>
                <a:latin typeface="Arial"/>
                <a:cs typeface="Arial"/>
                <a:sym typeface="Arial"/>
              </a:rPr>
              <a:t>Lậ</a:t>
            </a:r>
            <a:r>
              <a:rPr lang="en-US" sz="1800" dirty="0">
                <a:solidFill>
                  <a:srgbClr val="FFFFFF"/>
                </a:solidFill>
              </a:rPr>
              <a:t>p </a:t>
            </a:r>
            <a:r>
              <a:rPr lang="en-US" sz="1800" dirty="0" err="1">
                <a:solidFill>
                  <a:srgbClr val="FFFFFF"/>
                </a:solidFill>
              </a:rPr>
              <a:t>bảng</a:t>
            </a:r>
            <a:r>
              <a:rPr lang="en-US" sz="1800" dirty="0">
                <a:solidFill>
                  <a:srgbClr val="FFFFFF"/>
                </a:solidFill>
              </a:rPr>
              <a:t> </a:t>
            </a:r>
            <a:r>
              <a:rPr lang="en-US" sz="1800" dirty="0" err="1">
                <a:solidFill>
                  <a:srgbClr val="FFFFFF"/>
                </a:solidFill>
              </a:rPr>
              <a:t>số</a:t>
            </a:r>
            <a:r>
              <a:rPr lang="en-US" sz="1800" dirty="0">
                <a:solidFill>
                  <a:srgbClr val="FFFFFF"/>
                </a:solidFill>
              </a:rPr>
              <a:t> </a:t>
            </a:r>
            <a:r>
              <a:rPr lang="en-US" sz="1800" dirty="0" err="1">
                <a:solidFill>
                  <a:srgbClr val="FFFFFF"/>
                </a:solidFill>
              </a:rPr>
              <a:t>liệu</a:t>
            </a:r>
            <a:r>
              <a:rPr lang="en-US" sz="1800" dirty="0">
                <a:solidFill>
                  <a:srgbClr val="FFFFFF"/>
                </a:solidFill>
              </a:rPr>
              <a:t> </a:t>
            </a:r>
            <a:r>
              <a:rPr lang="en-US" sz="1800" dirty="0" err="1">
                <a:solidFill>
                  <a:srgbClr val="FFFFFF"/>
                </a:solidFill>
              </a:rPr>
              <a:t>thống</a:t>
            </a:r>
            <a:r>
              <a:rPr lang="en-US" sz="1800" dirty="0">
                <a:solidFill>
                  <a:srgbClr val="FFFFFF"/>
                </a:solidFill>
              </a:rPr>
              <a:t> </a:t>
            </a:r>
            <a:r>
              <a:rPr lang="en-US" sz="1800" dirty="0" err="1">
                <a:solidFill>
                  <a:srgbClr val="FFFFFF"/>
                </a:solidFill>
              </a:rPr>
              <a:t>kê</a:t>
            </a:r>
            <a:r>
              <a:rPr lang="en-US" sz="1800" dirty="0">
                <a:solidFill>
                  <a:srgbClr val="FFFFFF"/>
                </a:solidFill>
              </a:rPr>
              <a:t> </a:t>
            </a:r>
            <a:r>
              <a:rPr lang="en-US" sz="1800" dirty="0" err="1">
                <a:solidFill>
                  <a:srgbClr val="FFFFFF"/>
                </a:solidFill>
              </a:rPr>
              <a:t>kim</a:t>
            </a:r>
            <a:r>
              <a:rPr lang="en-US" sz="1800" dirty="0">
                <a:solidFill>
                  <a:srgbClr val="FFFFFF"/>
                </a:solidFill>
              </a:rPr>
              <a:t> </a:t>
            </a:r>
            <a:r>
              <a:rPr lang="en-US" sz="1800" dirty="0" err="1">
                <a:solidFill>
                  <a:srgbClr val="FFFFFF"/>
                </a:solidFill>
              </a:rPr>
              <a:t>ngạch</a:t>
            </a:r>
            <a:r>
              <a:rPr lang="en-US" sz="1800" dirty="0">
                <a:solidFill>
                  <a:srgbClr val="FFFFFF"/>
                </a:solidFill>
              </a:rPr>
              <a:t> </a:t>
            </a:r>
            <a:r>
              <a:rPr lang="en-US" sz="1800" dirty="0" err="1">
                <a:solidFill>
                  <a:srgbClr val="FFFFFF"/>
                </a:solidFill>
              </a:rPr>
              <a:t>xuất</a:t>
            </a:r>
            <a:r>
              <a:rPr lang="en-US" sz="1800" dirty="0">
                <a:solidFill>
                  <a:srgbClr val="FFFFFF"/>
                </a:solidFill>
              </a:rPr>
              <a:t> </a:t>
            </a:r>
            <a:r>
              <a:rPr lang="en-US" sz="1800" dirty="0" err="1">
                <a:solidFill>
                  <a:srgbClr val="FFFFFF"/>
                </a:solidFill>
              </a:rPr>
              <a:t>khẩu</a:t>
            </a:r>
            <a:r>
              <a:rPr lang="en-US" sz="1800" dirty="0">
                <a:solidFill>
                  <a:srgbClr val="FFFFFF"/>
                </a:solidFill>
              </a:rPr>
              <a:t> </a:t>
            </a:r>
            <a:r>
              <a:rPr lang="en-US" sz="1800" dirty="0" err="1">
                <a:solidFill>
                  <a:srgbClr val="FFFFFF"/>
                </a:solidFill>
              </a:rPr>
              <a:t>sản</a:t>
            </a:r>
            <a:r>
              <a:rPr lang="en-US" sz="1800" dirty="0">
                <a:solidFill>
                  <a:srgbClr val="FFFFFF"/>
                </a:solidFill>
              </a:rPr>
              <a:t> </a:t>
            </a:r>
            <a:r>
              <a:rPr lang="en-US" sz="1800" dirty="0" err="1">
                <a:solidFill>
                  <a:srgbClr val="FFFFFF"/>
                </a:solidFill>
              </a:rPr>
              <a:t>phẩm</a:t>
            </a:r>
            <a:r>
              <a:rPr lang="en-US" sz="1800" dirty="0">
                <a:solidFill>
                  <a:srgbClr val="FFFFFF"/>
                </a:solidFill>
              </a:rPr>
              <a:t> </a:t>
            </a:r>
            <a:r>
              <a:rPr lang="en-US" sz="1800" dirty="0" err="1">
                <a:solidFill>
                  <a:srgbClr val="FFFFFF"/>
                </a:solidFill>
              </a:rPr>
              <a:t>ngành</a:t>
            </a:r>
            <a:r>
              <a:rPr lang="en-US" sz="1800" dirty="0">
                <a:solidFill>
                  <a:srgbClr val="FFFFFF"/>
                </a:solidFill>
              </a:rPr>
              <a:t> </a:t>
            </a:r>
            <a:r>
              <a:rPr lang="en-US" sz="1800" dirty="0" err="1">
                <a:solidFill>
                  <a:srgbClr val="FFFFFF"/>
                </a:solidFill>
              </a:rPr>
              <a:t>dệt</a:t>
            </a:r>
            <a:r>
              <a:rPr lang="en-US" sz="1800" dirty="0">
                <a:solidFill>
                  <a:srgbClr val="FFFFFF"/>
                </a:solidFill>
              </a:rPr>
              <a:t> may </a:t>
            </a:r>
            <a:r>
              <a:rPr lang="en-US" sz="1800" dirty="0" err="1">
                <a:solidFill>
                  <a:srgbClr val="FFFFFF"/>
                </a:solidFill>
              </a:rPr>
              <a:t>và</a:t>
            </a:r>
            <a:r>
              <a:rPr lang="en-US" sz="1800" dirty="0">
                <a:solidFill>
                  <a:srgbClr val="FFFFFF"/>
                </a:solidFill>
              </a:rPr>
              <a:t> </a:t>
            </a:r>
            <a:r>
              <a:rPr lang="en-US" sz="1800" dirty="0" err="1">
                <a:solidFill>
                  <a:srgbClr val="FFFFFF"/>
                </a:solidFill>
              </a:rPr>
              <a:t>ngành</a:t>
            </a:r>
            <a:r>
              <a:rPr lang="en-US" sz="1800" dirty="0">
                <a:solidFill>
                  <a:srgbClr val="FFFFFF"/>
                </a:solidFill>
              </a:rPr>
              <a:t> da </a:t>
            </a:r>
            <a:r>
              <a:rPr lang="en-US" sz="1800" dirty="0" err="1">
                <a:solidFill>
                  <a:srgbClr val="FFFFFF"/>
                </a:solidFill>
              </a:rPr>
              <a:t>giày</a:t>
            </a:r>
            <a:r>
              <a:rPr lang="en-US" sz="1800" dirty="0">
                <a:solidFill>
                  <a:srgbClr val="FFFFFF"/>
                </a:solidFill>
              </a:rPr>
              <a:t> </a:t>
            </a:r>
            <a:r>
              <a:rPr lang="en-US" sz="1800" dirty="0" err="1">
                <a:solidFill>
                  <a:srgbClr val="FFFFFF"/>
                </a:solidFill>
              </a:rPr>
              <a:t>của</a:t>
            </a:r>
            <a:r>
              <a:rPr lang="en-US" sz="1800" dirty="0">
                <a:solidFill>
                  <a:srgbClr val="FFFFFF"/>
                </a:solidFill>
              </a:rPr>
              <a:t> </a:t>
            </a:r>
            <a:r>
              <a:rPr lang="en-US" sz="1800" dirty="0" err="1">
                <a:solidFill>
                  <a:srgbClr val="FFFFFF"/>
                </a:solidFill>
              </a:rPr>
              <a:t>Việt</a:t>
            </a:r>
            <a:r>
              <a:rPr lang="en-US" sz="1800" dirty="0">
                <a:solidFill>
                  <a:srgbClr val="FFFFFF"/>
                </a:solidFill>
              </a:rPr>
              <a:t> Nam </a:t>
            </a:r>
            <a:r>
              <a:rPr lang="en-US" sz="1800" dirty="0" err="1">
                <a:solidFill>
                  <a:srgbClr val="FFFFFF"/>
                </a:solidFill>
              </a:rPr>
              <a:t>theo</a:t>
            </a:r>
            <a:r>
              <a:rPr lang="en-US" sz="1800" dirty="0">
                <a:solidFill>
                  <a:srgbClr val="FFFFFF"/>
                </a:solidFill>
              </a:rPr>
              <a:t> </a:t>
            </a:r>
            <a:r>
              <a:rPr lang="en-US" sz="1800" dirty="0" err="1">
                <a:solidFill>
                  <a:srgbClr val="FFFFFF"/>
                </a:solidFill>
              </a:rPr>
              <a:t>mẫu</a:t>
            </a:r>
            <a:r>
              <a:rPr lang="en-US" sz="1800" dirty="0">
                <a:solidFill>
                  <a:srgbClr val="FFFFFF"/>
                </a:solidFill>
              </a:rPr>
              <a:t> </a:t>
            </a:r>
            <a:r>
              <a:rPr lang="en-US" sz="1800" dirty="0" err="1">
                <a:solidFill>
                  <a:srgbClr val="FFFFFF"/>
                </a:solidFill>
              </a:rPr>
              <a:t>sau</a:t>
            </a:r>
            <a:r>
              <a:rPr lang="en-US" sz="1800" dirty="0">
                <a:solidFill>
                  <a:srgbClr val="FFFFFF"/>
                </a:solidFill>
              </a:rPr>
              <a:t> (</a:t>
            </a:r>
            <a:r>
              <a:rPr lang="en-US" sz="1800" dirty="0" err="1">
                <a:solidFill>
                  <a:srgbClr val="FFFFFF"/>
                </a:solidFill>
              </a:rPr>
              <a:t>đơn</a:t>
            </a:r>
            <a:r>
              <a:rPr lang="en-US" sz="1800" dirty="0">
                <a:solidFill>
                  <a:srgbClr val="FFFFFF"/>
                </a:solidFill>
              </a:rPr>
              <a:t> </a:t>
            </a:r>
            <a:r>
              <a:rPr lang="en-US" sz="1800" dirty="0" err="1">
                <a:solidFill>
                  <a:srgbClr val="FFFFFF"/>
                </a:solidFill>
              </a:rPr>
              <a:t>vị</a:t>
            </a:r>
            <a:r>
              <a:rPr lang="en-US" sz="1800" dirty="0">
                <a:solidFill>
                  <a:srgbClr val="FFFFFF"/>
                </a:solidFill>
              </a:rPr>
              <a:t>: </a:t>
            </a:r>
            <a:r>
              <a:rPr lang="en-US" sz="1800" dirty="0" err="1">
                <a:solidFill>
                  <a:srgbClr val="FFFFFF"/>
                </a:solidFill>
              </a:rPr>
              <a:t>tỉ</a:t>
            </a:r>
            <a:r>
              <a:rPr lang="en-US" sz="1800" dirty="0">
                <a:solidFill>
                  <a:srgbClr val="FFFFFF"/>
                </a:solidFill>
              </a:rPr>
              <a:t> </a:t>
            </a:r>
            <a:r>
              <a:rPr lang="en-US" sz="1800" dirty="0" err="1">
                <a:solidFill>
                  <a:srgbClr val="FFFFFF"/>
                </a:solidFill>
              </a:rPr>
              <a:t>đô</a:t>
            </a:r>
            <a:r>
              <a:rPr lang="en-US" sz="1800" dirty="0">
                <a:solidFill>
                  <a:srgbClr val="FFFFFF"/>
                </a:solidFill>
              </a:rPr>
              <a:t> la </a:t>
            </a:r>
            <a:r>
              <a:rPr lang="en-US" sz="1800" dirty="0" err="1">
                <a:solidFill>
                  <a:srgbClr val="FFFFFF"/>
                </a:solidFill>
              </a:rPr>
              <a:t>Mỹ</a:t>
            </a:r>
            <a:r>
              <a:rPr lang="en-US" sz="1800" dirty="0">
                <a:solidFill>
                  <a:srgbClr val="FFFFFF"/>
                </a:solidFill>
              </a:rPr>
              <a:t>)</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4059827615"/>
              </p:ext>
            </p:extLst>
          </p:nvPr>
        </p:nvGraphicFramePr>
        <p:xfrm>
          <a:off x="690275" y="3220578"/>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Tree>
    <p:extLst>
      <p:ext uri="{BB962C8B-B14F-4D97-AF65-F5344CB8AC3E}">
        <p14:creationId xmlns:p14="http://schemas.microsoft.com/office/powerpoint/2010/main" val="1675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37590" y="83647"/>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463095" y="2179461"/>
            <a:ext cx="8217809" cy="2949525"/>
          </a:xfrm>
          <a:prstGeom prst="rect">
            <a:avLst/>
          </a:prstGeom>
          <a:noFill/>
        </p:spPr>
        <p:txBody>
          <a:bodyPr wrap="square">
            <a:spAutoFit/>
          </a:bodyPr>
          <a:lstStyle/>
          <a:p>
            <a:pPr lvl="0" algn="just">
              <a:lnSpc>
                <a:spcPct val="150000"/>
              </a:lnSpc>
              <a:defRPr/>
            </a:pPr>
            <a:r>
              <a:rPr lang="vi-VN" sz="1800" dirty="0">
                <a:solidFill>
                  <a:srgbClr val="FFFFFF"/>
                </a:solidFill>
              </a:rPr>
              <a:t>a) Nhìn vào cột (màu xanh) của biểu đồ cột kép ở Hình 2 biểu thị kim ngạch xuất khẩu sản phẩm ngành dệt may của Việt Nam trong năm 2017, ta thấy trên đỉnh cột đó ghi số 31,8 và đơn vị tính ghi trên trục thẳng đứng là tỉ đô la Mỹ. Vậy kim ngạch xuất khẩu sản phẩm ngành dệt may của Việt Nam trong năm 2017 là 31,8 tỉ đô la Mỹ. Tương tự như trên, ta xác định được kim ngạch xuất khẩu sản phẩm ngành dệt may của Việt Nam trong các năm 2018, 2019, 2020 lần lượt là: 36,2; 38,8; 35,0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43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19762" y="124230"/>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93524" y="2409656"/>
            <a:ext cx="8950476" cy="2534027"/>
          </a:xfrm>
          <a:prstGeom prst="rect">
            <a:avLst/>
          </a:prstGeom>
          <a:noFill/>
        </p:spPr>
        <p:txBody>
          <a:bodyPr wrap="square">
            <a:spAutoFit/>
          </a:bodyPr>
          <a:lstStyle/>
          <a:p>
            <a:pPr lvl="0" algn="just">
              <a:lnSpc>
                <a:spcPct val="150000"/>
              </a:lnSpc>
              <a:defRPr/>
            </a:pPr>
            <a:r>
              <a:rPr lang="vi-VN" sz="1800" dirty="0">
                <a:solidFill>
                  <a:srgbClr val="FFFFFF"/>
                </a:solidFill>
              </a:rPr>
              <a:t>b) Nhìn vào cột (màu cam) của biểu đồ cột kép ở Hình 2 biểu thị kim ngạch xuất khẩu sản phẩm ngành da giày của Việt Nam trong năm 2017, ta thấy trên đỉnh cột đó ghi số 17,9 và đơn vị tính ghi trên trục thẳng đứng là tỉ đô la Mỹ. Vậy kim ngạch xuất khẩu sản phẩm ngành da giày của Việt Nam trong năm 2017 là 17,9 tỉ đô la Mỹ.Tương tự như trên, ta xác định được kim ngạch xuất khẩu sản phẩm ngành da giày củaViệt Nam trong các năm 2018, 2019, 2020 lần lượt là: 19,6; 22,1; 19,9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01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1352218220"/>
              </p:ext>
            </p:extLst>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7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clrChange>
              <a:clrFrom>
                <a:srgbClr val="FFFFD1"/>
              </a:clrFrom>
              <a:clrTo>
                <a:srgbClr val="FFFFD1">
                  <a:alpha val="0"/>
                </a:srgbClr>
              </a:clrTo>
            </a:clrChange>
            <a:extLst>
              <a:ext uri="{BEBA8EAE-BF5A-486C-A8C5-ECC9F3942E4B}">
                <a14:imgProps xmlns:a14="http://schemas.microsoft.com/office/drawing/2010/main">
                  <a14:imgLayer r:embed="rId6">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4933343" y="1341804"/>
            <a:ext cx="1497541" cy="1309306"/>
          </a:xfrm>
          <a:prstGeom prst="rect">
            <a:avLst/>
          </a:prstGeom>
        </p:spPr>
      </p:pic>
      <p:pic>
        <p:nvPicPr>
          <p:cNvPr id="6" name="Picture 5">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109968" y="937294"/>
            <a:ext cx="1845008" cy="1634456"/>
          </a:xfrm>
          <a:prstGeom prst="rect">
            <a:avLst/>
          </a:prstGeom>
        </p:spPr>
      </p:pic>
      <p:pic>
        <p:nvPicPr>
          <p:cNvPr id="1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7954975" y="675893"/>
            <a:ext cx="1450097" cy="1078629"/>
          </a:xfrm>
          <a:prstGeom prst="rect">
            <a:avLst/>
          </a:prstGeom>
        </p:spPr>
      </p:pic>
      <p:pic>
        <p:nvPicPr>
          <p:cNvPr id="35" name="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3604" y="2857981"/>
            <a:ext cx="1028789" cy="1284843"/>
          </a:xfrm>
          <a:prstGeom prst="rect">
            <a:avLst/>
          </a:prstGeom>
        </p:spPr>
      </p:pic>
      <p:pic>
        <p:nvPicPr>
          <p:cNvPr id="36" name="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0332" y="3884859"/>
            <a:ext cx="1028789" cy="1289416"/>
          </a:xfrm>
          <a:prstGeom prst="rect">
            <a:avLst/>
          </a:prstGeom>
        </p:spPr>
      </p:pic>
      <p:pic>
        <p:nvPicPr>
          <p:cNvPr id="37" name="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7400" y="2542260"/>
            <a:ext cx="1028789" cy="1284843"/>
          </a:xfrm>
          <a:prstGeom prst="rect">
            <a:avLst/>
          </a:prstGeom>
        </p:spPr>
      </p:pic>
      <p:pic>
        <p:nvPicPr>
          <p:cNvPr id="38" name="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3488" y="3858657"/>
            <a:ext cx="1028789" cy="1284843"/>
          </a:xfrm>
          <a:prstGeom prst="rect">
            <a:avLst/>
          </a:prstGeom>
        </p:spPr>
      </p:pic>
      <p:pic>
        <p:nvPicPr>
          <p:cNvPr id="39" name="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7936" y="2569077"/>
            <a:ext cx="1028789" cy="1284843"/>
          </a:xfrm>
          <a:prstGeom prst="rect">
            <a:avLst/>
          </a:prstGeom>
        </p:spPr>
      </p:pic>
      <p:pic>
        <p:nvPicPr>
          <p:cNvPr id="43"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357686" y="1757244"/>
            <a:ext cx="1450097" cy="1078629"/>
          </a:xfrm>
          <a:prstGeom prst="rect">
            <a:avLst/>
          </a:prstGeom>
        </p:spPr>
      </p:pic>
      <p:pic>
        <p:nvPicPr>
          <p:cNvPr id="44"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823024" y="673172"/>
            <a:ext cx="1450097" cy="1078629"/>
          </a:xfrm>
          <a:prstGeom prst="rect">
            <a:avLst/>
          </a:prstGeom>
        </p:spPr>
      </p:pic>
      <p:pic>
        <p:nvPicPr>
          <p:cNvPr id="45"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617396" y="1879292"/>
            <a:ext cx="1450097" cy="1078629"/>
          </a:xfrm>
          <a:prstGeom prst="rect">
            <a:avLst/>
          </a:prstGeom>
        </p:spPr>
      </p:pic>
      <p:pic>
        <p:nvPicPr>
          <p:cNvPr id="46"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8001000" y="739640"/>
            <a:ext cx="1450097" cy="1078629"/>
          </a:xfrm>
          <a:prstGeom prst="rect">
            <a:avLst/>
          </a:prstGeom>
        </p:spPr>
      </p:pic>
      <p:pic>
        <p:nvPicPr>
          <p:cNvPr id="4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796907" y="2610287"/>
            <a:ext cx="1450097" cy="1078629"/>
          </a:xfrm>
          <a:prstGeom prst="rect">
            <a:avLst/>
          </a:prstGeom>
        </p:spPr>
      </p:pic>
      <p:pic>
        <p:nvPicPr>
          <p:cNvPr id="48"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3676633"/>
            <a:ext cx="1450097" cy="1078629"/>
          </a:xfrm>
          <a:prstGeom prst="rect">
            <a:avLst/>
          </a:prstGeom>
        </p:spPr>
      </p:pic>
      <p:pic>
        <p:nvPicPr>
          <p:cNvPr id="49"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4215947"/>
            <a:ext cx="1450097" cy="1078629"/>
          </a:xfrm>
          <a:prstGeom prst="rect">
            <a:avLst/>
          </a:prstGeom>
        </p:spPr>
      </p:pic>
      <p:pic>
        <p:nvPicPr>
          <p:cNvPr id="5126" name="Picture 6" descr="Kết quả hình ảnh cho cảm ơn 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0685" y="95396"/>
            <a:ext cx="6004779" cy="1441148"/>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8" action="ppaction://hlinksldjump"/>
          </p:cNvPr>
          <p:cNvSpPr/>
          <p:nvPr/>
        </p:nvSpPr>
        <p:spPr>
          <a:xfrm>
            <a:off x="6025010" y="3446423"/>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1</a:t>
            </a:r>
            <a:endParaRPr lang="vi-VN" sz="1350" kern="1200" dirty="0">
              <a:solidFill>
                <a:prstClr val="white"/>
              </a:solidFill>
              <a:latin typeface="Arial" panose="020B0604020202020204" pitchFamily="34" charset="0"/>
              <a:cs typeface="Arial" panose="020B0604020202020204" pitchFamily="34" charset="0"/>
            </a:endParaRPr>
          </a:p>
        </p:txBody>
      </p:sp>
      <p:sp>
        <p:nvSpPr>
          <p:cNvPr id="53" name="Hexagon 52">
            <a:hlinkClick r:id="rId19" action="ppaction://hlinksldjump"/>
          </p:cNvPr>
          <p:cNvSpPr/>
          <p:nvPr/>
        </p:nvSpPr>
        <p:spPr>
          <a:xfrm>
            <a:off x="6904542" y="344873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2</a:t>
            </a:r>
            <a:endParaRPr lang="vi-VN" sz="1350" kern="1200" dirty="0">
              <a:solidFill>
                <a:prstClr val="white"/>
              </a:solidFill>
              <a:latin typeface="Arial" panose="020B0604020202020204" pitchFamily="34" charset="0"/>
              <a:cs typeface="Arial" panose="020B0604020202020204" pitchFamily="34" charset="0"/>
            </a:endParaRPr>
          </a:p>
        </p:txBody>
      </p:sp>
      <p:sp>
        <p:nvSpPr>
          <p:cNvPr id="54" name="Hexagon 53">
            <a:hlinkClick r:id="rId20" action="ppaction://hlinksldjump"/>
          </p:cNvPr>
          <p:cNvSpPr/>
          <p:nvPr/>
        </p:nvSpPr>
        <p:spPr>
          <a:xfrm>
            <a:off x="6001015" y="393119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3</a:t>
            </a:r>
            <a:endParaRPr lang="vi-VN" sz="1350" kern="1200" dirty="0">
              <a:solidFill>
                <a:prstClr val="white"/>
              </a:solidFill>
              <a:latin typeface="Arial" panose="020B0604020202020204" pitchFamily="34" charset="0"/>
              <a:cs typeface="Arial" panose="020B0604020202020204" pitchFamily="34" charset="0"/>
            </a:endParaRPr>
          </a:p>
        </p:txBody>
      </p:sp>
      <p:sp>
        <p:nvSpPr>
          <p:cNvPr id="55" name="Hexagon 54">
            <a:hlinkClick r:id="rId21" action="ppaction://hlinksldjump"/>
          </p:cNvPr>
          <p:cNvSpPr/>
          <p:nvPr/>
        </p:nvSpPr>
        <p:spPr>
          <a:xfrm>
            <a:off x="6880546" y="3933497"/>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4</a:t>
            </a:r>
            <a:endParaRPr lang="vi-VN" sz="1350" kern="1200" dirty="0">
              <a:solidFill>
                <a:prstClr val="white"/>
              </a:solidFill>
              <a:latin typeface="Arial" panose="020B0604020202020204" pitchFamily="34" charset="0"/>
              <a:cs typeface="Arial" panose="020B0604020202020204" pitchFamily="34" charset="0"/>
            </a:endParaRPr>
          </a:p>
        </p:txBody>
      </p:sp>
      <p:sp>
        <p:nvSpPr>
          <p:cNvPr id="56" name="Hexagon 55">
            <a:hlinkClick r:id="rId22" action="ppaction://hlinksldjump"/>
          </p:cNvPr>
          <p:cNvSpPr/>
          <p:nvPr/>
        </p:nvSpPr>
        <p:spPr>
          <a:xfrm>
            <a:off x="6429669" y="4443196"/>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5</a:t>
            </a:r>
            <a:endParaRPr lang="vi-VN" sz="1350"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8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4.07407E-6 L -0.904 -0.17755 " pathEditMode="relative" rAng="0" ptsTypes="AA">
                                      <p:cBhvr>
                                        <p:cTn id="17" dur="2000" fill="hold"/>
                                        <p:tgtEl>
                                          <p:spTgt spid="48"/>
                                        </p:tgtEl>
                                        <p:attrNameLst>
                                          <p:attrName>ppt_x</p:attrName>
                                          <p:attrName>ppt_y</p:attrName>
                                        </p:attrNameLst>
                                      </p:cBhvr>
                                      <p:rCtr x="-45208" y="-8889"/>
                                    </p:animMotion>
                                  </p:childTnLst>
                                  <p:subTnLst>
                                    <p:audio>
                                      <p:cMediaNode>
                                        <p:cTn display="0" masterRel="sameClick">
                                          <p:stCondLst>
                                            <p:cond evt="begin" delay="0">
                                              <p:tn val="16"/>
                                            </p:cond>
                                          </p:stCondLst>
                                          <p:endCondLst>
                                            <p:cond evt="onStopAudio" delay="0">
                                              <p:tgtEl>
                                                <p:sldTgt/>
                                              </p:tgtEl>
                                            </p:cond>
                                          </p:endCondLst>
                                        </p:cTn>
                                        <p:tgtEl>
                                          <p:sndTgt r:embed="rId3"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88889E-6 2.96296E-6 L -0.92657 -0.04792 " pathEditMode="relative" rAng="0" ptsTypes="AA">
                                      <p:cBhvr>
                                        <p:cTn id="27" dur="2000" fill="hold"/>
                                        <p:tgtEl>
                                          <p:spTgt spid="49"/>
                                        </p:tgtEl>
                                        <p:attrNameLst>
                                          <p:attrName>ppt_x</p:attrName>
                                          <p:attrName>ppt_y</p:attrName>
                                        </p:attrNameLst>
                                      </p:cBhvr>
                                      <p:rCtr x="-46337" y="-2407"/>
                                    </p:animMotion>
                                  </p:childTnLst>
                                  <p:subTnLst>
                                    <p:audio>
                                      <p:cMediaNode>
                                        <p:cTn display="0" masterRel="sameClick">
                                          <p:stCondLst>
                                            <p:cond evt="begin" delay="0">
                                              <p:tn val="26"/>
                                            </p:cond>
                                          </p:stCondLst>
                                          <p:endCondLst>
                                            <p:cond evt="onStopAudio" delay="0">
                                              <p:tgtEl>
                                                <p:sldTgt/>
                                              </p:tgtEl>
                                            </p:cond>
                                          </p:endCondLst>
                                        </p:cTn>
                                        <p:tgtEl>
                                          <p:sndTgt r:embed="rId3" name="Voi.wav"/>
                                        </p:tgtEl>
                                      </p:cMediaNode>
                                    </p:audio>
                                  </p:subTnLst>
                                </p:cTn>
                              </p:par>
                            </p:childTnLst>
                          </p:cTn>
                        </p:par>
                        <p:par>
                          <p:cTn id="28" fill="hold">
                            <p:stCondLst>
                              <p:cond delay="2000"/>
                            </p:stCondLst>
                            <p:childTnLst>
                              <p:par>
                                <p:cTn id="29" presetID="53" presetClass="exit" presetSubtype="32" fill="hold" nodeType="afterEffect">
                                  <p:stCondLst>
                                    <p:cond delay="0"/>
                                  </p:stCondLst>
                                  <p:childTnLst>
                                    <p:anim calcmode="lin" valueType="num">
                                      <p:cBhvr>
                                        <p:cTn id="30" dur="500"/>
                                        <p:tgtEl>
                                          <p:spTgt spid="49"/>
                                        </p:tgtEl>
                                        <p:attrNameLst>
                                          <p:attrName>ppt_w</p:attrName>
                                        </p:attrNameLst>
                                      </p:cBhvr>
                                      <p:tavLst>
                                        <p:tav tm="0">
                                          <p:val>
                                            <p:strVal val="ppt_w"/>
                                          </p:val>
                                        </p:tav>
                                        <p:tav tm="100000">
                                          <p:val>
                                            <p:fltVal val="0"/>
                                          </p:val>
                                        </p:tav>
                                      </p:tavLst>
                                    </p:anim>
                                    <p:anim calcmode="lin" valueType="num">
                                      <p:cBhvr>
                                        <p:cTn id="31" dur="500"/>
                                        <p:tgtEl>
                                          <p:spTgt spid="49"/>
                                        </p:tgtEl>
                                        <p:attrNameLst>
                                          <p:attrName>ppt_h</p:attrName>
                                        </p:attrNameLst>
                                      </p:cBhvr>
                                      <p:tavLst>
                                        <p:tav tm="0">
                                          <p:val>
                                            <p:strVal val="ppt_h"/>
                                          </p:val>
                                        </p:tav>
                                        <p:tav tm="100000">
                                          <p:val>
                                            <p:fltVal val="0"/>
                                          </p:val>
                                        </p:tav>
                                      </p:tavLst>
                                    </p:anim>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1.94444E-6 1.48148E-6 L -0.86945 0.22523 " pathEditMode="relative" rAng="0" ptsTypes="AA">
                                      <p:cBhvr>
                                        <p:cTn id="37" dur="2000" fill="hold"/>
                                        <p:tgtEl>
                                          <p:spTgt spid="47"/>
                                        </p:tgtEl>
                                        <p:attrNameLst>
                                          <p:attrName>ppt_x</p:attrName>
                                          <p:attrName>ppt_y</p:attrName>
                                        </p:attrNameLst>
                                      </p:cBhvr>
                                      <p:rCtr x="-43472" y="11250"/>
                                    </p:animMotion>
                                  </p:childTnLst>
                                  <p:subTnLst>
                                    <p:audio>
                                      <p:cMediaNode>
                                        <p:cTn display="0" masterRel="sameClick">
                                          <p:stCondLst>
                                            <p:cond evt="begin" delay="0">
                                              <p:tn val="36"/>
                                            </p:cond>
                                          </p:stCondLst>
                                          <p:endCondLst>
                                            <p:cond evt="onStopAudio" delay="0">
                                              <p:tgtEl>
                                                <p:sldTgt/>
                                              </p:tgtEl>
                                            </p:cond>
                                          </p:endCondLst>
                                        </p:cTn>
                                        <p:tgtEl>
                                          <p:sndTgt r:embed="rId3" name="Voi.wav"/>
                                        </p:tgtEl>
                                      </p:cMediaNode>
                                    </p:audio>
                                  </p:subTnLst>
                                </p:cTn>
                              </p:par>
                            </p:childTnLst>
                          </p:cTn>
                        </p:par>
                        <p:par>
                          <p:cTn id="38" fill="hold">
                            <p:stCondLst>
                              <p:cond delay="2000"/>
                            </p:stCondLst>
                            <p:childTnLst>
                              <p:par>
                                <p:cTn id="39" presetID="53" presetClass="exit" presetSubtype="32" fill="hold" nodeType="afterEffect">
                                  <p:stCondLst>
                                    <p:cond delay="0"/>
                                  </p:stCondLst>
                                  <p:childTnLst>
                                    <p:anim calcmode="lin" valueType="num">
                                      <p:cBhvr>
                                        <p:cTn id="40" dur="500"/>
                                        <p:tgtEl>
                                          <p:spTgt spid="47"/>
                                        </p:tgtEl>
                                        <p:attrNameLst>
                                          <p:attrName>ppt_w</p:attrName>
                                        </p:attrNameLst>
                                      </p:cBhvr>
                                      <p:tavLst>
                                        <p:tav tm="0">
                                          <p:val>
                                            <p:strVal val="ppt_w"/>
                                          </p:val>
                                        </p:tav>
                                        <p:tav tm="100000">
                                          <p:val>
                                            <p:fltVal val="0"/>
                                          </p:val>
                                        </p:tav>
                                      </p:tavLst>
                                    </p:anim>
                                    <p:anim calcmode="lin" valueType="num">
                                      <p:cBhvr>
                                        <p:cTn id="41" dur="500"/>
                                        <p:tgtEl>
                                          <p:spTgt spid="47"/>
                                        </p:tgtEl>
                                        <p:attrNameLst>
                                          <p:attrName>ppt_h</p:attrName>
                                        </p:attrNameLst>
                                      </p:cBhvr>
                                      <p:tavLst>
                                        <p:tav tm="0">
                                          <p:val>
                                            <p:strVal val="ppt_h"/>
                                          </p:val>
                                        </p:tav>
                                        <p:tav tm="100000">
                                          <p:val>
                                            <p:fltVal val="0"/>
                                          </p:val>
                                        </p:tav>
                                      </p:tavLst>
                                    </p:anim>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66667E-6 -2.59259E-6 L -0.40972 0.4176 " pathEditMode="relative" rAng="0" ptsTypes="AA">
                                      <p:cBhvr>
                                        <p:cTn id="48" dur="2000" fill="hold"/>
                                        <p:tgtEl>
                                          <p:spTgt spid="17"/>
                                        </p:tgtEl>
                                        <p:attrNameLst>
                                          <p:attrName>ppt_x</p:attrName>
                                          <p:attrName>ppt_y</p:attrName>
                                        </p:attrNameLst>
                                      </p:cBhvr>
                                      <p:rCtr x="-20486" y="20880"/>
                                    </p:animMotion>
                                  </p:childTnLst>
                                  <p:subTnLst>
                                    <p:audio>
                                      <p:cMediaNode>
                                        <p:cTn display="0" masterRel="sameClick">
                                          <p:stCondLst>
                                            <p:cond evt="begin" delay="0">
                                              <p:tn val="47"/>
                                            </p:cond>
                                          </p:stCondLst>
                                          <p:endCondLst>
                                            <p:cond evt="onStopAudio" delay="0">
                                              <p:tgtEl>
                                                <p:sldTgt/>
                                              </p:tgtEl>
                                            </p:cond>
                                          </p:endCondLst>
                                        </p:cTn>
                                        <p:tgtEl>
                                          <p:sndTgt r:embed="rId3" name="Voi.wav"/>
                                        </p:tgtEl>
                                      </p:cMediaNode>
                                    </p:audio>
                                  </p:subTnLst>
                                </p:cTn>
                              </p:par>
                            </p:childTnLst>
                          </p:cTn>
                        </p:par>
                        <p:par>
                          <p:cTn id="49" fill="hold">
                            <p:stCondLst>
                              <p:cond delay="2000"/>
                            </p:stCondLst>
                            <p:childTnLst>
                              <p:par>
                                <p:cTn id="50" presetID="62" presetClass="path" presetSubtype="0" accel="50000" decel="50000" fill="hold" nodeType="afterEffect">
                                  <p:stCondLst>
                                    <p:cond delay="0"/>
                                  </p:stCondLst>
                                  <p:childTnLst>
                                    <p:animMotion origin="layout" path="M 1.94444E-6 2.59259E-6 L -0.09097 2.59259E-6 L -0.09097 -0.11227 L -0.18195 -0.11227 L -0.18195 -0.22431 L -0.27292 -0.22431 L -0.27292 -0.33635 L -0.36372 -0.33635 L -0.36372 -0.44838 L -0.45469 -0.44838 L -0.45469 -0.56042 L -0.54566 -0.56042 L -0.54566 -0.67222 L -0.63646 -0.67222 L -0.63646 -0.78449 " pathEditMode="relative" rAng="0" ptsTypes="AAAAAAAAAAAAAAA">
                                      <p:cBhvr>
                                        <p:cTn id="51" dur="2000" fill="hold"/>
                                        <p:tgtEl>
                                          <p:spTgt spid="35"/>
                                        </p:tgtEl>
                                        <p:attrNameLst>
                                          <p:attrName>ppt_x</p:attrName>
                                          <p:attrName>ppt_y</p:attrName>
                                        </p:attrNameLst>
                                      </p:cBhvr>
                                      <p:rCtr x="-31823" y="-39236"/>
                                    </p:animMotion>
                                  </p:childTnLst>
                                </p:cTn>
                              </p:par>
                            </p:childTnLst>
                          </p:cTn>
                        </p:par>
                        <p:par>
                          <p:cTn id="52" fill="hold">
                            <p:stCondLst>
                              <p:cond delay="4000"/>
                            </p:stCondLst>
                            <p:childTnLst>
                              <p:par>
                                <p:cTn id="53" presetID="53" presetClass="exit" presetSubtype="32" fill="hold" nodeType="after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9" presetClass="path" presetSubtype="0" accel="50000" decel="50000" fill="hold" nodeType="clickEffect">
                                  <p:stCondLst>
                                    <p:cond delay="0"/>
                                  </p:stCondLst>
                                  <p:childTnLst>
                                    <p:animMotion origin="layout" path="M 4.44444E-6 2.22222E-6 L -0.4349 0.43171 " pathEditMode="relative" rAng="0" ptsTypes="AA">
                                      <p:cBhvr>
                                        <p:cTn id="62" dur="2000" fill="hold"/>
                                        <p:tgtEl>
                                          <p:spTgt spid="43"/>
                                        </p:tgtEl>
                                        <p:attrNameLst>
                                          <p:attrName>ppt_x</p:attrName>
                                          <p:attrName>ppt_y</p:attrName>
                                        </p:attrNameLst>
                                      </p:cBhvr>
                                      <p:rCtr x="-21753" y="21574"/>
                                    </p:animMotion>
                                  </p:childTnLst>
                                  <p:subTnLst>
                                    <p:audio>
                                      <p:cMediaNode>
                                        <p:cTn display="0" masterRel="sameClick">
                                          <p:stCondLst>
                                            <p:cond evt="begin" delay="0">
                                              <p:tn val="61"/>
                                            </p:cond>
                                          </p:stCondLst>
                                          <p:endCondLst>
                                            <p:cond evt="onStopAudio" delay="0">
                                              <p:tgtEl>
                                                <p:sldTgt/>
                                              </p:tgtEl>
                                            </p:cond>
                                          </p:endCondLst>
                                        </p:cTn>
                                        <p:tgtEl>
                                          <p:sndTgt r:embed="rId3" name="Voi.wav"/>
                                        </p:tgtEl>
                                      </p:cMediaNode>
                                    </p:audio>
                                  </p:subTnLst>
                                </p:cTn>
                              </p:par>
                            </p:childTnLst>
                          </p:cTn>
                        </p:par>
                        <p:par>
                          <p:cTn id="63" fill="hold">
                            <p:stCondLst>
                              <p:cond delay="2000"/>
                            </p:stCondLst>
                            <p:childTnLst>
                              <p:par>
                                <p:cTn id="64" presetID="54" presetClass="path" presetSubtype="0" accel="50000" decel="50000" fill="hold" nodeType="afterEffect">
                                  <p:stCondLst>
                                    <p:cond delay="0"/>
                                  </p:stCondLst>
                                  <p:childTnLst>
                                    <p:animMotion origin="layout" path="M -1.66667E-6 -0.06759 C -0.01198 -0.04144 -0.05382 -0.01597 -0.06823 -0.01597 C -0.16076 -0.01597 -0.25573 -0.41945 -0.25573 -0.82292 C -0.25573 -0.61991 -0.3033 -0.41945 -0.34826 -0.41945 C -0.39583 -0.41945 -0.4408 -0.62269 -0.4408 -0.82292 C -0.4408 -0.72292 -0.46458 -0.61991 -0.48819 -0.61991 C -0.51198 -0.61991 -0.53576 -0.71991 -0.53576 -0.82292 C -0.53576 -0.77153 -0.54774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65" dur="2000" fill="hold"/>
                                        <p:tgtEl>
                                          <p:spTgt spid="36"/>
                                        </p:tgtEl>
                                        <p:attrNameLst>
                                          <p:attrName>ppt_x</p:attrName>
                                          <p:attrName>ppt_y</p:attrName>
                                        </p:attrNameLst>
                                      </p:cBhvr>
                                      <p:rCtr x="-31753" y="-35185"/>
                                    </p:animMotion>
                                  </p:childTnLst>
                                </p:cTn>
                              </p:par>
                            </p:childTnLst>
                          </p:cTn>
                        </p:par>
                        <p:par>
                          <p:cTn id="66" fill="hold">
                            <p:stCondLst>
                              <p:cond delay="4000"/>
                            </p:stCondLst>
                            <p:childTnLst>
                              <p:par>
                                <p:cTn id="67" presetID="53" presetClass="exit" presetSubtype="32" fill="hold" nodeType="afterEffect">
                                  <p:stCondLst>
                                    <p:cond delay="0"/>
                                  </p:stCondLst>
                                  <p:childTnLst>
                                    <p:anim calcmode="lin" valueType="num">
                                      <p:cBhvr>
                                        <p:cTn id="68" dur="500"/>
                                        <p:tgtEl>
                                          <p:spTgt spid="43"/>
                                        </p:tgtEl>
                                        <p:attrNameLst>
                                          <p:attrName>ppt_w</p:attrName>
                                        </p:attrNameLst>
                                      </p:cBhvr>
                                      <p:tavLst>
                                        <p:tav tm="0">
                                          <p:val>
                                            <p:strVal val="ppt_w"/>
                                          </p:val>
                                        </p:tav>
                                        <p:tav tm="100000">
                                          <p:val>
                                            <p:fltVal val="0"/>
                                          </p:val>
                                        </p:tav>
                                      </p:tavLst>
                                    </p:anim>
                                    <p:anim calcmode="lin" valueType="num">
                                      <p:cBhvr>
                                        <p:cTn id="69" dur="500"/>
                                        <p:tgtEl>
                                          <p:spTgt spid="43"/>
                                        </p:tgtEl>
                                        <p:attrNameLst>
                                          <p:attrName>ppt_h</p:attrName>
                                        </p:attrNameLst>
                                      </p:cBhvr>
                                      <p:tavLst>
                                        <p:tav tm="0">
                                          <p:val>
                                            <p:strVal val="ppt_h"/>
                                          </p:val>
                                        </p:tav>
                                        <p:tav tm="100000">
                                          <p:val>
                                            <p:fltVal val="0"/>
                                          </p:val>
                                        </p:tav>
                                      </p:tavLst>
                                    </p:anim>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5E-6 1.85185E-6 L -0.67118 0.31528 " pathEditMode="relative" rAng="0" ptsTypes="AA">
                                      <p:cBhvr>
                                        <p:cTn id="76" dur="2000" fill="hold"/>
                                        <p:tgtEl>
                                          <p:spTgt spid="44"/>
                                        </p:tgtEl>
                                        <p:attrNameLst>
                                          <p:attrName>ppt_x</p:attrName>
                                          <p:attrName>ppt_y</p:attrName>
                                        </p:attrNameLst>
                                      </p:cBhvr>
                                      <p:rCtr x="-33559" y="15764"/>
                                    </p:animMotion>
                                  </p:childTnLst>
                                  <p:subTnLst>
                                    <p:audio>
                                      <p:cMediaNode>
                                        <p:cTn display="0" masterRel="sameClick">
                                          <p:stCondLst>
                                            <p:cond evt="begin" delay="0">
                                              <p:tn val="75"/>
                                            </p:cond>
                                          </p:stCondLst>
                                          <p:endCondLst>
                                            <p:cond evt="onStopAudio" delay="0">
                                              <p:tgtEl>
                                                <p:sldTgt/>
                                              </p:tgtEl>
                                            </p:cond>
                                          </p:endCondLst>
                                        </p:cTn>
                                        <p:tgtEl>
                                          <p:sndTgt r:embed="rId3" name="Voi.wav"/>
                                        </p:tgtEl>
                                      </p:cMediaNode>
                                    </p:audio>
                                  </p:subTnLst>
                                </p:cTn>
                              </p:par>
                            </p:childTnLst>
                          </p:cTn>
                        </p:par>
                        <p:par>
                          <p:cTn id="77" fill="hold">
                            <p:stCondLst>
                              <p:cond delay="2000"/>
                            </p:stCondLst>
                            <p:childTnLst>
                              <p:par>
                                <p:cTn id="78" presetID="62" presetClass="path" presetSubtype="0" accel="50000" decel="50000" fill="hold" nodeType="afterEffect">
                                  <p:stCondLst>
                                    <p:cond delay="0"/>
                                  </p:stCondLst>
                                  <p:childTnLst>
                                    <p:animMotion origin="layout" path="M 3.88889E-6 -4.81481E-6 L -0.04098 -4.81481E-6 L -0.04098 -0.103 L -0.08195 -0.103 L -0.08195 -0.20601 L -0.12292 -0.20601 L -0.12292 -0.30902 L -0.16372 -0.30902 L -0.16372 -0.41203 L -0.20469 -0.41203 L -0.20469 -0.51504 L -0.24566 -0.51504 L -0.24566 -0.61805 L -0.28646 -0.61805 L -0.28646 -0.72106 " pathEditMode="relative" rAng="0" ptsTypes="AAAAAAAAAAAAAAA">
                                      <p:cBhvr>
                                        <p:cTn id="79" dur="2000" fill="hold"/>
                                        <p:tgtEl>
                                          <p:spTgt spid="37"/>
                                        </p:tgtEl>
                                        <p:attrNameLst>
                                          <p:attrName>ppt_x</p:attrName>
                                          <p:attrName>ppt_y</p:attrName>
                                        </p:attrNameLst>
                                      </p:cBhvr>
                                      <p:rCtr x="-14323" y="-36065"/>
                                    </p:animMotion>
                                  </p:childTnLst>
                                </p:cTn>
                              </p:par>
                            </p:childTnLst>
                          </p:cTn>
                        </p:par>
                        <p:par>
                          <p:cTn id="80" fill="hold">
                            <p:stCondLst>
                              <p:cond delay="4000"/>
                            </p:stCondLst>
                            <p:childTnLst>
                              <p:par>
                                <p:cTn id="81" presetID="53" presetClass="exit" presetSubtype="32" fill="hold" nodeType="afterEffect">
                                  <p:stCondLst>
                                    <p:cond delay="0"/>
                                  </p:stCondLst>
                                  <p:childTnLst>
                                    <p:anim calcmode="lin" valueType="num">
                                      <p:cBhvr>
                                        <p:cTn id="82" dur="500"/>
                                        <p:tgtEl>
                                          <p:spTgt spid="44"/>
                                        </p:tgtEl>
                                        <p:attrNameLst>
                                          <p:attrName>ppt_w</p:attrName>
                                        </p:attrNameLst>
                                      </p:cBhvr>
                                      <p:tavLst>
                                        <p:tav tm="0">
                                          <p:val>
                                            <p:strVal val="ppt_w"/>
                                          </p:val>
                                        </p:tav>
                                        <p:tav tm="100000">
                                          <p:val>
                                            <p:fltVal val="0"/>
                                          </p:val>
                                        </p:tav>
                                      </p:tavLst>
                                    </p:anim>
                                    <p:anim calcmode="lin" valueType="num">
                                      <p:cBhvr>
                                        <p:cTn id="83" dur="500"/>
                                        <p:tgtEl>
                                          <p:spTgt spid="44"/>
                                        </p:tgtEl>
                                        <p:attrNameLst>
                                          <p:attrName>ppt_h</p:attrName>
                                        </p:attrNameLst>
                                      </p:cBhvr>
                                      <p:tavLst>
                                        <p:tav tm="0">
                                          <p:val>
                                            <p:strVal val="ppt_h"/>
                                          </p:val>
                                        </p:tav>
                                        <p:tav tm="100000">
                                          <p:val>
                                            <p:fltVal val="0"/>
                                          </p:val>
                                        </p:tav>
                                      </p:tavLst>
                                    </p:anim>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3.61111E-6 1.11111E-6 L -0.68091 0.37847 " pathEditMode="relative" rAng="0" ptsTypes="AA">
                                      <p:cBhvr>
                                        <p:cTn id="90" dur="2000" fill="hold"/>
                                        <p:tgtEl>
                                          <p:spTgt spid="45"/>
                                        </p:tgtEl>
                                        <p:attrNameLst>
                                          <p:attrName>ppt_x</p:attrName>
                                          <p:attrName>ppt_y</p:attrName>
                                        </p:attrNameLst>
                                      </p:cBhvr>
                                      <p:rCtr x="-34045" y="18912"/>
                                    </p:animMotion>
                                  </p:childTnLst>
                                  <p:subTnLst>
                                    <p:audio>
                                      <p:cMediaNode>
                                        <p:cTn display="0" masterRel="sameClick">
                                          <p:stCondLst>
                                            <p:cond evt="begin" delay="0">
                                              <p:tn val="89"/>
                                            </p:cond>
                                          </p:stCondLst>
                                          <p:endCondLst>
                                            <p:cond evt="onStopAudio" delay="0">
                                              <p:tgtEl>
                                                <p:sldTgt/>
                                              </p:tgtEl>
                                            </p:cond>
                                          </p:endCondLst>
                                        </p:cTn>
                                        <p:tgtEl>
                                          <p:sndTgt r:embed="rId3" name="Voi.wav"/>
                                        </p:tgtEl>
                                      </p:cMediaNode>
                                    </p:audio>
                                  </p:subTnLst>
                                </p:cTn>
                              </p:par>
                            </p:childTnLst>
                          </p:cTn>
                        </p:par>
                        <p:par>
                          <p:cTn id="91" fill="hold">
                            <p:stCondLst>
                              <p:cond delay="2000"/>
                            </p:stCondLst>
                            <p:childTnLst>
                              <p:par>
                                <p:cTn id="92" presetID="41" presetClass="path" presetSubtype="0" accel="50000" decel="50000" fill="hold" nodeType="afterEffect">
                                  <p:stCondLst>
                                    <p:cond delay="0"/>
                                  </p:stCondLst>
                                  <p:childTnLst>
                                    <p:animMotion origin="layout" path="M -0.00504 -0.07639 C -0.00851 -0.04584 -0.02066 -0.01597 -0.02483 -0.01597 C -0.05139 -0.01597 -0.07882 -0.48866 -0.07882 -0.96135 C -0.07882 -0.72338 -0.09254 -0.48866 -0.10556 -0.48866 C -0.11927 -0.48866 -0.13229 -0.72685 -0.13229 -0.96135 C -0.13229 -0.84422 -0.13906 -0.72338 -0.14601 -0.72338 C -0.15278 -0.72338 -0.15972 -0.84074 -0.15972 -0.96135 C -0.15972 -0.90093 -0.16302 -0.84422 -0.16649 -0.84422 C -0.16997 -0.84422 -0.17344 -0.9044 -0.17344 -0.96135 C -0.17344 -0.93056 -0.17517 -0.90093 -0.17674 -0.90093 C -0.17778 -0.90093 -0.18021 -0.93148 -0.18021 -0.96135 C -0.18021 -0.9463 -0.18108 -0.93056 -0.18194 -0.93056 C -0.18194 -0.92709 -0.18385 -0.94537 -0.18385 -0.96135 C -0.18385 -0.95324 -0.18385 -0.9463 -0.18472 -0.9463 C -0.18472 -0.94977 -0.18559 -0.95417 -0.18559 -0.96135 C -0.18559 -0.95764 -0.18559 -0.95324 -0.18559 -0.94977 C -0.18646 -0.94977 -0.18646 -0.95324 -0.18646 -0.95764 C -0.18733 -0.95764 -0.18733 -0.95417 -0.18733 -0.94977 C -0.18819 -0.94977 -0.18819 -0.95324 -0.18819 -0.95764 " pathEditMode="relative" rAng="0" ptsTypes="AAAAAAAAAAAAAAAAAAA">
                                      <p:cBhvr>
                                        <p:cTn id="93" dur="2000" fill="hold"/>
                                        <p:tgtEl>
                                          <p:spTgt spid="38"/>
                                        </p:tgtEl>
                                        <p:attrNameLst>
                                          <p:attrName>ppt_x</p:attrName>
                                          <p:attrName>ppt_y</p:attrName>
                                        </p:attrNameLst>
                                      </p:cBhvr>
                                      <p:rCtr x="-9167" y="-41227"/>
                                    </p:animMotion>
                                  </p:childTnLst>
                                </p:cTn>
                              </p:par>
                            </p:childTnLst>
                          </p:cTn>
                        </p:par>
                        <p:par>
                          <p:cTn id="94" fill="hold">
                            <p:stCondLst>
                              <p:cond delay="4000"/>
                            </p:stCondLst>
                            <p:childTnLst>
                              <p:par>
                                <p:cTn id="95" presetID="53" presetClass="exit" presetSubtype="32" fill="hold" nodeType="afterEffect">
                                  <p:stCondLst>
                                    <p:cond delay="0"/>
                                  </p:stCondLst>
                                  <p:childTnLst>
                                    <p:anim calcmode="lin" valueType="num">
                                      <p:cBhvr>
                                        <p:cTn id="96" dur="500"/>
                                        <p:tgtEl>
                                          <p:spTgt spid="45"/>
                                        </p:tgtEl>
                                        <p:attrNameLst>
                                          <p:attrName>ppt_w</p:attrName>
                                        </p:attrNameLst>
                                      </p:cBhvr>
                                      <p:tavLst>
                                        <p:tav tm="0">
                                          <p:val>
                                            <p:strVal val="ppt_w"/>
                                          </p:val>
                                        </p:tav>
                                        <p:tav tm="100000">
                                          <p:val>
                                            <p:fltVal val="0"/>
                                          </p:val>
                                        </p:tav>
                                      </p:tavLst>
                                    </p:anim>
                                    <p:anim calcmode="lin" valueType="num">
                                      <p:cBhvr>
                                        <p:cTn id="97" dur="500"/>
                                        <p:tgtEl>
                                          <p:spTgt spid="45"/>
                                        </p:tgtEl>
                                        <p:attrNameLst>
                                          <p:attrName>ppt_h</p:attrName>
                                        </p:attrNameLst>
                                      </p:cBhvr>
                                      <p:tavLst>
                                        <p:tav tm="0">
                                          <p:val>
                                            <p:strVal val="ppt_h"/>
                                          </p:val>
                                        </p:tav>
                                        <p:tav tm="100000">
                                          <p:val>
                                            <p:fltVal val="0"/>
                                          </p:val>
                                        </p:tav>
                                      </p:tavLst>
                                    </p:anim>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8.33333E-7 -1.11111E-6 L -0.76424 0.39445 " pathEditMode="relative" rAng="0" ptsTypes="AA">
                                      <p:cBhvr>
                                        <p:cTn id="104" dur="2000" fill="hold"/>
                                        <p:tgtEl>
                                          <p:spTgt spid="46"/>
                                        </p:tgtEl>
                                        <p:attrNameLst>
                                          <p:attrName>ppt_x</p:attrName>
                                          <p:attrName>ppt_y</p:attrName>
                                        </p:attrNameLst>
                                      </p:cBhvr>
                                      <p:rCtr x="-38212" y="19722"/>
                                    </p:animMotion>
                                  </p:childTnLst>
                                  <p:subTnLst>
                                    <p:audio>
                                      <p:cMediaNode>
                                        <p:cTn display="0" masterRel="sameClick">
                                          <p:stCondLst>
                                            <p:cond evt="begin" delay="0">
                                              <p:tn val="103"/>
                                            </p:cond>
                                          </p:stCondLst>
                                          <p:endCondLst>
                                            <p:cond evt="onStopAudio" delay="0">
                                              <p:tgtEl>
                                                <p:sldTgt/>
                                              </p:tgtEl>
                                            </p:cond>
                                          </p:endCondLst>
                                        </p:cTn>
                                        <p:tgtEl>
                                          <p:sndTgt r:embed="rId3" name="Voi.wav"/>
                                        </p:tgtEl>
                                      </p:cMediaNode>
                                    </p:audio>
                                  </p:subTnLst>
                                </p:cTn>
                              </p:par>
                            </p:childTnLst>
                          </p:cTn>
                        </p:par>
                        <p:par>
                          <p:cTn id="105" fill="hold">
                            <p:stCondLst>
                              <p:cond delay="2000"/>
                            </p:stCondLst>
                            <p:childTnLst>
                              <p:par>
                                <p:cTn id="106" presetID="54" presetClass="path" presetSubtype="0" accel="50000" decel="50000" fill="hold" nodeType="afterEffect">
                                  <p:stCondLst>
                                    <p:cond delay="0"/>
                                  </p:stCondLst>
                                  <p:childTnLst>
                                    <p:animMotion origin="layout" path="M -1.94444E-6 -0.04144 C -0.00781 -0.02847 -0.03472 -0.01597 -0.0441 -0.01597 C -0.10364 -0.01597 -0.16493 -0.21458 -0.16493 -0.41296 C -0.16493 -0.3132 -0.19548 -0.21458 -0.22448 -0.21458 C -0.25521 -0.21458 -0.28385 -0.31458 -0.28385 -0.41296 C -0.28385 -0.36389 -0.2993 -0.3132 -0.31458 -0.3132 C -0.32986 -0.3132 -0.34514 -0.36227 -0.34514 -0.41296 C -0.34514 -0.38773 -0.35278 -0.36389 -0.36041 -0.36389 C -0.36823 -0.36389 -0.37587 -0.38912 -0.37587 -0.41296 C -0.37587 -0.40023 -0.37986 -0.38773 -0.38351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7" dur="2000" fill="hold"/>
                                        <p:tgtEl>
                                          <p:spTgt spid="39"/>
                                        </p:tgtEl>
                                        <p:attrNameLst>
                                          <p:attrName>ppt_x</p:attrName>
                                          <p:attrName>ppt_y</p:attrName>
                                        </p:attrNameLst>
                                      </p:cBhvr>
                                      <p:rCtr x="-20469" y="-17315"/>
                                    </p:animMotion>
                                  </p:childTnLst>
                                </p:cTn>
                              </p:par>
                            </p:childTnLst>
                          </p:cTn>
                        </p:par>
                        <p:par>
                          <p:cTn id="108" fill="hold">
                            <p:stCondLst>
                              <p:cond delay="4000"/>
                            </p:stCondLst>
                            <p:childTnLst>
                              <p:par>
                                <p:cTn id="109" presetID="53" presetClass="exit" presetSubtype="32" fill="hold" nodeType="afterEffect">
                                  <p:stCondLst>
                                    <p:cond delay="0"/>
                                  </p:stCondLst>
                                  <p:childTnLst>
                                    <p:anim calcmode="lin" valueType="num">
                                      <p:cBhvr>
                                        <p:cTn id="110" dur="500"/>
                                        <p:tgtEl>
                                          <p:spTgt spid="46"/>
                                        </p:tgtEl>
                                        <p:attrNameLst>
                                          <p:attrName>ppt_w</p:attrName>
                                        </p:attrNameLst>
                                      </p:cBhvr>
                                      <p:tavLst>
                                        <p:tav tm="0">
                                          <p:val>
                                            <p:strVal val="ppt_w"/>
                                          </p:val>
                                        </p:tav>
                                        <p:tav tm="100000">
                                          <p:val>
                                            <p:fltVal val="0"/>
                                          </p:val>
                                        </p:tav>
                                      </p:tavLst>
                                    </p:anim>
                                    <p:anim calcmode="lin" valueType="num">
                                      <p:cBhvr>
                                        <p:cTn id="111" dur="500"/>
                                        <p:tgtEl>
                                          <p:spTgt spid="46"/>
                                        </p:tgtEl>
                                        <p:attrNameLst>
                                          <p:attrName>ppt_h</p:attrName>
                                        </p:attrNameLst>
                                      </p:cBhvr>
                                      <p:tavLst>
                                        <p:tav tm="0">
                                          <p:val>
                                            <p:strVal val="ppt_h"/>
                                          </p:val>
                                        </p:tav>
                                        <p:tav tm="100000">
                                          <p:val>
                                            <p:fltVal val="0"/>
                                          </p:val>
                                        </p:tav>
                                      </p:tavLst>
                                    </p:anim>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4" restart="whenNotActive" fill="hold" evtFilter="cancelBubble" nodeType="interactiveSeq">
                <p:stCondLst>
                  <p:cond evt="onClick" delay="0">
                    <p:tgtEl>
                      <p:spTgt spid="5"/>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44444E-6 -4.44444E-6 L -0.19757 0.04769 " pathEditMode="relative" rAng="0" ptsTypes="AA">
                                      <p:cBhvr>
                                        <p:cTn id="118" dur="2000" fill="hold"/>
                                        <p:tgtEl>
                                          <p:spTgt spid="5"/>
                                        </p:tgtEl>
                                        <p:attrNameLst>
                                          <p:attrName>ppt_x</p:attrName>
                                          <p:attrName>ppt_y</p:attrName>
                                        </p:attrNameLst>
                                      </p:cBhvr>
                                      <p:rCtr x="-9878" y="2384"/>
                                    </p:animMotion>
                                  </p:childTnLst>
                                </p:cTn>
                              </p:par>
                            </p:childTnLst>
                          </p:cTn>
                        </p:par>
                        <p:par>
                          <p:cTn id="119" fill="hold">
                            <p:stCondLst>
                              <p:cond delay="2000"/>
                            </p:stCondLst>
                            <p:childTnLst>
                              <p:par>
                                <p:cTn id="120" presetID="6" presetClass="emph" presetSubtype="0" fill="hold" nodeType="afterEffect">
                                  <p:stCondLst>
                                    <p:cond delay="0"/>
                                  </p:stCondLst>
                                  <p:childTnLst>
                                    <p:animScale>
                                      <p:cBhvr>
                                        <p:cTn id="121" dur="2000" fill="hold"/>
                                        <p:tgtEl>
                                          <p:spTgt spid="5"/>
                                        </p:tgtEl>
                                      </p:cBhvr>
                                      <p:by x="150000" y="150000"/>
                                    </p:animScale>
                                  </p:childTnLst>
                                </p:cTn>
                              </p:par>
                            </p:childTnLst>
                          </p:cTn>
                        </p:par>
                        <p:par>
                          <p:cTn id="122" fill="hold">
                            <p:stCondLst>
                              <p:cond delay="4000"/>
                            </p:stCondLst>
                            <p:childTnLst>
                              <p:par>
                                <p:cTn id="123" presetID="31" presetClass="entr" presetSubtype="0" fill="hold" nodeType="afterEffect">
                                  <p:stCondLst>
                                    <p:cond delay="0"/>
                                  </p:stCondLst>
                                  <p:childTnLst>
                                    <p:set>
                                      <p:cBhvr>
                                        <p:cTn id="124" dur="1" fill="hold">
                                          <p:stCondLst>
                                            <p:cond delay="0"/>
                                          </p:stCondLst>
                                        </p:cTn>
                                        <p:tgtEl>
                                          <p:spTgt spid="5126"/>
                                        </p:tgtEl>
                                        <p:attrNameLst>
                                          <p:attrName>style.visibility</p:attrName>
                                        </p:attrNameLst>
                                      </p:cBhvr>
                                      <p:to>
                                        <p:strVal val="visible"/>
                                      </p:to>
                                    </p:set>
                                    <p:anim calcmode="lin" valueType="num">
                                      <p:cBhvr>
                                        <p:cTn id="125" dur="1000" fill="hold"/>
                                        <p:tgtEl>
                                          <p:spTgt spid="5126"/>
                                        </p:tgtEl>
                                        <p:attrNameLst>
                                          <p:attrName>ppt_w</p:attrName>
                                        </p:attrNameLst>
                                      </p:cBhvr>
                                      <p:tavLst>
                                        <p:tav tm="0">
                                          <p:val>
                                            <p:fltVal val="0"/>
                                          </p:val>
                                        </p:tav>
                                        <p:tav tm="100000">
                                          <p:val>
                                            <p:strVal val="#ppt_w"/>
                                          </p:val>
                                        </p:tav>
                                      </p:tavLst>
                                    </p:anim>
                                    <p:anim calcmode="lin" valueType="num">
                                      <p:cBhvr>
                                        <p:cTn id="126" dur="1000" fill="hold"/>
                                        <p:tgtEl>
                                          <p:spTgt spid="5126"/>
                                        </p:tgtEl>
                                        <p:attrNameLst>
                                          <p:attrName>ppt_h</p:attrName>
                                        </p:attrNameLst>
                                      </p:cBhvr>
                                      <p:tavLst>
                                        <p:tav tm="0">
                                          <p:val>
                                            <p:fltVal val="0"/>
                                          </p:val>
                                        </p:tav>
                                        <p:tav tm="100000">
                                          <p:val>
                                            <p:strVal val="#ppt_h"/>
                                          </p:val>
                                        </p:tav>
                                      </p:tavLst>
                                    </p:anim>
                                    <p:anim calcmode="lin" valueType="num">
                                      <p:cBhvr>
                                        <p:cTn id="127" dur="1000" fill="hold"/>
                                        <p:tgtEl>
                                          <p:spTgt spid="5126"/>
                                        </p:tgtEl>
                                        <p:attrNameLst>
                                          <p:attrName>style.rotation</p:attrName>
                                        </p:attrNameLst>
                                      </p:cBhvr>
                                      <p:tavLst>
                                        <p:tav tm="0">
                                          <p:val>
                                            <p:fltVal val="90"/>
                                          </p:val>
                                        </p:tav>
                                        <p:tav tm="100000">
                                          <p:val>
                                            <p:fltVal val="0"/>
                                          </p:val>
                                        </p:tav>
                                      </p:tavLst>
                                    </p:anim>
                                    <p:animEffect transition="in" filter="fade">
                                      <p:cBhvr>
                                        <p:cTn id="128" dur="1000"/>
                                        <p:tgtEl>
                                          <p:spTgt spid="5126"/>
                                        </p:tgtEl>
                                      </p:cBhvr>
                                    </p:animEffect>
                                  </p:childTnLst>
                                </p:cTn>
                              </p:par>
                            </p:childTnLst>
                          </p:cTn>
                        </p:par>
                      </p:childTnLst>
                    </p:cTn>
                  </p:par>
                </p:childTnLst>
              </p:cTn>
              <p:nextCondLst>
                <p:cond evt="onClick" delay="0">
                  <p:tgtEl>
                    <p:spTgt spid="5"/>
                  </p:tgtEl>
                </p:cond>
              </p:nextCondLst>
            </p:seq>
            <p:seq concurrent="1" nextAc="seek">
              <p:cTn id="129" restart="whenNotActive" fill="hold" evtFilter="cancelBubble" nodeType="interactiveSeq">
                <p:stCondLst>
                  <p:cond evt="onClick" delay="0">
                    <p:tgtEl>
                      <p:spTgt spid="42"/>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5" restart="whenNotActive" fill="hold" evtFilter="cancelBubble" nodeType="interactiveSeq">
                <p:stCondLst>
                  <p:cond evt="onClick" delay="0">
                    <p:tgtEl>
                      <p:spTgt spid="53"/>
                    </p:tgtEl>
                  </p:cond>
                </p:stCondLst>
                <p:endSync evt="end" delay="0">
                  <p:rtn val="all"/>
                </p:endSync>
                <p:childTnLst>
                  <p:par>
                    <p:cTn id="136" fill="hold">
                      <p:stCondLst>
                        <p:cond delay="0"/>
                      </p:stCondLst>
                      <p:childTnLst>
                        <p:par>
                          <p:cTn id="137" fill="hold">
                            <p:stCondLst>
                              <p:cond delay="0"/>
                            </p:stCondLst>
                            <p:childTnLst>
                              <p:par>
                                <p:cTn id="138" presetID="14" presetClass="exit" presetSubtype="10" fill="hold" grpId="0" nodeType="clickEffect">
                                  <p:stCondLst>
                                    <p:cond delay="0"/>
                                  </p:stCondLst>
                                  <p:childTnLst>
                                    <p:animEffect transition="out" filter="randombar(horizontal)">
                                      <p:cBhvr>
                                        <p:cTn id="139" dur="500"/>
                                        <p:tgtEl>
                                          <p:spTgt spid="53"/>
                                        </p:tgtEl>
                                      </p:cBhvr>
                                    </p:animEffect>
                                    <p:set>
                                      <p:cBhvr>
                                        <p:cTn id="1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1" restart="whenNotActive" fill="hold" evtFilter="cancelBubble" nodeType="interactiveSeq">
                <p:stCondLst>
                  <p:cond evt="onClick" delay="0">
                    <p:tgtEl>
                      <p:spTgt spid="54"/>
                    </p:tgtEl>
                  </p:cond>
                </p:stCondLst>
                <p:endSync evt="end" delay="0">
                  <p:rtn val="all"/>
                </p:endSync>
                <p:childTnLst>
                  <p:par>
                    <p:cTn id="142" fill="hold">
                      <p:stCondLst>
                        <p:cond delay="0"/>
                      </p:stCondLst>
                      <p:childTnLst>
                        <p:par>
                          <p:cTn id="143" fill="hold">
                            <p:stCondLst>
                              <p:cond delay="0"/>
                            </p:stCondLst>
                            <p:childTnLst>
                              <p:par>
                                <p:cTn id="144" presetID="14" presetClass="exit" presetSubtype="10" fill="hold" grpId="0" nodeType="clickEffect">
                                  <p:stCondLst>
                                    <p:cond delay="0"/>
                                  </p:stCondLst>
                                  <p:childTnLst>
                                    <p:animEffect transition="out" filter="randombar(horizontal)">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7" restart="whenNotActive" fill="hold" evtFilter="cancelBubble" nodeType="interactiveSeq">
                <p:stCondLst>
                  <p:cond evt="onClick" delay="0">
                    <p:tgtEl>
                      <p:spTgt spid="55"/>
                    </p:tgtEl>
                  </p:cond>
                </p:stCondLst>
                <p:endSync evt="end" delay="0">
                  <p:rtn val="all"/>
                </p:endSync>
                <p:childTnLst>
                  <p:par>
                    <p:cTn id="148" fill="hold">
                      <p:stCondLst>
                        <p:cond delay="0"/>
                      </p:stCondLst>
                      <p:childTnLst>
                        <p:par>
                          <p:cTn id="149" fill="hold">
                            <p:stCondLst>
                              <p:cond delay="0"/>
                            </p:stCondLst>
                            <p:childTnLst>
                              <p:par>
                                <p:cTn id="150" presetID="14" presetClass="exit" presetSubtype="10" fill="hold" grpId="0" nodeType="clickEffect">
                                  <p:stCondLst>
                                    <p:cond delay="0"/>
                                  </p:stCondLst>
                                  <p:childTnLst>
                                    <p:animEffect transition="out" filter="randombar(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3" restart="whenNotActive" fill="hold" evtFilter="cancelBubble" nodeType="interactiveSeq">
                <p:stCondLst>
                  <p:cond evt="onClick" delay="0">
                    <p:tgtEl>
                      <p:spTgt spid="56"/>
                    </p:tgtEl>
                  </p:cond>
                </p:stCondLst>
                <p:endSync evt="end" delay="0">
                  <p:rtn val="all"/>
                </p:endSync>
                <p:childTnLst>
                  <p:par>
                    <p:cTn id="154" fill="hold">
                      <p:stCondLst>
                        <p:cond delay="0"/>
                      </p:stCondLst>
                      <p:childTnLst>
                        <p:par>
                          <p:cTn id="155" fill="hold">
                            <p:stCondLst>
                              <p:cond delay="0"/>
                            </p:stCondLst>
                            <p:childTnLst>
                              <p:par>
                                <p:cTn id="156" presetID="14" presetClass="exit" presetSubtype="10" fill="hold" grpId="0" nodeType="clickEffect">
                                  <p:stCondLst>
                                    <p:cond delay="0"/>
                                  </p:stCondLst>
                                  <p:childTnLst>
                                    <p:animEffect transition="out" filter="randombar(horizontal)">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4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Ph</m:t>
                      </m:r>
                      <m:r>
                        <m:rPr>
                          <m:nor/>
                        </m:rPr>
                        <a:rPr lang="en-US" sz="1800"/>
                        <m:t>ạ</m:t>
                      </m:r>
                      <m:r>
                        <m:rPr>
                          <m:nor/>
                        </m:rPr>
                        <a:rPr lang="en-US" sz="1800"/>
                        <m:t>m</m:t>
                      </m:r>
                      <m:r>
                        <m:rPr>
                          <m:nor/>
                        </m:rPr>
                        <a:rPr lang="en-US" sz="1800"/>
                        <m:t> </m:t>
                      </m:r>
                      <m:r>
                        <m:rPr>
                          <m:nor/>
                        </m:rPr>
                        <a:rPr lang="en-US" sz="1800"/>
                        <m:t>Th</m:t>
                      </m:r>
                      <m:r>
                        <m:rPr>
                          <m:nor/>
                        </m:rPr>
                        <a:rPr lang="en-US" sz="1800"/>
                        <m:t>ị </m:t>
                      </m:r>
                      <m:r>
                        <m:rPr>
                          <m:nor/>
                        </m:rPr>
                        <a:rPr lang="en-US" sz="1800"/>
                        <m:t>H</m:t>
                      </m:r>
                      <m:r>
                        <m:rPr>
                          <m:nor/>
                        </m:rPr>
                        <a:rPr lang="en-US" sz="1800"/>
                        <m:t>ươ</m:t>
                      </m:r>
                      <m:r>
                        <m:rPr>
                          <m:nor/>
                        </m:rPr>
                        <a:rPr lang="en-US" sz="1800"/>
                        <m:t>ng</m:t>
                      </m:r>
                    </m:oMath>
                  </m:oMathPara>
                </a14:m>
                <a:endParaRPr lang="en-US" sz="1800" dirty="0"/>
              </a:p>
            </p:txBody>
          </p:sp>
        </mc:Choice>
        <mc:Fallback>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m:t> 03456789</m:t>
                      </m:r>
                    </m:oMath>
                  </m:oMathPara>
                </a14:m>
                <a:endParaRPr lang="vi-VN" sz="18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Ng</m:t>
                      </m:r>
                      <m:r>
                        <m:rPr>
                          <m:nor/>
                        </m:rPr>
                        <a:rPr lang="en-US" sz="1800"/>
                        <m:t>ô </m:t>
                      </m:r>
                      <m:r>
                        <m:rPr>
                          <m:nor/>
                        </m:rPr>
                        <a:rPr lang="en-US" sz="1800"/>
                        <m:t>Xu</m:t>
                      </m:r>
                      <m:r>
                        <m:rPr>
                          <m:nor/>
                        </m:rPr>
                        <a:rPr lang="en-US" sz="1800"/>
                        <m:t>â</m:t>
                      </m:r>
                      <m:r>
                        <m:rPr>
                          <m:nor/>
                        </m:rPr>
                        <a:rPr lang="en-US" sz="1800"/>
                        <m:t>n</m:t>
                      </m:r>
                      <m:r>
                        <m:rPr>
                          <m:nor/>
                        </m:rPr>
                        <a:rPr lang="en-US" sz="1800"/>
                        <m:t> </m:t>
                      </m:r>
                      <m:r>
                        <m:rPr>
                          <m:nor/>
                        </m:rPr>
                        <a:rPr lang="en-US" sz="1800"/>
                        <m:t>Giang</m:t>
                      </m:r>
                    </m:oMath>
                  </m:oMathPara>
                </a14:m>
                <a:endParaRPr lang="en-US" sz="1800" dirty="0"/>
              </a:p>
            </p:txBody>
          </p:sp>
        </mc:Choice>
        <mc:Fallback>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E294832-B5D7-4B8A-8D32-4F5F2E33B6C5}"/>
              </a:ext>
            </a:extLst>
          </p:cNvPr>
          <p:cNvGraphicFramePr>
            <a:graphicFrameLocks noGrp="1"/>
          </p:cNvGraphicFramePr>
          <p:nvPr>
            <p:extLst>
              <p:ext uri="{D42A27DB-BD31-4B8C-83A1-F6EECF244321}">
                <p14:modId xmlns:p14="http://schemas.microsoft.com/office/powerpoint/2010/main" val="703923734"/>
              </p:ext>
            </p:extLst>
          </p:nvPr>
        </p:nvGraphicFramePr>
        <p:xfrm>
          <a:off x="3176265" y="1295536"/>
          <a:ext cx="3227705" cy="1930146"/>
        </p:xfrm>
        <a:graphic>
          <a:graphicData uri="http://schemas.openxmlformats.org/drawingml/2006/table">
            <a:tbl>
              <a:tblPr firstRow="1" firstCol="1" bandRow="1">
                <a:tableStyleId>{927730EF-A3B0-4A82-A240-625CBB8EAADA}</a:tableStyleId>
              </a:tblPr>
              <a:tblGrid>
                <a:gridCol w="539115">
                  <a:extLst>
                    <a:ext uri="{9D8B030D-6E8A-4147-A177-3AD203B41FA5}">
                      <a16:colId xmlns:a16="http://schemas.microsoft.com/office/drawing/2014/main" val="4055019654"/>
                    </a:ext>
                  </a:extLst>
                </a:gridCol>
                <a:gridCol w="2688590">
                  <a:extLst>
                    <a:ext uri="{9D8B030D-6E8A-4147-A177-3AD203B41FA5}">
                      <a16:colId xmlns:a16="http://schemas.microsoft.com/office/drawing/2014/main" val="481456166"/>
                    </a:ext>
                  </a:extLst>
                </a:gridCol>
              </a:tblGrid>
              <a:tr h="291465">
                <a:tc>
                  <a:txBody>
                    <a:bodyPr/>
                    <a:lstStyle/>
                    <a:p>
                      <a:pPr marL="0" marR="0" algn="ctr">
                        <a:lnSpc>
                          <a:spcPct val="150000"/>
                        </a:lnSpc>
                        <a:spcBef>
                          <a:spcPts val="600"/>
                        </a:spcBef>
                        <a:spcAft>
                          <a:spcPts val="0"/>
                        </a:spcAft>
                      </a:pPr>
                      <a:r>
                        <a:rPr lang="en-US" sz="1600">
                          <a:effectLst/>
                        </a:rPr>
                        <a:t>STT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323997"/>
                  </a:ext>
                </a:extLst>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862029"/>
                  </a:ext>
                </a:extLst>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096972"/>
                  </a:ext>
                </a:extLst>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857245"/>
                  </a:ext>
                </a:extLst>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03456789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30832"/>
                  </a:ext>
                </a:extLst>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670686"/>
                  </a:ext>
                </a:extLst>
              </a:tr>
            </a:tbl>
          </a:graphicData>
        </a:graphic>
      </p:graphicFrame>
      <p:sp>
        <p:nvSpPr>
          <p:cNvPr id="6" name="Rectangle 1">
            <a:extLst>
              <a:ext uri="{FF2B5EF4-FFF2-40B4-BE49-F238E27FC236}">
                <a16:creationId xmlns:a16="http://schemas.microsoft.com/office/drawing/2014/main" id="{9601EF81-0936-4539-A73D-9F9AC8EAD788}"/>
              </a:ext>
            </a:extLst>
          </p:cNvPr>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6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2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1 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76C86BC-0EE4-407D-8A83-A96DFBCC8801}"/>
              </a:ext>
            </a:extLst>
          </p:cNvPr>
          <p:cNvGraphicFramePr>
            <a:graphicFrameLocks noGrp="1"/>
          </p:cNvGraphicFramePr>
          <p:nvPr>
            <p:extLst>
              <p:ext uri="{D42A27DB-BD31-4B8C-83A1-F6EECF244321}">
                <p14:modId xmlns:p14="http://schemas.microsoft.com/office/powerpoint/2010/main" val="2677999522"/>
              </p:ext>
            </p:extLst>
          </p:nvPr>
        </p:nvGraphicFramePr>
        <p:xfrm>
          <a:off x="479107" y="1961949"/>
          <a:ext cx="7940578" cy="822333"/>
        </p:xfrm>
        <a:graphic>
          <a:graphicData uri="http://schemas.openxmlformats.org/drawingml/2006/table">
            <a:tbl>
              <a:tblPr firstRow="1" firstCol="1" bandRow="1">
                <a:tableStyleId>{927730EF-A3B0-4A82-A240-625CBB8EAADA}</a:tableStyleId>
              </a:tblPr>
              <a:tblGrid>
                <a:gridCol w="1993069">
                  <a:extLst>
                    <a:ext uri="{9D8B030D-6E8A-4147-A177-3AD203B41FA5}">
                      <a16:colId xmlns:a16="http://schemas.microsoft.com/office/drawing/2014/main" val="242261661"/>
                    </a:ext>
                  </a:extLst>
                </a:gridCol>
                <a:gridCol w="990811">
                  <a:extLst>
                    <a:ext uri="{9D8B030D-6E8A-4147-A177-3AD203B41FA5}">
                      <a16:colId xmlns:a16="http://schemas.microsoft.com/office/drawing/2014/main" val="2593646220"/>
                    </a:ext>
                  </a:extLst>
                </a:gridCol>
                <a:gridCol w="991692">
                  <a:extLst>
                    <a:ext uri="{9D8B030D-6E8A-4147-A177-3AD203B41FA5}">
                      <a16:colId xmlns:a16="http://schemas.microsoft.com/office/drawing/2014/main" val="3904504969"/>
                    </a:ext>
                  </a:extLst>
                </a:gridCol>
                <a:gridCol w="990811">
                  <a:extLst>
                    <a:ext uri="{9D8B030D-6E8A-4147-A177-3AD203B41FA5}">
                      <a16:colId xmlns:a16="http://schemas.microsoft.com/office/drawing/2014/main" val="1984054724"/>
                    </a:ext>
                  </a:extLst>
                </a:gridCol>
                <a:gridCol w="991692">
                  <a:extLst>
                    <a:ext uri="{9D8B030D-6E8A-4147-A177-3AD203B41FA5}">
                      <a16:colId xmlns:a16="http://schemas.microsoft.com/office/drawing/2014/main" val="2640810959"/>
                    </a:ext>
                  </a:extLst>
                </a:gridCol>
                <a:gridCol w="990811">
                  <a:extLst>
                    <a:ext uri="{9D8B030D-6E8A-4147-A177-3AD203B41FA5}">
                      <a16:colId xmlns:a16="http://schemas.microsoft.com/office/drawing/2014/main" val="3593111845"/>
                    </a:ext>
                  </a:extLst>
                </a:gridCol>
                <a:gridCol w="991692">
                  <a:extLst>
                    <a:ext uri="{9D8B030D-6E8A-4147-A177-3AD203B41FA5}">
                      <a16:colId xmlns:a16="http://schemas.microsoft.com/office/drawing/2014/main" val="1305972083"/>
                    </a:ext>
                  </a:extLst>
                </a:gridCol>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857540"/>
                  </a:ext>
                </a:extLst>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757434"/>
                  </a:ext>
                </a:extLst>
              </a:tr>
            </a:tbl>
          </a:graphicData>
        </a:graphic>
      </p:graphicFrame>
      <p:sp>
        <p:nvSpPr>
          <p:cNvPr id="26" name="TextBox 25">
            <a:extLst>
              <a:ext uri="{FF2B5EF4-FFF2-40B4-BE49-F238E27FC236}">
                <a16:creationId xmlns:a16="http://schemas.microsoft.com/office/drawing/2014/main" id="{A3F3EA92-216F-4AC4-AC65-C8E960425ED4}"/>
              </a:ext>
            </a:extLst>
          </p:cNvPr>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4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1415750" y="1422860"/>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1415750" y="1422860"/>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389216" y="4303185"/>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389216" y="4303185"/>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2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182949"/>
            <a:ext cx="2280244" cy="3429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4. </a:t>
            </a:r>
            <a:r>
              <a:rPr lang="en-GB" sz="1800" kern="1200" dirty="0">
                <a:solidFill>
                  <a:prstClr val="black"/>
                </a:solidFill>
                <a:latin typeface="Arial" panose="020B0604020202020204" pitchFamily="34" charset="0"/>
                <a:cs typeface="Arial" panose="020B0604020202020204" pitchFamily="34" charset="0"/>
              </a:rPr>
              <a:t>Cho </a:t>
            </a:r>
            <a:r>
              <a:rPr lang="en-GB" sz="1800" kern="1200" dirty="0" err="1">
                <a:solidFill>
                  <a:prstClr val="black"/>
                </a:solidFill>
                <a:latin typeface="Arial" panose="020B0604020202020204" pitchFamily="34" charset="0"/>
                <a:cs typeface="Arial" panose="020B0604020202020204" pitchFamily="34" charset="0"/>
              </a:rPr>
              <a:t>biểu</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đồ</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sau</a:t>
            </a:r>
            <a:r>
              <a:rPr lang="en-GB" sz="1800" kern="1200" dirty="0">
                <a:solidFill>
                  <a:prstClr val="black"/>
                </a:solidFill>
                <a:latin typeface="Arial" panose="020B0604020202020204" pitchFamily="34" charset="0"/>
                <a:cs typeface="Arial" panose="020B0604020202020204" pitchFamily="34" charset="0"/>
              </a:rPr>
              <a:t>:</a:t>
            </a:r>
            <a:endParaRPr lang="en-US" sz="18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67 </m:t>
                      </m:r>
                      <m:r>
                        <m:rPr>
                          <m:nor/>
                        </m:rPr>
                        <a:rPr lang="en-US" sz="1800">
                          <a:latin typeface="Arial" panose="020B0604020202020204" pitchFamily="34" charset="0"/>
                          <a:cs typeface="Arial" panose="020B0604020202020204" pitchFamily="34" charset="0"/>
                        </a:rPr>
                        <m:t>ngh</m:t>
                      </m:r>
                      <m:r>
                        <m:rPr>
                          <m:nor/>
                        </m:rPr>
                        <a:rPr lang="en-US" sz="1800">
                          <a:latin typeface="Arial" panose="020B0604020202020204" pitchFamily="34" charset="0"/>
                          <a:cs typeface="Arial" panose="020B0604020202020204" pitchFamily="34" charset="0"/>
                        </a:rPr>
                        <m:t>ì</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67 </m:t>
                      </m:r>
                      <m:r>
                        <m:rPr>
                          <m:nor/>
                        </m:rPr>
                        <a:rPr lang="en-US" sz="1600" b="0" i="0" smtClean="0">
                          <a:latin typeface="Arial" panose="020B0604020202020204" pitchFamily="34" charset="0"/>
                          <a:cs typeface="Arial" panose="020B0604020202020204" pitchFamily="34" charset="0"/>
                        </a:rPr>
                        <m:t>tri</m:t>
                      </m:r>
                      <m:r>
                        <m:rPr>
                          <m:nor/>
                        </m:rPr>
                        <a:rPr lang="en-US" sz="1600" b="0" i="0" smtClean="0">
                          <a:latin typeface="Arial" panose="020B0604020202020204" pitchFamily="34" charset="0"/>
                          <a:cs typeface="Arial" panose="020B0604020202020204" pitchFamily="34" charset="0"/>
                        </a:rPr>
                        <m:t>ệ</m:t>
                      </m:r>
                      <m:r>
                        <m:rPr>
                          <m:nor/>
                        </m:rPr>
                        <a:rPr lang="en-US" sz="1600" b="0" i="0" smtClean="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7 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79</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id="{85CC4AF2-1BCA-4098-94C7-77F2465BDBCF}"/>
              </a:ext>
            </a:extLst>
          </p:cNvPr>
          <p:cNvGraphicFramePr/>
          <p:nvPr>
            <p:extLst>
              <p:ext uri="{D42A27DB-BD31-4B8C-83A1-F6EECF244321}">
                <p14:modId xmlns:p14="http://schemas.microsoft.com/office/powerpoint/2010/main" val="3961266871"/>
              </p:ext>
            </p:extLst>
          </p:nvPr>
        </p:nvGraphicFramePr>
        <p:xfrm>
          <a:off x="1576235" y="606713"/>
          <a:ext cx="5657849" cy="2906821"/>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0845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3"/>
          <a:srcRect t="6873" b="6873"/>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grpSp>
        <p:nvGrpSpPr>
          <p:cNvPr id="2146" name="Google Shape;2146;p54"/>
          <p:cNvGrpSpPr/>
          <p:nvPr/>
        </p:nvGrpSpPr>
        <p:grpSpPr>
          <a:xfrm>
            <a:off x="541602" y="362671"/>
            <a:ext cx="489733" cy="460492"/>
            <a:chOff x="1098725" y="2641086"/>
            <a:chExt cx="489733" cy="460492"/>
          </a:xfrm>
        </p:grpSpPr>
        <p:sp>
          <p:nvSpPr>
            <p:cNvPr id="2147" name="Google Shape;2147;p54"/>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54"/>
          <p:cNvGrpSpPr/>
          <p:nvPr/>
        </p:nvGrpSpPr>
        <p:grpSpPr>
          <a:xfrm rot="-3173300">
            <a:off x="8355811" y="4177595"/>
            <a:ext cx="456163" cy="343581"/>
            <a:chOff x="1197477" y="3245257"/>
            <a:chExt cx="456141" cy="343564"/>
          </a:xfrm>
        </p:grpSpPr>
        <p:sp>
          <p:nvSpPr>
            <p:cNvPr id="2155" name="Google Shape;2155;p54"/>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54"/>
          <p:cNvGrpSpPr/>
          <p:nvPr/>
        </p:nvGrpSpPr>
        <p:grpSpPr>
          <a:xfrm rot="-1116424">
            <a:off x="8092520" y="424455"/>
            <a:ext cx="609539" cy="797418"/>
            <a:chOff x="1188469" y="1829100"/>
            <a:chExt cx="609493" cy="797359"/>
          </a:xfrm>
        </p:grpSpPr>
        <p:sp>
          <p:nvSpPr>
            <p:cNvPr id="2166" name="Google Shape;2166;p54"/>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4"/>
          <p:cNvGrpSpPr/>
          <p:nvPr/>
        </p:nvGrpSpPr>
        <p:grpSpPr>
          <a:xfrm rot="-704485">
            <a:off x="539862" y="4064172"/>
            <a:ext cx="474211" cy="516708"/>
            <a:chOff x="1569839" y="2819564"/>
            <a:chExt cx="474200" cy="516695"/>
          </a:xfrm>
        </p:grpSpPr>
        <p:sp>
          <p:nvSpPr>
            <p:cNvPr id="2177" name="Google Shape;2177;p54"/>
            <p:cNvSpPr/>
            <p:nvPr/>
          </p:nvSpPr>
          <p:spPr>
            <a:xfrm>
              <a:off x="1587897" y="3024854"/>
              <a:ext cx="423055" cy="121184"/>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569839" y="3012773"/>
              <a:ext cx="461656" cy="165760"/>
            </a:xfrm>
            <a:custGeom>
              <a:avLst/>
              <a:gdLst/>
              <a:ahLst/>
              <a:cxnLst/>
              <a:rect l="l" t="t" r="r" b="b"/>
              <a:pathLst>
                <a:path w="10967" h="3938" extrusionOk="0">
                  <a:moveTo>
                    <a:pt x="6151" y="287"/>
                  </a:moveTo>
                  <a:cubicBezTo>
                    <a:pt x="6375" y="287"/>
                    <a:pt x="6605" y="308"/>
                    <a:pt x="6835" y="308"/>
                  </a:cubicBezTo>
                  <a:cubicBezTo>
                    <a:pt x="7764" y="320"/>
                    <a:pt x="8716" y="332"/>
                    <a:pt x="9657" y="344"/>
                  </a:cubicBezTo>
                  <a:cubicBezTo>
                    <a:pt x="9788" y="344"/>
                    <a:pt x="9919" y="368"/>
                    <a:pt x="10050" y="380"/>
                  </a:cubicBezTo>
                  <a:cubicBezTo>
                    <a:pt x="10347" y="428"/>
                    <a:pt x="10455" y="523"/>
                    <a:pt x="10455" y="820"/>
                  </a:cubicBezTo>
                  <a:cubicBezTo>
                    <a:pt x="10443" y="1380"/>
                    <a:pt x="10419" y="1940"/>
                    <a:pt x="10312" y="2487"/>
                  </a:cubicBezTo>
                  <a:cubicBezTo>
                    <a:pt x="10264" y="2749"/>
                    <a:pt x="10074" y="2833"/>
                    <a:pt x="9847" y="2880"/>
                  </a:cubicBezTo>
                  <a:cubicBezTo>
                    <a:pt x="9419" y="2952"/>
                    <a:pt x="8966" y="2999"/>
                    <a:pt x="8538" y="2999"/>
                  </a:cubicBezTo>
                  <a:lnTo>
                    <a:pt x="5847" y="2999"/>
                  </a:lnTo>
                  <a:cubicBezTo>
                    <a:pt x="4382" y="3011"/>
                    <a:pt x="2930" y="3142"/>
                    <a:pt x="1453" y="3166"/>
                  </a:cubicBezTo>
                  <a:cubicBezTo>
                    <a:pt x="1263" y="3166"/>
                    <a:pt x="1060" y="3142"/>
                    <a:pt x="846" y="3142"/>
                  </a:cubicBezTo>
                  <a:cubicBezTo>
                    <a:pt x="656" y="3142"/>
                    <a:pt x="549" y="3059"/>
                    <a:pt x="513" y="2868"/>
                  </a:cubicBezTo>
                  <a:cubicBezTo>
                    <a:pt x="429" y="2404"/>
                    <a:pt x="441" y="1928"/>
                    <a:pt x="465" y="1463"/>
                  </a:cubicBezTo>
                  <a:cubicBezTo>
                    <a:pt x="465" y="1344"/>
                    <a:pt x="489" y="1225"/>
                    <a:pt x="501" y="1106"/>
                  </a:cubicBezTo>
                  <a:cubicBezTo>
                    <a:pt x="525" y="797"/>
                    <a:pt x="703" y="642"/>
                    <a:pt x="1001" y="570"/>
                  </a:cubicBezTo>
                  <a:cubicBezTo>
                    <a:pt x="1251" y="511"/>
                    <a:pt x="1501" y="499"/>
                    <a:pt x="1751" y="499"/>
                  </a:cubicBezTo>
                  <a:cubicBezTo>
                    <a:pt x="2620" y="463"/>
                    <a:pt x="3477" y="451"/>
                    <a:pt x="4347" y="428"/>
                  </a:cubicBezTo>
                  <a:cubicBezTo>
                    <a:pt x="4835" y="404"/>
                    <a:pt x="5323" y="368"/>
                    <a:pt x="5823" y="308"/>
                  </a:cubicBezTo>
                  <a:cubicBezTo>
                    <a:pt x="5930" y="293"/>
                    <a:pt x="6040" y="287"/>
                    <a:pt x="6151" y="287"/>
                  </a:cubicBezTo>
                  <a:close/>
                  <a:moveTo>
                    <a:pt x="7095" y="1"/>
                  </a:moveTo>
                  <a:cubicBezTo>
                    <a:pt x="6741" y="1"/>
                    <a:pt x="6388" y="3"/>
                    <a:pt x="6037" y="11"/>
                  </a:cubicBezTo>
                  <a:cubicBezTo>
                    <a:pt x="4847" y="23"/>
                    <a:pt x="3644" y="35"/>
                    <a:pt x="2454" y="142"/>
                  </a:cubicBezTo>
                  <a:cubicBezTo>
                    <a:pt x="1894" y="189"/>
                    <a:pt x="1322" y="213"/>
                    <a:pt x="787" y="380"/>
                  </a:cubicBezTo>
                  <a:cubicBezTo>
                    <a:pt x="465" y="487"/>
                    <a:pt x="251" y="689"/>
                    <a:pt x="179" y="1035"/>
                  </a:cubicBezTo>
                  <a:cubicBezTo>
                    <a:pt x="1" y="1713"/>
                    <a:pt x="60" y="2416"/>
                    <a:pt x="191" y="3106"/>
                  </a:cubicBezTo>
                  <a:cubicBezTo>
                    <a:pt x="287" y="3559"/>
                    <a:pt x="608" y="3797"/>
                    <a:pt x="1060" y="3880"/>
                  </a:cubicBezTo>
                  <a:cubicBezTo>
                    <a:pt x="1310" y="3920"/>
                    <a:pt x="1562" y="3937"/>
                    <a:pt x="1817" y="3937"/>
                  </a:cubicBezTo>
                  <a:cubicBezTo>
                    <a:pt x="2024" y="3937"/>
                    <a:pt x="2233" y="3926"/>
                    <a:pt x="2442" y="3904"/>
                  </a:cubicBezTo>
                  <a:cubicBezTo>
                    <a:pt x="3503" y="3805"/>
                    <a:pt x="4573" y="3714"/>
                    <a:pt x="5589" y="3714"/>
                  </a:cubicBezTo>
                  <a:cubicBezTo>
                    <a:pt x="5793" y="3714"/>
                    <a:pt x="5994" y="3718"/>
                    <a:pt x="6192" y="3726"/>
                  </a:cubicBezTo>
                  <a:cubicBezTo>
                    <a:pt x="7228" y="3702"/>
                    <a:pt x="8180" y="3666"/>
                    <a:pt x="9133" y="3583"/>
                  </a:cubicBezTo>
                  <a:cubicBezTo>
                    <a:pt x="9538" y="3535"/>
                    <a:pt x="9919" y="3476"/>
                    <a:pt x="10312" y="3368"/>
                  </a:cubicBezTo>
                  <a:cubicBezTo>
                    <a:pt x="10562" y="3309"/>
                    <a:pt x="10728" y="3178"/>
                    <a:pt x="10776" y="2892"/>
                  </a:cubicBezTo>
                  <a:cubicBezTo>
                    <a:pt x="10847" y="2416"/>
                    <a:pt x="10919" y="1952"/>
                    <a:pt x="10955" y="1475"/>
                  </a:cubicBezTo>
                  <a:cubicBezTo>
                    <a:pt x="10966" y="1237"/>
                    <a:pt x="10955" y="987"/>
                    <a:pt x="10883" y="737"/>
                  </a:cubicBezTo>
                  <a:cubicBezTo>
                    <a:pt x="10776" y="380"/>
                    <a:pt x="10562" y="142"/>
                    <a:pt x="10181" y="94"/>
                  </a:cubicBezTo>
                  <a:cubicBezTo>
                    <a:pt x="9943" y="70"/>
                    <a:pt x="9704" y="23"/>
                    <a:pt x="9466" y="23"/>
                  </a:cubicBezTo>
                  <a:cubicBezTo>
                    <a:pt x="8678" y="15"/>
                    <a:pt x="7884" y="1"/>
                    <a:pt x="7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707191" y="3175802"/>
              <a:ext cx="164928" cy="160457"/>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695152" y="2838295"/>
              <a:ext cx="172463" cy="161972"/>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719692" y="3187630"/>
              <a:ext cx="130873" cy="125814"/>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707696" y="2851681"/>
              <a:ext cx="129821" cy="129687"/>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621993" y="3048469"/>
              <a:ext cx="156383" cy="31106"/>
            </a:xfrm>
            <a:custGeom>
              <a:avLst/>
              <a:gdLst/>
              <a:ahLst/>
              <a:cxnLst/>
              <a:rect l="l" t="t" r="r" b="b"/>
              <a:pathLst>
                <a:path w="3715" h="739" extrusionOk="0">
                  <a:moveTo>
                    <a:pt x="1664" y="0"/>
                  </a:moveTo>
                  <a:cubicBezTo>
                    <a:pt x="1352" y="0"/>
                    <a:pt x="1040" y="8"/>
                    <a:pt x="726" y="20"/>
                  </a:cubicBezTo>
                  <a:cubicBezTo>
                    <a:pt x="548" y="32"/>
                    <a:pt x="369" y="68"/>
                    <a:pt x="202" y="139"/>
                  </a:cubicBezTo>
                  <a:cubicBezTo>
                    <a:pt x="83" y="199"/>
                    <a:pt x="0" y="282"/>
                    <a:pt x="12" y="425"/>
                  </a:cubicBezTo>
                  <a:cubicBezTo>
                    <a:pt x="24" y="556"/>
                    <a:pt x="119" y="627"/>
                    <a:pt x="238" y="675"/>
                  </a:cubicBezTo>
                  <a:cubicBezTo>
                    <a:pt x="349" y="721"/>
                    <a:pt x="467" y="739"/>
                    <a:pt x="581" y="739"/>
                  </a:cubicBezTo>
                  <a:cubicBezTo>
                    <a:pt x="614" y="739"/>
                    <a:pt x="647" y="737"/>
                    <a:pt x="679" y="734"/>
                  </a:cubicBezTo>
                  <a:cubicBezTo>
                    <a:pt x="1524" y="687"/>
                    <a:pt x="2381" y="615"/>
                    <a:pt x="3215" y="425"/>
                  </a:cubicBezTo>
                  <a:cubicBezTo>
                    <a:pt x="3370" y="389"/>
                    <a:pt x="3548" y="342"/>
                    <a:pt x="3715" y="234"/>
                  </a:cubicBezTo>
                  <a:cubicBezTo>
                    <a:pt x="3608" y="151"/>
                    <a:pt x="3608" y="151"/>
                    <a:pt x="3536" y="127"/>
                  </a:cubicBezTo>
                  <a:cubicBezTo>
                    <a:pt x="2909" y="32"/>
                    <a:pt x="2287" y="0"/>
                    <a:pt x="166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723733" y="2879715"/>
              <a:ext cx="33592" cy="37715"/>
            </a:xfrm>
            <a:custGeom>
              <a:avLst/>
              <a:gdLst/>
              <a:ahLst/>
              <a:cxnLst/>
              <a:rect l="l" t="t" r="r" b="b"/>
              <a:pathLst>
                <a:path w="798" h="896" extrusionOk="0">
                  <a:moveTo>
                    <a:pt x="664" y="1"/>
                  </a:moveTo>
                  <a:cubicBezTo>
                    <a:pt x="381" y="1"/>
                    <a:pt x="20" y="310"/>
                    <a:pt x="0" y="636"/>
                  </a:cubicBezTo>
                  <a:cubicBezTo>
                    <a:pt x="12" y="743"/>
                    <a:pt x="60" y="826"/>
                    <a:pt x="179" y="874"/>
                  </a:cubicBezTo>
                  <a:cubicBezTo>
                    <a:pt x="215" y="888"/>
                    <a:pt x="250" y="895"/>
                    <a:pt x="284" y="895"/>
                  </a:cubicBezTo>
                  <a:cubicBezTo>
                    <a:pt x="360" y="895"/>
                    <a:pt x="427" y="860"/>
                    <a:pt x="476" y="802"/>
                  </a:cubicBezTo>
                  <a:cubicBezTo>
                    <a:pt x="679" y="576"/>
                    <a:pt x="774" y="326"/>
                    <a:pt x="798" y="29"/>
                  </a:cubicBezTo>
                  <a:cubicBezTo>
                    <a:pt x="757" y="10"/>
                    <a:pt x="711" y="1"/>
                    <a:pt x="66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a:off x="1740739" y="3218653"/>
              <a:ext cx="33129" cy="37083"/>
            </a:xfrm>
            <a:custGeom>
              <a:avLst/>
              <a:gdLst/>
              <a:ahLst/>
              <a:cxnLst/>
              <a:rect l="l" t="t" r="r" b="b"/>
              <a:pathLst>
                <a:path w="787" h="881" extrusionOk="0">
                  <a:moveTo>
                    <a:pt x="699" y="0"/>
                  </a:moveTo>
                  <a:cubicBezTo>
                    <a:pt x="394" y="0"/>
                    <a:pt x="12" y="367"/>
                    <a:pt x="1" y="632"/>
                  </a:cubicBezTo>
                  <a:cubicBezTo>
                    <a:pt x="1" y="783"/>
                    <a:pt x="104" y="881"/>
                    <a:pt x="230" y="881"/>
                  </a:cubicBezTo>
                  <a:cubicBezTo>
                    <a:pt x="264" y="881"/>
                    <a:pt x="299" y="874"/>
                    <a:pt x="334" y="859"/>
                  </a:cubicBezTo>
                  <a:cubicBezTo>
                    <a:pt x="537" y="751"/>
                    <a:pt x="787" y="240"/>
                    <a:pt x="727" y="1"/>
                  </a:cubicBezTo>
                  <a:cubicBezTo>
                    <a:pt x="718" y="1"/>
                    <a:pt x="708" y="0"/>
                    <a:pt x="69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a:off x="1805900" y="3049690"/>
              <a:ext cx="35612" cy="16753"/>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a:off x="1600441" y="3005786"/>
              <a:ext cx="423013" cy="121226"/>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a:off x="1582383" y="2993958"/>
              <a:ext cx="461656" cy="165634"/>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a:off x="1719692" y="3156902"/>
              <a:ext cx="164928" cy="160667"/>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a:off x="1707696" y="2819564"/>
              <a:ext cx="172421" cy="161972"/>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a:off x="1732236" y="3169067"/>
              <a:ext cx="130831" cy="125857"/>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a:off x="1720198" y="2832865"/>
              <a:ext cx="129863" cy="129477"/>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D313F925-9A12-426B-977C-B6163ECEC62A}"/>
              </a:ext>
            </a:extLst>
          </p:cNvPr>
          <p:cNvSpPr txBox="1"/>
          <p:nvPr/>
        </p:nvSpPr>
        <p:spPr>
          <a:xfrm>
            <a:off x="703343" y="257175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pic>
        <p:nvPicPr>
          <p:cNvPr id="64" name="Picture 63">
            <a:extLst>
              <a:ext uri="{FF2B5EF4-FFF2-40B4-BE49-F238E27FC236}">
                <a16:creationId xmlns:a16="http://schemas.microsoft.com/office/drawing/2014/main" id="{F5FC49D4-B5A7-48F2-89C7-D6BB46CCB0AF}"/>
              </a:ext>
            </a:extLst>
          </p:cNvPr>
          <p:cNvPicPr>
            <a:picLocks noChangeAspect="1"/>
          </p:cNvPicPr>
          <p:nvPr/>
        </p:nvPicPr>
        <p:blipFill>
          <a:blip r:embed="rId3"/>
          <a:stretch>
            <a:fillRect/>
          </a:stretch>
        </p:blipFill>
        <p:spPr>
          <a:xfrm>
            <a:off x="2692637" y="74079"/>
            <a:ext cx="4445353" cy="2498965"/>
          </a:xfrm>
          <a:prstGeom prst="rect">
            <a:avLst/>
          </a:prstGeom>
        </p:spPr>
      </p:pic>
      <p:sp>
        <p:nvSpPr>
          <p:cNvPr id="65" name="TextBox 64">
            <a:extLst>
              <a:ext uri="{FF2B5EF4-FFF2-40B4-BE49-F238E27FC236}">
                <a16:creationId xmlns:a16="http://schemas.microsoft.com/office/drawing/2014/main" id="{4C3ECCE7-3054-4DE0-8622-B97909EBDAE1}"/>
              </a:ext>
            </a:extLst>
          </p:cNvPr>
          <p:cNvSpPr txBox="1"/>
          <p:nvPr/>
        </p:nvSpPr>
        <p:spPr>
          <a:xfrm>
            <a:off x="1121054" y="2927095"/>
            <a:ext cx="7062523" cy="1703030"/>
          </a:xfrm>
          <a:prstGeom prst="rect">
            <a:avLst/>
          </a:prstGeom>
          <a:noFill/>
        </p:spPr>
        <p:txBody>
          <a:bodyPr wrap="square" rtlCol="0">
            <a:spAutoFit/>
          </a:bodyPr>
          <a:lstStyle/>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nhất</a:t>
            </a:r>
            <a:r>
              <a:rPr lang="en-US" sz="1800" b="1" dirty="0"/>
              <a:t> </a:t>
            </a:r>
            <a:r>
              <a:rPr lang="en-US" sz="1800" b="1" dirty="0" err="1"/>
              <a:t>là</a:t>
            </a:r>
            <a:r>
              <a:rPr lang="en-US" sz="1800" b="1" dirty="0"/>
              <a:t> </a:t>
            </a:r>
            <a:r>
              <a:rPr lang="en-US" sz="1800" b="1" dirty="0" err="1"/>
              <a:t>tên</a:t>
            </a:r>
            <a:r>
              <a:rPr lang="en-US" sz="1800" b="1" dirty="0"/>
              <a:t> </a:t>
            </a:r>
            <a:r>
              <a:rPr lang="en-US" sz="1800" b="1" dirty="0" err="1"/>
              <a:t>các</a:t>
            </a:r>
            <a:r>
              <a:rPr lang="en-US" sz="1800" b="1" dirty="0"/>
              <a:t> </a:t>
            </a:r>
            <a:r>
              <a:rPr lang="en-US" sz="1800" b="1" dirty="0" err="1"/>
              <a:t>hành</a:t>
            </a:r>
            <a:r>
              <a:rPr lang="en-US" sz="1800" b="1" dirty="0"/>
              <a:t> </a:t>
            </a:r>
            <a:r>
              <a:rPr lang="en-US" sz="1800" b="1" dirty="0" err="1"/>
              <a:t>tinh</a:t>
            </a:r>
            <a:r>
              <a:rPr lang="en-US" sz="1800" b="1" dirty="0"/>
              <a:t> </a:t>
            </a:r>
            <a:r>
              <a:rPr lang="en-US" sz="1800" b="1" dirty="0" err="1"/>
              <a:t>trong</a:t>
            </a:r>
            <a:r>
              <a:rPr lang="en-US" sz="1800" b="1" dirty="0"/>
              <a:t> </a:t>
            </a:r>
            <a:r>
              <a:rPr lang="en-US" sz="1800" b="1" dirty="0" err="1"/>
              <a:t>Hệ</a:t>
            </a:r>
            <a:r>
              <a:rPr lang="en-US" sz="1800" b="1" dirty="0"/>
              <a:t> </a:t>
            </a:r>
            <a:r>
              <a:rPr lang="en-US" sz="1800" b="1" dirty="0" err="1"/>
              <a:t>Mặt</a:t>
            </a:r>
            <a:r>
              <a:rPr lang="en-US" sz="1800" b="1" dirty="0"/>
              <a:t> </a:t>
            </a:r>
            <a:r>
              <a:rPr lang="en-US" sz="1800" b="1" dirty="0" err="1"/>
              <a:t>Trời</a:t>
            </a:r>
            <a:r>
              <a:rPr lang="en-US" sz="1800" b="1" dirty="0"/>
              <a:t> </a:t>
            </a:r>
            <a:r>
              <a:rPr lang="en-US" sz="1800" b="1" dirty="0" err="1"/>
              <a:t>nên</a:t>
            </a:r>
            <a:r>
              <a:rPr lang="en-US" sz="1800" b="1" dirty="0"/>
              <a:t> </a:t>
            </a:r>
            <a:r>
              <a:rPr lang="en-US" sz="1800" b="1" dirty="0" err="1"/>
              <a:t>không</a:t>
            </a:r>
            <a:r>
              <a:rPr lang="en-US" sz="1800" b="1" dirty="0"/>
              <a:t> </a:t>
            </a:r>
            <a:r>
              <a:rPr lang="en-US" sz="1800" b="1" dirty="0" err="1"/>
              <a:t>phải</a:t>
            </a:r>
            <a:r>
              <a:rPr lang="en-US" sz="1800" b="1" dirty="0"/>
              <a:t> </a:t>
            </a:r>
            <a:r>
              <a:rPr lang="en-US" sz="1800" b="1" dirty="0" err="1"/>
              <a:t>là</a:t>
            </a:r>
            <a:r>
              <a:rPr lang="en-US" sz="1800" b="1" dirty="0"/>
              <a:t> </a:t>
            </a:r>
            <a:r>
              <a:rPr lang="en-US" sz="1800" b="1" dirty="0" err="1"/>
              <a:t>dãy</a:t>
            </a:r>
            <a:r>
              <a:rPr lang="en-US" sz="1800" b="1" dirty="0"/>
              <a:t> </a:t>
            </a:r>
            <a:r>
              <a:rPr lang="en-US" sz="1800" b="1" dirty="0" err="1"/>
              <a:t>số</a:t>
            </a:r>
            <a:r>
              <a:rPr lang="en-US" sz="1800" b="1" dirty="0"/>
              <a:t> </a:t>
            </a:r>
            <a:r>
              <a:rPr lang="en-US" sz="1800" b="1" dirty="0" err="1"/>
              <a:t>liệu</a:t>
            </a:r>
            <a:r>
              <a:rPr lang="en-US" sz="1800" b="1" dirty="0"/>
              <a:t>.</a:t>
            </a:r>
          </a:p>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hai</a:t>
            </a:r>
            <a:r>
              <a:rPr lang="en-US" sz="1800" b="1" dirty="0"/>
              <a:t> </a:t>
            </a:r>
            <a:r>
              <a:rPr lang="en-US" sz="1800" b="1" dirty="0" err="1"/>
              <a:t>là</a:t>
            </a:r>
            <a:r>
              <a:rPr lang="en-US" sz="1800" b="1" dirty="0"/>
              <a:t> </a:t>
            </a:r>
            <a:r>
              <a:rPr lang="en-US" sz="1800" b="1" dirty="0" err="1"/>
              <a:t>độ</a:t>
            </a:r>
            <a:r>
              <a:rPr lang="en-US" sz="1800" b="1" dirty="0"/>
              <a:t> </a:t>
            </a:r>
            <a:r>
              <a:rPr lang="en-US" sz="1800" b="1" dirty="0" err="1"/>
              <a:t>dài</a:t>
            </a:r>
            <a:r>
              <a:rPr lang="en-US" sz="1800" b="1" dirty="0"/>
              <a:t> </a:t>
            </a:r>
            <a:r>
              <a:rPr lang="en-US" sz="1800" b="1" dirty="0" err="1"/>
              <a:t>bán</a:t>
            </a:r>
            <a:r>
              <a:rPr lang="en-US" sz="1800" b="1" dirty="0"/>
              <a:t> </a:t>
            </a:r>
            <a:r>
              <a:rPr lang="en-US" sz="1800" b="1" dirty="0" err="1"/>
              <a:t>kính</a:t>
            </a:r>
            <a:r>
              <a:rPr lang="en-US" sz="1800" b="1" dirty="0"/>
              <a:t> (</a:t>
            </a:r>
            <a:r>
              <a:rPr lang="en-US" sz="1800" b="1" dirty="0" err="1"/>
              <a:t>theo</a:t>
            </a:r>
            <a:r>
              <a:rPr lang="en-US" sz="1800" b="1" dirty="0"/>
              <a:t> </a:t>
            </a:r>
            <a:r>
              <a:rPr lang="en-US" sz="1800" b="1" dirty="0" err="1"/>
              <a:t>đơn</a:t>
            </a:r>
            <a:r>
              <a:rPr lang="en-US" sz="1800" b="1" dirty="0"/>
              <a:t> </a:t>
            </a:r>
            <a:r>
              <a:rPr lang="en-US" sz="1800" b="1" dirty="0" err="1"/>
              <a:t>vị</a:t>
            </a:r>
            <a:r>
              <a:rPr lang="en-US" sz="1800" b="1" dirty="0"/>
              <a:t> ki-</a:t>
            </a:r>
            <a:r>
              <a:rPr lang="en-US" sz="1800" b="1" dirty="0" err="1"/>
              <a:t>lô</a:t>
            </a:r>
            <a:r>
              <a:rPr lang="en-US" sz="1800" b="1" dirty="0"/>
              <a:t>-</a:t>
            </a:r>
            <a:r>
              <a:rPr lang="en-US" sz="1800" b="1" dirty="0" err="1"/>
              <a:t>mét</a:t>
            </a:r>
            <a:r>
              <a:rPr lang="en-US" sz="1800" b="1" dirty="0"/>
              <a:t>) </a:t>
            </a:r>
            <a:r>
              <a:rPr lang="en-US" sz="1800" b="1" dirty="0" err="1"/>
              <a:t>của</a:t>
            </a:r>
            <a:r>
              <a:rPr lang="en-US" sz="1800" b="1" dirty="0"/>
              <a:t> </a:t>
            </a:r>
            <a:r>
              <a:rPr lang="en-US" sz="1800" b="1" dirty="0" err="1"/>
              <a:t>tám</a:t>
            </a:r>
            <a:r>
              <a:rPr lang="en-US" sz="1800" b="1" dirty="0"/>
              <a:t> </a:t>
            </a:r>
            <a:r>
              <a:rPr lang="en-US" sz="1800" b="1" dirty="0" err="1"/>
              <a:t>hành</a:t>
            </a:r>
            <a:r>
              <a:rPr lang="en-US" sz="1800" b="1" dirty="0"/>
              <a:t> </a:t>
            </a: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242935"/>
            <a:ext cx="9144000" cy="1338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a:cs typeface="Arial" panose="020B0604020202020204" pitchFamily="34" charset="0"/>
                <a:sym typeface="Arial"/>
              </a:rPr>
              <a:t> 2. </a:t>
            </a:r>
            <a:r>
              <a:rPr lang="vi-VN" sz="1800" dirty="0"/>
              <a:t>Khối lớp 7 của một trường trung học cơ sở có bốn lớp là &amp;A, 7B, 7C, 7D, mỗi lớp có 40 học sinh. Nhà trường cho học sinh khối lớp 7 đăng kí tham quan hai bảo tàng: Bảo tàng Lịch sử quốc gia và Bảng tàng Dân tộc học Việt Nam. Mỗi học sinh chỉ đăng kí tham quan đúng một bảo tàng.</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pic>
        <p:nvPicPr>
          <p:cNvPr id="2" name="Picture 1">
            <a:extLst>
              <a:ext uri="{FF2B5EF4-FFF2-40B4-BE49-F238E27FC236}">
                <a16:creationId xmlns:a16="http://schemas.microsoft.com/office/drawing/2014/main" id="{5F931B6B-0C65-4508-8E2B-56AE05B5FCD5}"/>
              </a:ext>
            </a:extLst>
          </p:cNvPr>
          <p:cNvPicPr>
            <a:picLocks noChangeAspect="1"/>
          </p:cNvPicPr>
          <p:nvPr/>
        </p:nvPicPr>
        <p:blipFill rotWithShape="1">
          <a:blip r:embed="rId2"/>
          <a:srcRect l="1015" t="6124" r="5969"/>
          <a:stretch/>
        </p:blipFill>
        <p:spPr>
          <a:xfrm>
            <a:off x="2921816" y="1920754"/>
            <a:ext cx="4316366" cy="2704114"/>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0" y="2111022"/>
            <a:ext cx="2833511"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1800" dirty="0"/>
              <a:t>Bạn Thảo lập biểu đồ cột kéo ở Hình 3 biểu diễn số lượng học sinh đăng kí tham quan bảo tàng trên của từng lớp. Bạn Thảo đã biểu diễn nhầm số liệu của một lớp trong biểu đồ cột kép ở Hình 3.</a:t>
            </a:r>
            <a:endParaRPr kumimoji="0" lang="vi-VN" sz="24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
        <p:nvSpPr>
          <p:cNvPr id="6" name="Rectangle 5">
            <a:extLst>
              <a:ext uri="{FF2B5EF4-FFF2-40B4-BE49-F238E27FC236}">
                <a16:creationId xmlns:a16="http://schemas.microsoft.com/office/drawing/2014/main" id="{D4DE1542-BED7-4764-9B7F-A6857DBC5EB7}"/>
              </a:ext>
            </a:extLst>
          </p:cNvPr>
          <p:cNvSpPr/>
          <p:nvPr/>
        </p:nvSpPr>
        <p:spPr>
          <a:xfrm>
            <a:off x="7326488" y="2111021"/>
            <a:ext cx="1467555"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800" dirty="0"/>
              <a:t>Theo </a:t>
            </a:r>
            <a:r>
              <a:rPr lang="en-US" sz="1800" dirty="0" err="1"/>
              <a:t>em</a:t>
            </a:r>
            <a:r>
              <a:rPr lang="en-US" sz="1800" dirty="0"/>
              <a:t>, </a:t>
            </a:r>
            <a:r>
              <a:rPr lang="en-US" sz="1800" dirty="0" err="1"/>
              <a:t>bạn</a:t>
            </a:r>
            <a:r>
              <a:rPr lang="en-US" sz="1800" dirty="0"/>
              <a:t> </a:t>
            </a:r>
            <a:r>
              <a:rPr lang="en-US" sz="1800" dirty="0" err="1"/>
              <a:t>Thảo</a:t>
            </a:r>
            <a:r>
              <a:rPr lang="en-US" sz="1800" dirty="0"/>
              <a:t> </a:t>
            </a:r>
            <a:r>
              <a:rPr lang="en-US" sz="1800" dirty="0" err="1"/>
              <a:t>đã</a:t>
            </a:r>
            <a:r>
              <a:rPr lang="en-US" sz="1800" dirty="0"/>
              <a:t> </a:t>
            </a:r>
            <a:r>
              <a:rPr lang="en-US" sz="1800" dirty="0" err="1"/>
              <a:t>biểu</a:t>
            </a:r>
            <a:r>
              <a:rPr lang="en-US" sz="1800" dirty="0"/>
              <a:t> </a:t>
            </a:r>
            <a:r>
              <a:rPr lang="en-US" sz="1800" dirty="0" err="1"/>
              <a:t>diễn</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lớp</a:t>
            </a:r>
            <a:r>
              <a:rPr lang="en-US" sz="1800" dirty="0"/>
              <a:t> </a:t>
            </a:r>
            <a:r>
              <a:rPr lang="en-US" sz="1800" dirty="0" err="1"/>
              <a:t>nào</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31744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54839"/>
              </a:xfrm>
              <a:prstGeom prst="rect">
                <a:avLst/>
              </a:prstGeom>
              <a:solidFill>
                <a:schemeClr val="bg1"/>
              </a:solidFill>
            </p:spPr>
            <p:txBody>
              <a:bodyPr wrap="square">
                <a:spAutoFit/>
              </a:bodyPr>
              <a:lstStyle/>
              <a:p>
                <a:pPr marL="285750" marR="0" indent="-285750" algn="just">
                  <a:lnSpc>
                    <a:spcPct val="150000"/>
                  </a:lnSpc>
                  <a:spcBef>
                    <a:spcPts val="0"/>
                  </a:spcBef>
                  <a:spcAft>
                    <a:spcPts val="600"/>
                  </a:spcAft>
                  <a:buFont typeface="Wingdings" panose="05000000000000000000" pitchFamily="2" charset="2"/>
                  <a:buChar char="q"/>
                </a:pP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Lịch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Quốc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gia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25.</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Dân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tộc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Việt</a:t>
                </a:r>
                <a:r>
                  <a:rPr lang="en-US" sz="1600" dirty="0">
                    <a:effectLst/>
                    <a:latin typeface="+mn-lt"/>
                    <a:ea typeface="Calibri" panose="020F0502020204030204" pitchFamily="34" charset="0"/>
                    <a:cs typeface="Times New Roman" panose="02020603050405020304" pitchFamily="18" charset="0"/>
                  </a:rPr>
                  <a:t> Nam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15.</a:t>
                </a:r>
              </a:p>
              <a:p>
                <a:pPr marL="0" marR="0" algn="just">
                  <a:lnSpc>
                    <a:spcPct val="150000"/>
                  </a:lnSpc>
                  <a:spcBef>
                    <a:spcPts val="0"/>
                  </a:spcBef>
                  <a:spcAft>
                    <a:spcPts val="600"/>
                  </a:spcAft>
                </a:pPr>
                <a:r>
                  <a:rPr lang="en-US" sz="1600" dirty="0" err="1">
                    <a:effectLst/>
                    <a:latin typeface="+mn-lt"/>
                    <a:ea typeface="Calibri" panose="020F0502020204030204" pitchFamily="34" charset="0"/>
                    <a:cs typeface="Times New Roman" panose="02020603050405020304" pitchFamily="18" charset="0"/>
                  </a:rPr>
                  <a:t>Tổng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của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a:effectLst/>
                        <a:latin typeface="+mn-lt"/>
                        <a:ea typeface="Calibri" panose="020F0502020204030204" pitchFamily="34" charset="0"/>
                        <a:cs typeface="Times New Roman" panose="02020603050405020304" pitchFamily="18" charset="0"/>
                      </a:rPr>
                      <m:t>25+15=40</m:t>
                    </m:r>
                  </m:oMath>
                </a14:m>
                <a:endParaRPr lang="en-US" sz="1600" dirty="0">
                  <a:effectLst/>
                  <a:latin typeface="+mn-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54839"/>
              </a:xfrm>
              <a:prstGeom prst="rect">
                <a:avLst/>
              </a:prstGeom>
              <a:blipFill>
                <a:blip r:embed="rId3"/>
                <a:stretch>
                  <a:fillRect l="-411" b="-3819"/>
                </a:stretch>
              </a:blipFill>
            </p:spPr>
            <p:txBody>
              <a:bodyPr/>
              <a:lstStyle/>
              <a:p>
                <a:r>
                  <a:rPr lang="en-US">
                    <a:noFill/>
                  </a:rPr>
                  <a:t> </a:t>
                </a:r>
              </a:p>
            </p:txBody>
          </p:sp>
        </mc:Fallback>
      </mc:AlternateContent>
    </p:spTree>
    <p:extLst>
      <p:ext uri="{BB962C8B-B14F-4D97-AF65-F5344CB8AC3E}">
        <p14:creationId xmlns:p14="http://schemas.microsoft.com/office/powerpoint/2010/main" val="14047077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49197"/>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q"/>
                </a:pPr>
                <a:r>
                  <a:rPr kumimoji="0" lang="en-US" sz="1800" b="0" i="0" u="none" strike="noStrike" kern="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sym typeface="Arial"/>
                  </a:rPr>
                  <a:t>Lớp</a:t>
                </a:r>
                <a:r>
                  <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 </a:t>
                </a:r>
                <a:r>
                  <a:rPr lang="en-US" sz="1800" dirty="0"/>
                  <a:t>7B:</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30</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10</a:t>
                </a:r>
              </a:p>
              <a:p>
                <a:pPr algn="just">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7B </a:t>
                </a:r>
                <a:r>
                  <a:rPr lang="en-US" sz="1800" dirty="0" err="1"/>
                  <a:t>là</a:t>
                </a:r>
                <a:r>
                  <a:rPr lang="en-US" sz="1800" dirty="0"/>
                  <a:t>: </a:t>
                </a:r>
                <a14:m>
                  <m:oMath xmlns:m="http://schemas.openxmlformats.org/officeDocument/2006/math">
                    <m:r>
                      <a:rPr lang="en-US" sz="1800"/>
                      <m:t>30+10=40</m:t>
                    </m:r>
                  </m:oMath>
                </a14:m>
                <a:endParaRPr lang="en-US" sz="1800" dirty="0"/>
              </a:p>
            </p:txBody>
          </p:sp>
        </mc:Choice>
        <mc:Fallback>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49197"/>
              </a:xfrm>
              <a:prstGeom prst="rect">
                <a:avLst/>
              </a:prstGeom>
              <a:blipFill>
                <a:blip r:embed="rId3"/>
                <a:stretch>
                  <a:fillRect l="-658" b="-2091"/>
                </a:stretch>
              </a:blipFill>
            </p:spPr>
            <p:txBody>
              <a:bodyPr/>
              <a:lstStyle/>
              <a:p>
                <a:r>
                  <a:rPr lang="en-US">
                    <a:noFill/>
                  </a:rPr>
                  <a:t> </a:t>
                </a:r>
              </a:p>
            </p:txBody>
          </p:sp>
        </mc:Fallback>
      </mc:AlternateContent>
    </p:spTree>
    <p:extLst>
      <p:ext uri="{BB962C8B-B14F-4D97-AF65-F5344CB8AC3E}">
        <p14:creationId xmlns:p14="http://schemas.microsoft.com/office/powerpoint/2010/main" val="127162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1" y="86454"/>
            <a:ext cx="4316366" cy="270411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7827D84-BCEF-4D28-80C2-E1C91DD48D01}"/>
                  </a:ext>
                </a:extLst>
              </p:cNvPr>
              <p:cNvSpPr txBox="1"/>
              <p:nvPr/>
            </p:nvSpPr>
            <p:spPr>
              <a:xfrm>
                <a:off x="1000474" y="2884519"/>
                <a:ext cx="7413979" cy="1703030"/>
              </a:xfrm>
              <a:prstGeom prst="rect">
                <a:avLst/>
              </a:prstGeom>
              <a:solidFill>
                <a:schemeClr val="bg1"/>
              </a:solidFill>
            </p:spPr>
            <p:txBody>
              <a:bodyPr wrap="square">
                <a:spAutoFit/>
              </a:bodyPr>
              <a:lstStyle/>
              <a:p>
                <a:pPr>
                  <a:lnSpc>
                    <a:spcPct val="150000"/>
                  </a:lnSpc>
                </a:pPr>
                <a:r>
                  <a:rPr lang="en-US" sz="1800" dirty="0" err="1"/>
                  <a:t>Lớp</a:t>
                </a:r>
                <a:r>
                  <a:rPr lang="en-US" sz="1800" dirty="0"/>
                  <a:t> 7C:</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25</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20</a:t>
                </a:r>
              </a:p>
              <a:p>
                <a:pPr>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7C </a:t>
                </a:r>
                <a:r>
                  <a:rPr lang="en-US" sz="1800" dirty="0" err="1"/>
                  <a:t>là</a:t>
                </a:r>
                <a:r>
                  <a:rPr lang="en-US" sz="1800" dirty="0"/>
                  <a:t>: </a:t>
                </a:r>
                <a14:m>
                  <m:oMath xmlns:m="http://schemas.openxmlformats.org/officeDocument/2006/math">
                    <m:r>
                      <a:rPr lang="en-US" sz="1800"/>
                      <m:t>25+20=45&gt; 40</m:t>
                    </m:r>
                  </m:oMath>
                </a14:m>
                <a:endParaRPr lang="en-US" sz="1800" dirty="0"/>
              </a:p>
            </p:txBody>
          </p:sp>
        </mc:Choice>
        <mc:Fallback>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4" y="2884519"/>
                <a:ext cx="7413979" cy="1703030"/>
              </a:xfrm>
              <a:prstGeom prst="rect">
                <a:avLst/>
              </a:prstGeom>
              <a:blipFill>
                <a:blip r:embed="rId3"/>
                <a:stretch>
                  <a:fillRect l="-658" b="-46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40C6D01-A859-4A36-83E4-42EB8B333433}"/>
              </a:ext>
            </a:extLst>
          </p:cNvPr>
          <p:cNvSpPr txBox="1"/>
          <p:nvPr/>
        </p:nvSpPr>
        <p:spPr>
          <a:xfrm>
            <a:off x="1000474" y="4681500"/>
            <a:ext cx="7413979" cy="369332"/>
          </a:xfrm>
          <a:prstGeom prst="rect">
            <a:avLst/>
          </a:prstGeom>
          <a:solidFill>
            <a:schemeClr val="accent3">
              <a:lumMod val="60000"/>
              <a:lumOff val="40000"/>
            </a:schemeClr>
          </a:solidFill>
        </p:spPr>
        <p:txBody>
          <a:bodyPr wrap="square">
            <a:spAutoFit/>
          </a:bodyPr>
          <a:lstStyle/>
          <a:p>
            <a:r>
              <a:rPr lang="en-US" sz="1800" b="1" dirty="0" err="1"/>
              <a:t>Vậy</a:t>
            </a:r>
            <a:r>
              <a:rPr lang="en-US" sz="1800" b="1" dirty="0"/>
              <a:t> </a:t>
            </a:r>
            <a:r>
              <a:rPr lang="en-US" sz="1800" b="1" dirty="0" err="1"/>
              <a:t>bạn</a:t>
            </a:r>
            <a:r>
              <a:rPr lang="en-US" sz="1800" b="1" dirty="0"/>
              <a:t> </a:t>
            </a:r>
            <a:r>
              <a:rPr lang="en-US" sz="1800" b="1" dirty="0" err="1"/>
              <a:t>Thảo</a:t>
            </a:r>
            <a:r>
              <a:rPr lang="en-US" sz="1800" b="1" dirty="0"/>
              <a:t> </a:t>
            </a:r>
            <a:r>
              <a:rPr lang="en-US" sz="1800" b="1" dirty="0" err="1"/>
              <a:t>đã</a:t>
            </a:r>
            <a:r>
              <a:rPr lang="en-US" sz="1800" b="1" dirty="0"/>
              <a:t> </a:t>
            </a:r>
            <a:r>
              <a:rPr lang="en-US" sz="1800" b="1" dirty="0" err="1"/>
              <a:t>nhập</a:t>
            </a:r>
            <a:r>
              <a:rPr lang="en-US" sz="1800" b="1" dirty="0"/>
              <a:t> </a:t>
            </a:r>
            <a:r>
              <a:rPr lang="en-US" sz="1800" b="1" dirty="0" err="1"/>
              <a:t>nhầm</a:t>
            </a:r>
            <a:r>
              <a:rPr lang="en-US" sz="1800" b="1" dirty="0"/>
              <a:t> </a:t>
            </a:r>
            <a:r>
              <a:rPr lang="en-US" sz="1800" b="1" dirty="0" err="1"/>
              <a:t>số</a:t>
            </a:r>
            <a:r>
              <a:rPr lang="en-US" sz="1800" b="1" dirty="0"/>
              <a:t> </a:t>
            </a:r>
            <a:r>
              <a:rPr lang="en-US" sz="1800" b="1" dirty="0" err="1"/>
              <a:t>liệu</a:t>
            </a:r>
            <a:r>
              <a:rPr lang="en-US" sz="1800" b="1" dirty="0"/>
              <a:t> </a:t>
            </a:r>
            <a:r>
              <a:rPr lang="en-US" sz="1800" b="1" dirty="0" err="1"/>
              <a:t>của</a:t>
            </a:r>
            <a:r>
              <a:rPr lang="en-US" sz="1800" b="1" dirty="0"/>
              <a:t> </a:t>
            </a:r>
            <a:r>
              <a:rPr lang="en-US" sz="1800" b="1" dirty="0" err="1"/>
              <a:t>lớp</a:t>
            </a:r>
            <a:r>
              <a:rPr lang="en-US" sz="1800" b="1" dirty="0"/>
              <a:t> 7C</a:t>
            </a:r>
          </a:p>
        </p:txBody>
      </p:sp>
    </p:spTree>
    <p:extLst>
      <p:ext uri="{BB962C8B-B14F-4D97-AF65-F5344CB8AC3E}">
        <p14:creationId xmlns:p14="http://schemas.microsoft.com/office/powerpoint/2010/main" val="10488481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01</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latin typeface="+mn-lt"/>
              </a:rPr>
              <a:t>02</a:t>
            </a:r>
            <a:endParaRPr sz="240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03</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237066" y="242935"/>
            <a:ext cx="8906933" cy="1021421"/>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3. </a:t>
            </a:r>
            <a:r>
              <a:rPr lang="vi-VN" sz="1800" dirty="0">
                <a:latin typeface="Arial" panose="020B0604020202020204" pitchFamily="34" charset="0"/>
                <a:cs typeface="Arial" panose="020B0604020202020204" pitchFamily="34" charset="0"/>
              </a:rPr>
              <a:t>Biểu đồ cột kéo ở hình 4 biểu diễn dân số (ước tính) của Việt Nam và Thái Lan ở một số năm trong giai đoạn từ năm 1979 đến năm 2019.</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4FC5EB62-8BA2-4E13-9186-0F64326FB842}"/>
              </a:ext>
            </a:extLst>
          </p:cNvPr>
          <p:cNvSpPr/>
          <p:nvPr/>
        </p:nvSpPr>
        <p:spPr>
          <a:xfrm>
            <a:off x="237066" y="1264356"/>
            <a:ext cx="5565422"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1800" dirty="0"/>
              <a:t>a) </a:t>
            </a:r>
            <a:r>
              <a:rPr lang="en-US" sz="1800" dirty="0" err="1"/>
              <a:t>Hoàn</a:t>
            </a:r>
            <a:r>
              <a:rPr lang="en-US" sz="1800" dirty="0"/>
              <a:t> </a:t>
            </a:r>
            <a:r>
              <a:rPr lang="en-US" sz="1800" dirty="0" err="1"/>
              <a:t>thành</a:t>
            </a:r>
            <a:r>
              <a:rPr lang="en-US" sz="1800" dirty="0"/>
              <a:t> </a:t>
            </a:r>
            <a:r>
              <a:rPr lang="en-US" sz="1800" dirty="0" err="1"/>
              <a:t>số</a:t>
            </a:r>
            <a:r>
              <a:rPr lang="en-US" sz="1800" dirty="0"/>
              <a:t> </a:t>
            </a:r>
            <a:r>
              <a:rPr lang="en-US" sz="1800" dirty="0" err="1"/>
              <a:t>liệu</a:t>
            </a:r>
            <a:r>
              <a:rPr lang="en-US" sz="1800" dirty="0"/>
              <a:t> ở </a:t>
            </a:r>
            <a:r>
              <a:rPr lang="en-US" sz="1800" dirty="0" err="1"/>
              <a:t>bảng</a:t>
            </a:r>
            <a:r>
              <a:rPr lang="en-US" sz="1800" dirty="0"/>
              <a:t> </a:t>
            </a:r>
            <a:r>
              <a:rPr lang="en-US" sz="1800" dirty="0" err="1"/>
              <a:t>sau</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124236659"/>
              </p:ext>
            </p:extLst>
          </p:nvPr>
        </p:nvGraphicFramePr>
        <p:xfrm>
          <a:off x="1230489" y="1625600"/>
          <a:ext cx="7111999" cy="2851366"/>
        </p:xfrm>
        <a:graphic>
          <a:graphicData uri="http://schemas.openxmlformats.org/drawingml/2006/table">
            <a:tbl>
              <a:tblPr firstRow="1" firstCol="1" bandRow="1">
                <a:tableStyleId>{927730EF-A3B0-4A82-A240-625CBB8EAADA}</a:tableStyleId>
              </a:tblPr>
              <a:tblGrid>
                <a:gridCol w="2791634">
                  <a:extLst>
                    <a:ext uri="{9D8B030D-6E8A-4147-A177-3AD203B41FA5}">
                      <a16:colId xmlns:a16="http://schemas.microsoft.com/office/drawing/2014/main" val="1015349024"/>
                    </a:ext>
                  </a:extLst>
                </a:gridCol>
                <a:gridCol w="863757">
                  <a:extLst>
                    <a:ext uri="{9D8B030D-6E8A-4147-A177-3AD203B41FA5}">
                      <a16:colId xmlns:a16="http://schemas.microsoft.com/office/drawing/2014/main" val="4111330373"/>
                    </a:ext>
                  </a:extLst>
                </a:gridCol>
                <a:gridCol w="863757">
                  <a:extLst>
                    <a:ext uri="{9D8B030D-6E8A-4147-A177-3AD203B41FA5}">
                      <a16:colId xmlns:a16="http://schemas.microsoft.com/office/drawing/2014/main" val="532065800"/>
                    </a:ext>
                  </a:extLst>
                </a:gridCol>
                <a:gridCol w="864547">
                  <a:extLst>
                    <a:ext uri="{9D8B030D-6E8A-4147-A177-3AD203B41FA5}">
                      <a16:colId xmlns:a16="http://schemas.microsoft.com/office/drawing/2014/main" val="1118301475"/>
                    </a:ext>
                  </a:extLst>
                </a:gridCol>
                <a:gridCol w="863757">
                  <a:extLst>
                    <a:ext uri="{9D8B030D-6E8A-4147-A177-3AD203B41FA5}">
                      <a16:colId xmlns:a16="http://schemas.microsoft.com/office/drawing/2014/main" val="2880388694"/>
                    </a:ext>
                  </a:extLst>
                </a:gridCol>
                <a:gridCol w="864547">
                  <a:extLst>
                    <a:ext uri="{9D8B030D-6E8A-4147-A177-3AD203B41FA5}">
                      <a16:colId xmlns:a16="http://schemas.microsoft.com/office/drawing/2014/main" val="3411007747"/>
                    </a:ext>
                  </a:extLst>
                </a:gridCol>
              </a:tblGrid>
              <a:tr h="28794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94274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sp>
        <p:nvSpPr>
          <p:cNvPr id="9" name="Rectangle 8">
            <a:extLst>
              <a:ext uri="{FF2B5EF4-FFF2-40B4-BE49-F238E27FC236}">
                <a16:creationId xmlns:a16="http://schemas.microsoft.com/office/drawing/2014/main" id="{98EA490A-B6C1-4BC3-996D-F8D0E9AEE77B}"/>
              </a:ext>
            </a:extLst>
          </p:cNvPr>
          <p:cNvSpPr/>
          <p:nvPr/>
        </p:nvSpPr>
        <p:spPr>
          <a:xfrm>
            <a:off x="338665" y="4476966"/>
            <a:ext cx="8602135" cy="666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t>b)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trên</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a:t>
            </a:r>
            <a:r>
              <a:rPr lang="en-US" sz="1800" dirty="0" err="1"/>
              <a:t>nào</a:t>
            </a:r>
            <a:r>
              <a:rPr lang="en-US" sz="1800" dirty="0"/>
              <a:t>?</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11157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2797996438"/>
              </p:ext>
            </p:extLst>
          </p:nvPr>
        </p:nvGraphicFramePr>
        <p:xfrm>
          <a:off x="1027289" y="1933222"/>
          <a:ext cx="7089421" cy="2681988"/>
        </p:xfrm>
        <a:graphic>
          <a:graphicData uri="http://schemas.openxmlformats.org/drawingml/2006/table">
            <a:tbl>
              <a:tblPr firstRow="1" firstCol="1" bandRow="1">
                <a:tableStyleId>{927730EF-A3B0-4A82-A240-625CBB8EAADA}</a:tableStyleId>
              </a:tblPr>
              <a:tblGrid>
                <a:gridCol w="2782772">
                  <a:extLst>
                    <a:ext uri="{9D8B030D-6E8A-4147-A177-3AD203B41FA5}">
                      <a16:colId xmlns:a16="http://schemas.microsoft.com/office/drawing/2014/main" val="1015349024"/>
                    </a:ext>
                  </a:extLst>
                </a:gridCol>
                <a:gridCol w="861015">
                  <a:extLst>
                    <a:ext uri="{9D8B030D-6E8A-4147-A177-3AD203B41FA5}">
                      <a16:colId xmlns:a16="http://schemas.microsoft.com/office/drawing/2014/main" val="4111330373"/>
                    </a:ext>
                  </a:extLst>
                </a:gridCol>
                <a:gridCol w="861015">
                  <a:extLst>
                    <a:ext uri="{9D8B030D-6E8A-4147-A177-3AD203B41FA5}">
                      <a16:colId xmlns:a16="http://schemas.microsoft.com/office/drawing/2014/main" val="532065800"/>
                    </a:ext>
                  </a:extLst>
                </a:gridCol>
                <a:gridCol w="861802">
                  <a:extLst>
                    <a:ext uri="{9D8B030D-6E8A-4147-A177-3AD203B41FA5}">
                      <a16:colId xmlns:a16="http://schemas.microsoft.com/office/drawing/2014/main" val="1118301475"/>
                    </a:ext>
                  </a:extLst>
                </a:gridCol>
                <a:gridCol w="861015">
                  <a:extLst>
                    <a:ext uri="{9D8B030D-6E8A-4147-A177-3AD203B41FA5}">
                      <a16:colId xmlns:a16="http://schemas.microsoft.com/office/drawing/2014/main" val="2880388694"/>
                    </a:ext>
                  </a:extLst>
                </a:gridCol>
                <a:gridCol w="861802">
                  <a:extLst>
                    <a:ext uri="{9D8B030D-6E8A-4147-A177-3AD203B41FA5}">
                      <a16:colId xmlns:a16="http://schemas.microsoft.com/office/drawing/2014/main" val="3411007747"/>
                    </a:ext>
                  </a:extLst>
                </a:gridCol>
              </a:tblGrid>
              <a:tr h="219340">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468739">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468739">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468739">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pic>
        <p:nvPicPr>
          <p:cNvPr id="2" name="Picture 1">
            <a:extLst>
              <a:ext uri="{FF2B5EF4-FFF2-40B4-BE49-F238E27FC236}">
                <a16:creationId xmlns:a16="http://schemas.microsoft.com/office/drawing/2014/main" id="{C4D4B867-99BD-4F7C-B70B-CAD7A7A9C5A4}"/>
              </a:ext>
            </a:extLst>
          </p:cNvPr>
          <p:cNvPicPr>
            <a:picLocks noChangeAspect="1"/>
          </p:cNvPicPr>
          <p:nvPr/>
        </p:nvPicPr>
        <p:blipFill>
          <a:blip r:embed="rId2"/>
          <a:stretch>
            <a:fillRect/>
          </a:stretch>
        </p:blipFill>
        <p:spPr>
          <a:xfrm>
            <a:off x="3251902" y="7331"/>
            <a:ext cx="3196173" cy="1801213"/>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282221" y="1255889"/>
            <a:ext cx="2890658"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Hoàn</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thành</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số</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liệu</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4" name="TextBox 3">
            <a:extLst>
              <a:ext uri="{FF2B5EF4-FFF2-40B4-BE49-F238E27FC236}">
                <a16:creationId xmlns:a16="http://schemas.microsoft.com/office/drawing/2014/main" id="{5F70F627-936B-4404-ACED-4FBC68B3F21C}"/>
              </a:ext>
            </a:extLst>
          </p:cNvPr>
          <p:cNvSpPr txBox="1"/>
          <p:nvPr/>
        </p:nvSpPr>
        <p:spPr>
          <a:xfrm>
            <a:off x="3952514" y="2526285"/>
            <a:ext cx="575734" cy="369332"/>
          </a:xfrm>
          <a:prstGeom prst="rect">
            <a:avLst/>
          </a:prstGeom>
          <a:solidFill>
            <a:schemeClr val="bg1"/>
          </a:solidFill>
        </p:spPr>
        <p:txBody>
          <a:bodyPr wrap="square" rtlCol="0">
            <a:spAutoFit/>
          </a:bodyPr>
          <a:lstStyle/>
          <a:p>
            <a:pPr algn="ctr"/>
            <a:r>
              <a:rPr lang="en-US" sz="1800" dirty="0"/>
              <a:t>53</a:t>
            </a:r>
          </a:p>
        </p:txBody>
      </p:sp>
      <p:sp>
        <p:nvSpPr>
          <p:cNvPr id="10" name="TextBox 9">
            <a:extLst>
              <a:ext uri="{FF2B5EF4-FFF2-40B4-BE49-F238E27FC236}">
                <a16:creationId xmlns:a16="http://schemas.microsoft.com/office/drawing/2014/main" id="{C68487B1-2299-479D-9D97-29421751E456}"/>
              </a:ext>
            </a:extLst>
          </p:cNvPr>
          <p:cNvSpPr txBox="1"/>
          <p:nvPr/>
        </p:nvSpPr>
        <p:spPr>
          <a:xfrm>
            <a:off x="4776603" y="2526285"/>
            <a:ext cx="575734" cy="369332"/>
          </a:xfrm>
          <a:prstGeom prst="rect">
            <a:avLst/>
          </a:prstGeom>
          <a:solidFill>
            <a:schemeClr val="bg1"/>
          </a:solidFill>
        </p:spPr>
        <p:txBody>
          <a:bodyPr wrap="square" rtlCol="0">
            <a:spAutoFit/>
          </a:bodyPr>
          <a:lstStyle/>
          <a:p>
            <a:pPr algn="ctr"/>
            <a:r>
              <a:rPr lang="en-US" sz="1800" dirty="0"/>
              <a:t>67</a:t>
            </a:r>
          </a:p>
        </p:txBody>
      </p:sp>
      <p:sp>
        <p:nvSpPr>
          <p:cNvPr id="11" name="TextBox 10">
            <a:extLst>
              <a:ext uri="{FF2B5EF4-FFF2-40B4-BE49-F238E27FC236}">
                <a16:creationId xmlns:a16="http://schemas.microsoft.com/office/drawing/2014/main" id="{E789418D-8D04-4757-9E9E-BCF7F2872AFD}"/>
              </a:ext>
            </a:extLst>
          </p:cNvPr>
          <p:cNvSpPr txBox="1"/>
          <p:nvPr/>
        </p:nvSpPr>
        <p:spPr>
          <a:xfrm>
            <a:off x="5713581" y="2526285"/>
            <a:ext cx="575734" cy="369332"/>
          </a:xfrm>
          <a:prstGeom prst="rect">
            <a:avLst/>
          </a:prstGeom>
          <a:solidFill>
            <a:schemeClr val="bg1"/>
          </a:solidFill>
        </p:spPr>
        <p:txBody>
          <a:bodyPr wrap="square" rtlCol="0">
            <a:spAutoFit/>
          </a:bodyPr>
          <a:lstStyle/>
          <a:p>
            <a:pPr algn="ctr"/>
            <a:r>
              <a:rPr lang="en-US" sz="1800" dirty="0"/>
              <a:t>79</a:t>
            </a:r>
          </a:p>
        </p:txBody>
      </p:sp>
      <p:sp>
        <p:nvSpPr>
          <p:cNvPr id="12" name="TextBox 11">
            <a:extLst>
              <a:ext uri="{FF2B5EF4-FFF2-40B4-BE49-F238E27FC236}">
                <a16:creationId xmlns:a16="http://schemas.microsoft.com/office/drawing/2014/main" id="{051749C0-6A9A-42FC-ADBB-A7DCBBED2C7F}"/>
              </a:ext>
            </a:extLst>
          </p:cNvPr>
          <p:cNvSpPr txBox="1"/>
          <p:nvPr/>
        </p:nvSpPr>
        <p:spPr>
          <a:xfrm>
            <a:off x="6593412" y="2526285"/>
            <a:ext cx="575734" cy="369332"/>
          </a:xfrm>
          <a:prstGeom prst="rect">
            <a:avLst/>
          </a:prstGeom>
          <a:solidFill>
            <a:schemeClr val="bg1"/>
          </a:solidFill>
        </p:spPr>
        <p:txBody>
          <a:bodyPr wrap="square" rtlCol="0">
            <a:spAutoFit/>
          </a:bodyPr>
          <a:lstStyle/>
          <a:p>
            <a:pPr algn="ctr"/>
            <a:r>
              <a:rPr lang="en-US" sz="1800" dirty="0"/>
              <a:t>87</a:t>
            </a:r>
          </a:p>
        </p:txBody>
      </p:sp>
      <p:sp>
        <p:nvSpPr>
          <p:cNvPr id="13" name="TextBox 12">
            <a:extLst>
              <a:ext uri="{FF2B5EF4-FFF2-40B4-BE49-F238E27FC236}">
                <a16:creationId xmlns:a16="http://schemas.microsoft.com/office/drawing/2014/main" id="{FEDD9935-5AD5-4699-ADB3-B4E4CCAA411F}"/>
              </a:ext>
            </a:extLst>
          </p:cNvPr>
          <p:cNvSpPr txBox="1"/>
          <p:nvPr/>
        </p:nvSpPr>
        <p:spPr>
          <a:xfrm>
            <a:off x="7405158" y="2526285"/>
            <a:ext cx="575734" cy="369332"/>
          </a:xfrm>
          <a:prstGeom prst="rect">
            <a:avLst/>
          </a:prstGeom>
          <a:solidFill>
            <a:schemeClr val="bg1"/>
          </a:solidFill>
        </p:spPr>
        <p:txBody>
          <a:bodyPr wrap="square" rtlCol="0">
            <a:spAutoFit/>
          </a:bodyPr>
          <a:lstStyle/>
          <a:p>
            <a:pPr algn="ctr"/>
            <a:r>
              <a:rPr lang="en-US" sz="1800" dirty="0"/>
              <a:t>96</a:t>
            </a:r>
          </a:p>
        </p:txBody>
      </p:sp>
      <p:sp>
        <p:nvSpPr>
          <p:cNvPr id="14" name="TextBox 13">
            <a:extLst>
              <a:ext uri="{FF2B5EF4-FFF2-40B4-BE49-F238E27FC236}">
                <a16:creationId xmlns:a16="http://schemas.microsoft.com/office/drawing/2014/main" id="{29AA11D5-C854-40D2-97B6-4E445EFB50A4}"/>
              </a:ext>
            </a:extLst>
          </p:cNvPr>
          <p:cNvSpPr txBox="1"/>
          <p:nvPr/>
        </p:nvSpPr>
        <p:spPr>
          <a:xfrm>
            <a:off x="3900134" y="3349599"/>
            <a:ext cx="575734" cy="369332"/>
          </a:xfrm>
          <a:prstGeom prst="rect">
            <a:avLst/>
          </a:prstGeom>
          <a:solidFill>
            <a:schemeClr val="bg1"/>
          </a:solidFill>
        </p:spPr>
        <p:txBody>
          <a:bodyPr wrap="square" rtlCol="0">
            <a:spAutoFit/>
          </a:bodyPr>
          <a:lstStyle/>
          <a:p>
            <a:pPr algn="ctr"/>
            <a:r>
              <a:rPr lang="en-US" sz="1800" dirty="0"/>
              <a:t>46</a:t>
            </a:r>
          </a:p>
        </p:txBody>
      </p:sp>
      <p:sp>
        <p:nvSpPr>
          <p:cNvPr id="15" name="TextBox 14">
            <a:extLst>
              <a:ext uri="{FF2B5EF4-FFF2-40B4-BE49-F238E27FC236}">
                <a16:creationId xmlns:a16="http://schemas.microsoft.com/office/drawing/2014/main" id="{42784AFC-FCFA-425E-8D60-FA7A7C971B20}"/>
              </a:ext>
            </a:extLst>
          </p:cNvPr>
          <p:cNvSpPr txBox="1"/>
          <p:nvPr/>
        </p:nvSpPr>
        <p:spPr>
          <a:xfrm>
            <a:off x="4776603" y="3326247"/>
            <a:ext cx="575734" cy="369332"/>
          </a:xfrm>
          <a:prstGeom prst="rect">
            <a:avLst/>
          </a:prstGeom>
          <a:solidFill>
            <a:schemeClr val="bg1"/>
          </a:solidFill>
        </p:spPr>
        <p:txBody>
          <a:bodyPr wrap="square" rtlCol="0">
            <a:spAutoFit/>
          </a:bodyPr>
          <a:lstStyle/>
          <a:p>
            <a:pPr algn="ctr"/>
            <a:r>
              <a:rPr lang="en-US" sz="1800" dirty="0"/>
              <a:t>56</a:t>
            </a:r>
          </a:p>
        </p:txBody>
      </p:sp>
      <p:sp>
        <p:nvSpPr>
          <p:cNvPr id="16" name="TextBox 15">
            <a:extLst>
              <a:ext uri="{FF2B5EF4-FFF2-40B4-BE49-F238E27FC236}">
                <a16:creationId xmlns:a16="http://schemas.microsoft.com/office/drawing/2014/main" id="{1B5974F4-4026-452D-A590-D7C705FE9745}"/>
              </a:ext>
            </a:extLst>
          </p:cNvPr>
          <p:cNvSpPr txBox="1"/>
          <p:nvPr/>
        </p:nvSpPr>
        <p:spPr>
          <a:xfrm>
            <a:off x="5713581" y="3324698"/>
            <a:ext cx="575734" cy="369332"/>
          </a:xfrm>
          <a:prstGeom prst="rect">
            <a:avLst/>
          </a:prstGeom>
          <a:solidFill>
            <a:schemeClr val="bg1"/>
          </a:solidFill>
        </p:spPr>
        <p:txBody>
          <a:bodyPr wrap="square" rtlCol="0">
            <a:spAutoFit/>
          </a:bodyPr>
          <a:lstStyle/>
          <a:p>
            <a:pPr algn="ctr"/>
            <a:r>
              <a:rPr lang="en-US" sz="1800" dirty="0"/>
              <a:t>62</a:t>
            </a:r>
          </a:p>
        </p:txBody>
      </p:sp>
      <p:sp>
        <p:nvSpPr>
          <p:cNvPr id="17" name="TextBox 16">
            <a:extLst>
              <a:ext uri="{FF2B5EF4-FFF2-40B4-BE49-F238E27FC236}">
                <a16:creationId xmlns:a16="http://schemas.microsoft.com/office/drawing/2014/main" id="{DDC5E2B6-372D-4BA7-96EE-4FFF308BE6BB}"/>
              </a:ext>
            </a:extLst>
          </p:cNvPr>
          <p:cNvSpPr txBox="1"/>
          <p:nvPr/>
        </p:nvSpPr>
        <p:spPr>
          <a:xfrm>
            <a:off x="6593412" y="3321600"/>
            <a:ext cx="575734" cy="369332"/>
          </a:xfrm>
          <a:prstGeom prst="rect">
            <a:avLst/>
          </a:prstGeom>
          <a:solidFill>
            <a:schemeClr val="bg1"/>
          </a:solidFill>
        </p:spPr>
        <p:txBody>
          <a:bodyPr wrap="square" rtlCol="0">
            <a:spAutoFit/>
          </a:bodyPr>
          <a:lstStyle/>
          <a:p>
            <a:pPr algn="ctr"/>
            <a:r>
              <a:rPr lang="en-US" sz="1800" dirty="0"/>
              <a:t>67</a:t>
            </a:r>
          </a:p>
        </p:txBody>
      </p:sp>
      <p:sp>
        <p:nvSpPr>
          <p:cNvPr id="18" name="TextBox 17">
            <a:extLst>
              <a:ext uri="{FF2B5EF4-FFF2-40B4-BE49-F238E27FC236}">
                <a16:creationId xmlns:a16="http://schemas.microsoft.com/office/drawing/2014/main" id="{C60C7BCC-DAED-42D7-AD94-E1866A05EEDD}"/>
              </a:ext>
            </a:extLst>
          </p:cNvPr>
          <p:cNvSpPr txBox="1"/>
          <p:nvPr/>
        </p:nvSpPr>
        <p:spPr>
          <a:xfrm>
            <a:off x="7433731" y="3274216"/>
            <a:ext cx="575734" cy="369332"/>
          </a:xfrm>
          <a:prstGeom prst="rect">
            <a:avLst/>
          </a:prstGeom>
          <a:solidFill>
            <a:schemeClr val="bg1"/>
          </a:solidFill>
        </p:spPr>
        <p:txBody>
          <a:bodyPr wrap="square" rtlCol="0">
            <a:spAutoFit/>
          </a:bodyPr>
          <a:lstStyle/>
          <a:p>
            <a:pPr algn="ctr"/>
            <a:r>
              <a:rPr lang="en-US" sz="1800" dirty="0"/>
              <a:t>70</a:t>
            </a:r>
          </a:p>
        </p:txBody>
      </p:sp>
      <p:sp>
        <p:nvSpPr>
          <p:cNvPr id="19" name="TextBox 18">
            <a:extLst>
              <a:ext uri="{FF2B5EF4-FFF2-40B4-BE49-F238E27FC236}">
                <a16:creationId xmlns:a16="http://schemas.microsoft.com/office/drawing/2014/main" id="{0CD22C6B-5E0B-4E20-AD89-FBA91440C71D}"/>
              </a:ext>
            </a:extLst>
          </p:cNvPr>
          <p:cNvSpPr txBox="1"/>
          <p:nvPr/>
        </p:nvSpPr>
        <p:spPr>
          <a:xfrm>
            <a:off x="3879845" y="3996411"/>
            <a:ext cx="721071" cy="369332"/>
          </a:xfrm>
          <a:prstGeom prst="rect">
            <a:avLst/>
          </a:prstGeom>
          <a:solidFill>
            <a:schemeClr val="bg1"/>
          </a:solidFill>
        </p:spPr>
        <p:txBody>
          <a:bodyPr wrap="square" rtlCol="0">
            <a:spAutoFit/>
          </a:bodyPr>
          <a:lstStyle/>
          <a:p>
            <a:pPr algn="ctr"/>
            <a:r>
              <a:rPr lang="en-US" sz="1800" dirty="0"/>
              <a:t>1,15</a:t>
            </a:r>
          </a:p>
        </p:txBody>
      </p:sp>
      <p:sp>
        <p:nvSpPr>
          <p:cNvPr id="20" name="TextBox 19">
            <a:extLst>
              <a:ext uri="{FF2B5EF4-FFF2-40B4-BE49-F238E27FC236}">
                <a16:creationId xmlns:a16="http://schemas.microsoft.com/office/drawing/2014/main" id="{D59708B8-9ECD-4B0E-B99F-B270B0C6058F}"/>
              </a:ext>
            </a:extLst>
          </p:cNvPr>
          <p:cNvSpPr txBox="1"/>
          <p:nvPr/>
        </p:nvSpPr>
        <p:spPr>
          <a:xfrm>
            <a:off x="4703934" y="3996411"/>
            <a:ext cx="721071" cy="369332"/>
          </a:xfrm>
          <a:prstGeom prst="rect">
            <a:avLst/>
          </a:prstGeom>
          <a:solidFill>
            <a:schemeClr val="bg1"/>
          </a:solidFill>
        </p:spPr>
        <p:txBody>
          <a:bodyPr wrap="square" rtlCol="0">
            <a:spAutoFit/>
          </a:bodyPr>
          <a:lstStyle/>
          <a:p>
            <a:pPr algn="ctr"/>
            <a:r>
              <a:rPr lang="en-US" sz="1800" dirty="0"/>
              <a:t>1,19</a:t>
            </a:r>
          </a:p>
        </p:txBody>
      </p:sp>
      <p:sp>
        <p:nvSpPr>
          <p:cNvPr id="21" name="TextBox 20">
            <a:extLst>
              <a:ext uri="{FF2B5EF4-FFF2-40B4-BE49-F238E27FC236}">
                <a16:creationId xmlns:a16="http://schemas.microsoft.com/office/drawing/2014/main" id="{AE12F81C-8B72-45F3-98A7-0859B78395C5}"/>
              </a:ext>
            </a:extLst>
          </p:cNvPr>
          <p:cNvSpPr txBox="1"/>
          <p:nvPr/>
        </p:nvSpPr>
        <p:spPr>
          <a:xfrm>
            <a:off x="5623986" y="4010119"/>
            <a:ext cx="721071" cy="369332"/>
          </a:xfrm>
          <a:prstGeom prst="rect">
            <a:avLst/>
          </a:prstGeom>
          <a:solidFill>
            <a:schemeClr val="bg1"/>
          </a:solidFill>
        </p:spPr>
        <p:txBody>
          <a:bodyPr wrap="square" rtlCol="0">
            <a:spAutoFit/>
          </a:bodyPr>
          <a:lstStyle/>
          <a:p>
            <a:pPr algn="ctr"/>
            <a:r>
              <a:rPr lang="en-US" sz="1800" dirty="0"/>
              <a:t>1,27</a:t>
            </a:r>
          </a:p>
        </p:txBody>
      </p:sp>
      <p:sp>
        <p:nvSpPr>
          <p:cNvPr id="22" name="TextBox 21">
            <a:extLst>
              <a:ext uri="{FF2B5EF4-FFF2-40B4-BE49-F238E27FC236}">
                <a16:creationId xmlns:a16="http://schemas.microsoft.com/office/drawing/2014/main" id="{ECFBC3E7-D275-4B94-906F-2EF66226A220}"/>
              </a:ext>
            </a:extLst>
          </p:cNvPr>
          <p:cNvSpPr txBox="1"/>
          <p:nvPr/>
        </p:nvSpPr>
        <p:spPr>
          <a:xfrm>
            <a:off x="6448075" y="3996411"/>
            <a:ext cx="721071" cy="369332"/>
          </a:xfrm>
          <a:prstGeom prst="rect">
            <a:avLst/>
          </a:prstGeom>
          <a:solidFill>
            <a:schemeClr val="bg1"/>
          </a:solidFill>
        </p:spPr>
        <p:txBody>
          <a:bodyPr wrap="square" rtlCol="0">
            <a:spAutoFit/>
          </a:bodyPr>
          <a:lstStyle/>
          <a:p>
            <a:pPr algn="ctr"/>
            <a:r>
              <a:rPr lang="en-US" sz="1800" dirty="0"/>
              <a:t>1,29</a:t>
            </a:r>
          </a:p>
        </p:txBody>
      </p:sp>
      <p:sp>
        <p:nvSpPr>
          <p:cNvPr id="23" name="TextBox 22">
            <a:extLst>
              <a:ext uri="{FF2B5EF4-FFF2-40B4-BE49-F238E27FC236}">
                <a16:creationId xmlns:a16="http://schemas.microsoft.com/office/drawing/2014/main" id="{558BEF87-5EE2-42D0-83B3-CAC4F58DBF89}"/>
              </a:ext>
            </a:extLst>
          </p:cNvPr>
          <p:cNvSpPr txBox="1"/>
          <p:nvPr/>
        </p:nvSpPr>
        <p:spPr>
          <a:xfrm>
            <a:off x="7332489" y="3990263"/>
            <a:ext cx="721071" cy="369332"/>
          </a:xfrm>
          <a:prstGeom prst="rect">
            <a:avLst/>
          </a:prstGeom>
          <a:solidFill>
            <a:schemeClr val="bg1"/>
          </a:solidFill>
        </p:spPr>
        <p:txBody>
          <a:bodyPr wrap="square" rtlCol="0">
            <a:spAutoFit/>
          </a:bodyPr>
          <a:lstStyle/>
          <a:p>
            <a:pPr algn="ctr"/>
            <a:r>
              <a:rPr lang="en-US" sz="1800" dirty="0"/>
              <a:t>1,37</a:t>
            </a:r>
          </a:p>
        </p:txBody>
      </p:sp>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A7436675-61FD-40C7-901F-7ADF5D4D8FB7}"/>
                  </a:ext>
                </a:extLst>
              </p:cNvPr>
              <p:cNvSpPr/>
              <p:nvPr/>
            </p:nvSpPr>
            <p:spPr>
              <a:xfrm>
                <a:off x="204602" y="4706310"/>
                <a:ext cx="8861779"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solidFill>
                      <a:srgbClr val="FFFFFF"/>
                    </a:solidFill>
                  </a:rPr>
                  <a:t>b</a:t>
                </a:r>
                <a:r>
                  <a:rPr kumimoji="0" lang="en-US" sz="1800" b="0" i="0" u="none" strike="noStrike" kern="0" cap="none" spc="0" normalizeH="0" baseline="0" noProof="0" dirty="0">
                    <a:ln>
                      <a:noFill/>
                    </a:ln>
                    <a:solidFill>
                      <a:srgbClr val="FFFFFF"/>
                    </a:solidFill>
                    <a:effectLst/>
                    <a:uLnTx/>
                    <a:uFillTx/>
                    <a:sym typeface="Arial"/>
                  </a:rPr>
                  <a:t>) </a:t>
                </a:r>
                <a:r>
                  <a:rPr lang="en-US" sz="1800" dirty="0" err="1"/>
                  <a:t>Từ</a:t>
                </a:r>
                <a:r>
                  <a:rPr lang="en-US" sz="1800" dirty="0"/>
                  <a:t> </a:t>
                </a:r>
                <a:r>
                  <a:rPr lang="en-US" sz="1800" dirty="0" err="1"/>
                  <a:t>bảng</a:t>
                </a:r>
                <a:r>
                  <a:rPr lang="en-US" sz="1800" dirty="0"/>
                  <a:t> </a:t>
                </a:r>
                <a14:m>
                  <m:oMath xmlns:m="http://schemas.openxmlformats.org/officeDocument/2006/math">
                    <m:r>
                      <a:rPr lang="en-US" sz="1800" b="0" i="1" smtClean="0">
                        <a:latin typeface="Cambria Math" panose="02040503050406030204" pitchFamily="18" charset="0"/>
                      </a:rPr>
                      <m:t>⇒</m:t>
                    </m:r>
                  </m:oMath>
                </a14:m>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2019.</a:t>
                </a:r>
                <a:endParaRPr kumimoji="0" lang="vi-VN" sz="1800" b="0" i="0" u="none" strike="noStrike" kern="0" cap="none" spc="0" normalizeH="0" baseline="0" noProof="0" dirty="0">
                  <a:ln>
                    <a:noFill/>
                  </a:ln>
                  <a:solidFill>
                    <a:srgbClr val="FFFFFF"/>
                  </a:solidFill>
                  <a:effectLst/>
                  <a:uLnTx/>
                  <a:uFillTx/>
                  <a:sym typeface="Arial"/>
                </a:endParaRPr>
              </a:p>
            </p:txBody>
          </p:sp>
        </mc:Choice>
        <mc:Fallback>
          <p:sp>
            <p:nvSpPr>
              <p:cNvPr id="24" name="Rectangle 23">
                <a:extLst>
                  <a:ext uri="{FF2B5EF4-FFF2-40B4-BE49-F238E27FC236}">
                    <a16:creationId xmlns:a16="http://schemas.microsoft.com/office/drawing/2014/main" id="{A7436675-61FD-40C7-901F-7ADF5D4D8FB7}"/>
                  </a:ext>
                </a:extLst>
              </p:cNvPr>
              <p:cNvSpPr>
                <a:spLocks noRot="1" noChangeAspect="1" noMove="1" noResize="1" noEditPoints="1" noAdjustHandles="1" noChangeArrowheads="1" noChangeShapeType="1" noTextEdit="1"/>
              </p:cNvSpPr>
              <p:nvPr/>
            </p:nvSpPr>
            <p:spPr>
              <a:xfrm>
                <a:off x="204602" y="4706310"/>
                <a:ext cx="8861779" cy="361244"/>
              </a:xfrm>
              <a:prstGeom prst="rect">
                <a:avLst/>
              </a:prstGeom>
              <a:blipFill>
                <a:blip r:embed="rId3"/>
                <a:stretch>
                  <a:fillRect l="-619" t="-3390" b="-3559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83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92532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96202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92771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92876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84948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effectLst/>
                <a:latin typeface="Arial" panose="020B0604020202020204" pitchFamily="34" charset="0"/>
                <a:ea typeface="Calibri" panose="020F0502020204030204" pitchFamily="34" charset="0"/>
                <a:cs typeface="Arial" panose="020B0604020202020204" pitchFamily="34" charset="0"/>
              </a:rPr>
              <a:t>Chuẩn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 </a:t>
            </a:r>
            <a:r>
              <a:rPr lang="en-US" sz="1800" b="1" dirty="0" err="1">
                <a:effectLst/>
                <a:latin typeface="Arial" panose="020B0604020202020204" pitchFamily="34" charset="0"/>
                <a:ea typeface="Calibri" panose="020F0502020204030204" pitchFamily="34" charset="0"/>
                <a:cs typeface="Arial" panose="020B0604020202020204" pitchFamily="34" charset="0"/>
              </a:rPr>
              <a:t>Bài</a:t>
            </a:r>
            <a:r>
              <a:rPr lang="en-US" sz="1800" b="1" dirty="0">
                <a:effectLst/>
                <a:latin typeface="Arial" panose="020B0604020202020204" pitchFamily="34" charset="0"/>
                <a:ea typeface="Calibri" panose="020F0502020204030204" pitchFamily="34" charset="0"/>
                <a:cs typeface="Arial" panose="020B0604020202020204" pitchFamily="34" charset="0"/>
              </a:rPr>
              <a:t> 2. </a:t>
            </a:r>
            <a:r>
              <a:rPr lang="en-US" sz="1800" b="1" dirty="0" err="1">
                <a:effectLst/>
                <a:latin typeface="Arial" panose="020B0604020202020204" pitchFamily="34" charset="0"/>
                <a:ea typeface="Calibri" panose="020F0502020204030204" pitchFamily="34" charset="0"/>
                <a:cs typeface="Arial" panose="020B0604020202020204" pitchFamily="34" charset="0"/>
              </a:rPr>
              <a:t>Phân</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tích</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và</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xử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dữ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liệu</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8484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2667" name="Google Shape;2667;p68"/>
          <p:cNvGrpSpPr/>
          <p:nvPr/>
        </p:nvGrpSpPr>
        <p:grpSpPr>
          <a:xfrm>
            <a:off x="7450517" y="1173159"/>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4" name="Google Shape;2284;p57"/>
          <p:cNvPicPr preferRelativeResize="0"/>
          <p:nvPr/>
        </p:nvPicPr>
        <p:blipFill>
          <a:blip r:embed="rId3">
            <a:alphaModFix/>
          </a:blip>
          <a:stretch>
            <a:fillRect/>
          </a:stretch>
        </p:blipFill>
        <p:spPr>
          <a:xfrm>
            <a:off x="3233625" y="835000"/>
            <a:ext cx="2682600" cy="1506300"/>
          </a:xfrm>
          <a:prstGeom prst="roundRect">
            <a:avLst>
              <a:gd name="adj" fmla="val 5338"/>
            </a:avLst>
          </a:prstGeom>
          <a:noFill/>
          <a:ln>
            <a:noFill/>
          </a:ln>
        </p:spPr>
      </p:pic>
    </p:spTree>
  </p:cSld>
  <p:clrMapOvr>
    <a:masterClrMapping/>
  </p:clrMapOvr>
  <mc:AlternateContent xmlns:mc="http://schemas.openxmlformats.org/markup-compatibility/2006">
    <mc:Choice xmlns:p15="http://schemas.microsoft.com/office/powerpoint/2012/main" Requires="p15">
      <p:transition spd="med">
        <p15:prstTrans prst="airplan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ask="http://schemas.microsoft.com/office/drawing/2018/sketchyshape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3055</Words>
  <Application>Microsoft Office PowerPoint</Application>
  <PresentationFormat>On-screen Show (16:9)</PresentationFormat>
  <Paragraphs>399</Paragraphs>
  <Slides>43</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43</vt:i4>
      </vt:variant>
    </vt:vector>
  </HeadingPairs>
  <TitlesOfParts>
    <vt:vector size="58" baseType="lpstr">
      <vt:lpstr>Calibri Light</vt:lpstr>
      <vt:lpstr>Annie Use Your Telescope</vt:lpstr>
      <vt:lpstr>Poppins Medium</vt:lpstr>
      <vt:lpstr>Cambria Math</vt:lpstr>
      <vt:lpstr>Anaheim</vt:lpstr>
      <vt:lpstr>Wingdings</vt:lpstr>
      <vt:lpstr>Exo</vt:lpstr>
      <vt:lpstr>Open Sans</vt:lpstr>
      <vt:lpstr>Calibri</vt:lpstr>
      <vt:lpstr>RocknRoll One</vt:lpstr>
      <vt:lpstr>Lato</vt:lpstr>
      <vt:lpstr>Arial</vt:lpstr>
      <vt:lpstr>Times New Roman</vt:lpstr>
      <vt:lpstr>Math Subject for Middle School - 7th Grade: Ratio, Proportion and Percent by Slidesgo</vt:lpstr>
      <vt:lpstr>1_Office Theme</vt:lpstr>
      <vt:lpstr>CHÀO MỪNG CÁC EM  ĐẾN VỚI BUỔI HỌC HÔM NAY!  </vt:lpstr>
      <vt:lpstr>KHỞI ĐỘNG</vt:lpstr>
      <vt:lpstr>BÀI 1:  THU THẬP, PHÂN LOẠI VÀ BIỂU DIỄN DỮ LIỆU  (3 TIẾT)</vt:lpstr>
      <vt:lpstr>NỘI DUNG</vt:lpstr>
      <vt:lpstr>THU THẬP, PHÂN LOẠI VÀ BIỂU DIỄN DỮ LIỆU</vt:lpstr>
      <vt:lpstr>PowerPoint Presentation</vt:lpstr>
      <vt:lpstr>Nhận xét:</vt:lpstr>
      <vt:lpstr>Ví dụ 1</vt:lpstr>
      <vt:lpstr>Ví dụ 1</vt:lpstr>
      <vt:lpstr>TÍNH HỢP LÍ CỦA DỮ LIỆU</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Nguyệt Lê</cp:lastModifiedBy>
  <cp:revision>57</cp:revision>
  <dcterms:modified xsi:type="dcterms:W3CDTF">2022-10-31T23:01:21Z</dcterms:modified>
</cp:coreProperties>
</file>