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 id="2147483876" r:id="rId2"/>
    <p:sldMasterId id="2147483888" r:id="rId3"/>
    <p:sldMasterId id="2147483900" r:id="rId4"/>
    <p:sldMasterId id="2147483912" r:id="rId5"/>
    <p:sldMasterId id="2147483924" r:id="rId6"/>
    <p:sldMasterId id="2147483936" r:id="rId7"/>
    <p:sldMasterId id="2147483948" r:id="rId8"/>
    <p:sldMasterId id="2147483960" r:id="rId9"/>
    <p:sldMasterId id="2147483972" r:id="rId10"/>
    <p:sldMasterId id="2147483984" r:id="rId11"/>
    <p:sldMasterId id="2147483996" r:id="rId12"/>
  </p:sldMasterIdLst>
  <p:notesMasterIdLst>
    <p:notesMasterId r:id="rId45"/>
  </p:notesMasterIdLst>
  <p:sldIdLst>
    <p:sldId id="282" r:id="rId13"/>
    <p:sldId id="283" r:id="rId14"/>
    <p:sldId id="284" r:id="rId15"/>
    <p:sldId id="285" r:id="rId16"/>
    <p:sldId id="286" r:id="rId17"/>
    <p:sldId id="287" r:id="rId18"/>
    <p:sldId id="288" r:id="rId19"/>
    <p:sldId id="260" r:id="rId20"/>
    <p:sldId id="261" r:id="rId21"/>
    <p:sldId id="262" r:id="rId22"/>
    <p:sldId id="263" r:id="rId23"/>
    <p:sldId id="264" r:id="rId24"/>
    <p:sldId id="265" r:id="rId25"/>
    <p:sldId id="266" r:id="rId26"/>
    <p:sldId id="267" r:id="rId27"/>
    <p:sldId id="268" r:id="rId28"/>
    <p:sldId id="293" r:id="rId29"/>
    <p:sldId id="269" r:id="rId30"/>
    <p:sldId id="289" r:id="rId31"/>
    <p:sldId id="281" r:id="rId32"/>
    <p:sldId id="280" r:id="rId33"/>
    <p:sldId id="279" r:id="rId34"/>
    <p:sldId id="295" r:id="rId35"/>
    <p:sldId id="278" r:id="rId36"/>
    <p:sldId id="296" r:id="rId37"/>
    <p:sldId id="290" r:id="rId38"/>
    <p:sldId id="276" r:id="rId39"/>
    <p:sldId id="291" r:id="rId40"/>
    <p:sldId id="275" r:id="rId41"/>
    <p:sldId id="274" r:id="rId42"/>
    <p:sldId id="273" r:id="rId43"/>
    <p:sldId id="29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g Tran" initials="TT" lastIdx="4" clrIdx="0">
    <p:extLst>
      <p:ext uri="{19B8F6BF-5375-455C-9EA6-DF929625EA0E}">
        <p15:presenceInfo xmlns:p15="http://schemas.microsoft.com/office/powerpoint/2012/main" userId="c79a4c099e0f11f9" providerId="Windows Live"/>
      </p:ext>
    </p:extLst>
  </p:cmAuthor>
  <p:cmAuthor id="2" name="DuyNguyen" initials="D"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CC00"/>
    <a:srgbClr val="0000FF"/>
    <a:srgbClr val="FFFF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2" d="100"/>
          <a:sy n="72" d="100"/>
        </p:scale>
        <p:origin x="66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viewProps" Target="view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EE0458-1E8F-4D3B-86F2-C47BA2EA7808}" type="datetimeFigureOut">
              <a:rPr lang="en-US" smtClean="0"/>
              <a:t>2/8/2024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42B9D3-029C-4A7F-A6F3-07E3FC64B672}" type="slidenum">
              <a:rPr lang="en-US" smtClean="0"/>
              <a:t>‹#›</a:t>
            </a:fld>
            <a:endParaRPr lang="en-US"/>
          </a:p>
        </p:txBody>
      </p:sp>
    </p:spTree>
    <p:extLst>
      <p:ext uri="{BB962C8B-B14F-4D97-AF65-F5344CB8AC3E}">
        <p14:creationId xmlns:p14="http://schemas.microsoft.com/office/powerpoint/2010/main" val="2093955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442B9D3-029C-4A7F-A6F3-07E3FC64B672}" type="slidenum">
              <a:rPr lang="en-US" smtClean="0"/>
              <a:t>6</a:t>
            </a:fld>
            <a:endParaRPr lang="en-US"/>
          </a:p>
        </p:txBody>
      </p:sp>
    </p:spTree>
    <p:extLst>
      <p:ext uri="{BB962C8B-B14F-4D97-AF65-F5344CB8AC3E}">
        <p14:creationId xmlns:p14="http://schemas.microsoft.com/office/powerpoint/2010/main" val="628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783011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442B9D3-029C-4A7F-A6F3-07E3FC64B672}" type="slidenum">
              <a:rPr lang="en-US" smtClean="0"/>
              <a:t>11</a:t>
            </a:fld>
            <a:endParaRPr lang="en-US"/>
          </a:p>
        </p:txBody>
      </p:sp>
    </p:spTree>
    <p:extLst>
      <p:ext uri="{BB962C8B-B14F-4D97-AF65-F5344CB8AC3E}">
        <p14:creationId xmlns:p14="http://schemas.microsoft.com/office/powerpoint/2010/main" val="1378123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B442B9D3-029C-4A7F-A6F3-07E3FC64B672}" type="slidenum">
              <a:rPr lang="en-US" smtClean="0"/>
              <a:t>14</a:t>
            </a:fld>
            <a:endParaRPr lang="en-US"/>
          </a:p>
        </p:txBody>
      </p:sp>
    </p:spTree>
    <p:extLst>
      <p:ext uri="{BB962C8B-B14F-4D97-AF65-F5344CB8AC3E}">
        <p14:creationId xmlns:p14="http://schemas.microsoft.com/office/powerpoint/2010/main" val="1172178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39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13670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38180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50498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5534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8309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4829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4393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584013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615335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49015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686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82555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08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512958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7869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27797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2259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0426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87738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9779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98060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44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841996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0503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6135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88867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85320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400894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468849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800587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44485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2749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620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98838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768517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65411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607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029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43772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5930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037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2197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571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026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7189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0987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688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93322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9737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208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5036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213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695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0341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329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46444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538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12501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74364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1792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9878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8838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109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354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016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5069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5144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3453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9089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72647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1482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4014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3420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50872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7122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3909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4152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6531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3899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937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63623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0774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7646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902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191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9682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18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6215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988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4419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737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33575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31079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8948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3298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1011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8298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5315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7985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46634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201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659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04302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073195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87834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01375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942852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10481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8743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66395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3292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03246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78418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9066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3646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6345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11918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9669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7864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251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7154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8107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11652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155526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2749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6793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37303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727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242775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89300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029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532500"/>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375021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811425"/>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030210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36989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898150"/>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452948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117595"/>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105988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0356535"/>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49182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AE751-BC33-4D44-9EB8-F7A13F929D3E}" type="datetimeFigureOut">
              <a:rPr lang="en-US" smtClean="0">
                <a:solidFill>
                  <a:prstClr val="black">
                    <a:tint val="75000"/>
                  </a:prstClr>
                </a:solidFill>
              </a:rPr>
              <a:pPr/>
              <a:t>2/8/2024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554624-F2E3-46CC-90C1-ED011B4189E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768559"/>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slide" Target="slide8.xml"/><Relationship Id="rId1" Type="http://schemas.openxmlformats.org/officeDocument/2006/relationships/slideLayout" Target="../slideLayouts/slideLayout78.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8.xml"/><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78.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5.png"/><Relationship Id="rId2" Type="http://schemas.openxmlformats.org/officeDocument/2006/relationships/slide" Target="slide8.xml"/><Relationship Id="rId1" Type="http://schemas.openxmlformats.org/officeDocument/2006/relationships/slideLayout" Target="../slideLayouts/slideLayout78.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6.png"/><Relationship Id="rId2" Type="http://schemas.openxmlformats.org/officeDocument/2006/relationships/slide" Target="slide8.xml"/><Relationship Id="rId1" Type="http://schemas.openxmlformats.org/officeDocument/2006/relationships/slideLayout" Target="../slideLayouts/slideLayout78.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 Target="slide8.xml"/><Relationship Id="rId7" Type="http://schemas.microsoft.com/office/2007/relationships/hdphoto" Target="../media/hdphoto2.wdp"/><Relationship Id="rId2" Type="http://schemas.openxmlformats.org/officeDocument/2006/relationships/notesSlide" Target="../notesSlides/notesSlide4.xml"/><Relationship Id="rId1" Type="http://schemas.openxmlformats.org/officeDocument/2006/relationships/slideLayout" Target="../slideLayouts/slideLayout78.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8.png"/><Relationship Id="rId2" Type="http://schemas.openxmlformats.org/officeDocument/2006/relationships/slide" Target="slide8.xml"/><Relationship Id="rId1" Type="http://schemas.openxmlformats.org/officeDocument/2006/relationships/slideLayout" Target="../slideLayouts/slideLayout78.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9.png"/><Relationship Id="rId2" Type="http://schemas.openxmlformats.org/officeDocument/2006/relationships/slide" Target="slide8.xml"/><Relationship Id="rId1" Type="http://schemas.openxmlformats.org/officeDocument/2006/relationships/slideLayout" Target="../slideLayouts/slideLayout78.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7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40.png"/><Relationship Id="rId1" Type="http://schemas.openxmlformats.org/officeDocument/2006/relationships/slideLayout" Target="../slideLayouts/slideLayout79.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9.xml"/><Relationship Id="rId6" Type="http://schemas.openxmlformats.org/officeDocument/2006/relationships/image" Target="../media/image22.png"/><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9.xml"/></Relationships>
</file>

<file path=ppt/slides/_rels/slide2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01.xml"/></Relationships>
</file>

<file path=ppt/slides/_rels/slide2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hyperlink" Target="https://www.publicdomainpictures.net/en/view-image.php?image=317882&amp;picture=abstract-background" TargetMode="External"/><Relationship Id="rId7" Type="http://schemas.openxmlformats.org/officeDocument/2006/relationships/hyperlink" Target="https://www.wisc-online.com/assetrepository/viewasset?id=1508" TargetMode="External"/><Relationship Id="rId12" Type="http://schemas.openxmlformats.org/officeDocument/2006/relationships/image" Target="../media/image16.png"/><Relationship Id="rId2" Type="http://schemas.openxmlformats.org/officeDocument/2006/relationships/image" Target="../media/image9.jpeg"/><Relationship Id="rId1" Type="http://schemas.openxmlformats.org/officeDocument/2006/relationships/slideLayout" Target="../slideLayouts/slideLayout24.xml"/><Relationship Id="rId6" Type="http://schemas.openxmlformats.org/officeDocument/2006/relationships/image" Target="../media/image11.jpeg"/><Relationship Id="rId11" Type="http://schemas.openxmlformats.org/officeDocument/2006/relationships/image" Target="../media/image15.png"/><Relationship Id="rId5" Type="http://schemas.openxmlformats.org/officeDocument/2006/relationships/hyperlink" Target="http://www.allwhitebackground.com/colorful-background-images.html" TargetMode="External"/><Relationship Id="rId10" Type="http://schemas.openxmlformats.org/officeDocument/2006/relationships/image" Target="../media/image14.png"/><Relationship Id="rId4" Type="http://schemas.openxmlformats.org/officeDocument/2006/relationships/image" Target="../media/image10.jpeg"/><Relationship Id="rId9"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9.xml"/><Relationship Id="rId5" Type="http://schemas.openxmlformats.org/officeDocument/2006/relationships/image" Target="../media/image50.png"/><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9.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3.xml"/><Relationship Id="rId4" Type="http://schemas.openxmlformats.org/officeDocument/2006/relationships/image" Target="../media/image56.jpe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png"/><Relationship Id="rId7"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35.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73.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1.xml"/><Relationship Id="rId3" Type="http://schemas.openxmlformats.org/officeDocument/2006/relationships/image" Target="../media/image23.png"/><Relationship Id="rId7" Type="http://schemas.openxmlformats.org/officeDocument/2006/relationships/image" Target="../media/image25.png"/><Relationship Id="rId12" Type="http://schemas.openxmlformats.org/officeDocument/2006/relationships/image" Target="../media/image28.png"/><Relationship Id="rId2" Type="http://schemas.openxmlformats.org/officeDocument/2006/relationships/slide" Target="slide9.xml"/><Relationship Id="rId1" Type="http://schemas.openxmlformats.org/officeDocument/2006/relationships/slideLayout" Target="../slideLayouts/slideLayout78.xml"/><Relationship Id="rId6" Type="http://schemas.openxmlformats.org/officeDocument/2006/relationships/slide" Target="slide13.xml"/><Relationship Id="rId11" Type="http://schemas.openxmlformats.org/officeDocument/2006/relationships/image" Target="../media/image27.png"/><Relationship Id="rId5" Type="http://schemas.microsoft.com/office/2007/relationships/hdphoto" Target="../media/hdphoto1.wdp"/><Relationship Id="rId10" Type="http://schemas.openxmlformats.org/officeDocument/2006/relationships/slide" Target="slide10.xml"/><Relationship Id="rId4" Type="http://schemas.openxmlformats.org/officeDocument/2006/relationships/image" Target="../media/image24.png"/><Relationship Id="rId9" Type="http://schemas.openxmlformats.org/officeDocument/2006/relationships/image" Target="../media/image26.png"/><Relationship Id="rId1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32.png"/><Relationship Id="rId2" Type="http://schemas.openxmlformats.org/officeDocument/2006/relationships/slide" Target="slide8.xml"/><Relationship Id="rId1" Type="http://schemas.openxmlformats.org/officeDocument/2006/relationships/slideLayout" Target="../slideLayouts/slideLayout78.xml"/><Relationship Id="rId6" Type="http://schemas.microsoft.com/office/2007/relationships/hdphoto" Target="../media/hdphoto2.wdp"/><Relationship Id="rId5" Type="http://schemas.openxmlformats.org/officeDocument/2006/relationships/image" Target="../media/image31.pn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71528377-7ACF-46B8-9189-905EFCEFA86C}"/>
              </a:ext>
            </a:extLst>
          </p:cNvPr>
          <p:cNvPicPr>
            <a:picLocks noChangeAspect="1"/>
          </p:cNvPicPr>
          <p:nvPr/>
        </p:nvPicPr>
        <p:blipFill rotWithShape="1">
          <a:blip r:embed="rId2">
            <a:extLst>
              <a:ext uri="{28A0092B-C50C-407E-A947-70E740481C1C}">
                <a14:useLocalDpi xmlns:a14="http://schemas.microsoft.com/office/drawing/2010/main" val="0"/>
              </a:ext>
            </a:extLst>
          </a:blip>
          <a:srcRect l="7294"/>
          <a:stretch/>
        </p:blipFill>
        <p:spPr>
          <a:xfrm>
            <a:off x="0" y="18"/>
            <a:ext cx="12192000" cy="6857991"/>
          </a:xfrm>
          <a:prstGeom prst="rect">
            <a:avLst/>
          </a:prstGeom>
        </p:spPr>
      </p:pic>
      <p:sp>
        <p:nvSpPr>
          <p:cNvPr id="10" name="Hộp Văn bản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C2202BE-FB57-4E81-83EF-0EA40E864761}"/>
              </a:ext>
            </a:extLst>
          </p:cNvPr>
          <p:cNvSpPr txBox="1"/>
          <p:nvPr/>
        </p:nvSpPr>
        <p:spPr>
          <a:xfrm>
            <a:off x="1392510" y="311206"/>
            <a:ext cx="9139429" cy="1015663"/>
          </a:xfrm>
          <a:prstGeom prst="rect">
            <a:avLst/>
          </a:prstGeom>
          <a:noFill/>
        </p:spPr>
        <p:txBody>
          <a:bodyPr wrap="square" rtlCol="0">
            <a:spAutoFit/>
          </a:bodyPr>
          <a:lstStyle/>
          <a:p>
            <a:pPr algn="ctr" defTabSz="914377">
              <a:spcAft>
                <a:spcPts val="600"/>
              </a:spcAft>
            </a:pPr>
            <a:r>
              <a:rPr lang="en-US" sz="6000" b="1" dirty="0">
                <a:solidFill>
                  <a:srgbClr val="FF0000"/>
                </a:solidFill>
                <a:latin typeface="Times New Roman" panose="02020603050405020304" pitchFamily="18" charset="0"/>
                <a:cs typeface="Times New Roman" panose="02020603050405020304" pitchFamily="18" charset="0"/>
              </a:rPr>
              <a:t>TOÁN 9 - CÁNH DIỀU</a:t>
            </a:r>
          </a:p>
        </p:txBody>
      </p:sp>
      <p:sp>
        <p:nvSpPr>
          <p:cNvPr id="11" name="Hộp Văn bản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2B28935-FE08-4EA8-AA06-C7169869F84A}"/>
              </a:ext>
            </a:extLst>
          </p:cNvPr>
          <p:cNvSpPr txBox="1"/>
          <p:nvPr/>
        </p:nvSpPr>
        <p:spPr>
          <a:xfrm>
            <a:off x="1526390" y="6150104"/>
            <a:ext cx="9134857" cy="707886"/>
          </a:xfrm>
          <a:prstGeom prst="rect">
            <a:avLst/>
          </a:prstGeom>
          <a:noFill/>
        </p:spPr>
        <p:txBody>
          <a:bodyPr wrap="square" rtlCol="0">
            <a:spAutoFit/>
          </a:bodyPr>
          <a:lstStyle/>
          <a:p>
            <a:pPr algn="ctr" defTabSz="914377">
              <a:spcAft>
                <a:spcPts val="600"/>
              </a:spcAft>
            </a:pPr>
            <a:r>
              <a:rPr lang="en-US" sz="4000" b="1" dirty="0">
                <a:solidFill>
                  <a:srgbClr val="002060"/>
                </a:solidFill>
                <a:latin typeface="Times New Roman" panose="02020603050405020304" pitchFamily="18" charset="0"/>
                <a:cs typeface="Times New Roman" panose="02020603050405020304" pitchFamily="18" charset="0"/>
              </a:rPr>
              <a:t>NĂM HỌC: 2024 - 2025</a:t>
            </a:r>
          </a:p>
        </p:txBody>
      </p:sp>
    </p:spTree>
    <p:extLst>
      <p:ext uri="{BB962C8B-B14F-4D97-AF65-F5344CB8AC3E}">
        <p14:creationId xmlns:p14="http://schemas.microsoft.com/office/powerpoint/2010/main" val="165736802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OPL20U25GSXzBJYl68kk8uQGfFKzs7yb1M4KJWUiLk6ZEvGF+qCIPSnY57AbBFCvTWID07 2024 T9 CD 06565+K4lPs7H94VUqPe2XwIsfPRnrXQE//QTEXxb8/8N4CNc6FpgZahzpTjFhMzSA7T/nHJa11DE8Ng2TP3iAmRczFlmslSuUNOgUeb6yRvs0=">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2600" y="5500109"/>
            <a:ext cx="1219200" cy="1357892"/>
          </a:xfrm>
          <a:prstGeom prst="rect">
            <a:avLst/>
          </a:prstGeom>
          <a:noFill/>
          <a:extLst>
            <a:ext uri="{909E8E84-426E-40DD-AFC4-6F175D3DCCD1}">
              <a14:hiddenFill xmlns:a14="http://schemas.microsoft.com/office/drawing/2010/main">
                <a:solidFill>
                  <a:srgbClr val="FFFFFF"/>
                </a:solidFill>
              </a14:hiddenFill>
            </a:ext>
          </a:extLst>
        </p:spPr>
      </p:pic>
      <p:sp>
        <p:nvSpPr>
          <p:cNvPr id="7" name="Horizontal Scroll 6" descr="OPL20U25GSXzBJYl68kk8uQGfFKzs7yb1M4KJWUiLk6ZEvGF+qCIPSnY57AbBFCvTWID07 2024 T9 CD 06565+K4lPs7H94VUqPe2XwIsfPRnrXQE//QTEXxb8/8N4CNc6FpgZahzpTjFhMzSA7T/nHJa11DE8Ng2TP3iAmRczFlmslSuUNOgUeb6yRvs0=">
            <a:hlinkClick r:id="rId2" action="ppaction://hlinksldjump"/>
          </p:cNvPr>
          <p:cNvSpPr/>
          <p:nvPr/>
        </p:nvSpPr>
        <p:spPr>
          <a:xfrm>
            <a:off x="9351355" y="6055550"/>
            <a:ext cx="1157288" cy="469691"/>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CC00"/>
                </a:solidFill>
                <a:latin typeface="Arial" panose="020B0604020202020204" pitchFamily="34" charset="0"/>
                <a:cs typeface="Arial" panose="020B0604020202020204" pitchFamily="34" charset="0"/>
              </a:rPr>
              <a:t>Trở</a:t>
            </a:r>
            <a:r>
              <a:rPr lang="en-US" sz="2000" dirty="0">
                <a:solidFill>
                  <a:srgbClr val="00CC00"/>
                </a:solidFill>
                <a:latin typeface="Arial" panose="020B0604020202020204" pitchFamily="34" charset="0"/>
                <a:cs typeface="Arial" panose="020B0604020202020204" pitchFamily="34" charset="0"/>
              </a:rPr>
              <a:t> </a:t>
            </a:r>
            <a:r>
              <a:rPr lang="en-US" sz="2000" dirty="0" err="1">
                <a:solidFill>
                  <a:srgbClr val="00CC00"/>
                </a:solidFill>
                <a:latin typeface="Arial" panose="020B0604020202020204" pitchFamily="34" charset="0"/>
                <a:cs typeface="Arial" panose="020B0604020202020204" pitchFamily="34" charset="0"/>
              </a:rPr>
              <a:t>về</a:t>
            </a:r>
            <a:endParaRPr lang="en-US" sz="2000" dirty="0">
              <a:solidFill>
                <a:srgbClr val="00CC00"/>
              </a:solidFill>
              <a:latin typeface="Arial" panose="020B0604020202020204" pitchFamily="34" charset="0"/>
              <a:cs typeface="Arial" panose="020B0604020202020204" pitchFamily="34" charset="0"/>
            </a:endParaRPr>
          </a:p>
        </p:txBody>
      </p:sp>
      <p:pic>
        <p:nvPicPr>
          <p:cNvPr id="1026"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246" y="198323"/>
            <a:ext cx="6989155" cy="33068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683" y1="10051" x2="4564" y2="72519"/>
                        <a14:foregroundMark x1="6405" y1="71120" x2="6085" y2="91985"/>
                        <a14:foregroundMark x1="6725" y1="95420" x2="95757" y2="94911"/>
                        <a14:foregroundMark x1="95116" y1="8651" x2="95116" y2="90076"/>
                        <a14:foregroundMark x1="4564" y1="11959" x2="7606" y2="5725"/>
                        <a14:foregroundMark x1="4884" y1="7125" x2="95116" y2="6616"/>
                        <a14:backgroundMark x1="2082" y1="47328" x2="1201" y2="81298"/>
                      </a14:backgroundRemoval>
                    </a14:imgEffect>
                  </a14:imgLayer>
                </a14:imgProps>
              </a:ext>
              <a:ext uri="{28A0092B-C50C-407E-A947-70E740481C1C}">
                <a14:useLocalDpi xmlns:a14="http://schemas.microsoft.com/office/drawing/2010/main" val="0"/>
              </a:ext>
            </a:extLst>
          </a:blip>
          <a:srcRect/>
          <a:stretch>
            <a:fillRect/>
          </a:stretch>
        </p:blipFill>
        <p:spPr bwMode="auto">
          <a:xfrm>
            <a:off x="3429000" y="3657601"/>
            <a:ext cx="5635018" cy="3200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OPL20U25GSXzBJYl68kk8uQGfFKzs7yb1M4KJWUiLk6ZEvGF+qCIPSnY57AbBFCvTWID07 2024 T9 CD 06565+K4lPs7H94VUqPe2XwIsfPRnrXQE//QTEXxb8/8N4CNc6FpgZahzpTjFhMzSA7T/nHJa11DE8Ng2TP3iAmRczFlmslSuUNOgUeb6yRvs0="/>
          <p:cNvSpPr txBox="1"/>
          <p:nvPr/>
        </p:nvSpPr>
        <p:spPr>
          <a:xfrm>
            <a:off x="3962400" y="4908999"/>
            <a:ext cx="3124200" cy="1354217"/>
          </a:xfrm>
          <a:prstGeom prst="rect">
            <a:avLst/>
          </a:prstGeom>
          <a:noFill/>
        </p:spPr>
        <p:txBody>
          <a:bodyPr wrap="square" rtlCol="0">
            <a:spAutoFit/>
          </a:bodyPr>
          <a:lstStyle/>
          <a:p>
            <a:pPr algn="ctr"/>
            <a:r>
              <a:rPr lang="en-US" sz="2800" b="1" dirty="0" err="1">
                <a:solidFill>
                  <a:srgbClr val="00CC00"/>
                </a:solidFill>
                <a:latin typeface="Times New Roman" pitchFamily="18" charset="0"/>
                <a:cs typeface="Times New Roman" pitchFamily="18" charset="0"/>
              </a:rPr>
              <a:t>Cái</a:t>
            </a:r>
            <a:r>
              <a:rPr lang="en-US" sz="2800" b="1" dirty="0">
                <a:solidFill>
                  <a:srgbClr val="00CC00"/>
                </a:solidFill>
                <a:latin typeface="Times New Roman" pitchFamily="18" charset="0"/>
                <a:cs typeface="Times New Roman" pitchFamily="18" charset="0"/>
              </a:rPr>
              <a:t> </a:t>
            </a:r>
            <a:r>
              <a:rPr lang="en-US" sz="2800" b="1" dirty="0" err="1">
                <a:solidFill>
                  <a:srgbClr val="00CC00"/>
                </a:solidFill>
                <a:latin typeface="Times New Roman" pitchFamily="18" charset="0"/>
                <a:cs typeface="Times New Roman" pitchFamily="18" charset="0"/>
              </a:rPr>
              <a:t>phễu</a:t>
            </a:r>
            <a:endParaRPr lang="en-US" sz="2800" b="1" dirty="0">
              <a:solidFill>
                <a:srgbClr val="00CC00"/>
              </a:solidFill>
              <a:latin typeface="Times New Roman" pitchFamily="18" charset="0"/>
              <a:cs typeface="Times New Roman" pitchFamily="18" charset="0"/>
            </a:endParaRPr>
          </a:p>
          <a:p>
            <a:pPr algn="ctr"/>
            <a:endParaRPr lang="en-US" sz="5400" dirty="0">
              <a:solidFill>
                <a:srgbClr val="0000FF"/>
              </a:solidFill>
              <a:latin typeface="Arial" panose="020B0604020202020204" pitchFamily="34" charset="0"/>
              <a:cs typeface="Arial" panose="020B0604020202020204" pitchFamily="34" charset="0"/>
            </a:endParaRPr>
          </a:p>
        </p:txBody>
      </p:sp>
      <p:pic>
        <p:nvPicPr>
          <p:cNvPr id="2"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762000"/>
            <a:ext cx="365760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36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additive="base">
                                        <p:cTn id="20" dur="500" fill="hold"/>
                                        <p:tgtEl>
                                          <p:spTgt spid="1027"/>
                                        </p:tgtEl>
                                        <p:attrNameLst>
                                          <p:attrName>ppt_x</p:attrName>
                                        </p:attrNameLst>
                                      </p:cBhvr>
                                      <p:tavLst>
                                        <p:tav tm="0">
                                          <p:val>
                                            <p:strVal val="#ppt_x"/>
                                          </p:val>
                                        </p:tav>
                                        <p:tav tm="100000">
                                          <p:val>
                                            <p:strVal val="#ppt_x"/>
                                          </p:val>
                                        </p:tav>
                                      </p:tavLst>
                                    </p:anim>
                                    <p:anim calcmode="lin" valueType="num">
                                      <p:cBhvr additive="base">
                                        <p:cTn id="21"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OPL20U25GSXzBJYl68kk8uQGfFKzs7yb1M4KJWUiLk6ZEvGF+qCIPSnY57AbBFCvTWID07 2024 T9 CD 06565+K4lPs7H94VUqPe2XwIsfPRnrXQE//QTEXxb8/8N4CNc6FpgZahzpTjFhMzSA7T/nHJa11DE8Ng2TP3iAmRczFlmslSuUNOgUeb6yRvs0=">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2600" y="5500109"/>
            <a:ext cx="1219200" cy="1357892"/>
          </a:xfrm>
          <a:prstGeom prst="rect">
            <a:avLst/>
          </a:prstGeom>
          <a:noFill/>
          <a:extLst>
            <a:ext uri="{909E8E84-426E-40DD-AFC4-6F175D3DCCD1}">
              <a14:hiddenFill xmlns:a14="http://schemas.microsoft.com/office/drawing/2010/main">
                <a:solidFill>
                  <a:srgbClr val="FFFFFF"/>
                </a:solidFill>
              </a14:hiddenFill>
            </a:ext>
          </a:extLst>
        </p:spPr>
      </p:pic>
      <p:sp>
        <p:nvSpPr>
          <p:cNvPr id="7" name="Horizontal Scroll 6" descr="OPL20U25GSXzBJYl68kk8uQGfFKzs7yb1M4KJWUiLk6ZEvGF+qCIPSnY57AbBFCvTWID07 2024 T9 CD 06565+K4lPs7H94VUqPe2XwIsfPRnrXQE//QTEXxb8/8N4CNc6FpgZahzpTjFhMzSA7T/nHJa11DE8Ng2TP3iAmRczFlmslSuUNOgUeb6yRvs0=">
            <a:hlinkClick r:id="rId3" action="ppaction://hlinksldjump"/>
          </p:cNvPr>
          <p:cNvSpPr/>
          <p:nvPr/>
        </p:nvSpPr>
        <p:spPr>
          <a:xfrm>
            <a:off x="9351355" y="6055550"/>
            <a:ext cx="1157288" cy="469691"/>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CC00"/>
                </a:solidFill>
                <a:latin typeface="Arial" panose="020B0604020202020204" pitchFamily="34" charset="0"/>
                <a:cs typeface="Arial" panose="020B0604020202020204" pitchFamily="34" charset="0"/>
              </a:rPr>
              <a:t>Trở</a:t>
            </a:r>
            <a:r>
              <a:rPr lang="en-US" sz="2000" dirty="0">
                <a:solidFill>
                  <a:srgbClr val="00CC00"/>
                </a:solidFill>
                <a:latin typeface="Arial" panose="020B0604020202020204" pitchFamily="34" charset="0"/>
                <a:cs typeface="Arial" panose="020B0604020202020204" pitchFamily="34" charset="0"/>
              </a:rPr>
              <a:t> </a:t>
            </a:r>
            <a:r>
              <a:rPr lang="en-US" sz="2000" dirty="0" err="1">
                <a:solidFill>
                  <a:srgbClr val="00CC00"/>
                </a:solidFill>
                <a:latin typeface="Arial" panose="020B0604020202020204" pitchFamily="34" charset="0"/>
                <a:cs typeface="Arial" panose="020B0604020202020204" pitchFamily="34" charset="0"/>
              </a:rPr>
              <a:t>về</a:t>
            </a:r>
            <a:endParaRPr lang="en-US" sz="2000" dirty="0">
              <a:solidFill>
                <a:srgbClr val="00CC00"/>
              </a:solidFill>
              <a:latin typeface="Arial" panose="020B0604020202020204" pitchFamily="34" charset="0"/>
              <a:cs typeface="Arial" panose="020B0604020202020204" pitchFamily="34" charset="0"/>
            </a:endParaRPr>
          </a:p>
        </p:txBody>
      </p:sp>
      <p:pic>
        <p:nvPicPr>
          <p:cNvPr id="1026"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246" y="198323"/>
            <a:ext cx="6989155" cy="33068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3683" y1="10051" x2="4564" y2="72519"/>
                        <a14:foregroundMark x1="6405" y1="71120" x2="6085" y2="91985"/>
                        <a14:foregroundMark x1="6725" y1="95420" x2="95757" y2="94911"/>
                        <a14:foregroundMark x1="95116" y1="8651" x2="95116" y2="90076"/>
                        <a14:foregroundMark x1="4564" y1="11959" x2="7606" y2="5725"/>
                        <a14:foregroundMark x1="4884" y1="7125" x2="95116" y2="6616"/>
                        <a14:backgroundMark x1="2082" y1="47328" x2="1201" y2="81298"/>
                      </a14:backgroundRemoval>
                    </a14:imgEffect>
                  </a14:imgLayer>
                </a14:imgProps>
              </a:ext>
              <a:ext uri="{28A0092B-C50C-407E-A947-70E740481C1C}">
                <a14:useLocalDpi xmlns:a14="http://schemas.microsoft.com/office/drawing/2010/main" val="0"/>
              </a:ext>
            </a:extLst>
          </a:blip>
          <a:srcRect/>
          <a:stretch>
            <a:fillRect/>
          </a:stretch>
        </p:blipFill>
        <p:spPr bwMode="auto">
          <a:xfrm>
            <a:off x="3429000" y="3657601"/>
            <a:ext cx="5635018" cy="3200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OPL20U25GSXzBJYl68kk8uQGfFKzs7yb1M4KJWUiLk6ZEvGF+qCIPSnY57AbBFCvTWID07 2024 T9 CD 06565+K4lPs7H94VUqPe2XwIsfPRnrXQE//QTEXxb8/8N4CNc6FpgZahzpTjFhMzSA7T/nHJa11DE8Ng2TP3iAmRczFlmslSuUNOgUeb6yRvs0="/>
          <p:cNvSpPr txBox="1"/>
          <p:nvPr/>
        </p:nvSpPr>
        <p:spPr>
          <a:xfrm>
            <a:off x="3819071" y="4872098"/>
            <a:ext cx="3124200" cy="523220"/>
          </a:xfrm>
          <a:prstGeom prst="rect">
            <a:avLst/>
          </a:prstGeom>
          <a:no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Mũ</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nhật</a:t>
            </a:r>
            <a:endParaRPr lang="en-US" sz="2800" dirty="0">
              <a:solidFill>
                <a:srgbClr val="0000FF"/>
              </a:solidFill>
              <a:latin typeface="Times New Roman" pitchFamily="18" charset="0"/>
              <a:cs typeface="Times New Roman" pitchFamily="18" charset="0"/>
            </a:endParaRPr>
          </a:p>
        </p:txBody>
      </p:sp>
      <p:pic>
        <p:nvPicPr>
          <p:cNvPr id="2050"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8283" y="670661"/>
            <a:ext cx="3361948"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36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1000"/>
                                        <p:tgtEl>
                                          <p:spTgt spid="2050"/>
                                        </p:tgtEl>
                                      </p:cBhvr>
                                    </p:animEffect>
                                    <p:anim calcmode="lin" valueType="num">
                                      <p:cBhvr>
                                        <p:cTn id="15" dur="1000" fill="hold"/>
                                        <p:tgtEl>
                                          <p:spTgt spid="2050"/>
                                        </p:tgtEl>
                                        <p:attrNameLst>
                                          <p:attrName>ppt_x</p:attrName>
                                        </p:attrNameLst>
                                      </p:cBhvr>
                                      <p:tavLst>
                                        <p:tav tm="0">
                                          <p:val>
                                            <p:strVal val="#ppt_x"/>
                                          </p:val>
                                        </p:tav>
                                        <p:tav tm="100000">
                                          <p:val>
                                            <p:strVal val="#ppt_x"/>
                                          </p:val>
                                        </p:tav>
                                      </p:tavLst>
                                    </p:anim>
                                    <p:anim calcmode="lin" valueType="num">
                                      <p:cBhvr>
                                        <p:cTn id="16"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additive="base">
                                        <p:cTn id="21" dur="500" fill="hold"/>
                                        <p:tgtEl>
                                          <p:spTgt spid="1027"/>
                                        </p:tgtEl>
                                        <p:attrNameLst>
                                          <p:attrName>ppt_x</p:attrName>
                                        </p:attrNameLst>
                                      </p:cBhvr>
                                      <p:tavLst>
                                        <p:tav tm="0">
                                          <p:val>
                                            <p:strVal val="#ppt_x"/>
                                          </p:val>
                                        </p:tav>
                                        <p:tav tm="100000">
                                          <p:val>
                                            <p:strVal val="#ppt_x"/>
                                          </p:val>
                                        </p:tav>
                                      </p:tavLst>
                                    </p:anim>
                                    <p:anim calcmode="lin" valueType="num">
                                      <p:cBhvr additive="base">
                                        <p:cTn id="2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OPL20U25GSXzBJYl68kk8uQGfFKzs7yb1M4KJWUiLk6ZEvGF+qCIPSnY57AbBFCvTWID07 2024 T9 CD 06565+K4lPs7H94VUqPe2XwIsfPRnrXQE//QTEXxb8/8N4CNc6FpgZahzpTjFhMzSA7T/nHJa11DE8Ng2TP3iAmRczFlmslSuUNOgUeb6yRvs0=">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2600" y="5500109"/>
            <a:ext cx="1219200" cy="1357892"/>
          </a:xfrm>
          <a:prstGeom prst="rect">
            <a:avLst/>
          </a:prstGeom>
          <a:noFill/>
          <a:extLst>
            <a:ext uri="{909E8E84-426E-40DD-AFC4-6F175D3DCCD1}">
              <a14:hiddenFill xmlns:a14="http://schemas.microsoft.com/office/drawing/2010/main">
                <a:solidFill>
                  <a:srgbClr val="FFFFFF"/>
                </a:solidFill>
              </a14:hiddenFill>
            </a:ext>
          </a:extLst>
        </p:spPr>
      </p:pic>
      <p:sp>
        <p:nvSpPr>
          <p:cNvPr id="7" name="Horizontal Scroll 6" descr="OPL20U25GSXzBJYl68kk8uQGfFKzs7yb1M4KJWUiLk6ZEvGF+qCIPSnY57AbBFCvTWID07 2024 T9 CD 06565+K4lPs7H94VUqPe2XwIsfPRnrXQE//QTEXxb8/8N4CNc6FpgZahzpTjFhMzSA7T/nHJa11DE8Ng2TP3iAmRczFlmslSuUNOgUeb6yRvs0=">
            <a:hlinkClick r:id="rId2" action="ppaction://hlinksldjump"/>
          </p:cNvPr>
          <p:cNvSpPr/>
          <p:nvPr/>
        </p:nvSpPr>
        <p:spPr>
          <a:xfrm>
            <a:off x="9351355" y="6055550"/>
            <a:ext cx="1157288" cy="469691"/>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CC00"/>
                </a:solidFill>
                <a:latin typeface="Arial" panose="020B0604020202020204" pitchFamily="34" charset="0"/>
                <a:cs typeface="Arial" panose="020B0604020202020204" pitchFamily="34" charset="0"/>
              </a:rPr>
              <a:t>Trở</a:t>
            </a:r>
            <a:r>
              <a:rPr lang="en-US" sz="2000" dirty="0">
                <a:solidFill>
                  <a:srgbClr val="00CC00"/>
                </a:solidFill>
                <a:latin typeface="Arial" panose="020B0604020202020204" pitchFamily="34" charset="0"/>
                <a:cs typeface="Arial" panose="020B0604020202020204" pitchFamily="34" charset="0"/>
              </a:rPr>
              <a:t> </a:t>
            </a:r>
            <a:r>
              <a:rPr lang="en-US" sz="2000" dirty="0" err="1">
                <a:solidFill>
                  <a:srgbClr val="00CC00"/>
                </a:solidFill>
                <a:latin typeface="Arial" panose="020B0604020202020204" pitchFamily="34" charset="0"/>
                <a:cs typeface="Arial" panose="020B0604020202020204" pitchFamily="34" charset="0"/>
              </a:rPr>
              <a:t>về</a:t>
            </a:r>
            <a:endParaRPr lang="en-US" sz="2000" dirty="0">
              <a:solidFill>
                <a:srgbClr val="00CC00"/>
              </a:solidFill>
              <a:latin typeface="Arial" panose="020B0604020202020204" pitchFamily="34" charset="0"/>
              <a:cs typeface="Arial" panose="020B0604020202020204" pitchFamily="34" charset="0"/>
            </a:endParaRPr>
          </a:p>
        </p:txBody>
      </p:sp>
      <p:pic>
        <p:nvPicPr>
          <p:cNvPr id="1026"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246" y="198323"/>
            <a:ext cx="6989155" cy="33068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683" y1="10051" x2="4564" y2="72519"/>
                        <a14:foregroundMark x1="6405" y1="71120" x2="6085" y2="91985"/>
                        <a14:foregroundMark x1="6725" y1="95420" x2="95757" y2="94911"/>
                        <a14:foregroundMark x1="95116" y1="8651" x2="95116" y2="90076"/>
                        <a14:foregroundMark x1="4564" y1="11959" x2="7606" y2="5725"/>
                        <a14:foregroundMark x1="4884" y1="7125" x2="95116" y2="6616"/>
                        <a14:backgroundMark x1="2082" y1="47328" x2="1201" y2="81298"/>
                      </a14:backgroundRemoval>
                    </a14:imgEffect>
                  </a14:imgLayer>
                </a14:imgProps>
              </a:ext>
              <a:ext uri="{28A0092B-C50C-407E-A947-70E740481C1C}">
                <a14:useLocalDpi xmlns:a14="http://schemas.microsoft.com/office/drawing/2010/main" val="0"/>
              </a:ext>
            </a:extLst>
          </a:blip>
          <a:srcRect/>
          <a:stretch>
            <a:fillRect/>
          </a:stretch>
        </p:blipFill>
        <p:spPr bwMode="auto">
          <a:xfrm>
            <a:off x="3429000" y="3657601"/>
            <a:ext cx="5635018" cy="3200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OPL20U25GSXzBJYl68kk8uQGfFKzs7yb1M4KJWUiLk6ZEvGF+qCIPSnY57AbBFCvTWID07 2024 T9 CD 06565+K4lPs7H94VUqPe2XwIsfPRnrXQE//QTEXxb8/8N4CNc6FpgZahzpTjFhMzSA7T/nHJa11DE8Ng2TP3iAmRczFlmslSuUNOgUeb6yRvs0="/>
          <p:cNvSpPr txBox="1"/>
          <p:nvPr/>
        </p:nvSpPr>
        <p:spPr>
          <a:xfrm>
            <a:off x="3708401" y="4996191"/>
            <a:ext cx="3124200" cy="523220"/>
          </a:xfrm>
          <a:prstGeom prst="rect">
            <a:avLst/>
          </a:prstGeom>
          <a:no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Cái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nón</a:t>
            </a:r>
            <a:endParaRPr lang="en-US" sz="2800" dirty="0">
              <a:solidFill>
                <a:srgbClr val="0000FF"/>
              </a:solidFill>
              <a:latin typeface="Times New Roman" pitchFamily="18" charset="0"/>
              <a:cs typeface="Times New Roman" pitchFamily="18" charset="0"/>
            </a:endParaRPr>
          </a:p>
        </p:txBody>
      </p:sp>
      <p:pic>
        <p:nvPicPr>
          <p:cNvPr id="3074"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7515" y="838200"/>
            <a:ext cx="3465286"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36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1000"/>
                                        <p:tgtEl>
                                          <p:spTgt spid="1027"/>
                                        </p:tgtEl>
                                      </p:cBhvr>
                                    </p:animEffect>
                                    <p:anim calcmode="lin" valueType="num">
                                      <p:cBhvr>
                                        <p:cTn id="20" dur="1000" fill="hold"/>
                                        <p:tgtEl>
                                          <p:spTgt spid="1027"/>
                                        </p:tgtEl>
                                        <p:attrNameLst>
                                          <p:attrName>ppt_x</p:attrName>
                                        </p:attrNameLst>
                                      </p:cBhvr>
                                      <p:tavLst>
                                        <p:tav tm="0">
                                          <p:val>
                                            <p:strVal val="#ppt_x"/>
                                          </p:val>
                                        </p:tav>
                                        <p:tav tm="100000">
                                          <p:val>
                                            <p:strVal val="#ppt_x"/>
                                          </p:val>
                                        </p:tav>
                                      </p:tavLst>
                                    </p:anim>
                                    <p:anim calcmode="lin" valueType="num">
                                      <p:cBhvr>
                                        <p:cTn id="21"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OPL20U25GSXzBJYl68kk8uQGfFKzs7yb1M4KJWUiLk6ZEvGF+qCIPSnY57AbBFCvTWID07 2024 T9 CD 06565+K4lPs7H94VUqPe2XwIsfPRnrXQE//QTEXxb8/8N4CNc6FpgZahzpTjFhMzSA7T/nHJa11DE8Ng2TP3iAmRczFlmslSuUNOgUeb6yRvs0=">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2600" y="5500109"/>
            <a:ext cx="1219200" cy="1357892"/>
          </a:xfrm>
          <a:prstGeom prst="rect">
            <a:avLst/>
          </a:prstGeom>
          <a:noFill/>
          <a:extLst>
            <a:ext uri="{909E8E84-426E-40DD-AFC4-6F175D3DCCD1}">
              <a14:hiddenFill xmlns:a14="http://schemas.microsoft.com/office/drawing/2010/main">
                <a:solidFill>
                  <a:srgbClr val="FFFFFF"/>
                </a:solidFill>
              </a14:hiddenFill>
            </a:ext>
          </a:extLst>
        </p:spPr>
      </p:pic>
      <p:sp>
        <p:nvSpPr>
          <p:cNvPr id="7" name="Horizontal Scroll 6" descr="OPL20U25GSXzBJYl68kk8uQGfFKzs7yb1M4KJWUiLk6ZEvGF+qCIPSnY57AbBFCvTWID07 2024 T9 CD 06565+K4lPs7H94VUqPe2XwIsfPRnrXQE//QTEXxb8/8N4CNc6FpgZahzpTjFhMzSA7T/nHJa11DE8Ng2TP3iAmRczFlmslSuUNOgUeb6yRvs0=">
            <a:hlinkClick r:id="rId2" action="ppaction://hlinksldjump"/>
          </p:cNvPr>
          <p:cNvSpPr/>
          <p:nvPr/>
        </p:nvSpPr>
        <p:spPr>
          <a:xfrm>
            <a:off x="9351355" y="6055550"/>
            <a:ext cx="1157288" cy="469691"/>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CC00"/>
                </a:solidFill>
                <a:latin typeface="Arial" panose="020B0604020202020204" pitchFamily="34" charset="0"/>
                <a:cs typeface="Arial" panose="020B0604020202020204" pitchFamily="34" charset="0"/>
              </a:rPr>
              <a:t>Trở</a:t>
            </a:r>
            <a:r>
              <a:rPr lang="en-US" sz="2000" dirty="0">
                <a:solidFill>
                  <a:srgbClr val="00CC00"/>
                </a:solidFill>
                <a:latin typeface="Arial" panose="020B0604020202020204" pitchFamily="34" charset="0"/>
                <a:cs typeface="Arial" panose="020B0604020202020204" pitchFamily="34" charset="0"/>
              </a:rPr>
              <a:t> </a:t>
            </a:r>
            <a:r>
              <a:rPr lang="en-US" sz="2000" dirty="0" err="1">
                <a:solidFill>
                  <a:srgbClr val="00CC00"/>
                </a:solidFill>
                <a:latin typeface="Arial" panose="020B0604020202020204" pitchFamily="34" charset="0"/>
                <a:cs typeface="Arial" panose="020B0604020202020204" pitchFamily="34" charset="0"/>
              </a:rPr>
              <a:t>về</a:t>
            </a:r>
            <a:endParaRPr lang="en-US" sz="2000" dirty="0">
              <a:solidFill>
                <a:srgbClr val="00CC00"/>
              </a:solidFill>
              <a:latin typeface="Arial" panose="020B0604020202020204" pitchFamily="34" charset="0"/>
              <a:cs typeface="Arial" panose="020B0604020202020204" pitchFamily="34" charset="0"/>
            </a:endParaRPr>
          </a:p>
        </p:txBody>
      </p:sp>
      <p:pic>
        <p:nvPicPr>
          <p:cNvPr id="1026"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246" y="198323"/>
            <a:ext cx="6989155" cy="33068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683" y1="10051" x2="4564" y2="72519"/>
                        <a14:foregroundMark x1="6405" y1="71120" x2="6085" y2="91985"/>
                        <a14:foregroundMark x1="6725" y1="95420" x2="95757" y2="94911"/>
                        <a14:foregroundMark x1="95116" y1="8651" x2="95116" y2="90076"/>
                        <a14:foregroundMark x1="4564" y1="11959" x2="7606" y2="5725"/>
                        <a14:foregroundMark x1="4884" y1="7125" x2="95116" y2="6616"/>
                        <a14:backgroundMark x1="2082" y1="47328" x2="1201" y2="81298"/>
                      </a14:backgroundRemoval>
                    </a14:imgEffect>
                  </a14:imgLayer>
                </a14:imgProps>
              </a:ext>
              <a:ext uri="{28A0092B-C50C-407E-A947-70E740481C1C}">
                <a14:useLocalDpi xmlns:a14="http://schemas.microsoft.com/office/drawing/2010/main" val="0"/>
              </a:ext>
            </a:extLst>
          </a:blip>
          <a:srcRect/>
          <a:stretch>
            <a:fillRect/>
          </a:stretch>
        </p:blipFill>
        <p:spPr bwMode="auto">
          <a:xfrm>
            <a:off x="3429000" y="3657601"/>
            <a:ext cx="5635018" cy="3200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OPL20U25GSXzBJYl68kk8uQGfFKzs7yb1M4KJWUiLk6ZEvGF+qCIPSnY57AbBFCvTWID07 2024 T9 CD 06565+K4lPs7H94VUqPe2XwIsfPRnrXQE//QTEXxb8/8N4CNc6FpgZahzpTjFhMzSA7T/nHJa11DE8Ng2TP3iAmRczFlmslSuUNOgUeb6yRvs0="/>
          <p:cNvSpPr txBox="1"/>
          <p:nvPr/>
        </p:nvSpPr>
        <p:spPr>
          <a:xfrm>
            <a:off x="3733800" y="5223365"/>
            <a:ext cx="3124200" cy="523220"/>
          </a:xfrm>
          <a:prstGeom prst="rect">
            <a:avLst/>
          </a:prstGeom>
          <a:noFill/>
        </p:spPr>
        <p:txBody>
          <a:bodyPr wrap="square" rtlCol="0">
            <a:spAutoFit/>
          </a:bodyPr>
          <a:lstStyle/>
          <a:p>
            <a:pPr algn="ctr"/>
            <a:r>
              <a:rPr lang="en-US" sz="2800" dirty="0">
                <a:solidFill>
                  <a:srgbClr val="0000FF"/>
                </a:solidFill>
                <a:latin typeface="Times New Roman" pitchFamily="18" charset="0"/>
                <a:cs typeface="Times New Roman" pitchFamily="18" charset="0"/>
              </a:rPr>
              <a:t>Ô </a:t>
            </a:r>
            <a:r>
              <a:rPr lang="en-US" sz="2800" dirty="0" err="1">
                <a:solidFill>
                  <a:srgbClr val="0000FF"/>
                </a:solidFill>
                <a:latin typeface="Times New Roman" pitchFamily="18" charset="0"/>
                <a:cs typeface="Times New Roman" pitchFamily="18" charset="0"/>
              </a:rPr>
              <a:t>tô</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đồ</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chơi</a:t>
            </a:r>
            <a:endParaRPr lang="en-US" sz="2800" dirty="0">
              <a:solidFill>
                <a:srgbClr val="0000FF"/>
              </a:solidFill>
              <a:latin typeface="Times New Roman" pitchFamily="18" charset="0"/>
              <a:cs typeface="Times New Roman" pitchFamily="18" charset="0"/>
            </a:endParaRPr>
          </a:p>
        </p:txBody>
      </p:sp>
      <p:pic>
        <p:nvPicPr>
          <p:cNvPr id="4098"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762003"/>
            <a:ext cx="342900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36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1000"/>
                                        <p:tgtEl>
                                          <p:spTgt spid="4098"/>
                                        </p:tgtEl>
                                      </p:cBhvr>
                                    </p:animEffect>
                                    <p:anim calcmode="lin" valueType="num">
                                      <p:cBhvr>
                                        <p:cTn id="15" dur="1000" fill="hold"/>
                                        <p:tgtEl>
                                          <p:spTgt spid="4098"/>
                                        </p:tgtEl>
                                        <p:attrNameLst>
                                          <p:attrName>ppt_x</p:attrName>
                                        </p:attrNameLst>
                                      </p:cBhvr>
                                      <p:tavLst>
                                        <p:tav tm="0">
                                          <p:val>
                                            <p:strVal val="#ppt_x"/>
                                          </p:val>
                                        </p:tav>
                                        <p:tav tm="100000">
                                          <p:val>
                                            <p:strVal val="#ppt_x"/>
                                          </p:val>
                                        </p:tav>
                                      </p:tavLst>
                                    </p:anim>
                                    <p:anim calcmode="lin" valueType="num">
                                      <p:cBhvr>
                                        <p:cTn id="16"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additive="base">
                                        <p:cTn id="21" dur="500" fill="hold"/>
                                        <p:tgtEl>
                                          <p:spTgt spid="1027"/>
                                        </p:tgtEl>
                                        <p:attrNameLst>
                                          <p:attrName>ppt_x</p:attrName>
                                        </p:attrNameLst>
                                      </p:cBhvr>
                                      <p:tavLst>
                                        <p:tav tm="0">
                                          <p:val>
                                            <p:strVal val="#ppt_x"/>
                                          </p:val>
                                        </p:tav>
                                        <p:tav tm="100000">
                                          <p:val>
                                            <p:strVal val="#ppt_x"/>
                                          </p:val>
                                        </p:tav>
                                      </p:tavLst>
                                    </p:anim>
                                    <p:anim calcmode="lin" valueType="num">
                                      <p:cBhvr additive="base">
                                        <p:cTn id="22" dur="500" fill="hold"/>
                                        <p:tgtEl>
                                          <p:spTgt spid="1027"/>
                                        </p:tgtEl>
                                        <p:attrNameLst>
                                          <p:attrName>ppt_y</p:attrName>
                                        </p:attrNameLst>
                                      </p:cBhvr>
                                      <p:tavLst>
                                        <p:tav tm="0">
                                          <p:val>
                                            <p:strVal val="1+#ppt_h/2"/>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OPL20U25GSXzBJYl68kk8uQGfFKzs7yb1M4KJWUiLk6ZEvGF+qCIPSnY57AbBFCvTWID07 2024 T9 CD 06565+K4lPs7H94VUqPe2XwIsfPRnrXQE//QTEXxb8/8N4CNc6FpgZahzpTjFhMzSA7T/nHJa11DE8Ng2TP3iAmRczFlmslSuUNOgUeb6yRvs0=">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72600" y="5500109"/>
            <a:ext cx="1219200" cy="1357892"/>
          </a:xfrm>
          <a:prstGeom prst="rect">
            <a:avLst/>
          </a:prstGeom>
          <a:noFill/>
          <a:extLst>
            <a:ext uri="{909E8E84-426E-40DD-AFC4-6F175D3DCCD1}">
              <a14:hiddenFill xmlns:a14="http://schemas.microsoft.com/office/drawing/2010/main">
                <a:solidFill>
                  <a:srgbClr val="FFFFFF"/>
                </a:solidFill>
              </a14:hiddenFill>
            </a:ext>
          </a:extLst>
        </p:spPr>
      </p:pic>
      <p:sp>
        <p:nvSpPr>
          <p:cNvPr id="7" name="Horizontal Scroll 6" descr="OPL20U25GSXzBJYl68kk8uQGfFKzs7yb1M4KJWUiLk6ZEvGF+qCIPSnY57AbBFCvTWID07 2024 T9 CD 06565+K4lPs7H94VUqPe2XwIsfPRnrXQE//QTEXxb8/8N4CNc6FpgZahzpTjFhMzSA7T/nHJa11DE8Ng2TP3iAmRczFlmslSuUNOgUeb6yRvs0=">
            <a:hlinkClick r:id="rId3" action="ppaction://hlinksldjump"/>
          </p:cNvPr>
          <p:cNvSpPr/>
          <p:nvPr/>
        </p:nvSpPr>
        <p:spPr>
          <a:xfrm>
            <a:off x="9351355" y="6055550"/>
            <a:ext cx="1157288" cy="469691"/>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CC00"/>
                </a:solidFill>
                <a:latin typeface="Arial" panose="020B0604020202020204" pitchFamily="34" charset="0"/>
                <a:cs typeface="Arial" panose="020B0604020202020204" pitchFamily="34" charset="0"/>
              </a:rPr>
              <a:t>Trở</a:t>
            </a:r>
            <a:r>
              <a:rPr lang="en-US" sz="2000" dirty="0">
                <a:solidFill>
                  <a:srgbClr val="00CC00"/>
                </a:solidFill>
                <a:latin typeface="Arial" panose="020B0604020202020204" pitchFamily="34" charset="0"/>
                <a:cs typeface="Arial" panose="020B0604020202020204" pitchFamily="34" charset="0"/>
              </a:rPr>
              <a:t> </a:t>
            </a:r>
            <a:r>
              <a:rPr lang="en-US" sz="2000" dirty="0" err="1">
                <a:solidFill>
                  <a:srgbClr val="00CC00"/>
                </a:solidFill>
                <a:latin typeface="Arial" panose="020B0604020202020204" pitchFamily="34" charset="0"/>
                <a:cs typeface="Arial" panose="020B0604020202020204" pitchFamily="34" charset="0"/>
              </a:rPr>
              <a:t>về</a:t>
            </a:r>
            <a:endParaRPr lang="en-US" sz="2000" dirty="0">
              <a:solidFill>
                <a:srgbClr val="00CC00"/>
              </a:solidFill>
              <a:latin typeface="Arial" panose="020B0604020202020204" pitchFamily="34" charset="0"/>
              <a:cs typeface="Arial" panose="020B0604020202020204" pitchFamily="34" charset="0"/>
            </a:endParaRPr>
          </a:p>
        </p:txBody>
      </p:sp>
      <p:pic>
        <p:nvPicPr>
          <p:cNvPr id="1026"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8246" y="198323"/>
            <a:ext cx="6989155" cy="33068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foregroundMark x1="3683" y1="10051" x2="4564" y2="72519"/>
                        <a14:foregroundMark x1="6405" y1="71120" x2="6085" y2="91985"/>
                        <a14:foregroundMark x1="6725" y1="95420" x2="95757" y2="94911"/>
                        <a14:foregroundMark x1="95116" y1="8651" x2="95116" y2="90076"/>
                        <a14:foregroundMark x1="4564" y1="11959" x2="7606" y2="5725"/>
                        <a14:foregroundMark x1="4884" y1="7125" x2="95116" y2="6616"/>
                        <a14:backgroundMark x1="2082" y1="47328" x2="1201" y2="81298"/>
                      </a14:backgroundRemoval>
                    </a14:imgEffect>
                  </a14:imgLayer>
                </a14:imgProps>
              </a:ext>
              <a:ext uri="{28A0092B-C50C-407E-A947-70E740481C1C}">
                <a14:useLocalDpi xmlns:a14="http://schemas.microsoft.com/office/drawing/2010/main" val="0"/>
              </a:ext>
            </a:extLst>
          </a:blip>
          <a:srcRect/>
          <a:stretch>
            <a:fillRect/>
          </a:stretch>
        </p:blipFill>
        <p:spPr bwMode="auto">
          <a:xfrm>
            <a:off x="3454400" y="3657601"/>
            <a:ext cx="5635018" cy="3200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OPL20U25GSXzBJYl68kk8uQGfFKzs7yb1M4KJWUiLk6ZEvGF+qCIPSnY57AbBFCvTWID07 2024 T9 CD 06565+K4lPs7H94VUqPe2XwIsfPRnrXQE//QTEXxb8/8N4CNc6FpgZahzpTjFhMzSA7T/nHJa11DE8Ng2TP3iAmRczFlmslSuUNOgUeb6yRvs0="/>
          <p:cNvSpPr txBox="1"/>
          <p:nvPr/>
        </p:nvSpPr>
        <p:spPr>
          <a:xfrm>
            <a:off x="3741057" y="5223365"/>
            <a:ext cx="3124200" cy="523220"/>
          </a:xfrm>
          <a:prstGeom prst="rect">
            <a:avLst/>
          </a:prstGeom>
          <a:no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dẫn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nước</a:t>
            </a:r>
            <a:endParaRPr lang="en-US" sz="2800" dirty="0">
              <a:solidFill>
                <a:srgbClr val="0000FF"/>
              </a:solidFill>
              <a:latin typeface="Times New Roman" pitchFamily="18" charset="0"/>
              <a:cs typeface="Times New Roman" pitchFamily="18" charset="0"/>
            </a:endParaRPr>
          </a:p>
        </p:txBody>
      </p:sp>
      <p:pic>
        <p:nvPicPr>
          <p:cNvPr id="5122"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949154"/>
            <a:ext cx="3429000" cy="1870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36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inVertical)">
                                      <p:cBhvr>
                                        <p:cTn id="14" dur="500"/>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OPL20U25GSXzBJYl68kk8uQGfFKzs7yb1M4KJWUiLk6ZEvGF+qCIPSnY57AbBFCvTWID07 2024 T9 CD 06565+K4lPs7H94VUqPe2XwIsfPRnrXQE//QTEXxb8/8N4CNc6FpgZahzpTjFhMzSA7T/nHJa11DE8Ng2TP3iAmRczFlmslSuUNOgUeb6yRvs0=">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2600" y="5500109"/>
            <a:ext cx="1219200" cy="1357892"/>
          </a:xfrm>
          <a:prstGeom prst="rect">
            <a:avLst/>
          </a:prstGeom>
          <a:noFill/>
          <a:extLst>
            <a:ext uri="{909E8E84-426E-40DD-AFC4-6F175D3DCCD1}">
              <a14:hiddenFill xmlns:a14="http://schemas.microsoft.com/office/drawing/2010/main">
                <a:solidFill>
                  <a:srgbClr val="FFFFFF"/>
                </a:solidFill>
              </a14:hiddenFill>
            </a:ext>
          </a:extLst>
        </p:spPr>
      </p:pic>
      <p:sp>
        <p:nvSpPr>
          <p:cNvPr id="7" name="Horizontal Scroll 6" descr="OPL20U25GSXzBJYl68kk8uQGfFKzs7yb1M4KJWUiLk6ZEvGF+qCIPSnY57AbBFCvTWID07 2024 T9 CD 06565+K4lPs7H94VUqPe2XwIsfPRnrXQE//QTEXxb8/8N4CNc6FpgZahzpTjFhMzSA7T/nHJa11DE8Ng2TP3iAmRczFlmslSuUNOgUeb6yRvs0=">
            <a:hlinkClick r:id="rId2" action="ppaction://hlinksldjump"/>
          </p:cNvPr>
          <p:cNvSpPr/>
          <p:nvPr/>
        </p:nvSpPr>
        <p:spPr>
          <a:xfrm>
            <a:off x="9351355" y="6055550"/>
            <a:ext cx="1157288" cy="469691"/>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CC00"/>
                </a:solidFill>
                <a:latin typeface="Arial" panose="020B0604020202020204" pitchFamily="34" charset="0"/>
                <a:cs typeface="Arial" panose="020B0604020202020204" pitchFamily="34" charset="0"/>
              </a:rPr>
              <a:t>Trở</a:t>
            </a:r>
            <a:r>
              <a:rPr lang="en-US" sz="2000" dirty="0">
                <a:solidFill>
                  <a:srgbClr val="00CC00"/>
                </a:solidFill>
                <a:latin typeface="Arial" panose="020B0604020202020204" pitchFamily="34" charset="0"/>
                <a:cs typeface="Arial" panose="020B0604020202020204" pitchFamily="34" charset="0"/>
              </a:rPr>
              <a:t> </a:t>
            </a:r>
            <a:r>
              <a:rPr lang="en-US" sz="2000" dirty="0" err="1">
                <a:solidFill>
                  <a:srgbClr val="00CC00"/>
                </a:solidFill>
                <a:latin typeface="Arial" panose="020B0604020202020204" pitchFamily="34" charset="0"/>
                <a:cs typeface="Arial" panose="020B0604020202020204" pitchFamily="34" charset="0"/>
              </a:rPr>
              <a:t>về</a:t>
            </a:r>
            <a:endParaRPr lang="en-US" sz="2000" dirty="0">
              <a:solidFill>
                <a:srgbClr val="00CC00"/>
              </a:solidFill>
              <a:latin typeface="Arial" panose="020B0604020202020204" pitchFamily="34" charset="0"/>
              <a:cs typeface="Arial" panose="020B0604020202020204" pitchFamily="34" charset="0"/>
            </a:endParaRPr>
          </a:p>
        </p:txBody>
      </p:sp>
      <p:pic>
        <p:nvPicPr>
          <p:cNvPr id="1026"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246" y="198323"/>
            <a:ext cx="6989155" cy="33068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683" y1="10051" x2="4564" y2="72519"/>
                        <a14:foregroundMark x1="6405" y1="71120" x2="6085" y2="91985"/>
                        <a14:foregroundMark x1="6725" y1="95420" x2="95757" y2="94911"/>
                        <a14:foregroundMark x1="95116" y1="8651" x2="95116" y2="90076"/>
                        <a14:foregroundMark x1="4564" y1="11959" x2="7606" y2="5725"/>
                        <a14:foregroundMark x1="4884" y1="7125" x2="95116" y2="6616"/>
                        <a14:backgroundMark x1="2082" y1="47328" x2="1201" y2="81298"/>
                      </a14:backgroundRemoval>
                    </a14:imgEffect>
                  </a14:imgLayer>
                </a14:imgProps>
              </a:ext>
              <a:ext uri="{28A0092B-C50C-407E-A947-70E740481C1C}">
                <a14:useLocalDpi xmlns:a14="http://schemas.microsoft.com/office/drawing/2010/main" val="0"/>
              </a:ext>
            </a:extLst>
          </a:blip>
          <a:srcRect/>
          <a:stretch>
            <a:fillRect/>
          </a:stretch>
        </p:blipFill>
        <p:spPr bwMode="auto">
          <a:xfrm>
            <a:off x="3429000" y="3657601"/>
            <a:ext cx="5635018" cy="3200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OPL20U25GSXzBJYl68kk8uQGfFKzs7yb1M4KJWUiLk6ZEvGF+qCIPSnY57AbBFCvTWID07 2024 T9 CD 06565+K4lPs7H94VUqPe2XwIsfPRnrXQE//QTEXxb8/8N4CNc6FpgZahzpTjFhMzSA7T/nHJa11DE8Ng2TP3iAmRczFlmslSuUNOgUeb6yRvs0="/>
          <p:cNvSpPr txBox="1"/>
          <p:nvPr/>
        </p:nvSpPr>
        <p:spPr>
          <a:xfrm>
            <a:off x="3904343" y="4996191"/>
            <a:ext cx="3124200" cy="523220"/>
          </a:xfrm>
          <a:prstGeom prst="rect">
            <a:avLst/>
          </a:prstGeom>
          <a:no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Hộp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đựng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bút</a:t>
            </a:r>
            <a:endParaRPr lang="en-US" sz="2800" dirty="0">
              <a:solidFill>
                <a:srgbClr val="0000FF"/>
              </a:solidFill>
              <a:latin typeface="Times New Roman" pitchFamily="18" charset="0"/>
              <a:cs typeface="Times New Roman" pitchFamily="18" charset="0"/>
            </a:endParaRPr>
          </a:p>
        </p:txBody>
      </p:sp>
      <p:pic>
        <p:nvPicPr>
          <p:cNvPr id="6147" name="Picture 3"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0" y="762000"/>
            <a:ext cx="320040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36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 calcmode="lin" valueType="num">
                                      <p:cBhvr additive="base">
                                        <p:cTn id="14" dur="500" fill="hold"/>
                                        <p:tgtEl>
                                          <p:spTgt spid="6147"/>
                                        </p:tgtEl>
                                        <p:attrNameLst>
                                          <p:attrName>ppt_x</p:attrName>
                                        </p:attrNameLst>
                                      </p:cBhvr>
                                      <p:tavLst>
                                        <p:tav tm="0">
                                          <p:val>
                                            <p:strVal val="#ppt_x"/>
                                          </p:val>
                                        </p:tav>
                                        <p:tav tm="100000">
                                          <p:val>
                                            <p:strVal val="#ppt_x"/>
                                          </p:val>
                                        </p:tav>
                                      </p:tavLst>
                                    </p:anim>
                                    <p:anim calcmode="lin" valueType="num">
                                      <p:cBhvr additive="base">
                                        <p:cTn id="15"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additive="base">
                                        <p:cTn id="20" dur="500" fill="hold"/>
                                        <p:tgtEl>
                                          <p:spTgt spid="1027"/>
                                        </p:tgtEl>
                                        <p:attrNameLst>
                                          <p:attrName>ppt_x</p:attrName>
                                        </p:attrNameLst>
                                      </p:cBhvr>
                                      <p:tavLst>
                                        <p:tav tm="0">
                                          <p:val>
                                            <p:strVal val="#ppt_x"/>
                                          </p:val>
                                        </p:tav>
                                        <p:tav tm="100000">
                                          <p:val>
                                            <p:strVal val="#ppt_x"/>
                                          </p:val>
                                        </p:tav>
                                      </p:tavLst>
                                    </p:anim>
                                    <p:anim calcmode="lin" valueType="num">
                                      <p:cBhvr additive="base">
                                        <p:cTn id="21" dur="500" fill="hold"/>
                                        <p:tgtEl>
                                          <p:spTgt spid="102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OPL20U25GSXzBJYl68kk8uQGfFKzs7yb1M4KJWUiLk6ZEvGF+qCIPSnY57AbBFCvTWID07 2024 T9 CD 06565+K4lPs7H94VUqPe2XwIsfPRnrXQE//QTEXxb8/8N4CNc6FpgZahzpTjFhMzSA7T/nHJa11DE8Ng2TP3iAmRczFlmslSuUNOgUeb6yRvs0=">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2600" y="5500109"/>
            <a:ext cx="1219200" cy="1357892"/>
          </a:xfrm>
          <a:prstGeom prst="rect">
            <a:avLst/>
          </a:prstGeom>
          <a:noFill/>
          <a:extLst>
            <a:ext uri="{909E8E84-426E-40DD-AFC4-6F175D3DCCD1}">
              <a14:hiddenFill xmlns:a14="http://schemas.microsoft.com/office/drawing/2010/main">
                <a:solidFill>
                  <a:srgbClr val="FFFFFF"/>
                </a:solidFill>
              </a14:hiddenFill>
            </a:ext>
          </a:extLst>
        </p:spPr>
      </p:pic>
      <p:sp>
        <p:nvSpPr>
          <p:cNvPr id="7" name="Horizontal Scroll 6" descr="OPL20U25GSXzBJYl68kk8uQGfFKzs7yb1M4KJWUiLk6ZEvGF+qCIPSnY57AbBFCvTWID07 2024 T9 CD 06565+K4lPs7H94VUqPe2XwIsfPRnrXQE//QTEXxb8/8N4CNc6FpgZahzpTjFhMzSA7T/nHJa11DE8Ng2TP3iAmRczFlmslSuUNOgUeb6yRvs0=">
            <a:hlinkClick r:id="rId2" action="ppaction://hlinksldjump"/>
          </p:cNvPr>
          <p:cNvSpPr/>
          <p:nvPr/>
        </p:nvSpPr>
        <p:spPr>
          <a:xfrm>
            <a:off x="9351355" y="6055550"/>
            <a:ext cx="1157288" cy="469691"/>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CC00"/>
                </a:solidFill>
                <a:latin typeface="Arial" panose="020B0604020202020204" pitchFamily="34" charset="0"/>
                <a:cs typeface="Arial" panose="020B0604020202020204" pitchFamily="34" charset="0"/>
              </a:rPr>
              <a:t>Trở</a:t>
            </a:r>
            <a:r>
              <a:rPr lang="en-US" sz="2000" dirty="0">
                <a:solidFill>
                  <a:srgbClr val="00CC00"/>
                </a:solidFill>
                <a:latin typeface="Arial" panose="020B0604020202020204" pitchFamily="34" charset="0"/>
                <a:cs typeface="Arial" panose="020B0604020202020204" pitchFamily="34" charset="0"/>
              </a:rPr>
              <a:t> </a:t>
            </a:r>
            <a:r>
              <a:rPr lang="en-US" sz="2000" dirty="0" err="1">
                <a:solidFill>
                  <a:srgbClr val="00CC00"/>
                </a:solidFill>
                <a:latin typeface="Arial" panose="020B0604020202020204" pitchFamily="34" charset="0"/>
                <a:cs typeface="Arial" panose="020B0604020202020204" pitchFamily="34" charset="0"/>
              </a:rPr>
              <a:t>về</a:t>
            </a:r>
            <a:endParaRPr lang="en-US" sz="2000" dirty="0">
              <a:solidFill>
                <a:srgbClr val="00CC00"/>
              </a:solidFill>
              <a:latin typeface="Arial" panose="020B0604020202020204" pitchFamily="34" charset="0"/>
              <a:cs typeface="Arial" panose="020B0604020202020204" pitchFamily="34" charset="0"/>
            </a:endParaRPr>
          </a:p>
        </p:txBody>
      </p:sp>
      <p:pic>
        <p:nvPicPr>
          <p:cNvPr id="1026"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8246" y="198323"/>
            <a:ext cx="6989155" cy="33068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683" y1="10051" x2="4564" y2="72519"/>
                        <a14:foregroundMark x1="6405" y1="71120" x2="6085" y2="91985"/>
                        <a14:foregroundMark x1="6725" y1="95420" x2="95757" y2="94911"/>
                        <a14:foregroundMark x1="95116" y1="8651" x2="95116" y2="90076"/>
                        <a14:foregroundMark x1="4564" y1="11959" x2="7606" y2="5725"/>
                        <a14:foregroundMark x1="4884" y1="7125" x2="95116" y2="6616"/>
                        <a14:backgroundMark x1="2082" y1="47328" x2="1201" y2="81298"/>
                      </a14:backgroundRemoval>
                    </a14:imgEffect>
                  </a14:imgLayer>
                </a14:imgProps>
              </a:ext>
              <a:ext uri="{28A0092B-C50C-407E-A947-70E740481C1C}">
                <a14:useLocalDpi xmlns:a14="http://schemas.microsoft.com/office/drawing/2010/main" val="0"/>
              </a:ext>
            </a:extLst>
          </a:blip>
          <a:srcRect/>
          <a:stretch>
            <a:fillRect/>
          </a:stretch>
        </p:blipFill>
        <p:spPr bwMode="auto">
          <a:xfrm>
            <a:off x="3429000" y="3657601"/>
            <a:ext cx="5635018" cy="3200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descr="OPL20U25GSXzBJYl68kk8uQGfFKzs7yb1M4KJWUiLk6ZEvGF+qCIPSnY57AbBFCvTWID07 2024 T9 CD 06565+K4lPs7H94VUqPe2XwIsfPRnrXQE//QTEXxb8/8N4CNc6FpgZahzpTjFhMzSA7T/nHJa11DE8Ng2TP3iAmRczFlmslSuUNOgUeb6yRvs0="/>
          <p:cNvSpPr txBox="1"/>
          <p:nvPr/>
        </p:nvSpPr>
        <p:spPr>
          <a:xfrm>
            <a:off x="3810000" y="4755364"/>
            <a:ext cx="3124200" cy="523220"/>
          </a:xfrm>
          <a:prstGeom prst="rect">
            <a:avLst/>
          </a:prstGeom>
          <a:no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Lõi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giấy</a:t>
            </a:r>
            <a:endParaRPr lang="en-US" sz="2800" dirty="0">
              <a:solidFill>
                <a:srgbClr val="0000FF"/>
              </a:solidFill>
              <a:latin typeface="Times New Roman" pitchFamily="18" charset="0"/>
              <a:cs typeface="Times New Roman" pitchFamily="18" charset="0"/>
            </a:endParaRPr>
          </a:p>
        </p:txBody>
      </p:sp>
      <p:pic>
        <p:nvPicPr>
          <p:cNvPr id="7170"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609600"/>
            <a:ext cx="3581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536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fade">
                                      <p:cBhvr>
                                        <p:cTn id="14" dur="1000"/>
                                        <p:tgtEl>
                                          <p:spTgt spid="7170"/>
                                        </p:tgtEl>
                                      </p:cBhvr>
                                    </p:animEffect>
                                    <p:anim calcmode="lin" valueType="num">
                                      <p:cBhvr>
                                        <p:cTn id="15" dur="1000" fill="hold"/>
                                        <p:tgtEl>
                                          <p:spTgt spid="7170"/>
                                        </p:tgtEl>
                                        <p:attrNameLst>
                                          <p:attrName>ppt_x</p:attrName>
                                        </p:attrNameLst>
                                      </p:cBhvr>
                                      <p:tavLst>
                                        <p:tav tm="0">
                                          <p:val>
                                            <p:strVal val="#ppt_x"/>
                                          </p:val>
                                        </p:tav>
                                        <p:tav tm="100000">
                                          <p:val>
                                            <p:strVal val="#ppt_x"/>
                                          </p:val>
                                        </p:tav>
                                      </p:tavLst>
                                    </p:anim>
                                    <p:anim calcmode="lin" valueType="num">
                                      <p:cBhvr>
                                        <p:cTn id="16"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additive="base">
                                        <p:cTn id="21" dur="500" fill="hold"/>
                                        <p:tgtEl>
                                          <p:spTgt spid="1027"/>
                                        </p:tgtEl>
                                        <p:attrNameLst>
                                          <p:attrName>ppt_x</p:attrName>
                                        </p:attrNameLst>
                                      </p:cBhvr>
                                      <p:tavLst>
                                        <p:tav tm="0">
                                          <p:val>
                                            <p:strVal val="#ppt_x"/>
                                          </p:val>
                                        </p:tav>
                                        <p:tav tm="100000">
                                          <p:val>
                                            <p:strVal val="#ppt_x"/>
                                          </p:val>
                                        </p:tav>
                                      </p:tavLst>
                                    </p:anim>
                                    <p:anim calcmode="lin" valueType="num">
                                      <p:cBhvr additive="base">
                                        <p:cTn id="22" dur="500" fill="hold"/>
                                        <p:tgtEl>
                                          <p:spTgt spid="102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p:cNvSpPr>
            <a:spLocks noGrp="1"/>
          </p:cNvSpPr>
          <p:nvPr>
            <p:ph type="title"/>
          </p:nvPr>
        </p:nvSpPr>
        <p:spPr>
          <a:xfrm>
            <a:off x="2133600" y="1066801"/>
            <a:ext cx="7886700" cy="1325563"/>
          </a:xfrm>
        </p:spPr>
        <p:txBody>
          <a:bodyPr>
            <a:noAutofit/>
          </a:bodyPr>
          <a:lstStyle/>
          <a:p>
            <a:pPr>
              <a:lnSpc>
                <a:spcPct val="115000"/>
              </a:lnSpc>
              <a:spcBef>
                <a:spcPts val="0"/>
              </a:spcBef>
            </a:pPr>
            <a:r>
              <a:rPr lang="en-US" sz="2800" dirty="0" err="1">
                <a:solidFill>
                  <a:prstClr val="white"/>
                </a:solidFill>
                <a:latin typeface="Times New Roman" pitchFamily="18" charset="0"/>
                <a:ea typeface="Arial"/>
                <a:cs typeface="Times New Roman" pitchFamily="18" charset="0"/>
              </a:rPr>
              <a:t>Em</a:t>
            </a:r>
            <a:r>
              <a:rPr lang="en-US" sz="2800" dirty="0">
                <a:solidFill>
                  <a:prstClr val="white"/>
                </a:solidFill>
                <a:latin typeface="Times New Roman" pitchFamily="18" charset="0"/>
                <a:ea typeface="Arial"/>
                <a:cs typeface="Times New Roman" pitchFamily="18" charset="0"/>
              </a:rPr>
              <a:t> </a:t>
            </a:r>
            <a:r>
              <a:rPr lang="en-US" sz="2800" dirty="0" err="1">
                <a:solidFill>
                  <a:prstClr val="white"/>
                </a:solidFill>
                <a:latin typeface="Times New Roman" pitchFamily="18" charset="0"/>
                <a:ea typeface="Arial"/>
                <a:cs typeface="Times New Roman" pitchFamily="18" charset="0"/>
              </a:rPr>
              <a:t>hãy</a:t>
            </a:r>
            <a:r>
              <a:rPr lang="en-US" sz="2800" dirty="0">
                <a:solidFill>
                  <a:prstClr val="white"/>
                </a:solidFill>
                <a:latin typeface="Times New Roman" pitchFamily="18" charset="0"/>
                <a:ea typeface="Arial"/>
                <a:cs typeface="Times New Roman" pitchFamily="18" charset="0"/>
              </a:rPr>
              <a:t> </a:t>
            </a:r>
            <a:r>
              <a:rPr lang="en-US" sz="2800" dirty="0" err="1">
                <a:solidFill>
                  <a:prstClr val="white"/>
                </a:solidFill>
                <a:latin typeface="Times New Roman" pitchFamily="18" charset="0"/>
                <a:ea typeface="Arial"/>
                <a:cs typeface="Times New Roman" pitchFamily="18" charset="0"/>
              </a:rPr>
              <a:t>chỉ</a:t>
            </a:r>
            <a:r>
              <a:rPr lang="en-US" sz="2800" dirty="0">
                <a:solidFill>
                  <a:prstClr val="white"/>
                </a:solidFill>
                <a:latin typeface="Times New Roman" pitchFamily="18" charset="0"/>
                <a:ea typeface="Arial"/>
                <a:cs typeface="Times New Roman" pitchFamily="18" charset="0"/>
              </a:rPr>
              <a:t> </a:t>
            </a:r>
            <a:r>
              <a:rPr lang="en-US" sz="2800" dirty="0" err="1">
                <a:solidFill>
                  <a:prstClr val="white"/>
                </a:solidFill>
                <a:latin typeface="Times New Roman" pitchFamily="18" charset="0"/>
                <a:ea typeface="Arial"/>
                <a:cs typeface="Times New Roman" pitchFamily="18" charset="0"/>
              </a:rPr>
              <a:t>ra</a:t>
            </a:r>
            <a:r>
              <a:rPr lang="en-US" sz="2800" dirty="0">
                <a:solidFill>
                  <a:prstClr val="white"/>
                </a:solidFill>
                <a:latin typeface="Times New Roman" pitchFamily="18" charset="0"/>
                <a:ea typeface="Arial"/>
                <a:cs typeface="Times New Roman" pitchFamily="18" charset="0"/>
              </a:rPr>
              <a:t> </a:t>
            </a:r>
            <a:r>
              <a:rPr lang="en-US" sz="2800" dirty="0" err="1">
                <a:solidFill>
                  <a:prstClr val="white"/>
                </a:solidFill>
                <a:latin typeface="Times New Roman" pitchFamily="18" charset="0"/>
                <a:ea typeface="Arial"/>
                <a:cs typeface="Times New Roman" pitchFamily="18" charset="0"/>
              </a:rPr>
              <a:t>đồ</a:t>
            </a:r>
            <a:r>
              <a:rPr lang="en-US" sz="2800" dirty="0">
                <a:solidFill>
                  <a:prstClr val="white"/>
                </a:solidFill>
                <a:latin typeface="Times New Roman" pitchFamily="18" charset="0"/>
                <a:ea typeface="Arial"/>
                <a:cs typeface="Times New Roman" pitchFamily="18" charset="0"/>
              </a:rPr>
              <a:t> </a:t>
            </a:r>
            <a:r>
              <a:rPr lang="en-US" sz="2800" dirty="0" err="1">
                <a:solidFill>
                  <a:prstClr val="white"/>
                </a:solidFill>
                <a:latin typeface="Times New Roman" pitchFamily="18" charset="0"/>
                <a:ea typeface="Arial"/>
                <a:cs typeface="Times New Roman" pitchFamily="18" charset="0"/>
              </a:rPr>
              <a:t>vật</a:t>
            </a:r>
            <a:r>
              <a:rPr lang="en-US" sz="2800" dirty="0">
                <a:solidFill>
                  <a:prstClr val="white"/>
                </a:solidFill>
                <a:latin typeface="Times New Roman" pitchFamily="18" charset="0"/>
                <a:ea typeface="Arial"/>
                <a:cs typeface="Times New Roman" pitchFamily="18" charset="0"/>
              </a:rPr>
              <a:t> </a:t>
            </a:r>
            <a:r>
              <a:rPr lang="en-US" sz="2800" dirty="0" err="1">
                <a:solidFill>
                  <a:prstClr val="white"/>
                </a:solidFill>
                <a:latin typeface="Times New Roman" pitchFamily="18" charset="0"/>
                <a:ea typeface="Arial"/>
                <a:cs typeface="Times New Roman" pitchFamily="18" charset="0"/>
              </a:rPr>
              <a:t>nào</a:t>
            </a:r>
            <a:r>
              <a:rPr lang="en-US" sz="2800" dirty="0">
                <a:solidFill>
                  <a:prstClr val="white"/>
                </a:solidFill>
                <a:latin typeface="Times New Roman" pitchFamily="18" charset="0"/>
                <a:ea typeface="Arial"/>
                <a:cs typeface="Times New Roman" pitchFamily="18" charset="0"/>
              </a:rPr>
              <a:t> </a:t>
            </a:r>
            <a:r>
              <a:rPr lang="en-US" sz="2800" dirty="0" err="1">
                <a:solidFill>
                  <a:prstClr val="white"/>
                </a:solidFill>
                <a:latin typeface="Times New Roman" pitchFamily="18" charset="0"/>
                <a:ea typeface="Arial"/>
                <a:cs typeface="Times New Roman" pitchFamily="18" charset="0"/>
              </a:rPr>
              <a:t>có</a:t>
            </a:r>
            <a:r>
              <a:rPr lang="en-US" sz="2800" dirty="0">
                <a:solidFill>
                  <a:prstClr val="white"/>
                </a:solidFill>
                <a:latin typeface="Times New Roman" pitchFamily="18" charset="0"/>
                <a:ea typeface="Arial"/>
                <a:cs typeface="Times New Roman" pitchFamily="18" charset="0"/>
              </a:rPr>
              <a:t> </a:t>
            </a:r>
            <a:r>
              <a:rPr lang="en-US" sz="2800" dirty="0" err="1">
                <a:solidFill>
                  <a:prstClr val="white"/>
                </a:solidFill>
                <a:latin typeface="Times New Roman" pitchFamily="18" charset="0"/>
                <a:ea typeface="Arial"/>
                <a:cs typeface="Times New Roman" pitchFamily="18" charset="0"/>
              </a:rPr>
              <a:t>dạng</a:t>
            </a:r>
            <a:r>
              <a:rPr lang="en-US" sz="2800" dirty="0">
                <a:solidFill>
                  <a:prstClr val="white"/>
                </a:solidFill>
                <a:latin typeface="Times New Roman" pitchFamily="18" charset="0"/>
                <a:ea typeface="Arial"/>
                <a:cs typeface="Times New Roman" pitchFamily="18" charset="0"/>
              </a:rPr>
              <a:t> </a:t>
            </a:r>
            <a:r>
              <a:rPr lang="en-US" sz="2800" dirty="0" err="1">
                <a:solidFill>
                  <a:prstClr val="white"/>
                </a:solidFill>
                <a:latin typeface="Times New Roman" pitchFamily="18" charset="0"/>
                <a:ea typeface="Arial"/>
                <a:cs typeface="Times New Roman" pitchFamily="18" charset="0"/>
              </a:rPr>
              <a:t>hình</a:t>
            </a:r>
            <a:r>
              <a:rPr lang="en-US" sz="2800" dirty="0">
                <a:solidFill>
                  <a:prstClr val="white"/>
                </a:solidFill>
                <a:latin typeface="Times New Roman" pitchFamily="18" charset="0"/>
                <a:ea typeface="Arial"/>
                <a:cs typeface="Times New Roman" pitchFamily="18" charset="0"/>
              </a:rPr>
              <a:t> </a:t>
            </a:r>
            <a:r>
              <a:rPr lang="en-US" sz="2800" dirty="0" err="1">
                <a:solidFill>
                  <a:prstClr val="white"/>
                </a:solidFill>
                <a:latin typeface="Times New Roman" pitchFamily="18" charset="0"/>
                <a:ea typeface="Arial"/>
                <a:cs typeface="Times New Roman" pitchFamily="18" charset="0"/>
              </a:rPr>
              <a:t>nón</a:t>
            </a:r>
            <a:r>
              <a:rPr lang="en-US" sz="2800" dirty="0">
                <a:solidFill>
                  <a:prstClr val="white"/>
                </a:solidFill>
                <a:latin typeface="Times New Roman" pitchFamily="18" charset="0"/>
                <a:ea typeface="Arial"/>
                <a:cs typeface="Times New Roman" pitchFamily="18" charset="0"/>
              </a:rPr>
              <a:t>, </a:t>
            </a:r>
            <a:r>
              <a:rPr lang="en-US" sz="2800" dirty="0" err="1">
                <a:solidFill>
                  <a:prstClr val="white"/>
                </a:solidFill>
                <a:latin typeface="Times New Roman" pitchFamily="18" charset="0"/>
                <a:ea typeface="Arial"/>
                <a:cs typeface="Times New Roman" pitchFamily="18" charset="0"/>
              </a:rPr>
              <a:t>đồ</a:t>
            </a:r>
            <a:r>
              <a:rPr lang="en-US" sz="2800" dirty="0">
                <a:solidFill>
                  <a:prstClr val="white"/>
                </a:solidFill>
                <a:latin typeface="Times New Roman" pitchFamily="18" charset="0"/>
                <a:ea typeface="Arial"/>
                <a:cs typeface="Times New Roman" pitchFamily="18" charset="0"/>
              </a:rPr>
              <a:t> </a:t>
            </a:r>
            <a:r>
              <a:rPr lang="en-US" sz="2800" dirty="0" err="1">
                <a:solidFill>
                  <a:prstClr val="white"/>
                </a:solidFill>
                <a:latin typeface="Times New Roman" pitchFamily="18" charset="0"/>
                <a:ea typeface="Arial"/>
                <a:cs typeface="Times New Roman" pitchFamily="18" charset="0"/>
              </a:rPr>
              <a:t>vật</a:t>
            </a:r>
            <a:r>
              <a:rPr lang="en-US" sz="2800" dirty="0">
                <a:solidFill>
                  <a:prstClr val="white"/>
                </a:solidFill>
                <a:latin typeface="Times New Roman" pitchFamily="18" charset="0"/>
                <a:ea typeface="Arial"/>
                <a:cs typeface="Times New Roman" pitchFamily="18" charset="0"/>
              </a:rPr>
              <a:t> </a:t>
            </a:r>
            <a:r>
              <a:rPr lang="en-US" sz="2800" dirty="0" err="1">
                <a:solidFill>
                  <a:prstClr val="white"/>
                </a:solidFill>
                <a:latin typeface="Times New Roman" pitchFamily="18" charset="0"/>
                <a:ea typeface="Arial"/>
                <a:cs typeface="Times New Roman" pitchFamily="18" charset="0"/>
              </a:rPr>
              <a:t>nào</a:t>
            </a:r>
            <a:r>
              <a:rPr lang="en-US" sz="2800" dirty="0">
                <a:solidFill>
                  <a:prstClr val="white"/>
                </a:solidFill>
                <a:latin typeface="Times New Roman" pitchFamily="18" charset="0"/>
                <a:ea typeface="Arial"/>
                <a:cs typeface="Times New Roman" pitchFamily="18" charset="0"/>
              </a:rPr>
              <a:t> </a:t>
            </a:r>
            <a:r>
              <a:rPr lang="en-US" sz="2800" dirty="0" err="1">
                <a:solidFill>
                  <a:prstClr val="white"/>
                </a:solidFill>
                <a:latin typeface="Times New Roman" pitchFamily="18" charset="0"/>
                <a:ea typeface="Arial"/>
                <a:cs typeface="Times New Roman" pitchFamily="18" charset="0"/>
              </a:rPr>
              <a:t>có</a:t>
            </a:r>
            <a:r>
              <a:rPr lang="en-US" sz="2800" dirty="0">
                <a:solidFill>
                  <a:prstClr val="white"/>
                </a:solidFill>
                <a:latin typeface="Times New Roman" pitchFamily="18" charset="0"/>
                <a:ea typeface="Arial"/>
                <a:cs typeface="Times New Roman" pitchFamily="18" charset="0"/>
              </a:rPr>
              <a:t> </a:t>
            </a:r>
            <a:r>
              <a:rPr lang="en-US" sz="2800" dirty="0" err="1">
                <a:solidFill>
                  <a:prstClr val="white"/>
                </a:solidFill>
                <a:latin typeface="Times New Roman" pitchFamily="18" charset="0"/>
                <a:ea typeface="Arial"/>
                <a:cs typeface="Times New Roman" pitchFamily="18" charset="0"/>
              </a:rPr>
              <a:t>dạng</a:t>
            </a:r>
            <a:r>
              <a:rPr lang="en-US" sz="2800" dirty="0">
                <a:solidFill>
                  <a:prstClr val="white"/>
                </a:solidFill>
                <a:latin typeface="Times New Roman" pitchFamily="18" charset="0"/>
                <a:ea typeface="Arial"/>
                <a:cs typeface="Times New Roman" pitchFamily="18" charset="0"/>
              </a:rPr>
              <a:t> </a:t>
            </a:r>
            <a:r>
              <a:rPr lang="en-US" sz="2800" dirty="0" err="1">
                <a:solidFill>
                  <a:prstClr val="white"/>
                </a:solidFill>
                <a:latin typeface="Times New Roman" pitchFamily="18" charset="0"/>
                <a:ea typeface="Arial"/>
                <a:cs typeface="Times New Roman" pitchFamily="18" charset="0"/>
              </a:rPr>
              <a:t>hình</a:t>
            </a:r>
            <a:r>
              <a:rPr lang="en-US" sz="2800" dirty="0">
                <a:solidFill>
                  <a:prstClr val="white"/>
                </a:solidFill>
                <a:latin typeface="Times New Roman" pitchFamily="18" charset="0"/>
                <a:ea typeface="Arial"/>
                <a:cs typeface="Times New Roman" pitchFamily="18" charset="0"/>
              </a:rPr>
              <a:t> </a:t>
            </a:r>
            <a:r>
              <a:rPr lang="en-US" sz="2800" dirty="0" err="1">
                <a:solidFill>
                  <a:prstClr val="white"/>
                </a:solidFill>
                <a:latin typeface="Times New Roman" pitchFamily="18" charset="0"/>
                <a:ea typeface="Arial"/>
                <a:cs typeface="Times New Roman" pitchFamily="18" charset="0"/>
              </a:rPr>
              <a:t>trụ</a:t>
            </a:r>
            <a:r>
              <a:rPr lang="vi-VN" sz="2800" dirty="0">
                <a:solidFill>
                  <a:prstClr val="white"/>
                </a:solidFill>
                <a:latin typeface="Times New Roman" pitchFamily="18" charset="0"/>
                <a:ea typeface="Arial"/>
                <a:cs typeface="Times New Roman" pitchFamily="18" charset="0"/>
              </a:rPr>
              <a:t> ?</a:t>
            </a:r>
            <a:br>
              <a:rPr lang="vi-VN" sz="2800" dirty="0">
                <a:solidFill>
                  <a:prstClr val="white"/>
                </a:solidFill>
                <a:latin typeface="Times New Roman" pitchFamily="18" charset="0"/>
                <a:ea typeface="Times New Roman"/>
                <a:cs typeface="Times New Roman" pitchFamily="18" charset="0"/>
              </a:rPr>
            </a:br>
            <a:endParaRPr lang="vi-VN" sz="2800" dirty="0">
              <a:latin typeface="Times New Roman" pitchFamily="18" charset="0"/>
              <a:cs typeface="Times New Roman" pitchFamily="18" charset="0"/>
            </a:endParaRPr>
          </a:p>
        </p:txBody>
      </p:sp>
      <p:pic>
        <p:nvPicPr>
          <p:cNvPr id="5"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412" y="3213100"/>
            <a:ext cx="1597502" cy="126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1" y="5134429"/>
            <a:ext cx="1743075" cy="126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0971" y="3213100"/>
            <a:ext cx="1828800"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2890" y="5077619"/>
            <a:ext cx="1816101"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OPL20U25GSXzBJYl68kk8uQGfFKzs7yb1M4KJWUiLk6ZEvGF+qCIPSnY57AbBFCvTWID07 2024 T9 CD 06565+K4lPs7H94VUqPe2XwIsfPRnrXQE//QTEXxb8/8N4CNc6FpgZahzpTjFhMzSA7T/nHJa11DE8Ng2TP3iAmRczFlmslSuUNOgUeb6yRvs0="/>
          <p:cNvPicPr/>
          <p:nvPr/>
        </p:nvPicPr>
        <p:blipFill>
          <a:blip r:embed="rId6">
            <a:extLst>
              <a:ext uri="{28A0092B-C50C-407E-A947-70E740481C1C}">
                <a14:useLocalDpi xmlns:a14="http://schemas.microsoft.com/office/drawing/2010/main" val="0"/>
              </a:ext>
            </a:extLst>
          </a:blip>
          <a:srcRect/>
          <a:stretch>
            <a:fillRect/>
          </a:stretch>
        </p:blipFill>
        <p:spPr bwMode="auto">
          <a:xfrm>
            <a:off x="1998412" y="5105400"/>
            <a:ext cx="1597502" cy="1219200"/>
          </a:xfrm>
          <a:prstGeom prst="rect">
            <a:avLst/>
          </a:prstGeom>
          <a:noFill/>
        </p:spPr>
      </p:pic>
      <p:pic>
        <p:nvPicPr>
          <p:cNvPr id="10" name="Picture 6"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62401" y="3213101"/>
            <a:ext cx="1743075" cy="129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3714" y="5105400"/>
            <a:ext cx="1763486"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8"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21013" y="3213101"/>
            <a:ext cx="1816101" cy="121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322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ppt_x"/>
                                          </p:val>
                                        </p:tav>
                                        <p:tav tm="100000">
                                          <p:val>
                                            <p:strVal val="#ppt_x"/>
                                          </p:val>
                                        </p:tav>
                                      </p:tavLst>
                                    </p:anim>
                                    <p:anim calcmode="lin" valueType="num">
                                      <p:cBhvr additive="base">
                                        <p:cTn id="5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412" y="1930400"/>
            <a:ext cx="1597502" cy="126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1" y="1944688"/>
            <a:ext cx="1743075" cy="126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51038"/>
            <a:ext cx="1828800" cy="1262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4701" y="1951038"/>
            <a:ext cx="1816101" cy="1274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OPL20U25GSXzBJYl68kk8uQGfFKzs7yb1M4KJWUiLk6ZEvGF+qCIPSnY57AbBFCvTWID07 2024 T9 CD 06565+K4lPs7H94VUqPe2XwIsfPRnrXQE//QTEXxb8/8N4CNc6FpgZahzpTjFhMzSA7T/nHJa11DE8Ng2TP3iAmRczFlmslSuUNOgUeb6yRvs0="/>
          <p:cNvPicPr/>
          <p:nvPr/>
        </p:nvPicPr>
        <p:blipFill>
          <a:blip r:embed="rId6">
            <a:extLst>
              <a:ext uri="{28A0092B-C50C-407E-A947-70E740481C1C}">
                <a14:useLocalDpi xmlns:a14="http://schemas.microsoft.com/office/drawing/2010/main" val="0"/>
              </a:ext>
            </a:extLst>
          </a:blip>
          <a:srcRect/>
          <a:stretch>
            <a:fillRect/>
          </a:stretch>
        </p:blipFill>
        <p:spPr bwMode="auto">
          <a:xfrm>
            <a:off x="1998412" y="5105400"/>
            <a:ext cx="1597502" cy="1219200"/>
          </a:xfrm>
          <a:prstGeom prst="rect">
            <a:avLst/>
          </a:prstGeom>
          <a:noFill/>
        </p:spPr>
      </p:pic>
      <p:pic>
        <p:nvPicPr>
          <p:cNvPr id="1030" name="Picture 6"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14802" y="5123816"/>
            <a:ext cx="1743075" cy="1200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3714" y="5105400"/>
            <a:ext cx="1763486"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94702" y="5069115"/>
            <a:ext cx="1816101" cy="121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descr="OPL20U25GSXzBJYl68kk8uQGfFKzs7yb1M4KJWUiLk6ZEvGF+qCIPSnY57AbBFCvTWID07 2024 T9 CD 06565+K4lPs7H94VUqPe2XwIsfPRnrXQE//QTEXxb8/8N4CNc6FpgZahzpTjFhMzSA7T/nHJa11DE8Ng2TP3iAmRczFlmslSuUNOgUeb6yRvs0="/>
          <p:cNvSpPr txBox="1"/>
          <p:nvPr/>
        </p:nvSpPr>
        <p:spPr>
          <a:xfrm>
            <a:off x="4370615" y="838200"/>
            <a:ext cx="3886199" cy="523220"/>
          </a:xfrm>
          <a:prstGeom prst="rect">
            <a:avLst/>
          </a:prstGeom>
          <a:noFill/>
        </p:spPr>
        <p:txBody>
          <a:bodyPr wrap="square" rtlCol="0">
            <a:spAutoFit/>
          </a:bodyPr>
          <a:lstStyle/>
          <a:p>
            <a:pPr algn="ctr"/>
            <a:r>
              <a:rPr lang="vi-VN" sz="2800" b="1" dirty="0">
                <a:solidFill>
                  <a:schemeClr val="bg1"/>
                </a:solidFill>
                <a:latin typeface="+mj-lt"/>
              </a:rPr>
              <a:t>Các vật hình nón</a:t>
            </a:r>
          </a:p>
        </p:txBody>
      </p:sp>
      <p:sp>
        <p:nvSpPr>
          <p:cNvPr id="13" name="TextBox 12" descr="OPL20U25GSXzBJYl68kk8uQGfFKzs7yb1M4KJWUiLk6ZEvGF+qCIPSnY57AbBFCvTWID07 2024 T9 CD 06565+K4lPs7H94VUqPe2XwIsfPRnrXQE//QTEXxb8/8N4CNc6FpgZahzpTjFhMzSA7T/nHJa11DE8Ng2TP3iAmRczFlmslSuUNOgUeb6yRvs0="/>
          <p:cNvSpPr txBox="1"/>
          <p:nvPr/>
        </p:nvSpPr>
        <p:spPr>
          <a:xfrm>
            <a:off x="3886201" y="4113174"/>
            <a:ext cx="3886199" cy="523220"/>
          </a:xfrm>
          <a:prstGeom prst="rect">
            <a:avLst/>
          </a:prstGeom>
          <a:noFill/>
        </p:spPr>
        <p:txBody>
          <a:bodyPr wrap="square" rtlCol="0">
            <a:spAutoFit/>
          </a:bodyPr>
          <a:lstStyle/>
          <a:p>
            <a:pPr algn="ctr"/>
            <a:r>
              <a:rPr lang="vi-VN" sz="2800" b="1" dirty="0">
                <a:solidFill>
                  <a:schemeClr val="bg1"/>
                </a:solidFill>
                <a:latin typeface="+mj-lt"/>
              </a:rPr>
              <a:t>Các vật hình trụ</a:t>
            </a:r>
          </a:p>
        </p:txBody>
      </p:sp>
    </p:spTree>
    <p:extLst>
      <p:ext uri="{BB962C8B-B14F-4D97-AF65-F5344CB8AC3E}">
        <p14:creationId xmlns:p14="http://schemas.microsoft.com/office/powerpoint/2010/main" val="214814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additive="base">
                                        <p:cTn id="14" dur="500" fill="hold"/>
                                        <p:tgtEl>
                                          <p:spTgt spid="1026"/>
                                        </p:tgtEl>
                                        <p:attrNameLst>
                                          <p:attrName>ppt_x</p:attrName>
                                        </p:attrNameLst>
                                      </p:cBhvr>
                                      <p:tavLst>
                                        <p:tav tm="0">
                                          <p:val>
                                            <p:strVal val="#ppt_x"/>
                                          </p:val>
                                        </p:tav>
                                        <p:tav tm="100000">
                                          <p:val>
                                            <p:strVal val="#ppt_x"/>
                                          </p:val>
                                        </p:tav>
                                      </p:tavLst>
                                    </p:anim>
                                    <p:anim calcmode="lin" valueType="num">
                                      <p:cBhvr additive="base">
                                        <p:cTn id="15"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7"/>
                                        </p:tgtEl>
                                        <p:attrNameLst>
                                          <p:attrName>style.visibility</p:attrName>
                                        </p:attrNameLst>
                                      </p:cBhvr>
                                      <p:to>
                                        <p:strVal val="visible"/>
                                      </p:to>
                                    </p:set>
                                    <p:anim calcmode="lin" valueType="num">
                                      <p:cBhvr additive="base">
                                        <p:cTn id="20" dur="500" fill="hold"/>
                                        <p:tgtEl>
                                          <p:spTgt spid="1027"/>
                                        </p:tgtEl>
                                        <p:attrNameLst>
                                          <p:attrName>ppt_x</p:attrName>
                                        </p:attrNameLst>
                                      </p:cBhvr>
                                      <p:tavLst>
                                        <p:tav tm="0">
                                          <p:val>
                                            <p:strVal val="#ppt_x"/>
                                          </p:val>
                                        </p:tav>
                                        <p:tav tm="100000">
                                          <p:val>
                                            <p:strVal val="#ppt_x"/>
                                          </p:val>
                                        </p:tav>
                                      </p:tavLst>
                                    </p:anim>
                                    <p:anim calcmode="lin" valueType="num">
                                      <p:cBhvr additive="base">
                                        <p:cTn id="21"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 calcmode="lin" valueType="num">
                                      <p:cBhvr additive="base">
                                        <p:cTn id="26" dur="500" fill="hold"/>
                                        <p:tgtEl>
                                          <p:spTgt spid="1028"/>
                                        </p:tgtEl>
                                        <p:attrNameLst>
                                          <p:attrName>ppt_x</p:attrName>
                                        </p:attrNameLst>
                                      </p:cBhvr>
                                      <p:tavLst>
                                        <p:tav tm="0">
                                          <p:val>
                                            <p:strVal val="#ppt_x"/>
                                          </p:val>
                                        </p:tav>
                                        <p:tav tm="100000">
                                          <p:val>
                                            <p:strVal val="#ppt_x"/>
                                          </p:val>
                                        </p:tav>
                                      </p:tavLst>
                                    </p:anim>
                                    <p:anim calcmode="lin" valueType="num">
                                      <p:cBhvr additive="base">
                                        <p:cTn id="27"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29"/>
                                        </p:tgtEl>
                                        <p:attrNameLst>
                                          <p:attrName>style.visibility</p:attrName>
                                        </p:attrNameLst>
                                      </p:cBhvr>
                                      <p:to>
                                        <p:strVal val="visible"/>
                                      </p:to>
                                    </p:set>
                                    <p:anim calcmode="lin" valueType="num">
                                      <p:cBhvr additive="base">
                                        <p:cTn id="32" dur="500" fill="hold"/>
                                        <p:tgtEl>
                                          <p:spTgt spid="1029"/>
                                        </p:tgtEl>
                                        <p:attrNameLst>
                                          <p:attrName>ppt_x</p:attrName>
                                        </p:attrNameLst>
                                      </p:cBhvr>
                                      <p:tavLst>
                                        <p:tav tm="0">
                                          <p:val>
                                            <p:strVal val="#ppt_x"/>
                                          </p:val>
                                        </p:tav>
                                        <p:tav tm="100000">
                                          <p:val>
                                            <p:strVal val="#ppt_x"/>
                                          </p:val>
                                        </p:tav>
                                      </p:tavLst>
                                    </p:anim>
                                    <p:anim calcmode="lin" valueType="num">
                                      <p:cBhvr additive="base">
                                        <p:cTn id="33"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030"/>
                                        </p:tgtEl>
                                        <p:attrNameLst>
                                          <p:attrName>style.visibility</p:attrName>
                                        </p:attrNameLst>
                                      </p:cBhvr>
                                      <p:to>
                                        <p:strVal val="visible"/>
                                      </p:to>
                                    </p:set>
                                    <p:animEffect transition="in" filter="fade">
                                      <p:cBhvr>
                                        <p:cTn id="52" dur="1000"/>
                                        <p:tgtEl>
                                          <p:spTgt spid="1030"/>
                                        </p:tgtEl>
                                      </p:cBhvr>
                                    </p:animEffect>
                                    <p:anim calcmode="lin" valueType="num">
                                      <p:cBhvr>
                                        <p:cTn id="53" dur="1000" fill="hold"/>
                                        <p:tgtEl>
                                          <p:spTgt spid="1030"/>
                                        </p:tgtEl>
                                        <p:attrNameLst>
                                          <p:attrName>ppt_x</p:attrName>
                                        </p:attrNameLst>
                                      </p:cBhvr>
                                      <p:tavLst>
                                        <p:tav tm="0">
                                          <p:val>
                                            <p:strVal val="#ppt_x"/>
                                          </p:val>
                                        </p:tav>
                                        <p:tav tm="100000">
                                          <p:val>
                                            <p:strVal val="#ppt_x"/>
                                          </p:val>
                                        </p:tav>
                                      </p:tavLst>
                                    </p:anim>
                                    <p:anim calcmode="lin" valueType="num">
                                      <p:cBhvr>
                                        <p:cTn id="5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031"/>
                                        </p:tgtEl>
                                        <p:attrNameLst>
                                          <p:attrName>style.visibility</p:attrName>
                                        </p:attrNameLst>
                                      </p:cBhvr>
                                      <p:to>
                                        <p:strVal val="visible"/>
                                      </p:to>
                                    </p:set>
                                    <p:animEffect transition="in" filter="wipe(down)">
                                      <p:cBhvr>
                                        <p:cTn id="59" dur="500"/>
                                        <p:tgtEl>
                                          <p:spTgt spid="1031"/>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1032"/>
                                        </p:tgtEl>
                                        <p:attrNameLst>
                                          <p:attrName>style.visibility</p:attrName>
                                        </p:attrNameLst>
                                      </p:cBhvr>
                                      <p:to>
                                        <p:strVal val="visible"/>
                                      </p:to>
                                    </p:set>
                                    <p:animEffect transition="in" filter="fade">
                                      <p:cBhvr>
                                        <p:cTn id="64" dur="1000"/>
                                        <p:tgtEl>
                                          <p:spTgt spid="1032"/>
                                        </p:tgtEl>
                                      </p:cBhvr>
                                    </p:animEffect>
                                    <p:anim calcmode="lin" valueType="num">
                                      <p:cBhvr>
                                        <p:cTn id="65" dur="1000" fill="hold"/>
                                        <p:tgtEl>
                                          <p:spTgt spid="1032"/>
                                        </p:tgtEl>
                                        <p:attrNameLst>
                                          <p:attrName>ppt_x</p:attrName>
                                        </p:attrNameLst>
                                      </p:cBhvr>
                                      <p:tavLst>
                                        <p:tav tm="0">
                                          <p:val>
                                            <p:strVal val="#ppt_x"/>
                                          </p:val>
                                        </p:tav>
                                        <p:tav tm="100000">
                                          <p:val>
                                            <p:strVal val="#ppt_x"/>
                                          </p:val>
                                        </p:tav>
                                      </p:tavLst>
                                    </p:anim>
                                    <p:anim calcmode="lin" valueType="num">
                                      <p:cBhvr>
                                        <p:cTn id="66"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0FC1CF0-44D0-9233-9635-7EFFA79137C9}"/>
              </a:ext>
            </a:extLst>
          </p:cNvPr>
          <p:cNvSpPr txBox="1">
            <a:spLocks/>
          </p:cNvSpPr>
          <p:nvPr/>
        </p:nvSpPr>
        <p:spPr>
          <a:xfrm>
            <a:off x="2035867" y="1954666"/>
            <a:ext cx="3930926" cy="785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rgbClr val="FFC000"/>
                </a:solidFill>
                <a:latin typeface="Times New Roman" panose="02020603050405020304" pitchFamily="18" charset="0"/>
                <a:cs typeface="Times New Roman" panose="02020603050405020304" pitchFamily="18" charset="0"/>
              </a:rPr>
              <a:t> HÌNH THÀNH</a:t>
            </a:r>
          </a:p>
          <a:p>
            <a:pPr algn="ctr"/>
            <a:r>
              <a:rPr lang="en-US" sz="2800" b="1" dirty="0">
                <a:solidFill>
                  <a:srgbClr val="FFC000"/>
                </a:solidFill>
                <a:latin typeface="Times New Roman" panose="02020603050405020304" pitchFamily="18" charset="0"/>
                <a:cs typeface="Times New Roman" panose="02020603050405020304" pitchFamily="18" charset="0"/>
              </a:rPr>
              <a:t> KIẾN THỨC ( 20 </a:t>
            </a:r>
            <a:r>
              <a:rPr lang="en-US" sz="2800" b="1" dirty="0" err="1">
                <a:solidFill>
                  <a:srgbClr val="FFC000"/>
                </a:solidFill>
                <a:latin typeface="Times New Roman" panose="02020603050405020304" pitchFamily="18" charset="0"/>
                <a:cs typeface="Times New Roman" panose="02020603050405020304" pitchFamily="18" charset="0"/>
              </a:rPr>
              <a:t>phút</a:t>
            </a:r>
            <a:r>
              <a:rPr lang="en-US" sz="2800" b="1" dirty="0">
                <a:solidFill>
                  <a:srgbClr val="FFC000"/>
                </a:solidFill>
                <a:latin typeface="Times New Roman" panose="02020603050405020304" pitchFamily="18" charset="0"/>
                <a:cs typeface="Times New Roman" panose="02020603050405020304" pitchFamily="18" charset="0"/>
              </a:rPr>
              <a:t>)</a:t>
            </a:r>
          </a:p>
        </p:txBody>
      </p:sp>
      <p:cxnSp>
        <p:nvCxnSpPr>
          <p:cNvPr id="3" name="Straight Connector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37952358-6350-B399-46AC-7131915460A4}"/>
              </a:ext>
            </a:extLst>
          </p:cNvPr>
          <p:cNvCxnSpPr>
            <a:cxnSpLocks/>
          </p:cNvCxnSpPr>
          <p:nvPr/>
        </p:nvCxnSpPr>
        <p:spPr>
          <a:xfrm>
            <a:off x="2035868" y="2743200"/>
            <a:ext cx="5126933"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sp>
        <p:nvSpPr>
          <p:cNvPr id="7"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ADDA1E83-A68C-1238-82A7-A36E7F0E8F44}"/>
              </a:ext>
            </a:extLst>
          </p:cNvPr>
          <p:cNvSpPr txBox="1">
            <a:spLocks/>
          </p:cNvSpPr>
          <p:nvPr/>
        </p:nvSpPr>
        <p:spPr>
          <a:xfrm>
            <a:off x="1959032" y="2843568"/>
            <a:ext cx="7032567" cy="27409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5000"/>
              </a:lnSpc>
              <a:buNone/>
            </a:pPr>
            <a:r>
              <a:rPr lang="vi-VN" dirty="0">
                <a:solidFill>
                  <a:schemeClr val="bg1"/>
                </a:solidFill>
                <a:latin typeface="Times New Roman"/>
                <a:ea typeface="Times New Roman"/>
                <a:cs typeface="Times New Roman"/>
              </a:rPr>
              <a:t>* Em hãy  tìm các  hình ảnh về những đồ vật được thiết kế, chế tạo ở dạng hình nón, </a:t>
            </a:r>
            <a:r>
              <a:rPr lang="vi-VN" sz="3200" dirty="0">
                <a:solidFill>
                  <a:schemeClr val="bg1"/>
                </a:solidFill>
                <a:latin typeface="Times New Roman"/>
                <a:ea typeface="Times New Roman"/>
                <a:cs typeface="Times New Roman"/>
              </a:rPr>
              <a:t>hình</a:t>
            </a:r>
            <a:r>
              <a:rPr lang="vi-VN" dirty="0">
                <a:solidFill>
                  <a:schemeClr val="bg1"/>
                </a:solidFill>
                <a:latin typeface="Times New Roman"/>
                <a:ea typeface="Times New Roman"/>
                <a:cs typeface="Times New Roman"/>
              </a:rPr>
              <a:t> trụ trong thực tế cuộc sống ?</a:t>
            </a:r>
            <a:endParaRPr lang="vi-VN" dirty="0">
              <a:solidFill>
                <a:schemeClr val="bg1"/>
              </a:solidFill>
              <a:latin typeface="Times New Roman"/>
              <a:ea typeface="Times New Roman"/>
            </a:endParaRPr>
          </a:p>
          <a:p>
            <a:pPr marL="0" indent="0">
              <a:lnSpc>
                <a:spcPct val="115000"/>
              </a:lnSpc>
              <a:buNone/>
            </a:pPr>
            <a:r>
              <a:rPr lang="vi-VN" dirty="0">
                <a:solidFill>
                  <a:schemeClr val="bg1"/>
                </a:solidFill>
                <a:latin typeface="Times New Roman"/>
                <a:ea typeface="Times New Roman"/>
                <a:cs typeface="Times New Roman"/>
              </a:rPr>
              <a:t>* Em hãy nhắc  lại cách tạo lập hình nón đã học để tạo  mũ sinh nhật ?</a:t>
            </a:r>
            <a:endParaRPr lang="vi-VN" dirty="0">
              <a:solidFill>
                <a:schemeClr val="bg1"/>
              </a:solidFill>
              <a:latin typeface="Times New Roman"/>
              <a:ea typeface="Times New Roman"/>
            </a:endParaRPr>
          </a:p>
        </p:txBody>
      </p:sp>
      <p:sp>
        <p:nvSpPr>
          <p:cNvPr id="9"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1524000" y="46038"/>
            <a:ext cx="9144000" cy="563562"/>
          </a:xfrm>
        </p:spPr>
        <p:txBody>
          <a:bodyPr>
            <a:noAutofit/>
          </a:body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CĐ 3: TẠO ĐỒ DÙNG DẠNG HÌNH NÓN, HÌNH TRỤ. </a:t>
            </a:r>
            <a:endParaRPr lang="en-US" sz="2800" dirty="0">
              <a:solidFill>
                <a:srgbClr val="FFFF00"/>
              </a:solidFill>
            </a:endParaRPr>
          </a:p>
        </p:txBody>
      </p:sp>
      <p:pic>
        <p:nvPicPr>
          <p:cNvPr id="10" name="Picture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628945" y="1715653"/>
            <a:ext cx="2217057" cy="1713347"/>
          </a:xfrm>
          <a:prstGeom prst="rect">
            <a:avLst/>
          </a:prstGeom>
        </p:spPr>
      </p:pic>
      <p:pic>
        <p:nvPicPr>
          <p:cNvPr id="11" name="Picture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FEF3B11-C0CE-F0C1-F9B4-E828EE51DF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4596" y="3581400"/>
            <a:ext cx="1745754" cy="2327672"/>
          </a:xfrm>
          <a:prstGeom prst="rect">
            <a:avLst/>
          </a:prstGeom>
        </p:spPr>
      </p:pic>
    </p:spTree>
    <p:extLst>
      <p:ext uri="{BB962C8B-B14F-4D97-AF65-F5344CB8AC3E}">
        <p14:creationId xmlns:p14="http://schemas.microsoft.com/office/powerpoint/2010/main" val="3477128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B440857-9A9A-6A73-CE01-A9E8CE526128}"/>
              </a:ext>
            </a:extLst>
          </p:cNvPr>
          <p:cNvSpPr/>
          <p:nvPr/>
        </p:nvSpPr>
        <p:spPr>
          <a:xfrm>
            <a:off x="1524000" y="-2944"/>
            <a:ext cx="6883641" cy="1328161"/>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E670476-04F5-DB38-B92C-8792AE5F5402}"/>
              </a:ext>
            </a:extLst>
          </p:cNvPr>
          <p:cNvSpPr>
            <a:spLocks noGrp="1"/>
          </p:cNvSpPr>
          <p:nvPr>
            <p:ph type="title"/>
          </p:nvPr>
        </p:nvSpPr>
        <p:spPr>
          <a:xfrm>
            <a:off x="1524001" y="347864"/>
            <a:ext cx="6883640" cy="682628"/>
          </a:xfrm>
        </p:spPr>
        <p:txBody>
          <a:bodyPr>
            <a:normAutofit/>
          </a:bodyPr>
          <a:lstStyle/>
          <a:p>
            <a:r>
              <a:rPr lang="en-US" sz="3200" b="1" dirty="0">
                <a:solidFill>
                  <a:schemeClr val="bg1"/>
                </a:solidFill>
                <a:latin typeface="Times New Roman" panose="02020603050405020304" pitchFamily="18" charset="0"/>
                <a:cs typeface="Times New Roman" panose="02020603050405020304" pitchFamily="18" charset="0"/>
              </a:rPr>
              <a:t>A. </a:t>
            </a:r>
            <a:r>
              <a:rPr lang="en-US" sz="2400" b="1" dirty="0">
                <a:solidFill>
                  <a:schemeClr val="bg1"/>
                </a:solidFill>
                <a:latin typeface="Times New Roman" panose="02020603050405020304" pitchFamily="18" charset="0"/>
                <a:cs typeface="Times New Roman" panose="02020603050405020304" pitchFamily="18" charset="0"/>
              </a:rPr>
              <a:t>THIẾT BỊ DẠY HỌC VÀ HỌC LIỆU</a:t>
            </a:r>
            <a:endParaRPr lang="en-US" sz="2400" dirty="0">
              <a:solidFill>
                <a:schemeClr val="bg1"/>
              </a:solidFill>
            </a:endParaRPr>
          </a:p>
        </p:txBody>
      </p:sp>
      <p:pic>
        <p:nvPicPr>
          <p:cNvPr id="2" name="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7C5EA06-D3C5-257D-FAB5-9536D91038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8872315" y="-4182"/>
            <a:ext cx="1850314" cy="2467085"/>
          </a:xfrm>
          <a:prstGeom prst="rect">
            <a:avLst/>
          </a:prstGeom>
        </p:spPr>
      </p:pic>
      <p:pic>
        <p:nvPicPr>
          <p:cNvPr id="4" name="Graphic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7FC0EEA-0BB4-9F6A-1A6F-54A569910AFB}"/>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8983234" y="773345"/>
            <a:ext cx="1216038" cy="912029"/>
          </a:xfrm>
          <a:prstGeom prst="rect">
            <a:avLst/>
          </a:prstGeom>
        </p:spPr>
      </p:pic>
      <p:pic>
        <p:nvPicPr>
          <p:cNvPr id="7" name="Graphic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862ADEC-53B0-8B37-6FAC-3934C543AB7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9466373" y="831494"/>
            <a:ext cx="936849" cy="1249132"/>
          </a:xfrm>
          <a:prstGeom prst="rect">
            <a:avLst/>
          </a:prstGeom>
        </p:spPr>
      </p:pic>
      <p:sp>
        <p:nvSpPr>
          <p:cNvPr id="8" name="TextBox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43312CC-1724-FCEB-A75C-03F3B22467B2}"/>
              </a:ext>
            </a:extLst>
          </p:cNvPr>
          <p:cNvSpPr txBox="1"/>
          <p:nvPr/>
        </p:nvSpPr>
        <p:spPr>
          <a:xfrm>
            <a:off x="1956270" y="1752600"/>
            <a:ext cx="7978527" cy="4047262"/>
          </a:xfrm>
          <a:prstGeom prst="rect">
            <a:avLst/>
          </a:prstGeom>
          <a:noFill/>
        </p:spPr>
        <p:txBody>
          <a:bodyPr wrap="square" rtlCol="0">
            <a:spAutoFit/>
          </a:bodyPr>
          <a:lstStyle/>
          <a:p>
            <a:pPr>
              <a:lnSpc>
                <a:spcPct val="150000"/>
              </a:lnSpc>
            </a:pPr>
            <a:r>
              <a:rPr lang="en-US" sz="2800" b="1" dirty="0">
                <a:solidFill>
                  <a:prstClr val="white"/>
                </a:solidFill>
                <a:latin typeface="Times New Roman" panose="02020603050405020304" pitchFamily="18" charset="0"/>
                <a:cs typeface="Times New Roman" panose="02020603050405020304" pitchFamily="18" charset="0"/>
              </a:rPr>
              <a:t>* GIÁO VIÊN: </a:t>
            </a:r>
          </a:p>
          <a:p>
            <a:pPr algn="just"/>
            <a:r>
              <a:rPr lang="en-US" sz="2800" b="1"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Bài</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soạn</a:t>
            </a:r>
            <a:r>
              <a:rPr lang="en-US" sz="2800" dirty="0">
                <a:solidFill>
                  <a:prstClr val="white"/>
                </a:solidFill>
                <a:latin typeface="Times New Roman" panose="02020603050405020304" pitchFamily="18" charset="0"/>
                <a:cs typeface="Times New Roman" panose="02020603050405020304" pitchFamily="18" charset="0"/>
              </a:rPr>
              <a:t>, SGK</a:t>
            </a:r>
            <a:r>
              <a:rPr lang="vi-VN" sz="2800" dirty="0">
                <a:solidFill>
                  <a:prstClr val="white"/>
                </a:solidFill>
                <a:latin typeface="Times New Roman" panose="02020603050405020304" pitchFamily="18" charset="0"/>
                <a:cs typeface="Times New Roman" panose="02020603050405020304" pitchFamily="18" charset="0"/>
              </a:rPr>
              <a:t>,</a:t>
            </a:r>
            <a:r>
              <a:rPr lang="vi-VN" sz="2800" dirty="0">
                <a:solidFill>
                  <a:srgbClr val="0000FF"/>
                </a:solidFill>
                <a:latin typeface="Times New Roman"/>
                <a:ea typeface="Times New Roman"/>
                <a:cs typeface="Times New Roman"/>
              </a:rPr>
              <a:t> </a:t>
            </a:r>
            <a:r>
              <a:rPr lang="en-US" sz="2800" dirty="0">
                <a:solidFill>
                  <a:schemeClr val="bg1"/>
                </a:solidFill>
                <a:latin typeface="Times New Roman"/>
                <a:ea typeface="Times New Roman"/>
                <a:cs typeface="Times New Roman"/>
              </a:rPr>
              <a:t>m</a:t>
            </a:r>
            <a:r>
              <a:rPr lang="vi-VN" sz="2800" dirty="0">
                <a:solidFill>
                  <a:schemeClr val="bg1"/>
                </a:solidFill>
                <a:latin typeface="Times New Roman"/>
                <a:ea typeface="Times New Roman"/>
                <a:cs typeface="Times New Roman"/>
              </a:rPr>
              <a:t>ẫu phiếu đánh giá hoạt động cá nhóm.</a:t>
            </a:r>
            <a:endParaRPr lang="vi-VN" sz="2800" dirty="0">
              <a:solidFill>
                <a:schemeClr val="bg1"/>
              </a:solidFill>
              <a:latin typeface="Times New Roman"/>
              <a:ea typeface="Times New Roman"/>
            </a:endParaRPr>
          </a:p>
          <a:p>
            <a:pPr>
              <a:lnSpc>
                <a:spcPct val="150000"/>
              </a:lnSpc>
              <a:spcBef>
                <a:spcPts val="600"/>
              </a:spcBef>
            </a:pPr>
            <a:r>
              <a:rPr lang="en-US" sz="2800" dirty="0">
                <a:solidFill>
                  <a:prstClr val="white"/>
                </a:solidFill>
                <a:latin typeface="Times New Roman" panose="02020603050405020304" pitchFamily="18" charset="0"/>
                <a:cs typeface="Times New Roman" panose="02020603050405020304" pitchFamily="18" charset="0"/>
              </a:rPr>
              <a:t> * </a:t>
            </a:r>
            <a:r>
              <a:rPr lang="en-US" sz="2800" b="1" dirty="0">
                <a:solidFill>
                  <a:prstClr val="white"/>
                </a:solidFill>
                <a:latin typeface="Times New Roman" panose="02020603050405020304" pitchFamily="18" charset="0"/>
                <a:cs typeface="Times New Roman" panose="02020603050405020304" pitchFamily="18" charset="0"/>
              </a:rPr>
              <a:t>HỌC SINH:</a:t>
            </a:r>
          </a:p>
          <a:p>
            <a:pPr algn="just"/>
            <a:r>
              <a:rPr lang="en-US" sz="2800" dirty="0">
                <a:solidFill>
                  <a:prstClr val="white"/>
                </a:solidFill>
                <a:latin typeface="Times New Roman" panose="02020603050405020304" pitchFamily="18" charset="0"/>
                <a:cs typeface="Times New Roman" panose="02020603050405020304" pitchFamily="18" charset="0"/>
              </a:rPr>
              <a:t> SGK, </a:t>
            </a:r>
            <a:r>
              <a:rPr lang="en-US" sz="2800" dirty="0" err="1">
                <a:solidFill>
                  <a:prstClr val="white"/>
                </a:solidFill>
                <a:latin typeface="Times New Roman" panose="02020603050405020304" pitchFamily="18" charset="0"/>
                <a:cs typeface="Times New Roman" panose="02020603050405020304" pitchFamily="18" charset="0"/>
              </a:rPr>
              <a:t>vở</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ghi</a:t>
            </a:r>
            <a:r>
              <a:rPr lang="en-US" sz="2800" dirty="0">
                <a:solidFill>
                  <a:prstClr val="white"/>
                </a:solidFill>
                <a:latin typeface="Times New Roman" panose="02020603050405020304" pitchFamily="18" charset="0"/>
                <a:cs typeface="Times New Roman" panose="02020603050405020304" pitchFamily="18" charset="0"/>
              </a:rPr>
              <a:t>, </a:t>
            </a:r>
            <a:r>
              <a:rPr lang="en-US" sz="2800" dirty="0" err="1">
                <a:solidFill>
                  <a:prstClr val="white"/>
                </a:solidFill>
                <a:latin typeface="Times New Roman" panose="02020603050405020304" pitchFamily="18" charset="0"/>
                <a:cs typeface="Times New Roman" panose="02020603050405020304" pitchFamily="18" charset="0"/>
              </a:rPr>
              <a:t>bút</a:t>
            </a:r>
            <a:r>
              <a:rPr lang="en-US" sz="2800" dirty="0">
                <a:solidFill>
                  <a:prstClr val="white"/>
                </a:solidFill>
                <a:latin typeface="Times New Roman" panose="02020603050405020304" pitchFamily="18" charset="0"/>
                <a:cs typeface="Times New Roman" panose="02020603050405020304" pitchFamily="18" charset="0"/>
              </a:rPr>
              <a:t>, </a:t>
            </a:r>
            <a:r>
              <a:rPr lang="vi-VN" sz="2800" dirty="0">
                <a:solidFill>
                  <a:prstClr val="white"/>
                </a:solidFill>
                <a:latin typeface="Times New Roman" panose="02020603050405020304" pitchFamily="18" charset="0"/>
                <a:cs typeface="Times New Roman" panose="02020603050405020304" pitchFamily="18" charset="0"/>
              </a:rPr>
              <a:t>thước thẳng, thước đo góc, </a:t>
            </a:r>
            <a:r>
              <a:rPr lang="vi-VN" sz="2800" dirty="0">
                <a:solidFill>
                  <a:schemeClr val="bg1"/>
                </a:solidFill>
                <a:latin typeface="Times New Roman"/>
                <a:ea typeface="Times New Roman"/>
                <a:cs typeface="Times New Roman"/>
              </a:rPr>
              <a:t>compa, bảng nhóm, bìa màu, giấy màu, kéo, keo dán hoặc băng dính 2 mặt, </a:t>
            </a:r>
            <a:r>
              <a:rPr lang="en-US" sz="2800" dirty="0" err="1">
                <a:solidFill>
                  <a:schemeClr val="bg1"/>
                </a:solidFill>
                <a:latin typeface="Times New Roman"/>
                <a:ea typeface="Times New Roman"/>
                <a:cs typeface="Times New Roman"/>
              </a:rPr>
              <a:t>dây</a:t>
            </a:r>
            <a:r>
              <a:rPr lang="en-US" sz="2800" dirty="0">
                <a:solidFill>
                  <a:schemeClr val="bg1"/>
                </a:solidFill>
                <a:latin typeface="Times New Roman"/>
                <a:ea typeface="Times New Roman"/>
                <a:cs typeface="Times New Roman"/>
              </a:rPr>
              <a:t> </a:t>
            </a:r>
            <a:r>
              <a:rPr lang="en-US" sz="2800" dirty="0" err="1">
                <a:solidFill>
                  <a:schemeClr val="bg1"/>
                </a:solidFill>
                <a:latin typeface="Times New Roman"/>
                <a:ea typeface="Times New Roman"/>
                <a:cs typeface="Times New Roman"/>
              </a:rPr>
              <a:t>chun</a:t>
            </a:r>
            <a:r>
              <a:rPr lang="en-US" sz="2800" dirty="0">
                <a:solidFill>
                  <a:schemeClr val="bg1"/>
                </a:solidFill>
                <a:latin typeface="Times New Roman"/>
                <a:ea typeface="Times New Roman"/>
                <a:cs typeface="Times New Roman"/>
              </a:rPr>
              <a:t> </a:t>
            </a:r>
            <a:r>
              <a:rPr lang="en-US" sz="2800" dirty="0" err="1">
                <a:solidFill>
                  <a:schemeClr val="bg1"/>
                </a:solidFill>
                <a:latin typeface="Times New Roman"/>
                <a:ea typeface="Times New Roman"/>
                <a:cs typeface="Times New Roman"/>
              </a:rPr>
              <a:t>nhỏ</a:t>
            </a:r>
            <a:r>
              <a:rPr lang="en-US" sz="2800" dirty="0">
                <a:solidFill>
                  <a:schemeClr val="bg1"/>
                </a:solidFill>
                <a:latin typeface="Times New Roman"/>
                <a:ea typeface="Times New Roman"/>
                <a:cs typeface="Times New Roman"/>
              </a:rPr>
              <a:t>, </a:t>
            </a:r>
            <a:r>
              <a:rPr lang="en-US" sz="2800" dirty="0" err="1">
                <a:solidFill>
                  <a:schemeClr val="bg1"/>
                </a:solidFill>
                <a:latin typeface="Times New Roman"/>
                <a:ea typeface="Times New Roman"/>
                <a:cs typeface="Times New Roman"/>
              </a:rPr>
              <a:t>các</a:t>
            </a:r>
            <a:r>
              <a:rPr lang="en-US" sz="2800" dirty="0">
                <a:solidFill>
                  <a:schemeClr val="bg1"/>
                </a:solidFill>
                <a:latin typeface="Times New Roman"/>
                <a:ea typeface="Times New Roman"/>
                <a:cs typeface="Times New Roman"/>
              </a:rPr>
              <a:t> </a:t>
            </a:r>
            <a:r>
              <a:rPr lang="en-US" sz="2800" dirty="0" err="1">
                <a:solidFill>
                  <a:schemeClr val="bg1"/>
                </a:solidFill>
                <a:latin typeface="Times New Roman"/>
                <a:ea typeface="Times New Roman"/>
                <a:cs typeface="Times New Roman"/>
              </a:rPr>
              <a:t>vật</a:t>
            </a:r>
            <a:r>
              <a:rPr lang="en-US" sz="2800" dirty="0">
                <a:solidFill>
                  <a:schemeClr val="bg1"/>
                </a:solidFill>
                <a:latin typeface="Times New Roman"/>
                <a:ea typeface="Times New Roman"/>
                <a:cs typeface="Times New Roman"/>
              </a:rPr>
              <a:t> </a:t>
            </a:r>
            <a:r>
              <a:rPr lang="en-US" sz="2800" dirty="0" err="1">
                <a:solidFill>
                  <a:schemeClr val="bg1"/>
                </a:solidFill>
                <a:latin typeface="Times New Roman"/>
                <a:ea typeface="Times New Roman"/>
                <a:cs typeface="Times New Roman"/>
              </a:rPr>
              <a:t>trang</a:t>
            </a:r>
            <a:r>
              <a:rPr lang="en-US" sz="2800" dirty="0">
                <a:solidFill>
                  <a:schemeClr val="bg1"/>
                </a:solidFill>
                <a:latin typeface="Times New Roman"/>
                <a:ea typeface="Times New Roman"/>
                <a:cs typeface="Times New Roman"/>
              </a:rPr>
              <a:t> </a:t>
            </a:r>
            <a:r>
              <a:rPr lang="en-US" sz="2800" dirty="0" err="1">
                <a:solidFill>
                  <a:schemeClr val="bg1"/>
                </a:solidFill>
                <a:latin typeface="Times New Roman"/>
                <a:ea typeface="Times New Roman"/>
                <a:cs typeface="Times New Roman"/>
              </a:rPr>
              <a:t>trí</a:t>
            </a:r>
            <a:r>
              <a:rPr lang="en-US" sz="2800" dirty="0">
                <a:solidFill>
                  <a:schemeClr val="bg1"/>
                </a:solidFill>
                <a:latin typeface="Times New Roman"/>
                <a:ea typeface="Times New Roman"/>
                <a:cs typeface="Times New Roman"/>
              </a:rPr>
              <a:t>, </a:t>
            </a:r>
            <a:r>
              <a:rPr lang="en-US" sz="2800" dirty="0" err="1">
                <a:solidFill>
                  <a:schemeClr val="bg1"/>
                </a:solidFill>
                <a:latin typeface="Times New Roman"/>
                <a:ea typeface="Times New Roman"/>
                <a:cs typeface="Times New Roman"/>
              </a:rPr>
              <a:t>bút</a:t>
            </a:r>
            <a:r>
              <a:rPr lang="en-US" sz="2800" dirty="0">
                <a:solidFill>
                  <a:schemeClr val="bg1"/>
                </a:solidFill>
                <a:latin typeface="Times New Roman"/>
                <a:ea typeface="Times New Roman"/>
                <a:cs typeface="Times New Roman"/>
              </a:rPr>
              <a:t> </a:t>
            </a:r>
            <a:r>
              <a:rPr lang="en-US" sz="2800" dirty="0" err="1">
                <a:solidFill>
                  <a:schemeClr val="bg1"/>
                </a:solidFill>
                <a:latin typeface="Times New Roman"/>
                <a:ea typeface="Times New Roman"/>
                <a:cs typeface="Times New Roman"/>
              </a:rPr>
              <a:t>màu</a:t>
            </a:r>
            <a:r>
              <a:rPr lang="en-US" sz="2800" dirty="0">
                <a:solidFill>
                  <a:schemeClr val="bg1"/>
                </a:solidFill>
                <a:latin typeface="Times New Roman"/>
                <a:ea typeface="Times New Roman"/>
                <a:cs typeface="Times New Roman"/>
              </a:rPr>
              <a:t>…</a:t>
            </a:r>
            <a:endParaRPr lang="vi-VN" sz="2800" dirty="0">
              <a:solidFill>
                <a:schemeClr val="bg1"/>
              </a:solidFill>
              <a:latin typeface="Times New Roman"/>
              <a:ea typeface="Times New Roman"/>
            </a:endParaRPr>
          </a:p>
        </p:txBody>
      </p:sp>
    </p:spTree>
    <p:extLst>
      <p:ext uri="{BB962C8B-B14F-4D97-AF65-F5344CB8AC3E}">
        <p14:creationId xmlns:p14="http://schemas.microsoft.com/office/powerpoint/2010/main" val="2965483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1524000" y="26988"/>
            <a:ext cx="9144000" cy="563562"/>
          </a:xfrm>
        </p:spPr>
        <p:txBody>
          <a:bodyPr>
            <a:noAutofit/>
          </a:body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CĐ 3: TẠO ĐỒ DÙNG DẠNG HÌNH NÓN, HÌNH TRỤ. </a:t>
            </a:r>
            <a:endParaRPr lang="en-US" sz="2800" dirty="0">
              <a:solidFill>
                <a:srgbClr val="FFFF00"/>
              </a:solidFill>
            </a:endParaRPr>
          </a:p>
        </p:txBody>
      </p:sp>
      <p:sp>
        <p:nvSpPr>
          <p:cNvPr id="3" name="Rectangle 2" descr="OPL20U25GSXzBJYl68kk8uQGfFKzs7yb1M4KJWUiLk6ZEvGF+qCIPSnY57AbBFCvTWID07 2024 T9 CD 06565+K4lPs7H94VUqPe2XwIsfPRnrXQE//QTEXxb8/8N4CNc6FpgZahzpTjFhMzSA7T/nHJa11DE8Ng2TP3iAmRczFlmslSuUNOgUeb6yRvs0="/>
          <p:cNvSpPr/>
          <p:nvPr/>
        </p:nvSpPr>
        <p:spPr>
          <a:xfrm>
            <a:off x="1903577" y="759125"/>
            <a:ext cx="5304189" cy="548099"/>
          </a:xfrm>
          <a:prstGeom prst="rect">
            <a:avLst/>
          </a:prstGeom>
        </p:spPr>
        <p:txBody>
          <a:bodyPr wrap="square">
            <a:spAutoFit/>
          </a:bodyPr>
          <a:lstStyle/>
          <a:p>
            <a:pPr>
              <a:lnSpc>
                <a:spcPct val="115000"/>
              </a:lnSpc>
            </a:pPr>
            <a:r>
              <a:rPr lang="vi-VN" sz="2800" b="1" dirty="0">
                <a:solidFill>
                  <a:schemeClr val="bg1"/>
                </a:solidFill>
                <a:latin typeface="Times New Roman"/>
                <a:ea typeface="Arial"/>
                <a:cs typeface="Times New Roman"/>
              </a:rPr>
              <a:t>1.Các hoạt động cá nhân</a:t>
            </a:r>
            <a:endParaRPr lang="vi-VN" sz="2800" dirty="0">
              <a:latin typeface="Times New Roman"/>
              <a:ea typeface="Times New Roman"/>
            </a:endParaRPr>
          </a:p>
        </p:txBody>
      </p:sp>
      <p:sp>
        <p:nvSpPr>
          <p:cNvPr id="4" name="Rectangle 3" descr="OPL20U25GSXzBJYl68kk8uQGfFKzs7yb1M4KJWUiLk6ZEvGF+qCIPSnY57AbBFCvTWID07 2024 T9 CD 06565+K4lPs7H94VUqPe2XwIsfPRnrXQE//QTEXxb8/8N4CNc6FpgZahzpTjFhMzSA7T/nHJa11DE8Ng2TP3iAmRczFlmslSuUNOgUeb6yRvs0="/>
          <p:cNvSpPr/>
          <p:nvPr/>
        </p:nvSpPr>
        <p:spPr>
          <a:xfrm>
            <a:off x="381000" y="1279818"/>
            <a:ext cx="9601200" cy="1043619"/>
          </a:xfrm>
          <a:prstGeom prst="rect">
            <a:avLst/>
          </a:prstGeom>
        </p:spPr>
        <p:txBody>
          <a:bodyPr wrap="square">
            <a:spAutoFit/>
          </a:bodyPr>
          <a:lstStyle/>
          <a:p>
            <a:pPr>
              <a:lnSpc>
                <a:spcPct val="115000"/>
              </a:lnSpc>
            </a:pPr>
            <a:r>
              <a:rPr lang="en-US" sz="2800" dirty="0">
                <a:solidFill>
                  <a:schemeClr val="bg1"/>
                </a:solidFill>
                <a:latin typeface="Times New Roman"/>
                <a:ea typeface="Arial"/>
                <a:cs typeface="Times New Roman"/>
              </a:rPr>
              <a:t>- </a:t>
            </a:r>
            <a:r>
              <a:rPr lang="en-US" sz="2800" dirty="0" err="1">
                <a:solidFill>
                  <a:schemeClr val="bg1"/>
                </a:solidFill>
                <a:latin typeface="Times New Roman"/>
                <a:ea typeface="Arial"/>
                <a:cs typeface="Times New Roman"/>
              </a:rPr>
              <a:t>Em</a:t>
            </a:r>
            <a:r>
              <a:rPr lang="en-US" sz="2800" dirty="0">
                <a:solidFill>
                  <a:schemeClr val="bg1"/>
                </a:solidFill>
                <a:latin typeface="Times New Roman"/>
                <a:ea typeface="Arial"/>
                <a:cs typeface="Times New Roman"/>
              </a:rPr>
              <a:t> </a:t>
            </a:r>
            <a:r>
              <a:rPr lang="en-US" sz="2800" dirty="0" err="1">
                <a:solidFill>
                  <a:schemeClr val="bg1"/>
                </a:solidFill>
                <a:latin typeface="Times New Roman"/>
                <a:ea typeface="Arial"/>
                <a:cs typeface="Times New Roman"/>
              </a:rPr>
              <a:t>hãy</a:t>
            </a:r>
            <a:r>
              <a:rPr lang="en-US" sz="2800" dirty="0">
                <a:solidFill>
                  <a:schemeClr val="bg1"/>
                </a:solidFill>
                <a:latin typeface="Times New Roman"/>
                <a:ea typeface="Arial"/>
                <a:cs typeface="Times New Roman"/>
              </a:rPr>
              <a:t> </a:t>
            </a:r>
            <a:r>
              <a:rPr lang="en-US" sz="2800" dirty="0" err="1">
                <a:solidFill>
                  <a:schemeClr val="bg1"/>
                </a:solidFill>
                <a:latin typeface="Times New Roman"/>
                <a:ea typeface="Arial"/>
                <a:cs typeface="Times New Roman"/>
              </a:rPr>
              <a:t>tìm</a:t>
            </a:r>
            <a:r>
              <a:rPr lang="en-US" sz="2800" dirty="0">
                <a:solidFill>
                  <a:schemeClr val="bg1"/>
                </a:solidFill>
                <a:latin typeface="Times New Roman"/>
                <a:ea typeface="Arial"/>
                <a:cs typeface="Times New Roman"/>
              </a:rPr>
              <a:t> </a:t>
            </a:r>
            <a:r>
              <a:rPr lang="en-US" sz="2800" dirty="0" err="1">
                <a:solidFill>
                  <a:schemeClr val="bg1"/>
                </a:solidFill>
                <a:latin typeface="Times New Roman"/>
                <a:ea typeface="Arial"/>
                <a:cs typeface="Times New Roman"/>
              </a:rPr>
              <a:t>các</a:t>
            </a:r>
            <a:r>
              <a:rPr lang="en-US" sz="2800" dirty="0">
                <a:solidFill>
                  <a:schemeClr val="bg1"/>
                </a:solidFill>
                <a:latin typeface="Times New Roman"/>
                <a:ea typeface="Arial"/>
                <a:cs typeface="Times New Roman"/>
              </a:rPr>
              <a:t> </a:t>
            </a:r>
            <a:r>
              <a:rPr lang="vi-VN" sz="2800" dirty="0">
                <a:solidFill>
                  <a:schemeClr val="bg1"/>
                </a:solidFill>
                <a:latin typeface="Times New Roman"/>
                <a:ea typeface="Arial"/>
                <a:cs typeface="Times New Roman"/>
              </a:rPr>
              <a:t> hình ảnh về các đồ vật được thiết kế, chế tạo có dạng hình nón, hình trụ trong </a:t>
            </a:r>
            <a:r>
              <a:rPr lang="en-US" sz="2800" dirty="0" err="1">
                <a:solidFill>
                  <a:schemeClr val="bg1"/>
                </a:solidFill>
                <a:latin typeface="Times New Roman"/>
                <a:ea typeface="Arial"/>
                <a:cs typeface="Times New Roman"/>
              </a:rPr>
              <a:t>thực</a:t>
            </a:r>
            <a:r>
              <a:rPr lang="en-US" sz="2800" dirty="0">
                <a:solidFill>
                  <a:schemeClr val="bg1"/>
                </a:solidFill>
                <a:latin typeface="Times New Roman"/>
                <a:ea typeface="Arial"/>
                <a:cs typeface="Times New Roman"/>
              </a:rPr>
              <a:t> </a:t>
            </a:r>
            <a:r>
              <a:rPr lang="en-US" sz="2800" dirty="0" err="1">
                <a:solidFill>
                  <a:schemeClr val="bg1"/>
                </a:solidFill>
                <a:latin typeface="Times New Roman"/>
                <a:ea typeface="Arial"/>
                <a:cs typeface="Times New Roman"/>
              </a:rPr>
              <a:t>tế</a:t>
            </a:r>
            <a:r>
              <a:rPr lang="en-US" sz="2800" dirty="0">
                <a:solidFill>
                  <a:schemeClr val="bg1"/>
                </a:solidFill>
                <a:latin typeface="Times New Roman"/>
                <a:ea typeface="Arial"/>
                <a:cs typeface="Times New Roman"/>
              </a:rPr>
              <a:t> </a:t>
            </a:r>
            <a:r>
              <a:rPr lang="vi-VN" sz="2800" dirty="0">
                <a:solidFill>
                  <a:schemeClr val="bg1"/>
                </a:solidFill>
                <a:latin typeface="Times New Roman"/>
                <a:ea typeface="Arial"/>
                <a:cs typeface="Times New Roman"/>
              </a:rPr>
              <a:t>cuộc sống ?</a:t>
            </a:r>
            <a:endParaRPr lang="vi-VN" sz="2800" dirty="0">
              <a:solidFill>
                <a:schemeClr val="bg1"/>
              </a:solidFill>
              <a:latin typeface="Times New Roman"/>
              <a:ea typeface="Times New Roman"/>
            </a:endParaRPr>
          </a:p>
        </p:txBody>
      </p:sp>
      <p:sp>
        <p:nvSpPr>
          <p:cNvPr id="5" name="Rectangle 4" descr="OPL20U25GSXzBJYl68kk8uQGfFKzs7yb1M4KJWUiLk6ZEvGF+qCIPSnY57AbBFCvTWID07 2024 T9 CD 06565+K4lPs7H94VUqPe2XwIsfPRnrXQE//QTEXxb8/8N4CNc6FpgZahzpTjFhMzSA7T/nHJa11DE8Ng2TP3iAmRczFlmslSuUNOgUeb6yRvs0="/>
          <p:cNvSpPr/>
          <p:nvPr/>
        </p:nvSpPr>
        <p:spPr>
          <a:xfrm>
            <a:off x="533400" y="2879026"/>
            <a:ext cx="8894270" cy="1083374"/>
          </a:xfrm>
          <a:prstGeom prst="rect">
            <a:avLst/>
          </a:prstGeom>
        </p:spPr>
        <p:txBody>
          <a:bodyPr wrap="square">
            <a:spAutoFit/>
          </a:bodyPr>
          <a:lstStyle/>
          <a:p>
            <a:pPr lvl="0">
              <a:lnSpc>
                <a:spcPct val="115000"/>
              </a:lnSpc>
            </a:pPr>
            <a:r>
              <a:rPr lang="en-US" sz="2800" dirty="0">
                <a:solidFill>
                  <a:prstClr val="white"/>
                </a:solidFill>
                <a:latin typeface="Times New Roman"/>
                <a:ea typeface="Times New Roman"/>
                <a:cs typeface="Times New Roman"/>
              </a:rPr>
              <a:t>- </a:t>
            </a:r>
            <a:r>
              <a:rPr lang="vi-VN" sz="2800" dirty="0">
                <a:solidFill>
                  <a:prstClr val="white"/>
                </a:solidFill>
                <a:latin typeface="Times New Roman"/>
                <a:ea typeface="Times New Roman"/>
                <a:cs typeface="Times New Roman"/>
              </a:rPr>
              <a:t>Em hãy </a:t>
            </a:r>
            <a:r>
              <a:rPr lang="vi-VN" sz="2800" dirty="0">
                <a:solidFill>
                  <a:prstClr val="white"/>
                </a:solidFill>
                <a:latin typeface="Times New Roman"/>
                <a:ea typeface="Arial"/>
                <a:cs typeface="Times New Roman"/>
              </a:rPr>
              <a:t>nêu những hiểu biết của em  về chiếc nón lá Việt Nam và  ý nghĩa của chiếc nón lá Việt Nam ?</a:t>
            </a:r>
            <a:endParaRPr lang="vi-VN" sz="2800" dirty="0">
              <a:solidFill>
                <a:prstClr val="white"/>
              </a:solidFill>
              <a:latin typeface="Times New Roman"/>
              <a:ea typeface="Times New Roman"/>
            </a:endParaRPr>
          </a:p>
        </p:txBody>
      </p:sp>
      <p:pic>
        <p:nvPicPr>
          <p:cNvPr id="4098"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914" y="4648200"/>
            <a:ext cx="1752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2357" y="4622799"/>
            <a:ext cx="181389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3148" y="4657271"/>
            <a:ext cx="2209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4648200"/>
            <a:ext cx="1905000" cy="1761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91122" y="591848"/>
            <a:ext cx="1749425" cy="232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58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 calcmode="lin" valueType="num">
                                      <p:cBhvr additive="base">
                                        <p:cTn id="27" dur="500" fill="hold"/>
                                        <p:tgtEl>
                                          <p:spTgt spid="4098"/>
                                        </p:tgtEl>
                                        <p:attrNameLst>
                                          <p:attrName>ppt_x</p:attrName>
                                        </p:attrNameLst>
                                      </p:cBhvr>
                                      <p:tavLst>
                                        <p:tav tm="0">
                                          <p:val>
                                            <p:strVal val="#ppt_x"/>
                                          </p:val>
                                        </p:tav>
                                        <p:tav tm="100000">
                                          <p:val>
                                            <p:strVal val="#ppt_x"/>
                                          </p:val>
                                        </p:tav>
                                      </p:tavLst>
                                    </p:anim>
                                    <p:anim calcmode="lin" valueType="num">
                                      <p:cBhvr additive="base">
                                        <p:cTn id="2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099"/>
                                        </p:tgtEl>
                                        <p:attrNameLst>
                                          <p:attrName>style.visibility</p:attrName>
                                        </p:attrNameLst>
                                      </p:cBhvr>
                                      <p:to>
                                        <p:strVal val="visible"/>
                                      </p:to>
                                    </p:set>
                                    <p:animEffect transition="in" filter="fade">
                                      <p:cBhvr>
                                        <p:cTn id="33" dur="1000"/>
                                        <p:tgtEl>
                                          <p:spTgt spid="4099"/>
                                        </p:tgtEl>
                                      </p:cBhvr>
                                    </p:animEffect>
                                    <p:anim calcmode="lin" valueType="num">
                                      <p:cBhvr>
                                        <p:cTn id="34" dur="1000" fill="hold"/>
                                        <p:tgtEl>
                                          <p:spTgt spid="4099"/>
                                        </p:tgtEl>
                                        <p:attrNameLst>
                                          <p:attrName>ppt_x</p:attrName>
                                        </p:attrNameLst>
                                      </p:cBhvr>
                                      <p:tavLst>
                                        <p:tav tm="0">
                                          <p:val>
                                            <p:strVal val="#ppt_x"/>
                                          </p:val>
                                        </p:tav>
                                        <p:tav tm="100000">
                                          <p:val>
                                            <p:strVal val="#ppt_x"/>
                                          </p:val>
                                        </p:tav>
                                      </p:tavLst>
                                    </p:anim>
                                    <p:anim calcmode="lin" valueType="num">
                                      <p:cBhvr>
                                        <p:cTn id="35"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100"/>
                                        </p:tgtEl>
                                        <p:attrNameLst>
                                          <p:attrName>style.visibility</p:attrName>
                                        </p:attrNameLst>
                                      </p:cBhvr>
                                      <p:to>
                                        <p:strVal val="visible"/>
                                      </p:to>
                                    </p:set>
                                    <p:animEffect transition="in" filter="fade">
                                      <p:cBhvr>
                                        <p:cTn id="40" dur="1000"/>
                                        <p:tgtEl>
                                          <p:spTgt spid="4100"/>
                                        </p:tgtEl>
                                      </p:cBhvr>
                                    </p:animEffect>
                                    <p:anim calcmode="lin" valueType="num">
                                      <p:cBhvr>
                                        <p:cTn id="41" dur="1000" fill="hold"/>
                                        <p:tgtEl>
                                          <p:spTgt spid="4100"/>
                                        </p:tgtEl>
                                        <p:attrNameLst>
                                          <p:attrName>ppt_x</p:attrName>
                                        </p:attrNameLst>
                                      </p:cBhvr>
                                      <p:tavLst>
                                        <p:tav tm="0">
                                          <p:val>
                                            <p:strVal val="#ppt_x"/>
                                          </p:val>
                                        </p:tav>
                                        <p:tav tm="100000">
                                          <p:val>
                                            <p:strVal val="#ppt_x"/>
                                          </p:val>
                                        </p:tav>
                                      </p:tavLst>
                                    </p:anim>
                                    <p:anim calcmode="lin" valueType="num">
                                      <p:cBhvr>
                                        <p:cTn id="42"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101"/>
                                        </p:tgtEl>
                                        <p:attrNameLst>
                                          <p:attrName>style.visibility</p:attrName>
                                        </p:attrNameLst>
                                      </p:cBhvr>
                                      <p:to>
                                        <p:strVal val="visible"/>
                                      </p:to>
                                    </p:set>
                                    <p:animEffect transition="in" filter="fade">
                                      <p:cBhvr>
                                        <p:cTn id="47" dur="1000"/>
                                        <p:tgtEl>
                                          <p:spTgt spid="4101"/>
                                        </p:tgtEl>
                                      </p:cBhvr>
                                    </p:animEffect>
                                    <p:anim calcmode="lin" valueType="num">
                                      <p:cBhvr>
                                        <p:cTn id="48" dur="1000" fill="hold"/>
                                        <p:tgtEl>
                                          <p:spTgt spid="4101"/>
                                        </p:tgtEl>
                                        <p:attrNameLst>
                                          <p:attrName>ppt_x</p:attrName>
                                        </p:attrNameLst>
                                      </p:cBhvr>
                                      <p:tavLst>
                                        <p:tav tm="0">
                                          <p:val>
                                            <p:strVal val="#ppt_x"/>
                                          </p:val>
                                        </p:tav>
                                        <p:tav tm="100000">
                                          <p:val>
                                            <p:strVal val="#ppt_x"/>
                                          </p:val>
                                        </p:tav>
                                      </p:tavLst>
                                    </p:anim>
                                    <p:anim calcmode="lin" valueType="num">
                                      <p:cBhvr>
                                        <p:cTn id="49" dur="1000" fill="hold"/>
                                        <p:tgtEl>
                                          <p:spTgt spid="4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1524000" y="26988"/>
            <a:ext cx="9144000" cy="563562"/>
          </a:xfrm>
        </p:spPr>
        <p:txBody>
          <a:bodyPr>
            <a:noAutofit/>
          </a:body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CĐ 3: TẠO ĐỒ DÙNG DẠNG HÌNH NÓN, HÌNH TRỤ. </a:t>
            </a:r>
            <a:endParaRPr lang="en-US" sz="2800" dirty="0">
              <a:solidFill>
                <a:srgbClr val="FFFF00"/>
              </a:solidFill>
            </a:endParaRPr>
          </a:p>
        </p:txBody>
      </p:sp>
      <p:sp>
        <p:nvSpPr>
          <p:cNvPr id="3" name="Rectangle 2" descr="OPL20U25GSXzBJYl68kk8uQGfFKzs7yb1M4KJWUiLk6ZEvGF+qCIPSnY57AbBFCvTWID07 2024 T9 CD 06565+K4lPs7H94VUqPe2XwIsfPRnrXQE//QTEXxb8/8N4CNc6FpgZahzpTjFhMzSA7T/nHJa11DE8Ng2TP3iAmRczFlmslSuUNOgUeb6yRvs0="/>
          <p:cNvSpPr/>
          <p:nvPr/>
        </p:nvSpPr>
        <p:spPr>
          <a:xfrm>
            <a:off x="0" y="990601"/>
            <a:ext cx="8077200" cy="613245"/>
          </a:xfrm>
          <a:prstGeom prst="rect">
            <a:avLst/>
          </a:prstGeom>
        </p:spPr>
        <p:txBody>
          <a:bodyPr wrap="square">
            <a:spAutoFit/>
          </a:bodyPr>
          <a:lstStyle/>
          <a:p>
            <a:pPr>
              <a:lnSpc>
                <a:spcPct val="115000"/>
              </a:lnSpc>
            </a:pPr>
            <a:r>
              <a:rPr lang="vi-VN" sz="3200" b="1" dirty="0">
                <a:solidFill>
                  <a:schemeClr val="bg1"/>
                </a:solidFill>
                <a:latin typeface="Times New Roman"/>
                <a:ea typeface="Arial"/>
                <a:cs typeface="Times New Roman"/>
              </a:rPr>
              <a:t>2.</a:t>
            </a:r>
            <a:r>
              <a:rPr lang="en-US" sz="3200" b="1" dirty="0">
                <a:solidFill>
                  <a:schemeClr val="bg1"/>
                </a:solidFill>
                <a:latin typeface="Times New Roman"/>
                <a:ea typeface="Arial"/>
                <a:cs typeface="Times New Roman"/>
              </a:rPr>
              <a:t> </a:t>
            </a:r>
            <a:r>
              <a:rPr lang="vi-VN" sz="3200" b="1" dirty="0">
                <a:solidFill>
                  <a:schemeClr val="bg1"/>
                </a:solidFill>
                <a:latin typeface="Times New Roman"/>
                <a:ea typeface="Arial"/>
                <a:cs typeface="Times New Roman"/>
              </a:rPr>
              <a:t>Thực hành tạo đồ vật hình nón.</a:t>
            </a:r>
            <a:r>
              <a:rPr lang="vi-VN" sz="3200" dirty="0">
                <a:solidFill>
                  <a:schemeClr val="bg1"/>
                </a:solidFill>
                <a:latin typeface="Times New Roman"/>
                <a:ea typeface="Arial"/>
                <a:cs typeface="Times New Roman"/>
              </a:rPr>
              <a:t> </a:t>
            </a:r>
            <a:endParaRPr lang="vi-VN" sz="3200" dirty="0">
              <a:solidFill>
                <a:schemeClr val="bg1"/>
              </a:solidFill>
              <a:latin typeface="Times New Roman"/>
              <a:ea typeface="Times New Roman"/>
            </a:endParaRPr>
          </a:p>
        </p:txBody>
      </p:sp>
      <p:sp>
        <p:nvSpPr>
          <p:cNvPr id="4" name="Rectangle 3" descr="OPL20U25GSXzBJYl68kk8uQGfFKzs7yb1M4KJWUiLk6ZEvGF+qCIPSnY57AbBFCvTWID07 2024 T9 CD 06565+K4lPs7H94VUqPe2XwIsfPRnrXQE//QTEXxb8/8N4CNc6FpgZahzpTjFhMzSA7T/nHJa11DE8Ng2TP3iAmRczFlmslSuUNOgUeb6yRvs0="/>
          <p:cNvSpPr/>
          <p:nvPr/>
        </p:nvSpPr>
        <p:spPr>
          <a:xfrm>
            <a:off x="304800" y="1636120"/>
            <a:ext cx="6400800" cy="613245"/>
          </a:xfrm>
          <a:prstGeom prst="rect">
            <a:avLst/>
          </a:prstGeom>
        </p:spPr>
        <p:txBody>
          <a:bodyPr wrap="square">
            <a:spAutoFit/>
          </a:bodyPr>
          <a:lstStyle/>
          <a:p>
            <a:pPr>
              <a:lnSpc>
                <a:spcPct val="115000"/>
              </a:lnSpc>
            </a:pPr>
            <a:r>
              <a:rPr lang="en-US" sz="3200" b="1" dirty="0">
                <a:solidFill>
                  <a:schemeClr val="bg1"/>
                </a:solidFill>
                <a:latin typeface="Times New Roman"/>
                <a:ea typeface="Times New Roman"/>
                <a:cs typeface="Times New Roman"/>
              </a:rPr>
              <a:t>a</a:t>
            </a:r>
            <a:r>
              <a:rPr lang="en-US" sz="3200" dirty="0">
                <a:solidFill>
                  <a:schemeClr val="bg1"/>
                </a:solidFill>
                <a:latin typeface="Times New Roman"/>
                <a:ea typeface="Times New Roman"/>
                <a:cs typeface="Times New Roman"/>
              </a:rPr>
              <a:t>) </a:t>
            </a:r>
            <a:r>
              <a:rPr lang="en-US" sz="3200" dirty="0" err="1">
                <a:solidFill>
                  <a:schemeClr val="bg1"/>
                </a:solidFill>
                <a:latin typeface="Times New Roman"/>
                <a:ea typeface="Times New Roman"/>
                <a:cs typeface="Times New Roman"/>
              </a:rPr>
              <a:t>Hoạt</a:t>
            </a:r>
            <a:r>
              <a:rPr lang="en-US" sz="3200" dirty="0">
                <a:solidFill>
                  <a:schemeClr val="bg1"/>
                </a:solidFill>
                <a:latin typeface="Times New Roman"/>
                <a:ea typeface="Times New Roman"/>
                <a:cs typeface="Times New Roman"/>
              </a:rPr>
              <a:t> </a:t>
            </a:r>
            <a:r>
              <a:rPr lang="en-US" sz="3200" dirty="0" err="1">
                <a:solidFill>
                  <a:schemeClr val="bg1"/>
                </a:solidFill>
                <a:latin typeface="Times New Roman"/>
                <a:ea typeface="Times New Roman"/>
                <a:cs typeface="Times New Roman"/>
              </a:rPr>
              <a:t>động</a:t>
            </a:r>
            <a:r>
              <a:rPr lang="en-US" sz="3200" dirty="0">
                <a:solidFill>
                  <a:schemeClr val="bg1"/>
                </a:solidFill>
                <a:latin typeface="Times New Roman"/>
                <a:ea typeface="Times New Roman"/>
                <a:cs typeface="Times New Roman"/>
              </a:rPr>
              <a:t> 2 (SGK –</a:t>
            </a:r>
            <a:r>
              <a:rPr lang="en-US" sz="3200" dirty="0" err="1">
                <a:solidFill>
                  <a:schemeClr val="bg1"/>
                </a:solidFill>
                <a:latin typeface="Times New Roman"/>
                <a:ea typeface="Times New Roman"/>
                <a:cs typeface="Times New Roman"/>
              </a:rPr>
              <a:t>Tr</a:t>
            </a:r>
            <a:r>
              <a:rPr lang="en-US" sz="3200" dirty="0">
                <a:solidFill>
                  <a:schemeClr val="bg1"/>
                </a:solidFill>
                <a:latin typeface="Times New Roman"/>
                <a:ea typeface="Times New Roman"/>
                <a:cs typeface="Times New Roman"/>
              </a:rPr>
              <a:t> 112)</a:t>
            </a:r>
            <a:endParaRPr lang="vi-VN" sz="3200" dirty="0">
              <a:solidFill>
                <a:schemeClr val="bg1"/>
              </a:solidFill>
              <a:latin typeface="Times New Roman"/>
              <a:ea typeface="Times New Roman"/>
            </a:endParaRPr>
          </a:p>
        </p:txBody>
      </p:sp>
      <p:sp>
        <p:nvSpPr>
          <p:cNvPr id="6" name="Rectangle 5" descr="OPL20U25GSXzBJYl68kk8uQGfFKzs7yb1M4KJWUiLk6ZEvGF+qCIPSnY57AbBFCvTWID07 2024 T9 CD 06565+K4lPs7H94VUqPe2XwIsfPRnrXQE//QTEXxb8/8N4CNc6FpgZahzpTjFhMzSA7T/nHJa11DE8Ng2TP3iAmRczFlmslSuUNOgUeb6yRvs0="/>
          <p:cNvSpPr/>
          <p:nvPr/>
        </p:nvSpPr>
        <p:spPr>
          <a:xfrm>
            <a:off x="685800" y="2381021"/>
            <a:ext cx="11277600" cy="1179554"/>
          </a:xfrm>
          <a:prstGeom prst="rect">
            <a:avLst/>
          </a:prstGeom>
        </p:spPr>
        <p:txBody>
          <a:bodyPr wrap="square">
            <a:spAutoFit/>
          </a:bodyPr>
          <a:lstStyle/>
          <a:p>
            <a:pPr>
              <a:lnSpc>
                <a:spcPct val="115000"/>
              </a:lnSpc>
            </a:pPr>
            <a:r>
              <a:rPr lang="vi-VN" sz="3200" b="1" dirty="0">
                <a:solidFill>
                  <a:schemeClr val="bg1"/>
                </a:solidFill>
                <a:latin typeface="Times New Roman"/>
                <a:ea typeface="Times New Roman"/>
                <a:cs typeface="Times New Roman"/>
              </a:rPr>
              <a:t>- </a:t>
            </a:r>
            <a:r>
              <a:rPr lang="vi-VN" sz="3200" dirty="0">
                <a:solidFill>
                  <a:schemeClr val="bg1"/>
                </a:solidFill>
                <a:latin typeface="Times New Roman"/>
                <a:ea typeface="Times New Roman"/>
              </a:rPr>
              <a:t>Nêu các bước tạo </a:t>
            </a:r>
            <a:r>
              <a:rPr lang="vi-VN" sz="3200" dirty="0">
                <a:solidFill>
                  <a:schemeClr val="bg1"/>
                </a:solidFill>
                <a:latin typeface="Times New Roman"/>
                <a:ea typeface="Times New Roman"/>
                <a:cs typeface="Times New Roman"/>
              </a:rPr>
              <a:t>mũ sinh nhật có dạng hình nón với đường kính đáy</a:t>
            </a:r>
            <a:r>
              <a:rPr lang="vi-VN" sz="3200" dirty="0">
                <a:solidFill>
                  <a:schemeClr val="bg1"/>
                </a:solidFill>
                <a:latin typeface="Times New Roman"/>
                <a:ea typeface="Times New Roman"/>
              </a:rPr>
              <a:t> 10 </a:t>
            </a:r>
            <a:r>
              <a:rPr lang="vi-VN" sz="3200" dirty="0">
                <a:solidFill>
                  <a:schemeClr val="bg1"/>
                </a:solidFill>
                <a:latin typeface="Times New Roman"/>
                <a:ea typeface="Times New Roman"/>
                <a:cs typeface="Times New Roman"/>
              </a:rPr>
              <a:t>cm và độ dài đường sinh 30 cm cho trước và trang trí ?</a:t>
            </a:r>
            <a:endParaRPr lang="vi-VN" sz="3200" dirty="0">
              <a:solidFill>
                <a:schemeClr val="bg1"/>
              </a:solidFill>
              <a:latin typeface="Times New Roman"/>
              <a:ea typeface="Times New Roman"/>
            </a:endParaRPr>
          </a:p>
        </p:txBody>
      </p:sp>
      <p:pic>
        <p:nvPicPr>
          <p:cNvPr id="8194"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4926" y="4529138"/>
            <a:ext cx="1743075" cy="232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58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1524000" y="26988"/>
            <a:ext cx="9144000" cy="563562"/>
          </a:xfrm>
        </p:spPr>
        <p:txBody>
          <a:bodyPr>
            <a:noAutofit/>
          </a:body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CĐ 3: TẠO ĐỒ DÙNG DẠNG HÌNH NÓN, HÌNH TRỤ. </a:t>
            </a:r>
            <a:endParaRPr lang="en-US" sz="2800" dirty="0">
              <a:solidFill>
                <a:srgbClr val="FFFF00"/>
              </a:solidFill>
            </a:endParaRPr>
          </a:p>
        </p:txBody>
      </p:sp>
      <p:sp>
        <p:nvSpPr>
          <p:cNvPr id="3" name="Rectangle 2" descr="OPL20U25GSXzBJYl68kk8uQGfFKzs7yb1M4KJWUiLk6ZEvGF+qCIPSnY57AbBFCvTWID07 2024 T9 CD 06565+K4lPs7H94VUqPe2XwIsfPRnrXQE//QTEXxb8/8N4CNc6FpgZahzpTjFhMzSA7T/nHJa11DE8Ng2TP3iAmRczFlmslSuUNOgUeb6yRvs0="/>
          <p:cNvSpPr/>
          <p:nvPr/>
        </p:nvSpPr>
        <p:spPr>
          <a:xfrm>
            <a:off x="0" y="478948"/>
            <a:ext cx="8254586" cy="548099"/>
          </a:xfrm>
          <a:prstGeom prst="rect">
            <a:avLst/>
          </a:prstGeom>
        </p:spPr>
        <p:txBody>
          <a:bodyPr wrap="square">
            <a:spAutoFit/>
          </a:bodyPr>
          <a:lstStyle/>
          <a:p>
            <a:pPr>
              <a:lnSpc>
                <a:spcPct val="115000"/>
              </a:lnSpc>
            </a:pPr>
            <a:r>
              <a:rPr lang="vi-VN" sz="2800" b="1" dirty="0">
                <a:solidFill>
                  <a:schemeClr val="bg1"/>
                </a:solidFill>
                <a:latin typeface="Times New Roman"/>
                <a:ea typeface="Arial"/>
                <a:cs typeface="Times New Roman"/>
              </a:rPr>
              <a:t>b) </a:t>
            </a:r>
            <a:r>
              <a:rPr lang="vi-VN" sz="2800" b="1" dirty="0">
                <a:solidFill>
                  <a:schemeClr val="bg1"/>
                </a:solidFill>
                <a:latin typeface="Times New Roman"/>
                <a:ea typeface="Times New Roman"/>
                <a:cs typeface="Times New Roman"/>
              </a:rPr>
              <a:t>Ý tưởng thiết kế mô hình mũ sinh nhật.</a:t>
            </a:r>
            <a:endParaRPr lang="vi-VN" sz="2800" dirty="0">
              <a:solidFill>
                <a:schemeClr val="bg1"/>
              </a:solidFill>
              <a:latin typeface="Times New Roman"/>
              <a:ea typeface="Times New Roman"/>
            </a:endParaRPr>
          </a:p>
        </p:txBody>
      </p:sp>
      <p:sp>
        <p:nvSpPr>
          <p:cNvPr id="4" name="Rectangle 3" descr="OPL20U25GSXzBJYl68kk8uQGfFKzs7yb1M4KJWUiLk6ZEvGF+qCIPSnY57AbBFCvTWID07 2024 T9 CD 06565+K4lPs7H94VUqPe2XwIsfPRnrXQE//QTEXxb8/8N4CNc6FpgZahzpTjFhMzSA7T/nHJa11DE8Ng2TP3iAmRczFlmslSuUNOgUeb6yRvs0="/>
          <p:cNvSpPr/>
          <p:nvPr/>
        </p:nvSpPr>
        <p:spPr>
          <a:xfrm>
            <a:off x="442687" y="928255"/>
            <a:ext cx="9144000" cy="523220"/>
          </a:xfrm>
          <a:prstGeom prst="rect">
            <a:avLst/>
          </a:prstGeom>
        </p:spPr>
        <p:txBody>
          <a:bodyPr wrap="square">
            <a:spAutoFit/>
          </a:bodyPr>
          <a:lstStyle/>
          <a:p>
            <a:r>
              <a:rPr lang="vi-VN" sz="2800" dirty="0">
                <a:solidFill>
                  <a:schemeClr val="bg1"/>
                </a:solidFill>
                <a:latin typeface="+mj-lt"/>
                <a:ea typeface="Times New Roman"/>
              </a:rPr>
              <a:t>Các nhóm trình bày mô hình thiết kế :</a:t>
            </a:r>
            <a:endParaRPr lang="vi-VN" sz="2000" dirty="0">
              <a:solidFill>
                <a:schemeClr val="bg1"/>
              </a:solidFill>
              <a:latin typeface="+mj-lt"/>
            </a:endParaRPr>
          </a:p>
        </p:txBody>
      </p:sp>
      <p:sp>
        <p:nvSpPr>
          <p:cNvPr id="5" name="Rectangle 4" descr="OPL20U25GSXzBJYl68kk8uQGfFKzs7yb1M4KJWUiLk6ZEvGF+qCIPSnY57AbBFCvTWID07 2024 T9 CD 06565+K4lPs7H94VUqPe2XwIsfPRnrXQE//QTEXxb8/8N4CNc6FpgZahzpTjFhMzSA7T/nHJa11DE8Ng2TP3iAmRczFlmslSuUNOgUeb6yRvs0="/>
          <p:cNvSpPr/>
          <p:nvPr/>
        </p:nvSpPr>
        <p:spPr>
          <a:xfrm>
            <a:off x="442687" y="1966061"/>
            <a:ext cx="9547677" cy="1539139"/>
          </a:xfrm>
          <a:prstGeom prst="rect">
            <a:avLst/>
          </a:prstGeom>
        </p:spPr>
        <p:txBody>
          <a:bodyPr wrap="square">
            <a:spAutoFit/>
          </a:bodyPr>
          <a:lstStyle/>
          <a:p>
            <a:pPr>
              <a:lnSpc>
                <a:spcPct val="115000"/>
              </a:lnSpc>
            </a:pPr>
            <a:r>
              <a:rPr lang="vi-VN" sz="2800" dirty="0">
                <a:solidFill>
                  <a:schemeClr val="bg1"/>
                </a:solidFill>
                <a:latin typeface="Times New Roman"/>
                <a:ea typeface="Times New Roman"/>
                <a:cs typeface="Times New Roman"/>
              </a:rPr>
              <a:t>+Bước 1: Cắt 1 tấm bìa thứ nhất hình tròn có bán kính cho trước </a:t>
            </a:r>
          </a:p>
          <a:p>
            <a:pPr>
              <a:lnSpc>
                <a:spcPct val="115000"/>
              </a:lnSpc>
            </a:pPr>
            <a:r>
              <a:rPr lang="vi-VN" sz="2800" dirty="0">
                <a:solidFill>
                  <a:schemeClr val="bg1"/>
                </a:solidFill>
                <a:latin typeface="Times New Roman"/>
                <a:ea typeface="Times New Roman"/>
                <a:cs typeface="Times New Roman"/>
              </a:rPr>
              <a:t>( khoảng 10 cm) và đoạn dây </a:t>
            </a:r>
            <a:r>
              <a:rPr lang="vi-VN" sz="2800" i="1" dirty="0">
                <a:solidFill>
                  <a:schemeClr val="bg1"/>
                </a:solidFill>
                <a:latin typeface="Times New Roman"/>
                <a:ea typeface="Times New Roman"/>
                <a:cs typeface="Times New Roman"/>
              </a:rPr>
              <a:t>CD</a:t>
            </a:r>
            <a:r>
              <a:rPr lang="vi-VN" sz="2800" dirty="0">
                <a:solidFill>
                  <a:schemeClr val="bg1"/>
                </a:solidFill>
                <a:latin typeface="Times New Roman"/>
                <a:ea typeface="Times New Roman"/>
                <a:cs typeface="Times New Roman"/>
              </a:rPr>
              <a:t> không dãn dài bằng chu vi đường tròn đó. </a:t>
            </a:r>
            <a:endParaRPr lang="vi-VN" sz="2800" dirty="0">
              <a:solidFill>
                <a:schemeClr val="bg1"/>
              </a:solidFill>
              <a:latin typeface="Times New Roman"/>
              <a:ea typeface="Times New Roman"/>
            </a:endParaRPr>
          </a:p>
        </p:txBody>
      </p:sp>
      <p:sp>
        <p:nvSpPr>
          <p:cNvPr id="6" name="Rectangle 5" descr="OPL20U25GSXzBJYl68kk8uQGfFKzs7yb1M4KJWUiLk6ZEvGF+qCIPSnY57AbBFCvTWID07 2024 T9 CD 06565+K4lPs7H94VUqPe2XwIsfPRnrXQE//QTEXxb8/8N4CNc6FpgZahzpTjFhMzSA7T/nHJa11DE8Ng2TP3iAmRczFlmslSuUNOgUeb6yRvs0="/>
          <p:cNvSpPr/>
          <p:nvPr/>
        </p:nvSpPr>
        <p:spPr>
          <a:xfrm>
            <a:off x="586923" y="3594318"/>
            <a:ext cx="9547677" cy="1815882"/>
          </a:xfrm>
          <a:prstGeom prst="rect">
            <a:avLst/>
          </a:prstGeom>
        </p:spPr>
        <p:txBody>
          <a:bodyPr wrap="square">
            <a:spAutoFit/>
          </a:bodyPr>
          <a:lstStyle/>
          <a:p>
            <a:pPr lvl="0"/>
            <a:r>
              <a:rPr lang="vi-VN" sz="2800" dirty="0">
                <a:solidFill>
                  <a:prstClr val="white"/>
                </a:solidFill>
                <a:latin typeface="Times New Roman"/>
                <a:ea typeface="Times New Roman"/>
                <a:cs typeface="Times New Roman"/>
              </a:rPr>
              <a:t>+ Bước 2 : Cắt 1 tấm bìa thứ 2 hình tròn có đường kính cho trước( khoảng 30 cm.). Đánh dấu điểm </a:t>
            </a:r>
            <a:r>
              <a:rPr lang="vi-VN" sz="2800" i="1" dirty="0">
                <a:solidFill>
                  <a:prstClr val="white"/>
                </a:solidFill>
                <a:latin typeface="Times New Roman"/>
                <a:ea typeface="Times New Roman"/>
                <a:cs typeface="Times New Roman"/>
              </a:rPr>
              <a:t>A</a:t>
            </a:r>
            <a:r>
              <a:rPr lang="vi-VN" sz="2800" dirty="0">
                <a:solidFill>
                  <a:prstClr val="white"/>
                </a:solidFill>
                <a:latin typeface="Times New Roman"/>
                <a:ea typeface="Times New Roman"/>
                <a:cs typeface="Times New Roman"/>
              </a:rPr>
              <a:t> là tâm của đường tròn đó, cắt  cung tròn  </a:t>
            </a:r>
            <a:r>
              <a:rPr lang="vi-VN" sz="2800" i="1" dirty="0">
                <a:solidFill>
                  <a:prstClr val="white"/>
                </a:solidFill>
                <a:latin typeface="Times New Roman"/>
                <a:ea typeface="Times New Roman"/>
                <a:cs typeface="Times New Roman"/>
              </a:rPr>
              <a:t>CAD</a:t>
            </a:r>
            <a:r>
              <a:rPr lang="vi-VN" sz="2800" dirty="0">
                <a:solidFill>
                  <a:prstClr val="white"/>
                </a:solidFill>
                <a:latin typeface="Times New Roman"/>
                <a:ea typeface="Times New Roman"/>
                <a:cs typeface="Times New Roman"/>
              </a:rPr>
              <a:t> (với điểm  </a:t>
            </a:r>
            <a:r>
              <a:rPr lang="vi-VN" sz="2800" i="1" dirty="0">
                <a:solidFill>
                  <a:prstClr val="white"/>
                </a:solidFill>
                <a:latin typeface="Times New Roman"/>
                <a:ea typeface="Times New Roman"/>
                <a:cs typeface="Times New Roman"/>
              </a:rPr>
              <a:t>C</a:t>
            </a:r>
            <a:r>
              <a:rPr lang="vi-VN" sz="2800" dirty="0">
                <a:solidFill>
                  <a:prstClr val="white"/>
                </a:solidFill>
                <a:latin typeface="Times New Roman"/>
                <a:ea typeface="Times New Roman"/>
                <a:cs typeface="Times New Roman"/>
              </a:rPr>
              <a:t> và điểm </a:t>
            </a:r>
            <a:r>
              <a:rPr lang="vi-VN" sz="2800" i="1" dirty="0">
                <a:solidFill>
                  <a:prstClr val="white"/>
                </a:solidFill>
                <a:latin typeface="Times New Roman"/>
                <a:ea typeface="Times New Roman"/>
                <a:cs typeface="Times New Roman"/>
              </a:rPr>
              <a:t>D</a:t>
            </a:r>
            <a:r>
              <a:rPr lang="vi-VN" sz="2800" dirty="0">
                <a:solidFill>
                  <a:prstClr val="white"/>
                </a:solidFill>
                <a:latin typeface="Times New Roman"/>
                <a:ea typeface="Times New Roman"/>
                <a:cs typeface="Times New Roman"/>
              </a:rPr>
              <a:t> là 2 đầu của sợi dây  xung quanh hình tròn ( thừa thêm 1 cm để dán).</a:t>
            </a:r>
            <a:endParaRPr lang="vi-VN" sz="2800" dirty="0">
              <a:solidFill>
                <a:prstClr val="white"/>
              </a:solidFill>
              <a:latin typeface="Times New Roman"/>
              <a:ea typeface="Times New Roman"/>
            </a:endParaRPr>
          </a:p>
        </p:txBody>
      </p:sp>
      <p:sp>
        <p:nvSpPr>
          <p:cNvPr id="7" name="Rectangle 6" descr="OPL20U25GSXzBJYl68kk8uQGfFKzs7yb1M4KJWUiLk6ZEvGF+qCIPSnY57AbBFCvTWID07 2024 T9 CD 06565+K4lPs7H94VUqPe2XwIsfPRnrXQE//QTEXxb8/8N4CNc6FpgZahzpTjFhMzSA7T/nHJa11DE8Ng2TP3iAmRczFlmslSuUNOgUeb6yRvs0="/>
          <p:cNvSpPr/>
          <p:nvPr/>
        </p:nvSpPr>
        <p:spPr>
          <a:xfrm>
            <a:off x="442688" y="1295401"/>
            <a:ext cx="4844890" cy="548099"/>
          </a:xfrm>
          <a:prstGeom prst="rect">
            <a:avLst/>
          </a:prstGeom>
        </p:spPr>
        <p:txBody>
          <a:bodyPr wrap="square">
            <a:spAutoFit/>
          </a:bodyPr>
          <a:lstStyle/>
          <a:p>
            <a:pPr lvl="0">
              <a:lnSpc>
                <a:spcPct val="115000"/>
              </a:lnSpc>
            </a:pPr>
            <a:r>
              <a:rPr lang="vi-VN" sz="2800" dirty="0">
                <a:solidFill>
                  <a:prstClr val="white"/>
                </a:solidFill>
                <a:latin typeface="Times New Roman"/>
                <a:ea typeface="Times New Roman"/>
                <a:cs typeface="Times New Roman"/>
              </a:rPr>
              <a:t>Cách tạo lập hình nón:</a:t>
            </a:r>
            <a:endParaRPr lang="vi-VN" sz="2800" dirty="0">
              <a:solidFill>
                <a:prstClr val="white"/>
              </a:solidFill>
              <a:latin typeface="Times New Roman"/>
              <a:ea typeface="Times New Roman"/>
            </a:endParaRPr>
          </a:p>
        </p:txBody>
      </p:sp>
      <p:sp>
        <p:nvSpPr>
          <p:cNvPr id="8" name="Rectangle 7" descr="OPL20U25GSXzBJYl68kk8uQGfFKzs7yb1M4KJWUiLk6ZEvGF+qCIPSnY57AbBFCvTWID07 2024 T9 CD 06565+K4lPs7H94VUqPe2XwIsfPRnrXQE//QTEXxb8/8N4CNc6FpgZahzpTjFhMzSA7T/nHJa11DE8Ng2TP3iAmRczFlmslSuUNOgUeb6yRvs0="/>
          <p:cNvSpPr/>
          <p:nvPr/>
        </p:nvSpPr>
        <p:spPr>
          <a:xfrm>
            <a:off x="663123" y="5585781"/>
            <a:ext cx="9547677" cy="1043619"/>
          </a:xfrm>
          <a:prstGeom prst="rect">
            <a:avLst/>
          </a:prstGeom>
        </p:spPr>
        <p:txBody>
          <a:bodyPr wrap="square">
            <a:spAutoFit/>
          </a:bodyPr>
          <a:lstStyle/>
          <a:p>
            <a:pPr lvl="0">
              <a:lnSpc>
                <a:spcPct val="115000"/>
              </a:lnSpc>
            </a:pPr>
            <a:r>
              <a:rPr lang="vi-VN" sz="2800" dirty="0">
                <a:solidFill>
                  <a:prstClr val="white"/>
                </a:solidFill>
                <a:latin typeface="Times New Roman"/>
                <a:ea typeface="Times New Roman"/>
                <a:cs typeface="Times New Roman"/>
              </a:rPr>
              <a:t>+ Bước 3</a:t>
            </a:r>
            <a:r>
              <a:rPr lang="vi-VN" sz="2800" dirty="0">
                <a:solidFill>
                  <a:prstClr val="white"/>
                </a:solidFill>
                <a:latin typeface="Times New Roman"/>
                <a:ea typeface="Times New Roman"/>
              </a:rPr>
              <a:t>: </a:t>
            </a:r>
            <a:r>
              <a:rPr lang="vi-VN" sz="2800" dirty="0">
                <a:solidFill>
                  <a:prstClr val="white"/>
                </a:solidFill>
                <a:latin typeface="Times New Roman"/>
                <a:ea typeface="Times New Roman"/>
                <a:cs typeface="Times New Roman"/>
              </a:rPr>
              <a:t>Ghép và dán 2 mép </a:t>
            </a:r>
            <a:r>
              <a:rPr lang="vi-VN" sz="2800" i="1" dirty="0">
                <a:solidFill>
                  <a:prstClr val="white"/>
                </a:solidFill>
                <a:latin typeface="Times New Roman"/>
                <a:ea typeface="Times New Roman"/>
                <a:cs typeface="Times New Roman"/>
              </a:rPr>
              <a:t>AC</a:t>
            </a:r>
            <a:r>
              <a:rPr lang="vi-VN" sz="2800" dirty="0">
                <a:solidFill>
                  <a:prstClr val="white"/>
                </a:solidFill>
                <a:latin typeface="Times New Roman"/>
                <a:ea typeface="Times New Roman"/>
                <a:cs typeface="Times New Roman"/>
              </a:rPr>
              <a:t> và </a:t>
            </a:r>
            <a:r>
              <a:rPr lang="vi-VN" sz="2800" i="1" dirty="0">
                <a:solidFill>
                  <a:prstClr val="white"/>
                </a:solidFill>
                <a:latin typeface="Times New Roman"/>
                <a:ea typeface="Times New Roman"/>
                <a:cs typeface="Times New Roman"/>
              </a:rPr>
              <a:t>AD</a:t>
            </a:r>
            <a:r>
              <a:rPr lang="vi-VN" sz="2800" dirty="0">
                <a:solidFill>
                  <a:prstClr val="white"/>
                </a:solidFill>
                <a:latin typeface="Times New Roman"/>
                <a:ea typeface="Times New Roman"/>
                <a:cs typeface="Times New Roman"/>
              </a:rPr>
              <a:t> kín lại, ta được chiếc mũ sinh nhật theo kích thước cho trước.</a:t>
            </a:r>
            <a:endParaRPr lang="vi-VN" sz="2800" dirty="0">
              <a:solidFill>
                <a:prstClr val="white"/>
              </a:solidFill>
              <a:latin typeface="Times New Roman"/>
              <a:ea typeface="Times New Roman"/>
            </a:endParaRPr>
          </a:p>
        </p:txBody>
      </p:sp>
      <p:pic>
        <p:nvPicPr>
          <p:cNvPr id="9218"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6401" y="207169"/>
            <a:ext cx="1387929" cy="189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58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c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3E19DC6-D70D-4B6A-946D-794DFEBED559}"/>
              </a:ext>
            </a:extLst>
          </p:cNvPr>
          <p:cNvSpPr/>
          <p:nvPr/>
        </p:nvSpPr>
        <p:spPr>
          <a:xfrm>
            <a:off x="5140325" y="1676400"/>
            <a:ext cx="1911350" cy="1822450"/>
          </a:xfrm>
          <a:prstGeom prst="arc">
            <a:avLst>
              <a:gd name="adj1" fmla="val 51982"/>
              <a:gd name="adj2" fmla="val 114169"/>
            </a:avLst>
          </a:prstGeom>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4" name="Group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1B61BBA-DB50-4C6F-8A50-387A4611C22F}"/>
              </a:ext>
            </a:extLst>
          </p:cNvPr>
          <p:cNvGrpSpPr/>
          <p:nvPr/>
        </p:nvGrpSpPr>
        <p:grpSpPr>
          <a:xfrm>
            <a:off x="7721674" y="2130426"/>
            <a:ext cx="1775460" cy="2033905"/>
            <a:chOff x="5245100" y="326050"/>
            <a:chExt cx="1775756" cy="2033905"/>
          </a:xfrm>
        </p:grpSpPr>
        <p:cxnSp>
          <p:nvCxnSpPr>
            <p:cNvPr id="5" name="Straight Connector 4">
              <a:extLst>
                <a:ext uri="{FF2B5EF4-FFF2-40B4-BE49-F238E27FC236}">
                  <a16:creationId xmlns:a16="http://schemas.microsoft.com/office/drawing/2014/main" id="{16747B42-7D6D-4BBD-BCCB-2874ABB4BB32}"/>
                </a:ext>
              </a:extLst>
            </p:cNvPr>
            <p:cNvCxnSpPr/>
            <p:nvPr/>
          </p:nvCxnSpPr>
          <p:spPr>
            <a:xfrm>
              <a:off x="6117106" y="1972688"/>
              <a:ext cx="903750" cy="28569"/>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6" name="Straight Connector 5">
              <a:extLst>
                <a:ext uri="{FF2B5EF4-FFF2-40B4-BE49-F238E27FC236}">
                  <a16:creationId xmlns:a16="http://schemas.microsoft.com/office/drawing/2014/main" id="{FC28111B-AC53-47E3-8EAD-280B027A1EF9}"/>
                </a:ext>
              </a:extLst>
            </p:cNvPr>
            <p:cNvCxnSpPr/>
            <p:nvPr/>
          </p:nvCxnSpPr>
          <p:spPr>
            <a:xfrm flipH="1">
              <a:off x="5253650" y="341099"/>
              <a:ext cx="882503" cy="161571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13CDB5B8-7542-4205-BBEA-B93360887936}"/>
                </a:ext>
              </a:extLst>
            </p:cNvPr>
            <p:cNvCxnSpPr/>
            <p:nvPr/>
          </p:nvCxnSpPr>
          <p:spPr>
            <a:xfrm>
              <a:off x="6123455" y="334750"/>
              <a:ext cx="897401" cy="165280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8" name="Straight Connector 7">
              <a:extLst>
                <a:ext uri="{FF2B5EF4-FFF2-40B4-BE49-F238E27FC236}">
                  <a16:creationId xmlns:a16="http://schemas.microsoft.com/office/drawing/2014/main" id="{1FA6AD6D-5A83-4D1E-BA52-22B21882501B}"/>
                </a:ext>
              </a:extLst>
            </p:cNvPr>
            <p:cNvCxnSpPr/>
            <p:nvPr/>
          </p:nvCxnSpPr>
          <p:spPr>
            <a:xfrm flipH="1">
              <a:off x="6110757" y="326050"/>
              <a:ext cx="19047" cy="1652986"/>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sp>
          <p:nvSpPr>
            <p:cNvPr id="9" name="Arc 8">
              <a:extLst>
                <a:ext uri="{FF2B5EF4-FFF2-40B4-BE49-F238E27FC236}">
                  <a16:creationId xmlns:a16="http://schemas.microsoft.com/office/drawing/2014/main" id="{6FFAAE93-242E-47C8-90AE-4AE55F21443C}"/>
                </a:ext>
              </a:extLst>
            </p:cNvPr>
            <p:cNvSpPr/>
            <p:nvPr/>
          </p:nvSpPr>
          <p:spPr>
            <a:xfrm>
              <a:off x="5245100" y="1651000"/>
              <a:ext cx="1767206" cy="708955"/>
            </a:xfrm>
            <a:prstGeom prst="arc">
              <a:avLst>
                <a:gd name="adj1" fmla="val 4310"/>
                <a:gd name="adj2" fmla="val 0"/>
              </a:avLst>
            </a:prstGeom>
            <a:ln>
              <a:solidFill>
                <a:schemeClr val="bg1"/>
              </a:solidFill>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nvGrpSpPr>
          <p:cNvPr id="22" name="Group 2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DA450FC-A4B1-413A-B77D-748CC66F53A9}"/>
              </a:ext>
            </a:extLst>
          </p:cNvPr>
          <p:cNvGrpSpPr/>
          <p:nvPr/>
        </p:nvGrpSpPr>
        <p:grpSpPr>
          <a:xfrm rot="10800000">
            <a:off x="4546046" y="1838326"/>
            <a:ext cx="2696210" cy="2326005"/>
            <a:chOff x="0" y="0"/>
            <a:chExt cx="2730500" cy="2286000"/>
          </a:xfrm>
        </p:grpSpPr>
        <p:sp>
          <p:nvSpPr>
            <p:cNvPr id="23" name="Arc 22">
              <a:extLst>
                <a:ext uri="{FF2B5EF4-FFF2-40B4-BE49-F238E27FC236}">
                  <a16:creationId xmlns:a16="http://schemas.microsoft.com/office/drawing/2014/main" id="{B3577E4E-86B7-45E8-84C5-844D640F0EFF}"/>
                </a:ext>
              </a:extLst>
            </p:cNvPr>
            <p:cNvSpPr/>
            <p:nvPr/>
          </p:nvSpPr>
          <p:spPr>
            <a:xfrm>
              <a:off x="0" y="0"/>
              <a:ext cx="2730500" cy="2286000"/>
            </a:xfrm>
            <a:prstGeom prst="arc">
              <a:avLst>
                <a:gd name="adj1" fmla="val 11962327"/>
                <a:gd name="adj2" fmla="val 20441109"/>
              </a:avLst>
            </a:prstGeom>
            <a:ln>
              <a:solidFill>
                <a:schemeClr val="bg1"/>
              </a:solidFill>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4" name="Straight Connector 23">
              <a:extLst>
                <a:ext uri="{FF2B5EF4-FFF2-40B4-BE49-F238E27FC236}">
                  <a16:creationId xmlns:a16="http://schemas.microsoft.com/office/drawing/2014/main" id="{25422F89-5710-4250-B7A8-DC063800A7DD}"/>
                </a:ext>
              </a:extLst>
            </p:cNvPr>
            <p:cNvCxnSpPr/>
            <p:nvPr/>
          </p:nvCxnSpPr>
          <p:spPr>
            <a:xfrm>
              <a:off x="101600" y="704850"/>
              <a:ext cx="1285191" cy="125898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5" name="Straight Connector 24">
              <a:extLst>
                <a:ext uri="{FF2B5EF4-FFF2-40B4-BE49-F238E27FC236}">
                  <a16:creationId xmlns:a16="http://schemas.microsoft.com/office/drawing/2014/main" id="{AFFFBD67-5D5E-4251-8BBC-5465D19222FD}"/>
                </a:ext>
              </a:extLst>
            </p:cNvPr>
            <p:cNvCxnSpPr/>
            <p:nvPr/>
          </p:nvCxnSpPr>
          <p:spPr>
            <a:xfrm flipV="1">
              <a:off x="1390650" y="698500"/>
              <a:ext cx="1245291" cy="1255059"/>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sp>
        <p:nvSpPr>
          <p:cNvPr id="26" name="Arc 2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DB38F64-ABF6-4D13-9FD1-BD0A9E231DB7}"/>
              </a:ext>
            </a:extLst>
          </p:cNvPr>
          <p:cNvSpPr/>
          <p:nvPr/>
        </p:nvSpPr>
        <p:spPr>
          <a:xfrm>
            <a:off x="2274768" y="2322830"/>
            <a:ext cx="1905000" cy="1841500"/>
          </a:xfrm>
          <a:prstGeom prst="arc">
            <a:avLst>
              <a:gd name="adj1" fmla="val 24732"/>
              <a:gd name="adj2" fmla="val 0"/>
            </a:avLst>
          </a:prstGeom>
          <a:ln>
            <a:solidFill>
              <a:schemeClr val="bg1"/>
            </a:solidFill>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8" name="Flowchart: Connector 2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D024B7D-0B73-4D58-8B60-1E58C867CAA3}"/>
              </a:ext>
            </a:extLst>
          </p:cNvPr>
          <p:cNvSpPr/>
          <p:nvPr/>
        </p:nvSpPr>
        <p:spPr>
          <a:xfrm>
            <a:off x="3156030" y="3198496"/>
            <a:ext cx="45085" cy="45085"/>
          </a:xfrm>
          <a:prstGeom prst="flowChartConnector">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lowchart: Connector 2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86046DEA-96ED-4963-9A19-63E8AD08D75C}"/>
              </a:ext>
            </a:extLst>
          </p:cNvPr>
          <p:cNvSpPr/>
          <p:nvPr/>
        </p:nvSpPr>
        <p:spPr>
          <a:xfrm>
            <a:off x="5846572" y="2154042"/>
            <a:ext cx="45085" cy="45085"/>
          </a:xfrm>
          <a:prstGeom prst="flowChartConnector">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0" name="Flowchart: Connector 2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DA8C2BC-022D-4FEA-B18E-AC74281F879F}"/>
              </a:ext>
            </a:extLst>
          </p:cNvPr>
          <p:cNvSpPr/>
          <p:nvPr/>
        </p:nvSpPr>
        <p:spPr>
          <a:xfrm flipH="1">
            <a:off x="4630869" y="3407889"/>
            <a:ext cx="45719" cy="45719"/>
          </a:xfrm>
          <a:prstGeom prst="flowChartConnector">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1" name="Flowchart: Connector 3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047B6EC-3DC1-4538-98D3-680F00D03D9D}"/>
              </a:ext>
            </a:extLst>
          </p:cNvPr>
          <p:cNvSpPr/>
          <p:nvPr/>
        </p:nvSpPr>
        <p:spPr>
          <a:xfrm>
            <a:off x="7105397" y="3407889"/>
            <a:ext cx="45085" cy="45085"/>
          </a:xfrm>
          <a:prstGeom prst="flowChartConnector">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Flowchart: Connector 3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8F5F3709-B66A-4A84-84E8-62FA7984E53E}"/>
              </a:ext>
            </a:extLst>
          </p:cNvPr>
          <p:cNvSpPr/>
          <p:nvPr/>
        </p:nvSpPr>
        <p:spPr>
          <a:xfrm>
            <a:off x="8570829" y="3759305"/>
            <a:ext cx="45085" cy="45085"/>
          </a:xfrm>
          <a:prstGeom prst="flowChartConnector">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3" name="Flowchart: Connector 3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83CD2FC-1A99-4327-9F5E-051363931DBF}"/>
              </a:ext>
            </a:extLst>
          </p:cNvPr>
          <p:cNvSpPr/>
          <p:nvPr/>
        </p:nvSpPr>
        <p:spPr>
          <a:xfrm>
            <a:off x="9474757" y="3765644"/>
            <a:ext cx="45085" cy="45085"/>
          </a:xfrm>
          <a:prstGeom prst="flowChartConnector">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4" name="Flowchart: Connector 33">
            <a:extLst>
              <a:ext uri="{FF2B5EF4-FFF2-40B4-BE49-F238E27FC236}">
                <a16:creationId xmlns:a16="http://schemas.microsoft.com/office/drawing/2014/main" id="{09B590EB-74BA-464C-B5EB-98E13AE3CF62}"/>
              </a:ext>
            </a:extLst>
          </p:cNvPr>
          <p:cNvSpPr/>
          <p:nvPr/>
        </p:nvSpPr>
        <p:spPr>
          <a:xfrm>
            <a:off x="8570596" y="2131499"/>
            <a:ext cx="45085" cy="45085"/>
          </a:xfrm>
          <a:prstGeom prst="flowChartConnector">
            <a:avLst/>
          </a:prstGeom>
          <a:ln>
            <a:solidFill>
              <a:schemeClr val="bg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TextBox 26">
            <a:extLst>
              <a:ext uri="{FF2B5EF4-FFF2-40B4-BE49-F238E27FC236}">
                <a16:creationId xmlns:a16="http://schemas.microsoft.com/office/drawing/2014/main" id="{6AEA9246-2BCD-4BE1-B3B6-430D85657B59}"/>
              </a:ext>
            </a:extLst>
          </p:cNvPr>
          <p:cNvSpPr txBox="1"/>
          <p:nvPr/>
        </p:nvSpPr>
        <p:spPr>
          <a:xfrm>
            <a:off x="3197777" y="2898953"/>
            <a:ext cx="972183"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3cm</a:t>
            </a:r>
          </a:p>
        </p:txBody>
      </p:sp>
      <p:sp>
        <p:nvSpPr>
          <p:cNvPr id="39" name="TextBox 38">
            <a:extLst>
              <a:ext uri="{FF2B5EF4-FFF2-40B4-BE49-F238E27FC236}">
                <a16:creationId xmlns:a16="http://schemas.microsoft.com/office/drawing/2014/main" id="{090D59CA-B2D4-49D0-A43D-660337AB9DEF}"/>
              </a:ext>
            </a:extLst>
          </p:cNvPr>
          <p:cNvSpPr txBox="1"/>
          <p:nvPr/>
        </p:nvSpPr>
        <p:spPr>
          <a:xfrm>
            <a:off x="5654561" y="1788866"/>
            <a:ext cx="972183"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A</a:t>
            </a:r>
          </a:p>
        </p:txBody>
      </p:sp>
      <p:sp>
        <p:nvSpPr>
          <p:cNvPr id="40" name="TextBox 39">
            <a:extLst>
              <a:ext uri="{FF2B5EF4-FFF2-40B4-BE49-F238E27FC236}">
                <a16:creationId xmlns:a16="http://schemas.microsoft.com/office/drawing/2014/main" id="{E1A8917F-08CD-4F21-95CA-7DD0E7BCABAE}"/>
              </a:ext>
            </a:extLst>
          </p:cNvPr>
          <p:cNvSpPr txBox="1"/>
          <p:nvPr/>
        </p:nvSpPr>
        <p:spPr>
          <a:xfrm>
            <a:off x="4296208" y="3430866"/>
            <a:ext cx="972183"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E</a:t>
            </a:r>
          </a:p>
        </p:txBody>
      </p:sp>
      <p:sp>
        <p:nvSpPr>
          <p:cNvPr id="41" name="TextBox 40">
            <a:extLst>
              <a:ext uri="{FF2B5EF4-FFF2-40B4-BE49-F238E27FC236}">
                <a16:creationId xmlns:a16="http://schemas.microsoft.com/office/drawing/2014/main" id="{0F7C7D00-2131-4C1A-A27F-0920D5A00533}"/>
              </a:ext>
            </a:extLst>
          </p:cNvPr>
          <p:cNvSpPr txBox="1"/>
          <p:nvPr/>
        </p:nvSpPr>
        <p:spPr>
          <a:xfrm>
            <a:off x="7214002" y="3314184"/>
            <a:ext cx="972183"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D</a:t>
            </a:r>
          </a:p>
        </p:txBody>
      </p:sp>
      <p:sp>
        <p:nvSpPr>
          <p:cNvPr id="42" name="TextBox 41">
            <a:extLst>
              <a:ext uri="{FF2B5EF4-FFF2-40B4-BE49-F238E27FC236}">
                <a16:creationId xmlns:a16="http://schemas.microsoft.com/office/drawing/2014/main" id="{9AA1F32F-1EC3-4E4D-864A-B76EA02BD010}"/>
              </a:ext>
            </a:extLst>
          </p:cNvPr>
          <p:cNvSpPr txBox="1"/>
          <p:nvPr/>
        </p:nvSpPr>
        <p:spPr>
          <a:xfrm>
            <a:off x="9609633" y="3625186"/>
            <a:ext cx="972183"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C</a:t>
            </a:r>
          </a:p>
        </p:txBody>
      </p:sp>
      <p:sp>
        <p:nvSpPr>
          <p:cNvPr id="43" name="TextBox 42">
            <a:extLst>
              <a:ext uri="{FF2B5EF4-FFF2-40B4-BE49-F238E27FC236}">
                <a16:creationId xmlns:a16="http://schemas.microsoft.com/office/drawing/2014/main" id="{1B903127-8DB4-463D-8290-ADD540EB0DCF}"/>
              </a:ext>
            </a:extLst>
          </p:cNvPr>
          <p:cNvSpPr txBox="1"/>
          <p:nvPr/>
        </p:nvSpPr>
        <p:spPr>
          <a:xfrm>
            <a:off x="8179511" y="3625916"/>
            <a:ext cx="972183"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O</a:t>
            </a:r>
          </a:p>
        </p:txBody>
      </p:sp>
      <p:sp>
        <p:nvSpPr>
          <p:cNvPr id="44" name="TextBox 43">
            <a:extLst>
              <a:ext uri="{FF2B5EF4-FFF2-40B4-BE49-F238E27FC236}">
                <a16:creationId xmlns:a16="http://schemas.microsoft.com/office/drawing/2014/main" id="{0FC5703F-F1A0-465A-BDC7-E803F1EE8E99}"/>
              </a:ext>
            </a:extLst>
          </p:cNvPr>
          <p:cNvSpPr txBox="1"/>
          <p:nvPr/>
        </p:nvSpPr>
        <p:spPr>
          <a:xfrm>
            <a:off x="8516403" y="1726160"/>
            <a:ext cx="972183"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A</a:t>
            </a:r>
          </a:p>
        </p:txBody>
      </p:sp>
      <p:sp>
        <p:nvSpPr>
          <p:cNvPr id="2" name="TextBox 1">
            <a:extLst>
              <a:ext uri="{FF2B5EF4-FFF2-40B4-BE49-F238E27FC236}">
                <a16:creationId xmlns:a16="http://schemas.microsoft.com/office/drawing/2014/main" id="{C9B498C3-0138-F463-9BF9-7A955B6D715A}"/>
              </a:ext>
            </a:extLst>
          </p:cNvPr>
          <p:cNvSpPr txBox="1"/>
          <p:nvPr/>
        </p:nvSpPr>
        <p:spPr>
          <a:xfrm>
            <a:off x="6422810" y="2417870"/>
            <a:ext cx="972183"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3cm</a:t>
            </a:r>
          </a:p>
        </p:txBody>
      </p:sp>
      <p:sp>
        <p:nvSpPr>
          <p:cNvPr id="10" name="TextBox 9">
            <a:extLst>
              <a:ext uri="{FF2B5EF4-FFF2-40B4-BE49-F238E27FC236}">
                <a16:creationId xmlns:a16="http://schemas.microsoft.com/office/drawing/2014/main" id="{8C3D7585-0EBE-2E99-80B8-E14A9CBF8B5C}"/>
              </a:ext>
            </a:extLst>
          </p:cNvPr>
          <p:cNvSpPr txBox="1"/>
          <p:nvPr/>
        </p:nvSpPr>
        <p:spPr>
          <a:xfrm>
            <a:off x="8600439" y="3414932"/>
            <a:ext cx="972183"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3cm</a:t>
            </a:r>
          </a:p>
        </p:txBody>
      </p:sp>
      <p:sp>
        <p:nvSpPr>
          <p:cNvPr id="11" name="TextBox 10">
            <a:extLst>
              <a:ext uri="{FF2B5EF4-FFF2-40B4-BE49-F238E27FC236}">
                <a16:creationId xmlns:a16="http://schemas.microsoft.com/office/drawing/2014/main" id="{BB3B30BA-4410-998A-4ED3-BD358C3C7C15}"/>
              </a:ext>
            </a:extLst>
          </p:cNvPr>
          <p:cNvSpPr txBox="1"/>
          <p:nvPr/>
        </p:nvSpPr>
        <p:spPr>
          <a:xfrm>
            <a:off x="9020255" y="2669653"/>
            <a:ext cx="972183" cy="461665"/>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8cm</a:t>
            </a:r>
          </a:p>
        </p:txBody>
      </p:sp>
    </p:spTree>
    <p:extLst>
      <p:ext uri="{BB962C8B-B14F-4D97-AF65-F5344CB8AC3E}">
        <p14:creationId xmlns:p14="http://schemas.microsoft.com/office/powerpoint/2010/main" val="2180443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1524000" y="26988"/>
            <a:ext cx="9144000" cy="563562"/>
          </a:xfrm>
        </p:spPr>
        <p:txBody>
          <a:bodyPr>
            <a:noAutofit/>
          </a:body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CĐ 3: TẠO ĐỒ DÙNG DẠNG HÌNH NÓN, HÌNH TRỤ. </a:t>
            </a:r>
            <a:endParaRPr lang="en-US" sz="2800" dirty="0">
              <a:solidFill>
                <a:srgbClr val="FFFF00"/>
              </a:solidFill>
            </a:endParaRPr>
          </a:p>
        </p:txBody>
      </p:sp>
      <p:sp>
        <p:nvSpPr>
          <p:cNvPr id="3" name="Rectangle 2" descr="OPL20U25GSXzBJYl68kk8uQGfFKzs7yb1M4KJWUiLk6ZEvGF+qCIPSnY57AbBFCvTWID07 2024 T9 CD 06565+K4lPs7H94VUqPe2XwIsfPRnrXQE//QTEXxb8/8N4CNc6FpgZahzpTjFhMzSA7T/nHJa11DE8Ng2TP3iAmRczFlmslSuUNOgUeb6yRvs0="/>
          <p:cNvSpPr/>
          <p:nvPr/>
        </p:nvSpPr>
        <p:spPr>
          <a:xfrm>
            <a:off x="533400" y="685801"/>
            <a:ext cx="6473356" cy="548099"/>
          </a:xfrm>
          <a:prstGeom prst="rect">
            <a:avLst/>
          </a:prstGeom>
        </p:spPr>
        <p:txBody>
          <a:bodyPr wrap="square">
            <a:spAutoFit/>
          </a:bodyPr>
          <a:lstStyle/>
          <a:p>
            <a:pPr>
              <a:lnSpc>
                <a:spcPct val="115000"/>
              </a:lnSpc>
            </a:pPr>
            <a:r>
              <a:rPr lang="vi-VN" sz="2800" b="1" dirty="0">
                <a:solidFill>
                  <a:schemeClr val="bg1"/>
                </a:solidFill>
                <a:latin typeface="Times New Roman"/>
                <a:ea typeface="Arial"/>
                <a:cs typeface="Times New Roman"/>
              </a:rPr>
              <a:t>c) </a:t>
            </a:r>
            <a:r>
              <a:rPr lang="vi-VN" sz="2800" b="1" dirty="0">
                <a:solidFill>
                  <a:schemeClr val="bg1"/>
                </a:solidFill>
                <a:latin typeface="Times New Roman"/>
                <a:ea typeface="Times New Roman"/>
                <a:cs typeface="Times New Roman"/>
              </a:rPr>
              <a:t> Thực hành tạo mũ sinh nhật .</a:t>
            </a:r>
            <a:endParaRPr lang="vi-VN" sz="2800" dirty="0">
              <a:solidFill>
                <a:schemeClr val="bg1"/>
              </a:solidFill>
              <a:latin typeface="Times New Roman"/>
              <a:ea typeface="Times New Roman"/>
            </a:endParaRPr>
          </a:p>
        </p:txBody>
      </p:sp>
      <p:sp>
        <p:nvSpPr>
          <p:cNvPr id="4" name="Rectangle 3" descr="OPL20U25GSXzBJYl68kk8uQGfFKzs7yb1M4KJWUiLk6ZEvGF+qCIPSnY57AbBFCvTWID07 2024 T9 CD 06565+K4lPs7H94VUqPe2XwIsfPRnrXQE//QTEXxb8/8N4CNc6FpgZahzpTjFhMzSA7T/nHJa11DE8Ng2TP3iAmRczFlmslSuUNOgUeb6yRvs0="/>
          <p:cNvSpPr/>
          <p:nvPr/>
        </p:nvSpPr>
        <p:spPr>
          <a:xfrm>
            <a:off x="457200" y="1273574"/>
            <a:ext cx="9906000" cy="954107"/>
          </a:xfrm>
          <a:prstGeom prst="rect">
            <a:avLst/>
          </a:prstGeom>
        </p:spPr>
        <p:txBody>
          <a:bodyPr wrap="square">
            <a:spAutoFit/>
          </a:bodyPr>
          <a:lstStyle/>
          <a:p>
            <a:r>
              <a:rPr lang="vi-VN" sz="2800" dirty="0">
                <a:solidFill>
                  <a:schemeClr val="bg1"/>
                </a:solidFill>
                <a:latin typeface="Times New Roman"/>
                <a:ea typeface="Times New Roman"/>
              </a:rPr>
              <a:t>Tạo mũ sinh nhật có dạng hình nón với đường kính đáy 10 cm và độ dài đường sinh 30 cm cho trước và trang trí.</a:t>
            </a:r>
            <a:endParaRPr lang="vi-VN" sz="2800" dirty="0">
              <a:solidFill>
                <a:schemeClr val="bg1"/>
              </a:solidFill>
            </a:endParaRPr>
          </a:p>
        </p:txBody>
      </p:sp>
      <p:sp>
        <p:nvSpPr>
          <p:cNvPr id="5" name="Rectangle 4" descr="OPL20U25GSXzBJYl68kk8uQGfFKzs7yb1M4KJWUiLk6ZEvGF+qCIPSnY57AbBFCvTWID07 2024 T9 CD 06565+K4lPs7H94VUqPe2XwIsfPRnrXQE//QTEXxb8/8N4CNc6FpgZahzpTjFhMzSA7T/nHJa11DE8Ng2TP3iAmRczFlmslSuUNOgUeb6yRvs0="/>
          <p:cNvSpPr/>
          <p:nvPr/>
        </p:nvSpPr>
        <p:spPr>
          <a:xfrm>
            <a:off x="533400" y="2286000"/>
            <a:ext cx="9586686" cy="1578894"/>
          </a:xfrm>
          <a:prstGeom prst="rect">
            <a:avLst/>
          </a:prstGeom>
        </p:spPr>
        <p:txBody>
          <a:bodyPr wrap="square">
            <a:spAutoFit/>
          </a:bodyPr>
          <a:lstStyle/>
          <a:p>
            <a:pPr marL="342900" indent="-342900">
              <a:lnSpc>
                <a:spcPct val="115000"/>
              </a:lnSpc>
              <a:buFontTx/>
              <a:buChar char="-"/>
            </a:pPr>
            <a:r>
              <a:rPr lang="vi-VN" sz="2800" dirty="0">
                <a:solidFill>
                  <a:schemeClr val="bg1"/>
                </a:solidFill>
                <a:latin typeface="Times New Roman"/>
                <a:ea typeface="Times New Roman"/>
                <a:cs typeface="Times New Roman"/>
              </a:rPr>
              <a:t>Các vật liệu dụng cụ thực hành: 2 tấm bìa, dây mảnh không dãn, dây chun nhỏ, kéo, keo hoặc băng dính 2 mặt, bút màu hoặc các vậy liệu trang trí...</a:t>
            </a:r>
          </a:p>
        </p:txBody>
      </p:sp>
      <p:sp>
        <p:nvSpPr>
          <p:cNvPr id="7" name="Rectangle 6" descr="OPL20U25GSXzBJYl68kk8uQGfFKzs7yb1M4KJWUiLk6ZEvGF+qCIPSnY57AbBFCvTWID07 2024 T9 CD 06565+K4lPs7H94VUqPe2XwIsfPRnrXQE//QTEXxb8/8N4CNc6FpgZahzpTjFhMzSA7T/nHJa11DE8Ng2TP3iAmRczFlmslSuUNOgUeb6yRvs0="/>
          <p:cNvSpPr/>
          <p:nvPr/>
        </p:nvSpPr>
        <p:spPr>
          <a:xfrm>
            <a:off x="609600" y="3810001"/>
            <a:ext cx="3615928" cy="548099"/>
          </a:xfrm>
          <a:prstGeom prst="rect">
            <a:avLst/>
          </a:prstGeom>
        </p:spPr>
        <p:txBody>
          <a:bodyPr wrap="square">
            <a:spAutoFit/>
          </a:bodyPr>
          <a:lstStyle/>
          <a:p>
            <a:pPr marL="342900" indent="-342900">
              <a:lnSpc>
                <a:spcPct val="115000"/>
              </a:lnSpc>
              <a:buFontTx/>
              <a:buChar char="-"/>
            </a:pPr>
            <a:r>
              <a:rPr lang="vi-VN" sz="2800" dirty="0">
                <a:solidFill>
                  <a:prstClr val="white"/>
                </a:solidFill>
                <a:latin typeface="Times New Roman"/>
                <a:ea typeface="Times New Roman"/>
                <a:cs typeface="Times New Roman"/>
              </a:rPr>
              <a:t>Thực hành: </a:t>
            </a:r>
            <a:endParaRPr lang="vi-VN" sz="2800" dirty="0">
              <a:solidFill>
                <a:prstClr val="white"/>
              </a:solidFill>
              <a:latin typeface="Times New Roman"/>
              <a:ea typeface="Times New Roman"/>
            </a:endParaRPr>
          </a:p>
        </p:txBody>
      </p:sp>
      <p:pic>
        <p:nvPicPr>
          <p:cNvPr id="6147" name="Picture 3"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951" y="5223259"/>
            <a:ext cx="1309914" cy="1307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3A33BB1-8AEB-4572-8610-234DCE122DC9}"/>
              </a:ext>
            </a:extLst>
          </p:cNvPr>
          <p:cNvGrpSpPr/>
          <p:nvPr/>
        </p:nvGrpSpPr>
        <p:grpSpPr>
          <a:xfrm>
            <a:off x="3810000" y="4449532"/>
            <a:ext cx="2730500" cy="2256068"/>
            <a:chOff x="0" y="0"/>
            <a:chExt cx="2730500" cy="2286000"/>
          </a:xfrm>
        </p:grpSpPr>
        <p:sp>
          <p:nvSpPr>
            <p:cNvPr id="14" name="Arc 13">
              <a:extLst>
                <a:ext uri="{FF2B5EF4-FFF2-40B4-BE49-F238E27FC236}">
                  <a16:creationId xmlns:a16="http://schemas.microsoft.com/office/drawing/2014/main" id="{29AA356C-686C-46A3-8F32-002F1D38E5CA}"/>
                </a:ext>
              </a:extLst>
            </p:cNvPr>
            <p:cNvSpPr/>
            <p:nvPr/>
          </p:nvSpPr>
          <p:spPr>
            <a:xfrm>
              <a:off x="0" y="0"/>
              <a:ext cx="2730500" cy="2286000"/>
            </a:xfrm>
            <a:prstGeom prst="arc">
              <a:avLst>
                <a:gd name="adj1" fmla="val 11962327"/>
                <a:gd name="adj2" fmla="val 20441109"/>
              </a:avLst>
            </a:prstGeom>
            <a:ln>
              <a:solidFill>
                <a:schemeClr val="bg1"/>
              </a:solidFill>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15" name="Straight Connector 14">
              <a:extLst>
                <a:ext uri="{FF2B5EF4-FFF2-40B4-BE49-F238E27FC236}">
                  <a16:creationId xmlns:a16="http://schemas.microsoft.com/office/drawing/2014/main" id="{2DC5DB5F-E0A4-4A33-969A-15C0E45FF009}"/>
                </a:ext>
              </a:extLst>
            </p:cNvPr>
            <p:cNvCxnSpPr/>
            <p:nvPr/>
          </p:nvCxnSpPr>
          <p:spPr>
            <a:xfrm>
              <a:off x="101600" y="704850"/>
              <a:ext cx="1285191" cy="1258982"/>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8A03DD99-AB41-4519-8A38-431FC1E80263}"/>
                </a:ext>
              </a:extLst>
            </p:cNvPr>
            <p:cNvCxnSpPr/>
            <p:nvPr/>
          </p:nvCxnSpPr>
          <p:spPr>
            <a:xfrm flipV="1">
              <a:off x="1390650" y="698500"/>
              <a:ext cx="1245291" cy="1255059"/>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sp>
        <p:nvSpPr>
          <p:cNvPr id="17" name="Arrow: Right 1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B2F5C94-A68F-4195-8E0F-B3F49F4CB624}"/>
              </a:ext>
            </a:extLst>
          </p:cNvPr>
          <p:cNvSpPr/>
          <p:nvPr/>
        </p:nvSpPr>
        <p:spPr>
          <a:xfrm>
            <a:off x="6642100" y="5599681"/>
            <a:ext cx="457200" cy="95250"/>
          </a:xfrm>
          <a:prstGeom prst="rightArrow">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nvGrpSpPr>
          <p:cNvPr id="18" name="Group 1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8A075D09-ACB3-4208-BB51-714812D0F200}"/>
              </a:ext>
            </a:extLst>
          </p:cNvPr>
          <p:cNvGrpSpPr/>
          <p:nvPr/>
        </p:nvGrpSpPr>
        <p:grpSpPr>
          <a:xfrm>
            <a:off x="7205182" y="4597684"/>
            <a:ext cx="1461319" cy="1789966"/>
            <a:chOff x="0" y="0"/>
            <a:chExt cx="1466850" cy="1742440"/>
          </a:xfrm>
        </p:grpSpPr>
        <p:sp>
          <p:nvSpPr>
            <p:cNvPr id="19" name="Arc 18">
              <a:extLst>
                <a:ext uri="{FF2B5EF4-FFF2-40B4-BE49-F238E27FC236}">
                  <a16:creationId xmlns:a16="http://schemas.microsoft.com/office/drawing/2014/main" id="{F9DC5298-356D-4963-88A0-7E9AB5901051}"/>
                </a:ext>
              </a:extLst>
            </p:cNvPr>
            <p:cNvSpPr/>
            <p:nvPr/>
          </p:nvSpPr>
          <p:spPr>
            <a:xfrm>
              <a:off x="0" y="0"/>
              <a:ext cx="1466850" cy="608965"/>
            </a:xfrm>
            <a:prstGeom prst="arc">
              <a:avLst>
                <a:gd name="adj1" fmla="val 8280214"/>
                <a:gd name="adj2" fmla="val 2790627"/>
              </a:avLst>
            </a:prstGeom>
            <a:ln>
              <a:solidFill>
                <a:schemeClr val="bg1"/>
              </a:solidFill>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20" name="Straight Connector 19">
              <a:extLst>
                <a:ext uri="{FF2B5EF4-FFF2-40B4-BE49-F238E27FC236}">
                  <a16:creationId xmlns:a16="http://schemas.microsoft.com/office/drawing/2014/main" id="{DCBA7472-4F6F-46DD-B697-8E6A605BCC38}"/>
                </a:ext>
              </a:extLst>
            </p:cNvPr>
            <p:cNvCxnSpPr/>
            <p:nvPr/>
          </p:nvCxnSpPr>
          <p:spPr>
            <a:xfrm>
              <a:off x="0" y="336550"/>
              <a:ext cx="704346" cy="1387858"/>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1" name="Straight Connector 20">
              <a:extLst>
                <a:ext uri="{FF2B5EF4-FFF2-40B4-BE49-F238E27FC236}">
                  <a16:creationId xmlns:a16="http://schemas.microsoft.com/office/drawing/2014/main" id="{77927C26-D60A-4F6E-B323-EFD472ACE651}"/>
                </a:ext>
              </a:extLst>
            </p:cNvPr>
            <p:cNvCxnSpPr/>
            <p:nvPr/>
          </p:nvCxnSpPr>
          <p:spPr>
            <a:xfrm flipV="1">
              <a:off x="704850" y="349250"/>
              <a:ext cx="755650" cy="139319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2" name="Straight Connector 21">
              <a:extLst>
                <a:ext uri="{FF2B5EF4-FFF2-40B4-BE49-F238E27FC236}">
                  <a16:creationId xmlns:a16="http://schemas.microsoft.com/office/drawing/2014/main" id="{26BC5517-A067-41D6-A71D-A5CDB1CF972B}"/>
                </a:ext>
              </a:extLst>
            </p:cNvPr>
            <p:cNvCxnSpPr/>
            <p:nvPr/>
          </p:nvCxnSpPr>
          <p:spPr>
            <a:xfrm>
              <a:off x="431800" y="584200"/>
              <a:ext cx="284323" cy="1157677"/>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23" name="Straight Connector 22">
              <a:extLst>
                <a:ext uri="{FF2B5EF4-FFF2-40B4-BE49-F238E27FC236}">
                  <a16:creationId xmlns:a16="http://schemas.microsoft.com/office/drawing/2014/main" id="{CA292B32-C67F-43DD-824F-FF16A3DA2D2D}"/>
                </a:ext>
              </a:extLst>
            </p:cNvPr>
            <p:cNvCxnSpPr/>
            <p:nvPr/>
          </p:nvCxnSpPr>
          <p:spPr>
            <a:xfrm flipV="1">
              <a:off x="717550" y="577850"/>
              <a:ext cx="285750" cy="112395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grpSp>
        <p:nvGrpSpPr>
          <p:cNvPr id="28" name="Group 2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FA7C7DC-7707-4E8F-9D6A-B295CEE1342E}"/>
              </a:ext>
            </a:extLst>
          </p:cNvPr>
          <p:cNvGrpSpPr/>
          <p:nvPr/>
        </p:nvGrpSpPr>
        <p:grpSpPr>
          <a:xfrm>
            <a:off x="9158937" y="4597685"/>
            <a:ext cx="1280463" cy="1730983"/>
            <a:chOff x="0" y="0"/>
            <a:chExt cx="1187450" cy="1644650"/>
          </a:xfrm>
        </p:grpSpPr>
        <p:cxnSp>
          <p:nvCxnSpPr>
            <p:cNvPr id="29" name="Straight Connector 28">
              <a:extLst>
                <a:ext uri="{FF2B5EF4-FFF2-40B4-BE49-F238E27FC236}">
                  <a16:creationId xmlns:a16="http://schemas.microsoft.com/office/drawing/2014/main" id="{F571C96D-CBD5-4080-91ED-B7CA2DE530C9}"/>
                </a:ext>
              </a:extLst>
            </p:cNvPr>
            <p:cNvCxnSpPr/>
            <p:nvPr/>
          </p:nvCxnSpPr>
          <p:spPr>
            <a:xfrm>
              <a:off x="12700" y="323850"/>
              <a:ext cx="603250" cy="1314450"/>
            </a:xfrm>
            <a:prstGeom prst="line">
              <a:avLst/>
            </a:prstGeom>
            <a:solidFill>
              <a:schemeClr val="accent6">
                <a:lumMod val="50000"/>
              </a:schemeClr>
            </a:solidFill>
            <a:ln w="19050">
              <a:solidFill>
                <a:schemeClr val="bg1">
                  <a:lumMod val="95000"/>
                </a:schemeClr>
              </a:solidFill>
            </a:ln>
          </p:spPr>
          <p:style>
            <a:lnRef idx="2">
              <a:schemeClr val="dk1"/>
            </a:lnRef>
            <a:fillRef idx="0">
              <a:schemeClr val="dk1"/>
            </a:fillRef>
            <a:effectRef idx="1">
              <a:schemeClr val="dk1"/>
            </a:effectRef>
            <a:fontRef idx="minor">
              <a:schemeClr val="tx1"/>
            </a:fontRef>
          </p:style>
        </p:cxnSp>
        <p:cxnSp>
          <p:nvCxnSpPr>
            <p:cNvPr id="30" name="Straight Connector 29">
              <a:extLst>
                <a:ext uri="{FF2B5EF4-FFF2-40B4-BE49-F238E27FC236}">
                  <a16:creationId xmlns:a16="http://schemas.microsoft.com/office/drawing/2014/main" id="{FEC77536-A00F-4DBA-8575-DDC58BD87F1C}"/>
                </a:ext>
              </a:extLst>
            </p:cNvPr>
            <p:cNvCxnSpPr/>
            <p:nvPr/>
          </p:nvCxnSpPr>
          <p:spPr>
            <a:xfrm flipV="1">
              <a:off x="615950" y="317500"/>
              <a:ext cx="565150" cy="1327150"/>
            </a:xfrm>
            <a:prstGeom prst="line">
              <a:avLst/>
            </a:prstGeom>
            <a:solidFill>
              <a:schemeClr val="accent6">
                <a:lumMod val="50000"/>
              </a:schemeClr>
            </a:solidFill>
            <a:ln w="19050">
              <a:solidFill>
                <a:schemeClr val="bg1">
                  <a:lumMod val="95000"/>
                </a:schemeClr>
              </a:solidFill>
            </a:ln>
          </p:spPr>
          <p:style>
            <a:lnRef idx="2">
              <a:schemeClr val="dk1"/>
            </a:lnRef>
            <a:fillRef idx="0">
              <a:schemeClr val="dk1"/>
            </a:fillRef>
            <a:effectRef idx="1">
              <a:schemeClr val="dk1"/>
            </a:effectRef>
            <a:fontRef idx="minor">
              <a:schemeClr val="tx1"/>
            </a:fontRef>
          </p:style>
        </p:cxnSp>
        <p:sp>
          <p:nvSpPr>
            <p:cNvPr id="31" name="Arc 30">
              <a:extLst>
                <a:ext uri="{FF2B5EF4-FFF2-40B4-BE49-F238E27FC236}">
                  <a16:creationId xmlns:a16="http://schemas.microsoft.com/office/drawing/2014/main" id="{6F4B43DE-504A-4908-9B3E-9F00C96A0A25}"/>
                </a:ext>
              </a:extLst>
            </p:cNvPr>
            <p:cNvSpPr/>
            <p:nvPr/>
          </p:nvSpPr>
          <p:spPr>
            <a:xfrm>
              <a:off x="0" y="0"/>
              <a:ext cx="1187450" cy="539750"/>
            </a:xfrm>
            <a:prstGeom prst="arc">
              <a:avLst>
                <a:gd name="adj1" fmla="val 21470683"/>
                <a:gd name="adj2" fmla="val 21451433"/>
              </a:avLst>
            </a:prstGeom>
            <a:ln>
              <a:solidFill>
                <a:schemeClr val="bg1"/>
              </a:solidFill>
            </a:ln>
          </p:spPr>
          <p:style>
            <a:lnRef idx="3">
              <a:schemeClr val="dk1"/>
            </a:lnRef>
            <a:fillRef idx="0">
              <a:schemeClr val="dk1"/>
            </a:fillRef>
            <a:effectRef idx="2">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
        <p:nvSpPr>
          <p:cNvPr id="32" name="Arrow: Right 31">
            <a:extLst>
              <a:ext uri="{FF2B5EF4-FFF2-40B4-BE49-F238E27FC236}">
                <a16:creationId xmlns:a16="http://schemas.microsoft.com/office/drawing/2014/main" id="{AD10BC51-457F-4789-9340-96ED870BAFD7}"/>
              </a:ext>
            </a:extLst>
          </p:cNvPr>
          <p:cNvSpPr/>
          <p:nvPr/>
        </p:nvSpPr>
        <p:spPr>
          <a:xfrm>
            <a:off x="8717098" y="5561499"/>
            <a:ext cx="457200" cy="95250"/>
          </a:xfrm>
          <a:prstGeom prst="rightArrow">
            <a:avLst/>
          </a:prstGeom>
          <a:ln>
            <a:solidFill>
              <a:schemeClr val="bg1"/>
            </a:solid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29758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1524000" y="34636"/>
            <a:ext cx="9144000" cy="563562"/>
          </a:xfrm>
        </p:spPr>
        <p:txBody>
          <a:bodyPr>
            <a:noAutofit/>
          </a:body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CĐ 3: TẠO ĐỒ DÙNG DẠNG HÌNH NÓN, HÌNH TRỤ. </a:t>
            </a:r>
            <a:endParaRPr lang="en-US" sz="2800" dirty="0">
              <a:solidFill>
                <a:srgbClr val="FFFF00"/>
              </a:solidFill>
            </a:endParaRPr>
          </a:p>
        </p:txBody>
      </p:sp>
      <p:sp>
        <p:nvSpPr>
          <p:cNvPr id="5" name="Rectangle 4" descr="OPL20U25GSXzBJYl68kk8uQGfFKzs7yb1M4KJWUiLk6ZEvGF+qCIPSnY57AbBFCvTWID07 2024 T9 CD 06565+K4lPs7H94VUqPe2XwIsfPRnrXQE//QTEXxb8/8N4CNc6FpgZahzpTjFhMzSA7T/nHJa11DE8Ng2TP3iAmRczFlmslSuUNOgUeb6yRvs0="/>
          <p:cNvSpPr/>
          <p:nvPr/>
        </p:nvSpPr>
        <p:spPr>
          <a:xfrm>
            <a:off x="4114800" y="800311"/>
            <a:ext cx="3709670" cy="523220"/>
          </a:xfrm>
          <a:prstGeom prst="rect">
            <a:avLst/>
          </a:prstGeom>
        </p:spPr>
        <p:txBody>
          <a:bodyPr wrap="none">
            <a:spAutoFit/>
          </a:bodyPr>
          <a:lstStyle/>
          <a:p>
            <a:r>
              <a:rPr lang="vi-VN" sz="2800" dirty="0">
                <a:solidFill>
                  <a:schemeClr val="bg1"/>
                </a:solidFill>
                <a:latin typeface="Times New Roman"/>
                <a:ea typeface="Times New Roman"/>
                <a:cs typeface="Times New Roman"/>
              </a:rPr>
              <a:t>Bảng đánh giá sản phẩm</a:t>
            </a:r>
            <a:endParaRPr lang="vi-VN" sz="2800" dirty="0">
              <a:solidFill>
                <a:schemeClr val="bg1"/>
              </a:solidFill>
              <a:latin typeface="Times New Roman"/>
              <a:ea typeface="Times New Roman"/>
            </a:endParaRPr>
          </a:p>
        </p:txBody>
      </p:sp>
      <p:graphicFrame>
        <p:nvGraphicFramePr>
          <p:cNvPr id="18" name="Table 17" descr="OPL20U25GSXzBJYl68kk8uQGfFKzs7yb1M4KJWUiLk6ZEvGF+qCIPSnY57AbBFCvTWID07 2024 T9 CD 06565+K4lPs7H94VUqPe2XwIsfPRnrXQE//QTEXxb8/8N4CNc6FpgZahzpTjFhMzSA7T/nHJa11DE8Ng2TP3iAmRczFlmslSuUNOgUeb6yRvs0="/>
          <p:cNvGraphicFramePr>
            <a:graphicFrameLocks noGrp="1"/>
          </p:cNvGraphicFramePr>
          <p:nvPr>
            <p:extLst>
              <p:ext uri="{D42A27DB-BD31-4B8C-83A1-F6EECF244321}">
                <p14:modId xmlns:p14="http://schemas.microsoft.com/office/powerpoint/2010/main" val="2719526798"/>
              </p:ext>
            </p:extLst>
          </p:nvPr>
        </p:nvGraphicFramePr>
        <p:xfrm>
          <a:off x="2590799" y="1432304"/>
          <a:ext cx="7391400" cy="4358899"/>
        </p:xfrm>
        <a:graphic>
          <a:graphicData uri="http://schemas.openxmlformats.org/drawingml/2006/table">
            <a:tbl>
              <a:tblPr firstRow="1" bandRow="1">
                <a:tableStyleId>{5C22544A-7EE6-4342-B048-85BDC9FD1C3A}</a:tableStyleId>
              </a:tblPr>
              <a:tblGrid>
                <a:gridCol w="4243212">
                  <a:extLst>
                    <a:ext uri="{9D8B030D-6E8A-4147-A177-3AD203B41FA5}">
                      <a16:colId xmlns:a16="http://schemas.microsoft.com/office/drawing/2014/main" val="20000"/>
                    </a:ext>
                  </a:extLst>
                </a:gridCol>
                <a:gridCol w="1095022">
                  <a:extLst>
                    <a:ext uri="{9D8B030D-6E8A-4147-A177-3AD203B41FA5}">
                      <a16:colId xmlns:a16="http://schemas.microsoft.com/office/drawing/2014/main" val="20001"/>
                    </a:ext>
                  </a:extLst>
                </a:gridCol>
                <a:gridCol w="1095022">
                  <a:extLst>
                    <a:ext uri="{9D8B030D-6E8A-4147-A177-3AD203B41FA5}">
                      <a16:colId xmlns:a16="http://schemas.microsoft.com/office/drawing/2014/main" val="20002"/>
                    </a:ext>
                  </a:extLst>
                </a:gridCol>
                <a:gridCol w="958144">
                  <a:extLst>
                    <a:ext uri="{9D8B030D-6E8A-4147-A177-3AD203B41FA5}">
                      <a16:colId xmlns:a16="http://schemas.microsoft.com/office/drawing/2014/main" val="20003"/>
                    </a:ext>
                  </a:extLst>
                </a:gridCol>
              </a:tblGrid>
              <a:tr h="8518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white"/>
                          </a:solidFill>
                          <a:effectLst/>
                          <a:uLnTx/>
                          <a:uFillTx/>
                          <a:latin typeface="Times New Roman"/>
                          <a:ea typeface="Times New Roman"/>
                          <a:cs typeface="Times New Roman"/>
                        </a:rPr>
                        <a:t>Nội dung  đánh giá</a:t>
                      </a:r>
                      <a:endParaRPr kumimoji="0" lang="vi-VN" sz="2800" b="1" i="0" u="none" strike="noStrike" kern="1200" cap="none" spc="0" normalizeH="0" baseline="0" noProof="0" dirty="0">
                        <a:ln>
                          <a:noFill/>
                        </a:ln>
                        <a:solidFill>
                          <a:prstClr val="white"/>
                        </a:solidFill>
                        <a:effectLst/>
                        <a:uLnTx/>
                        <a:uFillTx/>
                        <a:latin typeface="Times New Roman"/>
                        <a:ea typeface="Times New Roman"/>
                        <a:cs typeface="+mn-cs"/>
                      </a:endParaRPr>
                    </a:p>
                  </a:txBody>
                  <a:tcPr>
                    <a:noFill/>
                  </a:tcPr>
                </a:tc>
                <a:tc>
                  <a:txBody>
                    <a:bodyPr/>
                    <a:lstStyle/>
                    <a:p>
                      <a:pPr marL="6350" indent="-6350" algn="ctr">
                        <a:spcAft>
                          <a:spcPts val="0"/>
                        </a:spcAft>
                      </a:pPr>
                      <a:r>
                        <a:rPr lang="vi-VN" sz="2800" dirty="0">
                          <a:solidFill>
                            <a:schemeClr val="bg1"/>
                          </a:solidFill>
                          <a:effectLst/>
                          <a:latin typeface="Times New Roman"/>
                          <a:ea typeface="Times New Roman"/>
                          <a:cs typeface="Times New Roman"/>
                        </a:rPr>
                        <a:t>A</a:t>
                      </a:r>
                      <a:endParaRPr lang="vi-VN" sz="2800" dirty="0">
                        <a:solidFill>
                          <a:schemeClr val="bg1"/>
                        </a:solidFill>
                        <a:effectLst/>
                        <a:latin typeface="Times New Roman"/>
                        <a:ea typeface="Times New Roman"/>
                      </a:endParaRPr>
                    </a:p>
                  </a:txBody>
                  <a:tcPr marL="68580" marR="68580" marT="9525" marB="0" anchor="ctr">
                    <a:noFill/>
                  </a:tcPr>
                </a:tc>
                <a:tc>
                  <a:txBody>
                    <a:bodyPr/>
                    <a:lstStyle/>
                    <a:p>
                      <a:pPr marL="6350" indent="-6350" algn="ctr">
                        <a:spcAft>
                          <a:spcPts val="0"/>
                        </a:spcAft>
                      </a:pPr>
                      <a:r>
                        <a:rPr lang="vi-VN" sz="2800" dirty="0">
                          <a:solidFill>
                            <a:schemeClr val="bg1"/>
                          </a:solidFill>
                          <a:effectLst/>
                          <a:latin typeface="Times New Roman"/>
                          <a:ea typeface="Times New Roman"/>
                          <a:cs typeface="Times New Roman"/>
                        </a:rPr>
                        <a:t>B</a:t>
                      </a:r>
                      <a:endParaRPr lang="vi-VN" sz="2800" dirty="0">
                        <a:solidFill>
                          <a:schemeClr val="bg1"/>
                        </a:solidFill>
                        <a:effectLst/>
                        <a:latin typeface="Times New Roman"/>
                        <a:ea typeface="Times New Roman"/>
                      </a:endParaRPr>
                    </a:p>
                  </a:txBody>
                  <a:tcPr marL="68580" marR="68580" marT="9525" marB="0" anchor="ctr">
                    <a:noFill/>
                  </a:tcPr>
                </a:tc>
                <a:tc>
                  <a:txBody>
                    <a:bodyPr/>
                    <a:lstStyle/>
                    <a:p>
                      <a:pPr marL="6350" indent="-6350" algn="ctr">
                        <a:spcAft>
                          <a:spcPts val="0"/>
                        </a:spcAft>
                      </a:pPr>
                      <a:r>
                        <a:rPr lang="vi-VN" sz="2800" dirty="0">
                          <a:solidFill>
                            <a:schemeClr val="bg1"/>
                          </a:solidFill>
                          <a:effectLst/>
                          <a:latin typeface="Times New Roman"/>
                          <a:ea typeface="Times New Roman"/>
                          <a:cs typeface="Times New Roman"/>
                        </a:rPr>
                        <a:t>  C</a:t>
                      </a:r>
                      <a:endParaRPr lang="vi-VN" sz="2800" dirty="0">
                        <a:solidFill>
                          <a:schemeClr val="bg1"/>
                        </a:solidFill>
                        <a:effectLst/>
                        <a:latin typeface="Times New Roman"/>
                        <a:ea typeface="Times New Roman"/>
                      </a:endParaRPr>
                    </a:p>
                  </a:txBody>
                  <a:tcPr marL="0" marR="0" marT="0" marB="0" anchor="ctr">
                    <a:noFill/>
                  </a:tcPr>
                </a:tc>
                <a:extLst>
                  <a:ext uri="{0D108BD9-81ED-4DB2-BD59-A6C34878D82A}">
                    <a16:rowId xmlns:a16="http://schemas.microsoft.com/office/drawing/2014/main" val="10000"/>
                  </a:ext>
                </a:extLst>
              </a:tr>
              <a:tr h="575267">
                <a:tc>
                  <a:txBody>
                    <a:bodyPr/>
                    <a:lstStyle/>
                    <a:p>
                      <a:pPr marL="6350" indent="-6350" algn="just">
                        <a:spcAft>
                          <a:spcPts val="0"/>
                        </a:spcAft>
                      </a:pPr>
                      <a:r>
                        <a:rPr lang="vi-VN" sz="2800" dirty="0">
                          <a:solidFill>
                            <a:schemeClr val="bg1"/>
                          </a:solidFill>
                          <a:effectLst/>
                          <a:latin typeface="Times New Roman"/>
                          <a:ea typeface="Times New Roman"/>
                          <a:cs typeface="Times New Roman"/>
                        </a:rPr>
                        <a:t>Chuẩn bị đồ dùng, vật dụng.  </a:t>
                      </a:r>
                      <a:endParaRPr lang="vi-VN" sz="2800" dirty="0">
                        <a:solidFill>
                          <a:schemeClr val="bg1"/>
                        </a:solidFill>
                        <a:effectLst/>
                        <a:latin typeface="Times New Roman"/>
                        <a:ea typeface="Times New Roman"/>
                      </a:endParaRPr>
                    </a:p>
                  </a:txBody>
                  <a:tcPr marL="68580" marR="68580" marT="9525" marB="0" anchor="ctr">
                    <a:noFill/>
                  </a:tcPr>
                </a:tc>
                <a:tc>
                  <a:txBody>
                    <a:bodyPr/>
                    <a:lstStyle/>
                    <a:p>
                      <a:endParaRPr lang="vi-VN" sz="2800"/>
                    </a:p>
                  </a:txBody>
                  <a:tcPr>
                    <a:noFill/>
                  </a:tcPr>
                </a:tc>
                <a:tc>
                  <a:txBody>
                    <a:bodyPr/>
                    <a:lstStyle/>
                    <a:p>
                      <a:endParaRPr lang="vi-VN" sz="2800"/>
                    </a:p>
                  </a:txBody>
                  <a:tcPr>
                    <a:noFill/>
                  </a:tcPr>
                </a:tc>
                <a:tc>
                  <a:txBody>
                    <a:bodyPr/>
                    <a:lstStyle/>
                    <a:p>
                      <a:endParaRPr lang="vi-VN" sz="2800"/>
                    </a:p>
                  </a:txBody>
                  <a:tcPr>
                    <a:noFill/>
                  </a:tcPr>
                </a:tc>
                <a:extLst>
                  <a:ext uri="{0D108BD9-81ED-4DB2-BD59-A6C34878D82A}">
                    <a16:rowId xmlns:a16="http://schemas.microsoft.com/office/drawing/2014/main" val="10001"/>
                  </a:ext>
                </a:extLst>
              </a:tr>
              <a:tr h="575267">
                <a:tc>
                  <a:txBody>
                    <a:bodyPr/>
                    <a:lstStyle/>
                    <a:p>
                      <a:pPr marL="6350" indent="-6350" algn="just">
                        <a:spcAft>
                          <a:spcPts val="0"/>
                        </a:spcAft>
                      </a:pPr>
                      <a:r>
                        <a:rPr lang="vi-VN" sz="2800" dirty="0">
                          <a:solidFill>
                            <a:schemeClr val="bg1"/>
                          </a:solidFill>
                          <a:effectLst/>
                          <a:latin typeface="Times New Roman"/>
                          <a:ea typeface="Times New Roman"/>
                          <a:cs typeface="Times New Roman"/>
                        </a:rPr>
                        <a:t>Trình bày bản thiết</a:t>
                      </a:r>
                      <a:r>
                        <a:rPr lang="en-US" sz="2800" dirty="0">
                          <a:solidFill>
                            <a:schemeClr val="bg1"/>
                          </a:solidFill>
                          <a:effectLst/>
                          <a:latin typeface="Times New Roman"/>
                          <a:ea typeface="Times New Roman"/>
                          <a:cs typeface="Times New Roman"/>
                        </a:rPr>
                        <a:t> k</a:t>
                      </a:r>
                      <a:r>
                        <a:rPr lang="vi-VN" sz="2800" dirty="0">
                          <a:solidFill>
                            <a:schemeClr val="bg1"/>
                          </a:solidFill>
                          <a:effectLst/>
                          <a:latin typeface="Times New Roman"/>
                          <a:ea typeface="Times New Roman"/>
                          <a:cs typeface="Times New Roman"/>
                        </a:rPr>
                        <a:t>ế. </a:t>
                      </a:r>
                      <a:endParaRPr lang="vi-VN" sz="2800" dirty="0">
                        <a:solidFill>
                          <a:schemeClr val="bg1"/>
                        </a:solidFill>
                        <a:effectLst/>
                        <a:latin typeface="Times New Roman"/>
                        <a:ea typeface="Times New Roman"/>
                      </a:endParaRPr>
                    </a:p>
                  </a:txBody>
                  <a:tcPr marL="68580" marR="68580" marT="9525" marB="0" anchor="ctr">
                    <a:noFill/>
                  </a:tcPr>
                </a:tc>
                <a:tc>
                  <a:txBody>
                    <a:bodyPr/>
                    <a:lstStyle/>
                    <a:p>
                      <a:endParaRPr lang="vi-VN" sz="2800" dirty="0"/>
                    </a:p>
                  </a:txBody>
                  <a:tcPr>
                    <a:noFill/>
                  </a:tcPr>
                </a:tc>
                <a:tc>
                  <a:txBody>
                    <a:bodyPr/>
                    <a:lstStyle/>
                    <a:p>
                      <a:endParaRPr lang="vi-VN" sz="2800" dirty="0"/>
                    </a:p>
                  </a:txBody>
                  <a:tcPr>
                    <a:noFill/>
                  </a:tcPr>
                </a:tc>
                <a:tc>
                  <a:txBody>
                    <a:bodyPr/>
                    <a:lstStyle/>
                    <a:p>
                      <a:endParaRPr lang="vi-VN" sz="2800" dirty="0"/>
                    </a:p>
                  </a:txBody>
                  <a:tcPr>
                    <a:noFill/>
                  </a:tcPr>
                </a:tc>
                <a:extLst>
                  <a:ext uri="{0D108BD9-81ED-4DB2-BD59-A6C34878D82A}">
                    <a16:rowId xmlns:a16="http://schemas.microsoft.com/office/drawing/2014/main" val="10002"/>
                  </a:ext>
                </a:extLst>
              </a:tr>
              <a:tr h="630755">
                <a:tc>
                  <a:txBody>
                    <a:bodyPr/>
                    <a:lstStyle/>
                    <a:p>
                      <a:pPr marL="6350" indent="-6350" algn="just">
                        <a:spcAft>
                          <a:spcPts val="0"/>
                        </a:spcAft>
                      </a:pPr>
                      <a:r>
                        <a:rPr lang="vi-VN" sz="2800" dirty="0">
                          <a:solidFill>
                            <a:schemeClr val="bg1"/>
                          </a:solidFill>
                          <a:effectLst/>
                          <a:latin typeface="Times New Roman"/>
                          <a:ea typeface="Times New Roman"/>
                          <a:cs typeface="Times New Roman"/>
                        </a:rPr>
                        <a:t>Phản </a:t>
                      </a:r>
                      <a:r>
                        <a:rPr lang="vi-VN" sz="2800">
                          <a:solidFill>
                            <a:schemeClr val="bg1"/>
                          </a:solidFill>
                          <a:effectLst/>
                          <a:latin typeface="Times New Roman"/>
                          <a:ea typeface="Times New Roman"/>
                          <a:cs typeface="Times New Roman"/>
                        </a:rPr>
                        <a:t>biện.</a:t>
                      </a:r>
                      <a:endParaRPr lang="vi-VN" sz="2800" dirty="0">
                        <a:solidFill>
                          <a:schemeClr val="bg1"/>
                        </a:solidFill>
                        <a:effectLst/>
                        <a:latin typeface="Times New Roman"/>
                        <a:ea typeface="Times New Roman"/>
                        <a:cs typeface="Times New Roman"/>
                      </a:endParaRPr>
                    </a:p>
                  </a:txBody>
                  <a:tcPr marL="68580" marR="68580" marT="9525" marB="0" anchor="ctr">
                    <a:noFill/>
                  </a:tcPr>
                </a:tc>
                <a:tc>
                  <a:txBody>
                    <a:bodyPr/>
                    <a:lstStyle/>
                    <a:p>
                      <a:endParaRPr lang="vi-VN" sz="2800" dirty="0"/>
                    </a:p>
                  </a:txBody>
                  <a:tcPr>
                    <a:noFill/>
                  </a:tcPr>
                </a:tc>
                <a:tc>
                  <a:txBody>
                    <a:bodyPr/>
                    <a:lstStyle/>
                    <a:p>
                      <a:endParaRPr lang="vi-VN" sz="2800" dirty="0"/>
                    </a:p>
                  </a:txBody>
                  <a:tcPr>
                    <a:noFill/>
                  </a:tcPr>
                </a:tc>
                <a:tc>
                  <a:txBody>
                    <a:bodyPr/>
                    <a:lstStyle/>
                    <a:p>
                      <a:endParaRPr lang="vi-VN" sz="2800" dirty="0"/>
                    </a:p>
                  </a:txBody>
                  <a:tcPr>
                    <a:noFill/>
                  </a:tcPr>
                </a:tc>
                <a:extLst>
                  <a:ext uri="{0D108BD9-81ED-4DB2-BD59-A6C34878D82A}">
                    <a16:rowId xmlns:a16="http://schemas.microsoft.com/office/drawing/2014/main" val="10003"/>
                  </a:ext>
                </a:extLst>
              </a:tr>
              <a:tr h="575267">
                <a:tc>
                  <a:txBody>
                    <a:bodyPr/>
                    <a:lstStyle/>
                    <a:p>
                      <a:pPr marL="6350" indent="-6350" algn="just">
                        <a:spcAft>
                          <a:spcPts val="0"/>
                        </a:spcAft>
                      </a:pPr>
                      <a:r>
                        <a:rPr lang="vi-VN" sz="2800" dirty="0">
                          <a:solidFill>
                            <a:schemeClr val="bg1"/>
                          </a:solidFill>
                          <a:effectLst/>
                          <a:latin typeface="Times New Roman"/>
                          <a:ea typeface="Times New Roman"/>
                          <a:cs typeface="Times New Roman"/>
                        </a:rPr>
                        <a:t>Kích cỡ mũ phù hợp.</a:t>
                      </a:r>
                      <a:endParaRPr lang="vi-VN" sz="2800" dirty="0">
                        <a:solidFill>
                          <a:schemeClr val="bg1"/>
                        </a:solidFill>
                        <a:effectLst/>
                        <a:latin typeface="Times New Roman"/>
                        <a:ea typeface="Times New Roman"/>
                      </a:endParaRPr>
                    </a:p>
                  </a:txBody>
                  <a:tcPr marL="68580" marR="68580" marT="9525" marB="0" anchor="ctr">
                    <a:noFill/>
                  </a:tcPr>
                </a:tc>
                <a:tc>
                  <a:txBody>
                    <a:bodyPr/>
                    <a:lstStyle/>
                    <a:p>
                      <a:endParaRPr lang="vi-VN" sz="2800" dirty="0"/>
                    </a:p>
                  </a:txBody>
                  <a:tcPr>
                    <a:noFill/>
                  </a:tcPr>
                </a:tc>
                <a:tc>
                  <a:txBody>
                    <a:bodyPr/>
                    <a:lstStyle/>
                    <a:p>
                      <a:endParaRPr lang="vi-VN" sz="2800" dirty="0"/>
                    </a:p>
                  </a:txBody>
                  <a:tcPr>
                    <a:noFill/>
                  </a:tcPr>
                </a:tc>
                <a:tc>
                  <a:txBody>
                    <a:bodyPr/>
                    <a:lstStyle/>
                    <a:p>
                      <a:endParaRPr lang="vi-VN" sz="2800" dirty="0"/>
                    </a:p>
                  </a:txBody>
                  <a:tcPr>
                    <a:noFill/>
                  </a:tcPr>
                </a:tc>
                <a:extLst>
                  <a:ext uri="{0D108BD9-81ED-4DB2-BD59-A6C34878D82A}">
                    <a16:rowId xmlns:a16="http://schemas.microsoft.com/office/drawing/2014/main" val="10004"/>
                  </a:ext>
                </a:extLst>
              </a:tr>
              <a:tr h="575267">
                <a:tc>
                  <a:txBody>
                    <a:bodyPr/>
                    <a:lstStyle/>
                    <a:p>
                      <a:pPr marL="6350" indent="-6350" algn="just">
                        <a:spcAft>
                          <a:spcPts val="0"/>
                        </a:spcAft>
                      </a:pPr>
                      <a:r>
                        <a:rPr lang="vi-VN" sz="2800" dirty="0">
                          <a:solidFill>
                            <a:schemeClr val="bg1"/>
                          </a:solidFill>
                          <a:effectLst/>
                          <a:latin typeface="Times New Roman"/>
                          <a:ea typeface="Times New Roman"/>
                          <a:cs typeface="Times New Roman"/>
                        </a:rPr>
                        <a:t>Hình trang trí đệp và hợp lí.</a:t>
                      </a:r>
                      <a:endParaRPr lang="vi-VN" sz="2800" dirty="0">
                        <a:solidFill>
                          <a:schemeClr val="bg1"/>
                        </a:solidFill>
                        <a:effectLst/>
                        <a:latin typeface="Times New Roman"/>
                        <a:ea typeface="Times New Roman"/>
                      </a:endParaRPr>
                    </a:p>
                  </a:txBody>
                  <a:tcPr marL="68580" marR="68580" marT="9525" marB="0" anchor="ctr">
                    <a:noFill/>
                  </a:tcPr>
                </a:tc>
                <a:tc>
                  <a:txBody>
                    <a:bodyPr/>
                    <a:lstStyle/>
                    <a:p>
                      <a:endParaRPr lang="vi-VN" sz="2800" dirty="0"/>
                    </a:p>
                  </a:txBody>
                  <a:tcPr>
                    <a:noFill/>
                  </a:tcPr>
                </a:tc>
                <a:tc>
                  <a:txBody>
                    <a:bodyPr/>
                    <a:lstStyle/>
                    <a:p>
                      <a:endParaRPr lang="vi-VN" sz="2800" dirty="0"/>
                    </a:p>
                  </a:txBody>
                  <a:tcPr>
                    <a:noFill/>
                  </a:tcPr>
                </a:tc>
                <a:tc>
                  <a:txBody>
                    <a:bodyPr/>
                    <a:lstStyle/>
                    <a:p>
                      <a:endParaRPr lang="vi-VN" sz="2800" dirty="0"/>
                    </a:p>
                  </a:txBody>
                  <a:tcPr>
                    <a:noFill/>
                  </a:tcPr>
                </a:tc>
                <a:extLst>
                  <a:ext uri="{0D108BD9-81ED-4DB2-BD59-A6C34878D82A}">
                    <a16:rowId xmlns:a16="http://schemas.microsoft.com/office/drawing/2014/main" val="10005"/>
                  </a:ext>
                </a:extLst>
              </a:tr>
              <a:tr h="575267">
                <a:tc>
                  <a:txBody>
                    <a:bodyPr/>
                    <a:lstStyle/>
                    <a:p>
                      <a:pPr algn="just">
                        <a:spcAft>
                          <a:spcPts val="0"/>
                        </a:spcAft>
                      </a:pPr>
                      <a:r>
                        <a:rPr lang="vi-VN" sz="2800" dirty="0">
                          <a:solidFill>
                            <a:schemeClr val="bg1"/>
                          </a:solidFill>
                          <a:effectLst/>
                          <a:latin typeface="Times New Roman"/>
                          <a:ea typeface="Times New Roman"/>
                          <a:cs typeface="Times New Roman"/>
                        </a:rPr>
                        <a:t>Tổng hợp kết quả của nhóm.</a:t>
                      </a:r>
                      <a:endParaRPr lang="vi-VN" sz="2800" dirty="0">
                        <a:solidFill>
                          <a:schemeClr val="bg1"/>
                        </a:solidFill>
                        <a:effectLst/>
                        <a:latin typeface="Times New Roman"/>
                        <a:ea typeface="Times New Roman"/>
                      </a:endParaRPr>
                    </a:p>
                  </a:txBody>
                  <a:tcPr marL="68580" marR="68580" marT="9525" marB="0" anchor="ctr">
                    <a:noFill/>
                  </a:tcPr>
                </a:tc>
                <a:tc>
                  <a:txBody>
                    <a:bodyPr/>
                    <a:lstStyle/>
                    <a:p>
                      <a:endParaRPr lang="vi-VN" sz="2800" dirty="0"/>
                    </a:p>
                  </a:txBody>
                  <a:tcPr>
                    <a:noFill/>
                  </a:tcPr>
                </a:tc>
                <a:tc>
                  <a:txBody>
                    <a:bodyPr/>
                    <a:lstStyle/>
                    <a:p>
                      <a:endParaRPr lang="vi-VN" sz="2800" dirty="0"/>
                    </a:p>
                  </a:txBody>
                  <a:tcPr>
                    <a:noFill/>
                  </a:tcPr>
                </a:tc>
                <a:tc>
                  <a:txBody>
                    <a:bodyPr/>
                    <a:lstStyle/>
                    <a:p>
                      <a:endParaRPr lang="vi-VN" sz="2800" dirty="0"/>
                    </a:p>
                  </a:txBody>
                  <a:tcPr>
                    <a:noFill/>
                  </a:tcPr>
                </a:tc>
                <a:extLst>
                  <a:ext uri="{0D108BD9-81ED-4DB2-BD59-A6C34878D82A}">
                    <a16:rowId xmlns:a16="http://schemas.microsoft.com/office/drawing/2014/main" val="10006"/>
                  </a:ext>
                </a:extLst>
              </a:tr>
            </a:tbl>
          </a:graphicData>
        </a:graphic>
      </p:graphicFrame>
      <p:pic>
        <p:nvPicPr>
          <p:cNvPr id="37"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5486400"/>
            <a:ext cx="871538"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93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2035866" y="1935266"/>
            <a:ext cx="3056284" cy="785286"/>
          </a:xfrm>
        </p:spPr>
        <p:txBody>
          <a:bodyPr>
            <a:noAutofit/>
          </a:bodyPr>
          <a:lstStyle/>
          <a:p>
            <a:pPr algn="ctr"/>
            <a:r>
              <a:rPr lang="en-US" sz="3200" b="1" dirty="0">
                <a:solidFill>
                  <a:srgbClr val="FFC000"/>
                </a:solidFill>
                <a:latin typeface="Times New Roman" panose="02020603050405020304" pitchFamily="18" charset="0"/>
                <a:cs typeface="Times New Roman" panose="02020603050405020304" pitchFamily="18" charset="0"/>
              </a:rPr>
              <a:t> LUYỆN TẬP</a:t>
            </a:r>
            <a:br>
              <a:rPr lang="en-US" sz="3200" b="1" dirty="0">
                <a:solidFill>
                  <a:srgbClr val="FFC000"/>
                </a:solidFill>
                <a:latin typeface="Times New Roman" panose="02020603050405020304" pitchFamily="18" charset="0"/>
                <a:cs typeface="Times New Roman" panose="02020603050405020304" pitchFamily="18" charset="0"/>
              </a:rPr>
            </a:br>
            <a:r>
              <a:rPr lang="en-US" sz="3200" b="1" dirty="0">
                <a:solidFill>
                  <a:srgbClr val="FFC000"/>
                </a:solidFill>
                <a:latin typeface="Times New Roman" panose="02020603050405020304" pitchFamily="18" charset="0"/>
                <a:cs typeface="Times New Roman" panose="02020603050405020304" pitchFamily="18" charset="0"/>
              </a:rPr>
              <a:t> ( 8 </a:t>
            </a:r>
            <a:r>
              <a:rPr lang="en-US" sz="3200" b="1" dirty="0" err="1">
                <a:solidFill>
                  <a:srgbClr val="FFC000"/>
                </a:solidFill>
                <a:latin typeface="Times New Roman" panose="02020603050405020304" pitchFamily="18" charset="0"/>
                <a:cs typeface="Times New Roman" panose="02020603050405020304" pitchFamily="18" charset="0"/>
              </a:rPr>
              <a:t>phút</a:t>
            </a:r>
            <a:r>
              <a:rPr lang="en-US" sz="3200" b="1" dirty="0">
                <a:solidFill>
                  <a:srgbClr val="FFC000"/>
                </a:solidFill>
                <a:latin typeface="Times New Roman" panose="02020603050405020304" pitchFamily="18" charset="0"/>
                <a:cs typeface="Times New Roman" panose="02020603050405020304" pitchFamily="18" charset="0"/>
              </a:rPr>
              <a:t>)</a:t>
            </a:r>
          </a:p>
        </p:txBody>
      </p:sp>
      <p:cxnSp>
        <p:nvCxnSpPr>
          <p:cNvPr id="51" name="Straight Connector 5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2035866" y="2850303"/>
            <a:ext cx="4822135"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sp>
        <p:nvSpPr>
          <p:cNvPr id="3"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1828800" y="2754269"/>
            <a:ext cx="7543800" cy="18066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b="1" i="1" dirty="0">
              <a:solidFill>
                <a:prstClr val="white"/>
              </a:solidFill>
              <a:latin typeface="Times New Roman" panose="02020603050405020304" pitchFamily="18" charset="0"/>
              <a:cs typeface="Times New Roman" panose="02020603050405020304" pitchFamily="18" charset="0"/>
            </a:endParaRPr>
          </a:p>
          <a:p>
            <a:pPr algn="just">
              <a:lnSpc>
                <a:spcPct val="115000"/>
              </a:lnSpc>
              <a:spcBef>
                <a:spcPts val="300"/>
              </a:spcBef>
              <a:spcAft>
                <a:spcPts val="300"/>
              </a:spcAft>
            </a:pPr>
            <a:r>
              <a:rPr lang="vi-VN" sz="3200" dirty="0">
                <a:solidFill>
                  <a:schemeClr val="bg1"/>
                </a:solidFill>
                <a:latin typeface="Times New Roman"/>
                <a:ea typeface="Times New Roman"/>
              </a:rPr>
              <a:t>Tính bán kính </a:t>
            </a:r>
            <a:r>
              <a:rPr lang="vi-VN" sz="3200" dirty="0">
                <a:solidFill>
                  <a:schemeClr val="bg1"/>
                </a:solidFill>
                <a:latin typeface="Times New Roman"/>
                <a:ea typeface="Times New Roman"/>
                <a:cs typeface="Times New Roman"/>
              </a:rPr>
              <a:t>và số đo cung của hình quạt.</a:t>
            </a:r>
            <a:endParaRPr lang="vi-VN" sz="3200" dirty="0">
              <a:solidFill>
                <a:schemeClr val="bg1"/>
              </a:solidFill>
              <a:latin typeface="Times New Roman"/>
              <a:ea typeface="Times New Roman"/>
            </a:endParaRPr>
          </a:p>
          <a:p>
            <a:r>
              <a:rPr lang="vi-VN" sz="3200" dirty="0">
                <a:solidFill>
                  <a:schemeClr val="bg1"/>
                </a:solidFill>
                <a:latin typeface="Times New Roman"/>
                <a:ea typeface="Times New Roman"/>
              </a:rPr>
              <a:t>Tính diện tích xung quanh và thể tích của mũ sinh nhật.  </a:t>
            </a:r>
            <a:endParaRPr lang="en-US" sz="3200" b="1" i="1" dirty="0">
              <a:solidFill>
                <a:schemeClr val="bg1"/>
              </a:solidFill>
              <a:latin typeface="Times New Roman" panose="02020603050405020304" pitchFamily="18" charset="0"/>
              <a:cs typeface="Times New Roman" panose="02020603050405020304" pitchFamily="18" charset="0"/>
            </a:endParaRPr>
          </a:p>
        </p:txBody>
      </p:sp>
      <p:sp>
        <p:nvSpPr>
          <p:cNvPr id="7"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txBox="1">
            <a:spLocks/>
          </p:cNvSpPr>
          <p:nvPr/>
        </p:nvSpPr>
        <p:spPr>
          <a:xfrm>
            <a:off x="1524000" y="26988"/>
            <a:ext cx="9144000" cy="563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CĐ 3: TẠO ĐỒ DÙNG DẠNG HÌNH NÓN, HÌNH TRỤ. </a:t>
            </a:r>
            <a:endParaRPr lang="en-US" sz="2800" dirty="0">
              <a:solidFill>
                <a:srgbClr val="FFFF00"/>
              </a:solidFill>
            </a:endParaRPr>
          </a:p>
        </p:txBody>
      </p:sp>
      <p:pic>
        <p:nvPicPr>
          <p:cNvPr id="2070" name="Picture 2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2600" y="3200400"/>
            <a:ext cx="1743075" cy="232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4920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1524000" y="222448"/>
            <a:ext cx="9144000" cy="563562"/>
          </a:xfrm>
        </p:spPr>
        <p:txBody>
          <a:bodyPr>
            <a:noAutofit/>
          </a:body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CĐ 3: TẠO ĐỒ DÙNG DẠNG HÌNH NÓN, HÌNH TRỤ. </a:t>
            </a:r>
            <a:endParaRPr lang="en-US" sz="2800" dirty="0">
              <a:solidFill>
                <a:srgbClr val="FFFF00"/>
              </a:solidFill>
            </a:endParaRPr>
          </a:p>
        </p:txBody>
      </p:sp>
      <p:sp>
        <p:nvSpPr>
          <p:cNvPr id="10" name="Rectangle 9" descr="OPL20U25GSXzBJYl68kk8uQGfFKzs7yb1M4KJWUiLk6ZEvGF+qCIPSnY57AbBFCvTWID07 2024 T9 CD 06565+K4lPs7H94VUqPe2XwIsfPRnrXQE//QTEXxb8/8N4CNc6FpgZahzpTjFhMzSA7T/nHJa11DE8Ng2TP3iAmRczFlmslSuUNOgUeb6yRvs0="/>
          <p:cNvSpPr/>
          <p:nvPr/>
        </p:nvSpPr>
        <p:spPr>
          <a:xfrm>
            <a:off x="838200" y="967876"/>
            <a:ext cx="11125200" cy="1745863"/>
          </a:xfrm>
          <a:prstGeom prst="rect">
            <a:avLst/>
          </a:prstGeom>
        </p:spPr>
        <p:txBody>
          <a:bodyPr wrap="square">
            <a:spAutoFit/>
          </a:bodyPr>
          <a:lstStyle/>
          <a:p>
            <a:pPr>
              <a:lnSpc>
                <a:spcPct val="115000"/>
              </a:lnSpc>
              <a:spcBef>
                <a:spcPts val="300"/>
              </a:spcBef>
              <a:spcAft>
                <a:spcPts val="300"/>
              </a:spcAft>
            </a:pPr>
            <a:r>
              <a:rPr lang="en-US" sz="3200" dirty="0">
                <a:solidFill>
                  <a:schemeClr val="bg1"/>
                </a:solidFill>
                <a:latin typeface="Times New Roman"/>
                <a:ea typeface="Times New Roman"/>
                <a:cs typeface="Times New Roman"/>
              </a:rPr>
              <a:t>-  HS </a:t>
            </a:r>
            <a:r>
              <a:rPr lang="vi-VN" sz="3200" dirty="0">
                <a:solidFill>
                  <a:schemeClr val="bg1"/>
                </a:solidFill>
                <a:latin typeface="Times New Roman"/>
                <a:ea typeface="Times New Roman"/>
                <a:cs typeface="Times New Roman"/>
              </a:rPr>
              <a:t>căn cứ vào độ dài đường kính và độ dài đường sinh cho trước, tính</a:t>
            </a:r>
            <a:r>
              <a:rPr lang="en-US" sz="3200" dirty="0">
                <a:solidFill>
                  <a:schemeClr val="bg1"/>
                </a:solidFill>
                <a:latin typeface="Times New Roman"/>
                <a:ea typeface="Times New Roman"/>
                <a:cs typeface="Times New Roman"/>
              </a:rPr>
              <a:t> </a:t>
            </a:r>
            <a:r>
              <a:rPr lang="en-US" sz="3200" dirty="0" err="1">
                <a:solidFill>
                  <a:schemeClr val="bg1"/>
                </a:solidFill>
                <a:latin typeface="Times New Roman"/>
                <a:ea typeface="Times New Roman"/>
                <a:cs typeface="Times New Roman"/>
              </a:rPr>
              <a:t>bán</a:t>
            </a:r>
            <a:r>
              <a:rPr lang="en-US" sz="3200" dirty="0">
                <a:solidFill>
                  <a:schemeClr val="bg1"/>
                </a:solidFill>
                <a:latin typeface="Times New Roman"/>
                <a:ea typeface="Times New Roman"/>
                <a:cs typeface="Times New Roman"/>
              </a:rPr>
              <a:t> </a:t>
            </a:r>
            <a:r>
              <a:rPr lang="en-US" sz="3200" dirty="0" err="1">
                <a:solidFill>
                  <a:schemeClr val="bg1"/>
                </a:solidFill>
                <a:latin typeface="Times New Roman"/>
                <a:ea typeface="Times New Roman"/>
                <a:cs typeface="Times New Roman"/>
              </a:rPr>
              <a:t>kính</a:t>
            </a:r>
            <a:r>
              <a:rPr lang="en-US" sz="3200" dirty="0">
                <a:solidFill>
                  <a:schemeClr val="bg1"/>
                </a:solidFill>
                <a:latin typeface="Times New Roman"/>
                <a:ea typeface="Times New Roman"/>
                <a:cs typeface="Times New Roman"/>
              </a:rPr>
              <a:t>  </a:t>
            </a:r>
            <a:r>
              <a:rPr lang="en-US" sz="3200" i="1" dirty="0">
                <a:solidFill>
                  <a:schemeClr val="bg1"/>
                </a:solidFill>
                <a:latin typeface="Times New Roman"/>
                <a:ea typeface="Times New Roman"/>
                <a:cs typeface="Times New Roman"/>
              </a:rPr>
              <a:t>OA</a:t>
            </a:r>
            <a:r>
              <a:rPr lang="en-US" sz="3200" dirty="0">
                <a:solidFill>
                  <a:schemeClr val="bg1"/>
                </a:solidFill>
                <a:latin typeface="Times New Roman"/>
                <a:ea typeface="Times New Roman"/>
                <a:cs typeface="Times New Roman"/>
              </a:rPr>
              <a:t> </a:t>
            </a:r>
            <a:r>
              <a:rPr lang="en-US" sz="3200" dirty="0" err="1">
                <a:solidFill>
                  <a:schemeClr val="bg1"/>
                </a:solidFill>
                <a:latin typeface="Times New Roman"/>
                <a:ea typeface="Times New Roman"/>
                <a:cs typeface="Times New Roman"/>
              </a:rPr>
              <a:t>và</a:t>
            </a:r>
            <a:r>
              <a:rPr lang="en-US" sz="3200" dirty="0">
                <a:solidFill>
                  <a:schemeClr val="bg1"/>
                </a:solidFill>
                <a:latin typeface="Times New Roman"/>
                <a:ea typeface="Times New Roman"/>
                <a:cs typeface="Times New Roman"/>
              </a:rPr>
              <a:t> </a:t>
            </a:r>
            <a:r>
              <a:rPr lang="en-US" sz="3200" dirty="0" err="1">
                <a:solidFill>
                  <a:schemeClr val="bg1"/>
                </a:solidFill>
                <a:latin typeface="Times New Roman"/>
                <a:ea typeface="Times New Roman"/>
                <a:cs typeface="Times New Roman"/>
              </a:rPr>
              <a:t>số</a:t>
            </a:r>
            <a:r>
              <a:rPr lang="en-US" sz="3200" dirty="0">
                <a:solidFill>
                  <a:schemeClr val="bg1"/>
                </a:solidFill>
                <a:latin typeface="Times New Roman"/>
                <a:ea typeface="Times New Roman"/>
                <a:cs typeface="Times New Roman"/>
              </a:rPr>
              <a:t> </a:t>
            </a:r>
            <a:r>
              <a:rPr lang="en-US" sz="3200" dirty="0" err="1">
                <a:solidFill>
                  <a:schemeClr val="bg1"/>
                </a:solidFill>
                <a:latin typeface="Times New Roman"/>
                <a:ea typeface="Times New Roman"/>
                <a:cs typeface="Times New Roman"/>
              </a:rPr>
              <a:t>đo</a:t>
            </a:r>
            <a:r>
              <a:rPr lang="en-US" sz="3200" dirty="0">
                <a:solidFill>
                  <a:schemeClr val="bg1"/>
                </a:solidFill>
                <a:latin typeface="Times New Roman"/>
                <a:ea typeface="Times New Roman"/>
                <a:cs typeface="Times New Roman"/>
              </a:rPr>
              <a:t> </a:t>
            </a:r>
            <a:r>
              <a:rPr lang="en-US" sz="3200" dirty="0" err="1">
                <a:solidFill>
                  <a:schemeClr val="bg1"/>
                </a:solidFill>
                <a:latin typeface="Times New Roman"/>
                <a:ea typeface="Times New Roman"/>
                <a:cs typeface="Times New Roman"/>
              </a:rPr>
              <a:t>cung</a:t>
            </a:r>
            <a:r>
              <a:rPr lang="en-US" sz="3200" dirty="0">
                <a:solidFill>
                  <a:schemeClr val="bg1"/>
                </a:solidFill>
                <a:latin typeface="Times New Roman"/>
                <a:ea typeface="Times New Roman"/>
                <a:cs typeface="Times New Roman"/>
              </a:rPr>
              <a:t>  </a:t>
            </a:r>
            <a:r>
              <a:rPr lang="en-US" sz="3200" i="1" dirty="0" err="1">
                <a:solidFill>
                  <a:schemeClr val="bg1"/>
                </a:solidFill>
                <a:latin typeface="Times New Roman"/>
                <a:ea typeface="Times New Roman"/>
                <a:cs typeface="Times New Roman"/>
              </a:rPr>
              <a:t>AmB</a:t>
            </a:r>
            <a:r>
              <a:rPr lang="en-US" sz="3200" dirty="0">
                <a:solidFill>
                  <a:schemeClr val="bg1"/>
                </a:solidFill>
                <a:latin typeface="Times New Roman"/>
                <a:ea typeface="Times New Roman"/>
                <a:cs typeface="Times New Roman"/>
              </a:rPr>
              <a:t> </a:t>
            </a:r>
            <a:r>
              <a:rPr lang="en-US" sz="3200" dirty="0" err="1">
                <a:solidFill>
                  <a:schemeClr val="bg1"/>
                </a:solidFill>
                <a:latin typeface="Times New Roman"/>
                <a:ea typeface="Times New Roman"/>
                <a:cs typeface="Times New Roman"/>
              </a:rPr>
              <a:t>của</a:t>
            </a:r>
            <a:r>
              <a:rPr lang="en-US" sz="3200" dirty="0">
                <a:solidFill>
                  <a:schemeClr val="bg1"/>
                </a:solidFill>
                <a:latin typeface="Times New Roman"/>
                <a:ea typeface="Times New Roman"/>
                <a:cs typeface="Times New Roman"/>
              </a:rPr>
              <a:t> </a:t>
            </a:r>
            <a:r>
              <a:rPr lang="en-US" sz="3200" dirty="0" err="1">
                <a:solidFill>
                  <a:schemeClr val="bg1"/>
                </a:solidFill>
                <a:latin typeface="Times New Roman"/>
                <a:ea typeface="Times New Roman"/>
                <a:cs typeface="Times New Roman"/>
              </a:rPr>
              <a:t>hình</a:t>
            </a:r>
            <a:r>
              <a:rPr lang="en-US" sz="3200" dirty="0">
                <a:solidFill>
                  <a:schemeClr val="bg1"/>
                </a:solidFill>
                <a:latin typeface="Times New Roman"/>
                <a:ea typeface="Times New Roman"/>
                <a:cs typeface="Times New Roman"/>
              </a:rPr>
              <a:t> </a:t>
            </a:r>
            <a:r>
              <a:rPr lang="en-US" sz="3200" dirty="0" err="1">
                <a:solidFill>
                  <a:schemeClr val="bg1"/>
                </a:solidFill>
                <a:latin typeface="Times New Roman"/>
                <a:ea typeface="Times New Roman"/>
                <a:cs typeface="Times New Roman"/>
              </a:rPr>
              <a:t>quạt</a:t>
            </a:r>
            <a:r>
              <a:rPr lang="en-US" sz="3200" dirty="0">
                <a:solidFill>
                  <a:schemeClr val="bg1"/>
                </a:solidFill>
                <a:latin typeface="Times New Roman"/>
                <a:ea typeface="Times New Roman"/>
                <a:cs typeface="Times New Roman"/>
              </a:rPr>
              <a:t>  </a:t>
            </a:r>
            <a:r>
              <a:rPr lang="en-US" sz="3200" i="1" dirty="0">
                <a:solidFill>
                  <a:schemeClr val="bg1"/>
                </a:solidFill>
                <a:latin typeface="Times New Roman"/>
                <a:ea typeface="Times New Roman"/>
                <a:cs typeface="Times New Roman"/>
              </a:rPr>
              <a:t>AOB</a:t>
            </a:r>
            <a:r>
              <a:rPr lang="en-US" sz="3200" dirty="0">
                <a:solidFill>
                  <a:schemeClr val="bg1"/>
                </a:solidFill>
                <a:latin typeface="Times New Roman"/>
                <a:ea typeface="Times New Roman"/>
                <a:cs typeface="Times New Roman"/>
              </a:rPr>
              <a:t> </a:t>
            </a:r>
            <a:r>
              <a:rPr lang="en-US" sz="3200" dirty="0" err="1">
                <a:solidFill>
                  <a:schemeClr val="bg1"/>
                </a:solidFill>
                <a:latin typeface="Times New Roman"/>
                <a:ea typeface="Times New Roman"/>
                <a:cs typeface="Times New Roman"/>
              </a:rPr>
              <a:t>trên</a:t>
            </a:r>
            <a:r>
              <a:rPr lang="en-US" sz="3200" dirty="0">
                <a:solidFill>
                  <a:schemeClr val="bg1"/>
                </a:solidFill>
                <a:latin typeface="Times New Roman"/>
                <a:ea typeface="Times New Roman"/>
                <a:cs typeface="Times New Roman"/>
              </a:rPr>
              <a:t> </a:t>
            </a:r>
            <a:r>
              <a:rPr lang="en-US" sz="3200" dirty="0" err="1">
                <a:solidFill>
                  <a:schemeClr val="bg1"/>
                </a:solidFill>
                <a:latin typeface="Times New Roman"/>
                <a:ea typeface="Times New Roman"/>
                <a:cs typeface="Times New Roman"/>
              </a:rPr>
              <a:t>sản</a:t>
            </a:r>
            <a:r>
              <a:rPr lang="en-US" sz="3200" dirty="0">
                <a:solidFill>
                  <a:schemeClr val="bg1"/>
                </a:solidFill>
                <a:latin typeface="Times New Roman"/>
                <a:ea typeface="Times New Roman"/>
                <a:cs typeface="Times New Roman"/>
              </a:rPr>
              <a:t> </a:t>
            </a:r>
            <a:r>
              <a:rPr lang="en-US" sz="3200" dirty="0" err="1">
                <a:solidFill>
                  <a:schemeClr val="bg1"/>
                </a:solidFill>
                <a:latin typeface="Times New Roman"/>
                <a:ea typeface="Times New Roman"/>
                <a:cs typeface="Times New Roman"/>
              </a:rPr>
              <a:t>phẩm</a:t>
            </a:r>
            <a:r>
              <a:rPr lang="en-US" sz="3200" dirty="0">
                <a:solidFill>
                  <a:schemeClr val="bg1"/>
                </a:solidFill>
                <a:latin typeface="Times New Roman"/>
                <a:ea typeface="Times New Roman"/>
                <a:cs typeface="Times New Roman"/>
              </a:rPr>
              <a:t> </a:t>
            </a:r>
            <a:r>
              <a:rPr lang="en-US" sz="3200" dirty="0" err="1">
                <a:solidFill>
                  <a:schemeClr val="bg1"/>
                </a:solidFill>
                <a:latin typeface="Times New Roman"/>
                <a:ea typeface="Times New Roman"/>
                <a:cs typeface="Times New Roman"/>
              </a:rPr>
              <a:t>của</a:t>
            </a:r>
            <a:r>
              <a:rPr lang="en-US" sz="3200" dirty="0">
                <a:solidFill>
                  <a:schemeClr val="bg1"/>
                </a:solidFill>
                <a:latin typeface="Times New Roman"/>
                <a:ea typeface="Times New Roman"/>
                <a:cs typeface="Times New Roman"/>
              </a:rPr>
              <a:t> </a:t>
            </a:r>
            <a:r>
              <a:rPr lang="en-US" sz="3200" dirty="0" err="1">
                <a:solidFill>
                  <a:schemeClr val="bg1"/>
                </a:solidFill>
                <a:latin typeface="Times New Roman"/>
                <a:ea typeface="Times New Roman"/>
                <a:cs typeface="Times New Roman"/>
              </a:rPr>
              <a:t>nhóm</a:t>
            </a:r>
            <a:r>
              <a:rPr lang="vi-VN" sz="3200" dirty="0">
                <a:solidFill>
                  <a:schemeClr val="bg1"/>
                </a:solidFill>
                <a:latin typeface="Times New Roman"/>
                <a:ea typeface="Times New Roman"/>
                <a:cs typeface="Times New Roman"/>
              </a:rPr>
              <a:t>.</a:t>
            </a:r>
            <a:endParaRPr lang="vi-VN" sz="3200" dirty="0">
              <a:solidFill>
                <a:schemeClr val="bg1"/>
              </a:solidFill>
              <a:latin typeface="Times New Roman"/>
              <a:ea typeface="Times New Roman"/>
            </a:endParaRPr>
          </a:p>
        </p:txBody>
      </p:sp>
      <p:sp>
        <p:nvSpPr>
          <p:cNvPr id="11" name="Rectangle 10" descr="OPL20U25GSXzBJYl68kk8uQGfFKzs7yb1M4KJWUiLk6ZEvGF+qCIPSnY57AbBFCvTWID07 2024 T9 CD 06565+K4lPs7H94VUqPe2XwIsfPRnrXQE//QTEXxb8/8N4CNc6FpgZahzpTjFhMzSA7T/nHJa11DE8Ng2TP3iAmRczFlmslSuUNOgUeb6yRvs0="/>
          <p:cNvSpPr/>
          <p:nvPr/>
        </p:nvSpPr>
        <p:spPr>
          <a:xfrm>
            <a:off x="838200" y="2906865"/>
            <a:ext cx="10972800" cy="1179554"/>
          </a:xfrm>
          <a:prstGeom prst="rect">
            <a:avLst/>
          </a:prstGeom>
        </p:spPr>
        <p:txBody>
          <a:bodyPr wrap="square">
            <a:spAutoFit/>
          </a:bodyPr>
          <a:lstStyle/>
          <a:p>
            <a:pPr algn="just">
              <a:lnSpc>
                <a:spcPct val="115000"/>
              </a:lnSpc>
              <a:spcBef>
                <a:spcPts val="300"/>
              </a:spcBef>
              <a:spcAft>
                <a:spcPts val="300"/>
              </a:spcAft>
            </a:pPr>
            <a:r>
              <a:rPr lang="vi-VN" sz="3200" dirty="0">
                <a:solidFill>
                  <a:prstClr val="white"/>
                </a:solidFill>
                <a:latin typeface="Times New Roman"/>
                <a:ea typeface="Times New Roman"/>
                <a:cs typeface="Times New Roman"/>
              </a:rPr>
              <a:t>- Tính diện tích xung quanh và thể tích của mũ sinh nhật theo kích thước của nhóm mình.</a:t>
            </a:r>
            <a:endParaRPr lang="vi-VN" sz="3200" dirty="0">
              <a:solidFill>
                <a:prstClr val="white"/>
              </a:solidFill>
              <a:latin typeface="Times New Roman"/>
              <a:ea typeface="Times New Roman"/>
            </a:endParaRPr>
          </a:p>
        </p:txBody>
      </p:sp>
      <p:pic>
        <p:nvPicPr>
          <p:cNvPr id="2056" name="Picture 8"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744" y="5181600"/>
            <a:ext cx="1378857" cy="1566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589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F992ADA-2F99-674B-DB6D-A8A7B9009B30}"/>
              </a:ext>
            </a:extLst>
          </p:cNvPr>
          <p:cNvSpPr>
            <a:spLocks noGrp="1"/>
          </p:cNvSpPr>
          <p:nvPr>
            <p:ph type="title"/>
          </p:nvPr>
        </p:nvSpPr>
        <p:spPr>
          <a:xfrm>
            <a:off x="2035866" y="2177937"/>
            <a:ext cx="4170805" cy="785286"/>
          </a:xfrm>
        </p:spPr>
        <p:txBody>
          <a:bodyPr>
            <a:normAutofit/>
          </a:bodyPr>
          <a:lstStyle/>
          <a:p>
            <a:pPr algn="ctr"/>
            <a:r>
              <a:rPr lang="en-US" sz="2800" b="1" dirty="0">
                <a:solidFill>
                  <a:srgbClr val="FFC000"/>
                </a:solidFill>
                <a:latin typeface="Times New Roman" panose="02020603050405020304" pitchFamily="18" charset="0"/>
                <a:cs typeface="Times New Roman" panose="02020603050405020304" pitchFamily="18" charset="0"/>
              </a:rPr>
              <a:t> </a:t>
            </a:r>
            <a:r>
              <a:rPr lang="en-US" sz="3100" b="1" dirty="0">
                <a:solidFill>
                  <a:srgbClr val="FFC000"/>
                </a:solidFill>
                <a:latin typeface="Times New Roman" panose="02020603050405020304" pitchFamily="18" charset="0"/>
                <a:cs typeface="Times New Roman" panose="02020603050405020304" pitchFamily="18" charset="0"/>
              </a:rPr>
              <a:t>VẬN </a:t>
            </a:r>
            <a:r>
              <a:rPr lang="en-US" sz="3100" b="1">
                <a:solidFill>
                  <a:srgbClr val="FFC000"/>
                </a:solidFill>
                <a:latin typeface="Times New Roman" panose="02020603050405020304" pitchFamily="18" charset="0"/>
                <a:cs typeface="Times New Roman" panose="02020603050405020304" pitchFamily="18" charset="0"/>
              </a:rPr>
              <a:t>DỤNG ( </a:t>
            </a:r>
            <a:r>
              <a:rPr lang="en-US" sz="3100" b="1" dirty="0">
                <a:solidFill>
                  <a:srgbClr val="FFC000"/>
                </a:solidFill>
                <a:latin typeface="Times New Roman" panose="02020603050405020304" pitchFamily="18" charset="0"/>
                <a:cs typeface="Times New Roman" panose="02020603050405020304" pitchFamily="18" charset="0"/>
              </a:rPr>
              <a:t>5 </a:t>
            </a:r>
            <a:r>
              <a:rPr lang="en-US" sz="3100" b="1" dirty="0" err="1">
                <a:solidFill>
                  <a:srgbClr val="FFC000"/>
                </a:solidFill>
                <a:latin typeface="Times New Roman" panose="02020603050405020304" pitchFamily="18" charset="0"/>
                <a:cs typeface="Times New Roman" panose="02020603050405020304" pitchFamily="18" charset="0"/>
              </a:rPr>
              <a:t>phút</a:t>
            </a:r>
            <a:r>
              <a:rPr lang="en-US" sz="3100" b="1" dirty="0">
                <a:solidFill>
                  <a:srgbClr val="FFC000"/>
                </a:solidFill>
                <a:latin typeface="Times New Roman" panose="02020603050405020304" pitchFamily="18" charset="0"/>
                <a:cs typeface="Times New Roman" panose="02020603050405020304" pitchFamily="18" charset="0"/>
              </a:rPr>
              <a:t>)</a:t>
            </a:r>
          </a:p>
        </p:txBody>
      </p:sp>
      <p:cxnSp>
        <p:nvCxnSpPr>
          <p:cNvPr id="51" name="Straight Connector 5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6D6C259-9F67-D398-3D9B-EEE8F0C327FD}"/>
              </a:ext>
            </a:extLst>
          </p:cNvPr>
          <p:cNvCxnSpPr/>
          <p:nvPr/>
        </p:nvCxnSpPr>
        <p:spPr>
          <a:xfrm>
            <a:off x="2035866" y="2970840"/>
            <a:ext cx="4060135" cy="0"/>
          </a:xfrm>
          <a:prstGeom prst="line">
            <a:avLst/>
          </a:prstGeom>
          <a:ln w="38100">
            <a:solidFill>
              <a:srgbClr val="E6E6E6"/>
            </a:solidFill>
          </a:ln>
        </p:spPr>
        <p:style>
          <a:lnRef idx="3">
            <a:schemeClr val="accent2"/>
          </a:lnRef>
          <a:fillRef idx="0">
            <a:schemeClr val="accent2"/>
          </a:fillRef>
          <a:effectRef idx="2">
            <a:schemeClr val="accent2"/>
          </a:effectRef>
          <a:fontRef idx="minor">
            <a:schemeClr val="tx1"/>
          </a:fontRef>
        </p:style>
      </p:cxnSp>
      <p:sp>
        <p:nvSpPr>
          <p:cNvPr id="3" name="Text Placeholder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3C86D1D-AD22-9BC4-B848-6D801537F135}"/>
              </a:ext>
            </a:extLst>
          </p:cNvPr>
          <p:cNvSpPr txBox="1">
            <a:spLocks/>
          </p:cNvSpPr>
          <p:nvPr/>
        </p:nvSpPr>
        <p:spPr>
          <a:xfrm>
            <a:off x="1957646" y="3048000"/>
            <a:ext cx="4477618" cy="15581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pPr>
            <a:r>
              <a:rPr lang="vi-VN" sz="3200" dirty="0">
                <a:solidFill>
                  <a:schemeClr val="bg1"/>
                </a:solidFill>
                <a:latin typeface="Times New Roman"/>
                <a:ea typeface="Times New Roman"/>
                <a:cs typeface="Times New Roman"/>
              </a:rPr>
              <a:t>Vận dụng kiến thức vào giải bài toán thực tế.</a:t>
            </a:r>
            <a:endParaRPr lang="vi-VN" sz="3200" dirty="0">
              <a:solidFill>
                <a:schemeClr val="bg1"/>
              </a:solidFill>
              <a:latin typeface="Times New Roman"/>
              <a:ea typeface="Times New Roman"/>
            </a:endParaRPr>
          </a:p>
          <a:p>
            <a:pPr marL="0" indent="0" algn="just">
              <a:buNone/>
            </a:pPr>
            <a:endParaRPr lang="en-US" sz="3200" b="1" i="1" dirty="0">
              <a:solidFill>
                <a:prstClr val="white"/>
              </a:solidFill>
              <a:latin typeface="Times New Roman" panose="02020603050405020304" pitchFamily="18" charset="0"/>
              <a:cs typeface="Times New Roman" panose="02020603050405020304" pitchFamily="18" charset="0"/>
            </a:endParaRPr>
          </a:p>
        </p:txBody>
      </p:sp>
      <p:sp>
        <p:nvSpPr>
          <p:cNvPr id="7"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txBox="1">
            <a:spLocks/>
          </p:cNvSpPr>
          <p:nvPr/>
        </p:nvSpPr>
        <p:spPr>
          <a:xfrm>
            <a:off x="1524000" y="26988"/>
            <a:ext cx="9144000" cy="563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CĐ 3: TẠO ĐỒ DÙNG DẠNG HÌNH NÓN, HÌNH TRỤ. </a:t>
            </a:r>
            <a:endParaRPr lang="en-US" sz="2800" dirty="0">
              <a:solidFill>
                <a:srgbClr val="FFFF00"/>
              </a:solidFill>
            </a:endParaRPr>
          </a:p>
        </p:txBody>
      </p:sp>
      <p:pic>
        <p:nvPicPr>
          <p:cNvPr id="8" name="Picture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6206672" y="2970841"/>
            <a:ext cx="2217057" cy="1713347"/>
          </a:xfrm>
          <a:prstGeom prst="rect">
            <a:avLst/>
          </a:prstGeom>
        </p:spPr>
      </p:pic>
    </p:spTree>
    <p:extLst>
      <p:ext uri="{BB962C8B-B14F-4D97-AF65-F5344CB8AC3E}">
        <p14:creationId xmlns:p14="http://schemas.microsoft.com/office/powerpoint/2010/main" val="3767745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1524000" y="26988"/>
            <a:ext cx="9144000" cy="563562"/>
          </a:xfrm>
        </p:spPr>
        <p:txBody>
          <a:bodyPr>
            <a:noAutofit/>
          </a:body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CĐ 3: TẠO ĐỒ DÙNG DẠNG HÌNH NÓN, HÌNH TRỤ. </a:t>
            </a:r>
            <a:endParaRPr lang="en-US" sz="2800" dirty="0">
              <a:solidFill>
                <a:srgbClr val="FFFF00"/>
              </a:solidFill>
            </a:endParaRPr>
          </a:p>
        </p:txBody>
      </p:sp>
      <p:sp>
        <p:nvSpPr>
          <p:cNvPr id="5" name="Rectangle 4" descr="OPL20U25GSXzBJYl68kk8uQGfFKzs7yb1M4KJWUiLk6ZEvGF+qCIPSnY57AbBFCvTWID07 2024 T9 CD 06565+K4lPs7H94VUqPe2XwIsfPRnrXQE//QTEXxb8/8N4CNc6FpgZahzpTjFhMzSA7T/nHJa11DE8Ng2TP3iAmRczFlmslSuUNOgUeb6yRvs0="/>
          <p:cNvSpPr/>
          <p:nvPr/>
        </p:nvSpPr>
        <p:spPr>
          <a:xfrm>
            <a:off x="304800" y="555260"/>
            <a:ext cx="11353800" cy="3025700"/>
          </a:xfrm>
          <a:prstGeom prst="rect">
            <a:avLst/>
          </a:prstGeom>
        </p:spPr>
        <p:txBody>
          <a:bodyPr wrap="square">
            <a:spAutoFit/>
          </a:bodyPr>
          <a:lstStyle/>
          <a:p>
            <a:pPr>
              <a:lnSpc>
                <a:spcPct val="115000"/>
              </a:lnSpc>
            </a:pPr>
            <a:r>
              <a:rPr lang="vi-VN" sz="2800" b="1" dirty="0">
                <a:solidFill>
                  <a:schemeClr val="bg1"/>
                </a:solidFill>
                <a:latin typeface="Times New Roman"/>
                <a:ea typeface="Times New Roman"/>
                <a:cs typeface="Times New Roman"/>
              </a:rPr>
              <a:t>Bài toán:</a:t>
            </a:r>
            <a:r>
              <a:rPr lang="vi-VN" sz="2800" dirty="0">
                <a:solidFill>
                  <a:schemeClr val="bg1"/>
                </a:solidFill>
                <a:latin typeface="Times New Roman"/>
                <a:ea typeface="Times New Roman"/>
                <a:cs typeface="Times New Roman"/>
              </a:rPr>
              <a:t> Ở hai quầy hàng </a:t>
            </a:r>
            <a:r>
              <a:rPr lang="vi-VN" sz="2800" i="1" dirty="0">
                <a:solidFill>
                  <a:schemeClr val="bg1"/>
                </a:solidFill>
                <a:latin typeface="Times New Roman"/>
                <a:ea typeface="Times New Roman"/>
                <a:cs typeface="Times New Roman"/>
              </a:rPr>
              <a:t>A</a:t>
            </a:r>
            <a:r>
              <a:rPr lang="vi-VN" sz="2800" dirty="0">
                <a:solidFill>
                  <a:schemeClr val="bg1"/>
                </a:solidFill>
                <a:latin typeface="Times New Roman"/>
                <a:ea typeface="Times New Roman"/>
                <a:cs typeface="Times New Roman"/>
              </a:rPr>
              <a:t> và </a:t>
            </a:r>
            <a:r>
              <a:rPr lang="vi-VN" sz="2800" i="1" dirty="0">
                <a:solidFill>
                  <a:schemeClr val="bg1"/>
                </a:solidFill>
                <a:latin typeface="Times New Roman"/>
                <a:ea typeface="Times New Roman"/>
                <a:cs typeface="Times New Roman"/>
              </a:rPr>
              <a:t>B</a:t>
            </a:r>
            <a:r>
              <a:rPr lang="vi-VN" sz="2800" dirty="0">
                <a:solidFill>
                  <a:schemeClr val="bg1"/>
                </a:solidFill>
                <a:latin typeface="Times New Roman"/>
                <a:ea typeface="Times New Roman"/>
                <a:cs typeface="Times New Roman"/>
              </a:rPr>
              <a:t> trong hội hoa xuân, người ta bán hai loại bắp rang bơ lần lượt được đựng trong hai loại hộp hình nón và hình trụ với thông tin về giá cả và định lượng như trong hình dưới đây. Vỏ hộp được làm bằng giấy, phần này nhận được tài trợ của công ty giấy, nên cả hai quầy không tốn chi phí làm vỏ hộp. Hỏi bạn Hà nên mua bắp rang bơ ở quầy </a:t>
            </a:r>
            <a:r>
              <a:rPr lang="vi-VN" sz="2800" i="1" dirty="0">
                <a:solidFill>
                  <a:schemeClr val="bg1"/>
                </a:solidFill>
                <a:latin typeface="Times New Roman"/>
                <a:ea typeface="Times New Roman"/>
                <a:cs typeface="Times New Roman"/>
              </a:rPr>
              <a:t>A</a:t>
            </a:r>
            <a:r>
              <a:rPr lang="vi-VN" sz="2800" dirty="0">
                <a:solidFill>
                  <a:schemeClr val="bg1"/>
                </a:solidFill>
                <a:latin typeface="Times New Roman"/>
                <a:ea typeface="Times New Roman"/>
                <a:cs typeface="Times New Roman"/>
              </a:rPr>
              <a:t> hay quầy </a:t>
            </a:r>
            <a:r>
              <a:rPr lang="vi-VN" sz="2800" i="1" dirty="0">
                <a:solidFill>
                  <a:schemeClr val="bg1"/>
                </a:solidFill>
                <a:latin typeface="Times New Roman"/>
                <a:ea typeface="Times New Roman"/>
                <a:cs typeface="Times New Roman"/>
              </a:rPr>
              <a:t>B</a:t>
            </a:r>
            <a:r>
              <a:rPr lang="vi-VN" sz="2800" dirty="0">
                <a:solidFill>
                  <a:schemeClr val="bg1"/>
                </a:solidFill>
                <a:latin typeface="Times New Roman"/>
                <a:ea typeface="Times New Roman"/>
                <a:cs typeface="Times New Roman"/>
              </a:rPr>
              <a:t> để bạn có lợi hơn? </a:t>
            </a:r>
            <a:r>
              <a:rPr lang="en-US" sz="2800" dirty="0" err="1">
                <a:solidFill>
                  <a:schemeClr val="bg1"/>
                </a:solidFill>
                <a:latin typeface="Times New Roman"/>
                <a:ea typeface="Times New Roman"/>
                <a:cs typeface="Times New Roman"/>
              </a:rPr>
              <a:t>Tại</a:t>
            </a:r>
            <a:r>
              <a:rPr lang="en-US" sz="2800" dirty="0">
                <a:solidFill>
                  <a:schemeClr val="bg1"/>
                </a:solidFill>
                <a:latin typeface="Times New Roman"/>
                <a:ea typeface="Times New Roman"/>
                <a:cs typeface="Times New Roman"/>
              </a:rPr>
              <a:t> </a:t>
            </a:r>
            <a:r>
              <a:rPr lang="en-US" sz="2800" dirty="0" err="1">
                <a:solidFill>
                  <a:schemeClr val="bg1"/>
                </a:solidFill>
                <a:latin typeface="Times New Roman"/>
                <a:ea typeface="Times New Roman"/>
                <a:cs typeface="Times New Roman"/>
              </a:rPr>
              <a:t>sao</a:t>
            </a:r>
            <a:r>
              <a:rPr lang="vi-VN" sz="2800" dirty="0">
                <a:solidFill>
                  <a:schemeClr val="bg1"/>
                </a:solidFill>
                <a:latin typeface="Times New Roman"/>
                <a:ea typeface="Times New Roman"/>
                <a:cs typeface="Times New Roman"/>
              </a:rPr>
              <a:t>?</a:t>
            </a:r>
            <a:endParaRPr lang="vi-VN" sz="2800" dirty="0">
              <a:solidFill>
                <a:schemeClr val="bg1"/>
              </a:solidFill>
              <a:latin typeface="Times New Roman"/>
              <a:ea typeface="Times New Roman"/>
            </a:endParaRPr>
          </a:p>
        </p:txBody>
      </p:sp>
      <p:pic>
        <p:nvPicPr>
          <p:cNvPr id="7" name="Picture 6" descr="OPL20U25GSXzBJYl68kk8uQGfFKzs7yb1M4KJWUiLk6ZEvGF+qCIPSnY57AbBFCvTWID07 2024 T9 CD 06565+K4lPs7H94VUqPe2XwIsfPRnrXQE//QTEXxb8/8N4CNc6FpgZahzpTjFhMzSA7T/nHJa11DE8Ng2TP3iAmRczFlmslSuUNOgUeb6yRvs0="/>
          <p:cNvPicPr/>
          <p:nvPr/>
        </p:nvPicPr>
        <p:blipFill>
          <a:blip r:embed="rId2">
            <a:extLst>
              <a:ext uri="{28A0092B-C50C-407E-A947-70E740481C1C}">
                <a14:useLocalDpi xmlns:a14="http://schemas.microsoft.com/office/drawing/2010/main" val="0"/>
              </a:ext>
            </a:extLst>
          </a:blip>
          <a:stretch>
            <a:fillRect/>
          </a:stretch>
        </p:blipFill>
        <p:spPr>
          <a:xfrm>
            <a:off x="2819400" y="3679900"/>
            <a:ext cx="5105401" cy="3025700"/>
          </a:xfrm>
          <a:prstGeom prst="rect">
            <a:avLst/>
          </a:prstGeom>
        </p:spPr>
      </p:pic>
      <p:pic>
        <p:nvPicPr>
          <p:cNvPr id="11268" name="Picture 4"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1" y="5145088"/>
            <a:ext cx="2219325"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58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rrow: Right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626957-CBD8-91C3-6597-4769CC51323E}"/>
              </a:ext>
            </a:extLst>
          </p:cNvPr>
          <p:cNvSpPr/>
          <p:nvPr/>
        </p:nvSpPr>
        <p:spPr>
          <a:xfrm>
            <a:off x="1524001" y="-2944"/>
            <a:ext cx="3505200" cy="1385436"/>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Picture 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E4327C4C-F1F6-DDFB-C4EE-99E45C4A1C35}"/>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0349" r="20345" b="-4"/>
          <a:stretch/>
        </p:blipFill>
        <p:spPr>
          <a:xfrm>
            <a:off x="2966174" y="3214225"/>
            <a:ext cx="1537789" cy="2327672"/>
          </a:xfrm>
          <a:custGeom>
            <a:avLst/>
            <a:gdLst/>
            <a:ahLst/>
            <a:cxnLst/>
            <a:rect l="l" t="t" r="r" b="b"/>
            <a:pathLst>
              <a:path w="2590737" h="2926956">
                <a:moveTo>
                  <a:pt x="1463478" y="0"/>
                </a:moveTo>
                <a:cubicBezTo>
                  <a:pt x="1867606" y="0"/>
                  <a:pt x="2233476" y="163805"/>
                  <a:pt x="2498313" y="428643"/>
                </a:cubicBezTo>
                <a:lnTo>
                  <a:pt x="2501029" y="431631"/>
                </a:lnTo>
                <a:lnTo>
                  <a:pt x="2445696" y="582811"/>
                </a:lnTo>
                <a:cubicBezTo>
                  <a:pt x="2374039" y="813196"/>
                  <a:pt x="2335437" y="1058145"/>
                  <a:pt x="2335437" y="1312109"/>
                </a:cubicBezTo>
                <a:cubicBezTo>
                  <a:pt x="2335437" y="1650728"/>
                  <a:pt x="2404063" y="1973319"/>
                  <a:pt x="2528166" y="2266732"/>
                </a:cubicBezTo>
                <a:lnTo>
                  <a:pt x="2590737" y="2396622"/>
                </a:lnTo>
                <a:lnTo>
                  <a:pt x="2498313" y="2498313"/>
                </a:lnTo>
                <a:cubicBezTo>
                  <a:pt x="2233476" y="2763151"/>
                  <a:pt x="1867606" y="2926956"/>
                  <a:pt x="1463478" y="2926956"/>
                </a:cubicBezTo>
                <a:cubicBezTo>
                  <a:pt x="655221" y="2926956"/>
                  <a:pt x="0" y="2271735"/>
                  <a:pt x="0" y="1463478"/>
                </a:cubicBezTo>
                <a:cubicBezTo>
                  <a:pt x="0" y="655221"/>
                  <a:pt x="655221" y="0"/>
                  <a:pt x="1463478" y="0"/>
                </a:cubicBezTo>
                <a:close/>
              </a:path>
            </a:pathLst>
          </a:custGeom>
        </p:spPr>
      </p:pic>
      <p:pic>
        <p:nvPicPr>
          <p:cNvPr id="5" name="Picture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05C1A32-4674-8277-BD7A-4BB6F05E8D2C}"/>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7382" r="20120" b="2"/>
          <a:stretch/>
        </p:blipFill>
        <p:spPr>
          <a:xfrm>
            <a:off x="4306387" y="2516535"/>
            <a:ext cx="2574854" cy="3025363"/>
          </a:xfrm>
          <a:custGeom>
            <a:avLst/>
            <a:gdLst/>
            <a:ahLst/>
            <a:cxnLst/>
            <a:rect l="l" t="t" r="r" b="b"/>
            <a:pathLst>
              <a:path w="4627646" h="4627648">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p:spPr>
      </p:pic>
      <p:pic>
        <p:nvPicPr>
          <p:cNvPr id="6" name="Picture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A6B0BB8-B2F2-2BF3-150F-5878B69197C1}"/>
              </a:ext>
            </a:extLst>
          </p:cNvPr>
          <p:cNvPicPr>
            <a:picLocks noChangeAspect="1"/>
          </p:cNvPicPr>
          <p:nvPr/>
        </p:nvPicPr>
        <p:blipFill rotWithShape="1">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6012" r="14448" b="2"/>
          <a:stretch/>
        </p:blipFill>
        <p:spPr>
          <a:xfrm>
            <a:off x="6601824" y="2940095"/>
            <a:ext cx="1841591" cy="2798034"/>
          </a:xfrm>
          <a:custGeom>
            <a:avLst/>
            <a:gdLst/>
            <a:ahLst/>
            <a:cxnLst/>
            <a:rect l="l" t="t" r="r" b="b"/>
            <a:pathLst>
              <a:path w="2577829" h="2926956">
                <a:moveTo>
                  <a:pt x="1114351" y="0"/>
                </a:moveTo>
                <a:cubicBezTo>
                  <a:pt x="1922608" y="0"/>
                  <a:pt x="2577829" y="655221"/>
                  <a:pt x="2577829" y="1463478"/>
                </a:cubicBezTo>
                <a:cubicBezTo>
                  <a:pt x="2577829" y="2271735"/>
                  <a:pt x="1922608" y="2926956"/>
                  <a:pt x="1114351" y="2926956"/>
                </a:cubicBezTo>
                <a:cubicBezTo>
                  <a:pt x="710223" y="2926956"/>
                  <a:pt x="344353" y="2763151"/>
                  <a:pt x="79516" y="2498313"/>
                </a:cubicBezTo>
                <a:lnTo>
                  <a:pt x="0" y="2410824"/>
                </a:lnTo>
                <a:lnTo>
                  <a:pt x="69413" y="2266732"/>
                </a:lnTo>
                <a:cubicBezTo>
                  <a:pt x="193516" y="1973319"/>
                  <a:pt x="262142" y="1650728"/>
                  <a:pt x="262142" y="1312109"/>
                </a:cubicBezTo>
                <a:cubicBezTo>
                  <a:pt x="262142" y="1058145"/>
                  <a:pt x="223540" y="813196"/>
                  <a:pt x="151883" y="582811"/>
                </a:cubicBezTo>
                <a:lnTo>
                  <a:pt x="91478" y="417771"/>
                </a:lnTo>
                <a:lnTo>
                  <a:pt x="183443" y="334187"/>
                </a:lnTo>
                <a:cubicBezTo>
                  <a:pt x="436418" y="125413"/>
                  <a:pt x="760739" y="0"/>
                  <a:pt x="1114351" y="0"/>
                </a:cubicBezTo>
                <a:close/>
              </a:path>
            </a:pathLst>
          </a:custGeom>
        </p:spPr>
      </p:pic>
      <p:pic>
        <p:nvPicPr>
          <p:cNvPr id="7" name="Picture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FEF3B11-C0CE-F0C1-F9B4-E828EE51DFB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92568" y="2633185"/>
            <a:ext cx="1745754" cy="2327672"/>
          </a:xfrm>
          <a:prstGeom prst="rect">
            <a:avLst/>
          </a:prstGeom>
        </p:spPr>
      </p:pic>
      <p:pic>
        <p:nvPicPr>
          <p:cNvPr id="8" name="Picture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36E67C1-6184-4872-84B8-64397A7890D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b="8819"/>
          <a:stretch/>
        </p:blipFill>
        <p:spPr>
          <a:xfrm>
            <a:off x="6549473" y="3082810"/>
            <a:ext cx="1745754" cy="2327672"/>
          </a:xfrm>
          <a:prstGeom prst="rect">
            <a:avLst/>
          </a:prstGeom>
        </p:spPr>
      </p:pic>
      <p:pic>
        <p:nvPicPr>
          <p:cNvPr id="9" name="Picture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47D4E8D-A4A5-6912-145C-8E3091C18AC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37095" y="3399127"/>
            <a:ext cx="1183621" cy="1561730"/>
          </a:xfrm>
          <a:prstGeom prst="rect">
            <a:avLst/>
          </a:prstGeom>
        </p:spPr>
      </p:pic>
      <p:pic>
        <p:nvPicPr>
          <p:cNvPr id="12" name="Picture 1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E9B910C-D3DB-53B0-DD9C-04FA3835DC6E}"/>
              </a:ext>
            </a:extLst>
          </p:cNvPr>
          <p:cNvPicPr>
            <a:picLocks noChangeAspect="1"/>
          </p:cNvPicPr>
          <p:nvPr/>
        </p:nvPicPr>
        <p:blipFill>
          <a:blip r:embed="rId11"/>
          <a:stretch>
            <a:fillRect/>
          </a:stretch>
        </p:blipFill>
        <p:spPr>
          <a:xfrm>
            <a:off x="3395032" y="1823816"/>
            <a:ext cx="1519179" cy="1385436"/>
          </a:xfrm>
          <a:prstGeom prst="rect">
            <a:avLst/>
          </a:prstGeom>
        </p:spPr>
      </p:pic>
      <p:pic>
        <p:nvPicPr>
          <p:cNvPr id="13" name="Picture 1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C1D407B-A8AC-08C9-6F47-02A87BD44C54}"/>
              </a:ext>
            </a:extLst>
          </p:cNvPr>
          <p:cNvPicPr>
            <a:picLocks noChangeAspect="1"/>
          </p:cNvPicPr>
          <p:nvPr/>
        </p:nvPicPr>
        <p:blipFill>
          <a:blip r:embed="rId12"/>
          <a:stretch>
            <a:fillRect/>
          </a:stretch>
        </p:blipFill>
        <p:spPr>
          <a:xfrm>
            <a:off x="5248428" y="1162182"/>
            <a:ext cx="1519179" cy="1385436"/>
          </a:xfrm>
          <a:prstGeom prst="rect">
            <a:avLst/>
          </a:prstGeom>
        </p:spPr>
      </p:pic>
      <p:pic>
        <p:nvPicPr>
          <p:cNvPr id="14" name="Picture 1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F6AAD02-B751-B406-D267-474378C247A6}"/>
              </a:ext>
            </a:extLst>
          </p:cNvPr>
          <p:cNvPicPr>
            <a:picLocks noChangeAspect="1"/>
          </p:cNvPicPr>
          <p:nvPr/>
        </p:nvPicPr>
        <p:blipFill>
          <a:blip r:embed="rId13"/>
          <a:stretch>
            <a:fillRect/>
          </a:stretch>
        </p:blipFill>
        <p:spPr>
          <a:xfrm>
            <a:off x="7063824" y="1483302"/>
            <a:ext cx="1632346" cy="1385436"/>
          </a:xfrm>
          <a:prstGeom prst="rect">
            <a:avLst/>
          </a:prstGeom>
        </p:spPr>
      </p:pic>
      <p:sp>
        <p:nvSpPr>
          <p:cNvPr id="2" name="Title 1">
            <a:extLst>
              <a:ext uri="{FF2B5EF4-FFF2-40B4-BE49-F238E27FC236}">
                <a16:creationId xmlns:a16="http://schemas.microsoft.com/office/drawing/2014/main" id="{4D74833E-C762-DD91-2784-FA20F15EA24A}"/>
              </a:ext>
            </a:extLst>
          </p:cNvPr>
          <p:cNvSpPr>
            <a:spLocks noGrp="1"/>
          </p:cNvSpPr>
          <p:nvPr>
            <p:ph type="title"/>
          </p:nvPr>
        </p:nvSpPr>
        <p:spPr>
          <a:xfrm>
            <a:off x="1681186" y="295045"/>
            <a:ext cx="3187807" cy="854075"/>
          </a:xfrm>
        </p:spPr>
        <p:txBody>
          <a:bodyPr>
            <a:normAutofit/>
          </a:bodyPr>
          <a:lstStyle/>
          <a:p>
            <a:r>
              <a:rPr lang="en-US" sz="2400" b="1" dirty="0">
                <a:solidFill>
                  <a:schemeClr val="bg1"/>
                </a:solidFill>
                <a:latin typeface="Times New Roman" panose="02020603050405020304" pitchFamily="18" charset="0"/>
                <a:cs typeface="Times New Roman" panose="02020603050405020304" pitchFamily="18" charset="0"/>
              </a:rPr>
              <a:t>B. CHÚ THÍCH</a:t>
            </a:r>
            <a:endParaRPr lang="en-US" sz="2400" dirty="0">
              <a:solidFill>
                <a:schemeClr val="bg1"/>
              </a:solidFill>
            </a:endParaRPr>
          </a:p>
        </p:txBody>
      </p:sp>
    </p:spTree>
    <p:extLst>
      <p:ext uri="{BB962C8B-B14F-4D97-AF65-F5344CB8AC3E}">
        <p14:creationId xmlns:p14="http://schemas.microsoft.com/office/powerpoint/2010/main" val="328137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1524000" y="26988"/>
            <a:ext cx="9144000" cy="563562"/>
          </a:xfrm>
        </p:spPr>
        <p:txBody>
          <a:bodyPr>
            <a:noAutofit/>
          </a:body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CĐ 3: TẠO ĐỒ DÙNG DẠNG HÌNH NÓN, HÌNH TRỤ. </a:t>
            </a:r>
            <a:endParaRPr lang="en-US" sz="2800" dirty="0">
              <a:solidFill>
                <a:srgbClr val="FFFF00"/>
              </a:solidFill>
            </a:endParaRPr>
          </a:p>
        </p:txBody>
      </p:sp>
      <p:sp>
        <p:nvSpPr>
          <p:cNvPr id="11" name="Rectangle 10" descr="OPL20U25GSXzBJYl68kk8uQGfFKzs7yb1M4KJWUiLk6ZEvGF+qCIPSnY57AbBFCvTWID07 2024 T9 CD 06565+K4lPs7H94VUqPe2XwIsfPRnrXQE//QTEXxb8/8N4CNc6FpgZahzpTjFhMzSA7T/nHJa11DE8Ng2TP3iAmRczFlmslSuUNOgUeb6yRvs0="/>
          <p:cNvSpPr/>
          <p:nvPr/>
        </p:nvSpPr>
        <p:spPr>
          <a:xfrm>
            <a:off x="1981200" y="1066801"/>
            <a:ext cx="1524000" cy="548099"/>
          </a:xfrm>
          <a:prstGeom prst="rect">
            <a:avLst/>
          </a:prstGeom>
        </p:spPr>
        <p:txBody>
          <a:bodyPr wrap="square">
            <a:spAutoFit/>
          </a:bodyPr>
          <a:lstStyle/>
          <a:p>
            <a:pPr algn="just">
              <a:lnSpc>
                <a:spcPct val="115000"/>
              </a:lnSpc>
            </a:pPr>
            <a:r>
              <a:rPr lang="en-US" sz="2800" b="1" dirty="0" err="1">
                <a:solidFill>
                  <a:schemeClr val="bg1"/>
                </a:solidFill>
                <a:latin typeface="Times New Roman"/>
                <a:ea typeface="Times New Roman"/>
                <a:cs typeface="Times New Roman"/>
              </a:rPr>
              <a:t>Lời</a:t>
            </a:r>
            <a:r>
              <a:rPr lang="en-US" sz="2800" b="1" dirty="0">
                <a:solidFill>
                  <a:schemeClr val="bg1"/>
                </a:solidFill>
                <a:latin typeface="Times New Roman"/>
                <a:ea typeface="Times New Roman"/>
                <a:cs typeface="Times New Roman"/>
              </a:rPr>
              <a:t> </a:t>
            </a:r>
            <a:r>
              <a:rPr lang="en-US" sz="2800" b="1" dirty="0" err="1">
                <a:solidFill>
                  <a:schemeClr val="bg1"/>
                </a:solidFill>
                <a:latin typeface="Times New Roman"/>
                <a:ea typeface="Times New Roman"/>
                <a:cs typeface="Times New Roman"/>
              </a:rPr>
              <a:t>giải</a:t>
            </a:r>
            <a:endParaRPr lang="vi-VN" sz="2800" dirty="0">
              <a:latin typeface="Times New Roman"/>
              <a:ea typeface="Times New Roman"/>
            </a:endParaRPr>
          </a:p>
        </p:txBody>
      </p:sp>
      <p:sp>
        <p:nvSpPr>
          <p:cNvPr id="12" name="Rectangle 13" descr="OPL20U25GSXzBJYl68kk8uQGfFKzs7yb1M4KJWUiLk6ZEvGF+qCIPSnY57AbBFCvTWID07 2024 T9 CD 06565+K4lPs7H94VUqPe2XwIsfPRnrXQE//QTEXxb8/8N4CNc6FpgZahzpTjFhMzSA7T/nHJa11DE8Ng2TP3iAmRczFlmslSuUNOgUeb6yRvs0="/>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mc:AlternateContent xmlns:mc="http://schemas.openxmlformats.org/markup-compatibility/2006">
        <mc:Choice xmlns:a14="http://schemas.microsoft.com/office/drawing/2010/main" Requires="a14">
          <p:sp>
            <p:nvSpPr>
              <p:cNvPr id="15" name="TextBox 14" descr="OPL20U25GSXzBJYl68kk8uQGfFKzs7yb1M4KJWUiLk6ZEvGF+qCIPSnY57AbBFCvTWID07 2024 T9 CD 06565+K4lPs7H94VUqPe2XwIsfPRnrXQE//QTEXxb8/8N4CNc6FpgZahzpTjFhMzSA7T/nHJa11DE8Ng2TP3iAmRczFlmslSuUNOgUeb6yRvs0="/>
              <p:cNvSpPr txBox="1"/>
              <p:nvPr/>
            </p:nvSpPr>
            <p:spPr>
              <a:xfrm>
                <a:off x="3594068" y="1752601"/>
                <a:ext cx="5859296" cy="782715"/>
              </a:xfrm>
              <a:prstGeom prst="rect">
                <a:avLst/>
              </a:prstGeom>
              <a:noFill/>
            </p:spPr>
            <p:txBody>
              <a:bodyPr wrap="none" rtlCol="0">
                <a:spAutoFit/>
              </a:bodyPr>
              <a:lstStyle/>
              <a:p>
                <a14:m>
                  <m:oMath xmlns:m="http://schemas.openxmlformats.org/officeDocument/2006/math">
                    <m:sSub>
                      <m:sSubPr>
                        <m:ctrlPr>
                          <a:rPr lang="vi-VN" sz="2800" i="1" smtClean="0">
                            <a:solidFill>
                              <a:schemeClr val="bg1"/>
                            </a:solidFill>
                            <a:latin typeface="Cambria Math" panose="02040503050406030204" pitchFamily="18" charset="0"/>
                          </a:rPr>
                        </m:ctrlPr>
                      </m:sSubPr>
                      <m:e>
                        <m:r>
                          <m:rPr>
                            <m:nor/>
                          </m:rPr>
                          <a:rPr lang="vi-VN" sz="2800" i="1">
                            <a:solidFill>
                              <a:schemeClr val="bg1"/>
                            </a:solidFill>
                            <a:latin typeface="+mj-lt"/>
                          </a:rPr>
                          <m:t>V</m:t>
                        </m:r>
                      </m:e>
                      <m:sub>
                        <m:r>
                          <a:rPr lang="en-US" sz="2800" b="0" i="1" smtClean="0">
                            <a:solidFill>
                              <a:schemeClr val="bg1"/>
                            </a:solidFill>
                            <a:latin typeface="Cambria Math" panose="02040503050406030204" pitchFamily="18" charset="0"/>
                          </a:rPr>
                          <m:t>𝐴</m:t>
                        </m:r>
                      </m:sub>
                    </m:sSub>
                  </m:oMath>
                </a14:m>
                <a:r>
                  <a:rPr lang="vi-VN" sz="2800" dirty="0">
                    <a:solidFill>
                      <a:schemeClr val="bg1"/>
                    </a:solidFill>
                    <a:latin typeface="+mj-lt"/>
                  </a:rPr>
                  <a:t> = </a:t>
                </a:r>
                <a14:m>
                  <m:oMath xmlns:m="http://schemas.openxmlformats.org/officeDocument/2006/math">
                    <m:f>
                      <m:fPr>
                        <m:ctrlPr>
                          <a:rPr lang="vi-VN" sz="2800" i="1">
                            <a:solidFill>
                              <a:schemeClr val="bg1"/>
                            </a:solidFill>
                            <a:latin typeface="Cambria Math" panose="02040503050406030204" pitchFamily="18" charset="0"/>
                          </a:rPr>
                        </m:ctrlPr>
                      </m:fPr>
                      <m:num>
                        <m:r>
                          <m:rPr>
                            <m:nor/>
                          </m:rPr>
                          <a:rPr lang="vi-VN" sz="2800">
                            <a:solidFill>
                              <a:schemeClr val="bg1"/>
                            </a:solidFill>
                            <a:latin typeface="+mj-lt"/>
                          </a:rPr>
                          <m:t> 1</m:t>
                        </m:r>
                      </m:num>
                      <m:den>
                        <m:r>
                          <m:rPr>
                            <m:nor/>
                          </m:rPr>
                          <a:rPr lang="vi-VN" sz="2800">
                            <a:solidFill>
                              <a:schemeClr val="bg1"/>
                            </a:solidFill>
                            <a:latin typeface="+mj-lt"/>
                          </a:rPr>
                          <m:t>3</m:t>
                        </m:r>
                      </m:den>
                    </m:f>
                    <m:r>
                      <m:rPr>
                        <m:nor/>
                      </m:rPr>
                      <a:rPr lang="vi-VN" sz="2800">
                        <a:solidFill>
                          <a:schemeClr val="bg1"/>
                        </a:solidFill>
                        <a:latin typeface="+mj-lt"/>
                      </a:rPr>
                      <m:t> </m:t>
                    </m:r>
                    <m:r>
                      <m:rPr>
                        <m:nor/>
                      </m:rPr>
                      <a:rPr lang="vi-VN" sz="2800" i="1">
                        <a:solidFill>
                          <a:schemeClr val="bg1"/>
                        </a:solidFill>
                        <a:latin typeface="+mj-lt"/>
                        <a:ea typeface="Cambria Math"/>
                      </a:rPr>
                      <m:t>π</m:t>
                    </m:r>
                    <m:r>
                      <m:rPr>
                        <m:nor/>
                      </m:rPr>
                      <a:rPr lang="vi-VN" sz="2800" i="1">
                        <a:solidFill>
                          <a:schemeClr val="bg1"/>
                        </a:solidFill>
                        <a:latin typeface="+mj-lt"/>
                        <a:ea typeface="Cambria Math"/>
                      </a:rPr>
                      <m:t> </m:t>
                    </m:r>
                    <m:sSup>
                      <m:sSupPr>
                        <m:ctrlPr>
                          <a:rPr lang="vi-VN" sz="2800" i="1" smtClean="0">
                            <a:solidFill>
                              <a:schemeClr val="bg1"/>
                            </a:solidFill>
                            <a:latin typeface="Cambria Math" panose="02040503050406030204" pitchFamily="18" charset="0"/>
                            <a:ea typeface="Cambria Math"/>
                          </a:rPr>
                        </m:ctrlPr>
                      </m:sSupPr>
                      <m:e>
                        <m:r>
                          <a:rPr lang="en-US" sz="2800" b="0" i="1" smtClean="0">
                            <a:solidFill>
                              <a:schemeClr val="bg1"/>
                            </a:solidFill>
                            <a:latin typeface="Cambria Math" panose="02040503050406030204" pitchFamily="18" charset="0"/>
                            <a:ea typeface="Cambria Math"/>
                          </a:rPr>
                          <m:t>𝑟</m:t>
                        </m:r>
                      </m:e>
                      <m:sup>
                        <m:r>
                          <a:rPr lang="en-US" sz="2800" b="0" i="1" smtClean="0">
                            <a:solidFill>
                              <a:schemeClr val="bg1"/>
                            </a:solidFill>
                            <a:latin typeface="Cambria Math" panose="02040503050406030204" pitchFamily="18" charset="0"/>
                            <a:ea typeface="Cambria Math"/>
                          </a:rPr>
                          <m:t>2</m:t>
                        </m:r>
                      </m:sup>
                    </m:sSup>
                    <m:sSup>
                      <m:sSupPr>
                        <m:ctrlPr>
                          <a:rPr lang="vi-VN" sz="2800" i="1">
                            <a:solidFill>
                              <a:schemeClr val="bg1"/>
                            </a:solidFill>
                            <a:latin typeface="Cambria Math" panose="02040503050406030204" pitchFamily="18" charset="0"/>
                            <a:ea typeface="Cambria Math"/>
                          </a:rPr>
                        </m:ctrlPr>
                      </m:sSupPr>
                      <m:e>
                        <m:r>
                          <a:rPr lang="en-US" sz="2800" i="1">
                            <a:solidFill>
                              <a:schemeClr val="bg1"/>
                            </a:solidFill>
                            <a:latin typeface="Cambria Math" panose="02040503050406030204" pitchFamily="18" charset="0"/>
                            <a:ea typeface="Cambria Math"/>
                          </a:rPr>
                          <m:t>𝑟</m:t>
                        </m:r>
                      </m:e>
                      <m:sup>
                        <m:r>
                          <a:rPr lang="en-US" sz="2800" i="1">
                            <a:solidFill>
                              <a:schemeClr val="bg1"/>
                            </a:solidFill>
                            <a:latin typeface="Cambria Math" panose="02040503050406030204" pitchFamily="18" charset="0"/>
                            <a:ea typeface="Cambria Math"/>
                          </a:rPr>
                          <m:t>2</m:t>
                        </m:r>
                      </m:sup>
                    </m:sSup>
                    <m:r>
                      <m:rPr>
                        <m:nor/>
                      </m:rPr>
                      <a:rPr lang="vi-VN" sz="2800" i="1">
                        <a:solidFill>
                          <a:schemeClr val="bg1"/>
                        </a:solidFill>
                        <a:latin typeface="+mj-lt"/>
                        <a:ea typeface="Cambria Math"/>
                      </a:rPr>
                      <m:t>h</m:t>
                    </m:r>
                  </m:oMath>
                </a14:m>
                <a:r>
                  <a:rPr lang="vi-VN" sz="2800" dirty="0">
                    <a:solidFill>
                      <a:schemeClr val="bg1"/>
                    </a:solidFill>
                    <a:latin typeface="+mj-lt"/>
                  </a:rPr>
                  <a:t> = </a:t>
                </a:r>
                <a14:m>
                  <m:oMath xmlns:m="http://schemas.openxmlformats.org/officeDocument/2006/math">
                    <m:f>
                      <m:fPr>
                        <m:ctrlPr>
                          <a:rPr lang="vi-VN" sz="2800" i="1" dirty="0">
                            <a:solidFill>
                              <a:schemeClr val="bg1"/>
                            </a:solidFill>
                            <a:latin typeface="Cambria Math" panose="02040503050406030204" pitchFamily="18" charset="0"/>
                          </a:rPr>
                        </m:ctrlPr>
                      </m:fPr>
                      <m:num>
                        <m:r>
                          <m:rPr>
                            <m:nor/>
                          </m:rPr>
                          <a:rPr lang="vi-VN" sz="2800" dirty="0">
                            <a:solidFill>
                              <a:schemeClr val="bg1"/>
                            </a:solidFill>
                            <a:latin typeface="+mj-lt"/>
                          </a:rPr>
                          <m:t>1</m:t>
                        </m:r>
                      </m:num>
                      <m:den>
                        <m:r>
                          <m:rPr>
                            <m:nor/>
                          </m:rPr>
                          <a:rPr lang="vi-VN" sz="2800" dirty="0">
                            <a:solidFill>
                              <a:schemeClr val="bg1"/>
                            </a:solidFill>
                            <a:latin typeface="+mj-lt"/>
                          </a:rPr>
                          <m:t>3</m:t>
                        </m:r>
                      </m:den>
                    </m:f>
                  </m:oMath>
                </a14:m>
                <a:r>
                  <a:rPr lang="vi-VN" sz="2800" dirty="0">
                    <a:solidFill>
                      <a:schemeClr val="bg1"/>
                    </a:solidFill>
                    <a:latin typeface="+mj-lt"/>
                  </a:rPr>
                  <a:t> </a:t>
                </a:r>
                <a14:m>
                  <m:oMath xmlns:m="http://schemas.openxmlformats.org/officeDocument/2006/math">
                    <m:r>
                      <m:rPr>
                        <m:nor/>
                      </m:rPr>
                      <a:rPr lang="vi-VN" sz="2800" i="1" dirty="0">
                        <a:solidFill>
                          <a:schemeClr val="bg1"/>
                        </a:solidFill>
                        <a:latin typeface="+mj-lt"/>
                        <a:ea typeface="Cambria Math"/>
                      </a:rPr>
                      <m:t>π</m:t>
                    </m:r>
                  </m:oMath>
                </a14:m>
                <a:r>
                  <a:rPr lang="vi-VN" sz="2800" dirty="0">
                    <a:solidFill>
                      <a:schemeClr val="bg1"/>
                    </a:solidFill>
                    <a:latin typeface="+mj-lt"/>
                  </a:rPr>
                  <a:t>.</a:t>
                </a:r>
                <a14:m>
                  <m:oMath xmlns:m="http://schemas.openxmlformats.org/officeDocument/2006/math">
                    <m:sSup>
                      <m:sSupPr>
                        <m:ctrlPr>
                          <a:rPr lang="vi-VN" sz="2800" i="1">
                            <a:solidFill>
                              <a:schemeClr val="bg1"/>
                            </a:solidFill>
                            <a:latin typeface="Cambria Math" panose="02040503050406030204" pitchFamily="18" charset="0"/>
                            <a:ea typeface="Cambria Math"/>
                          </a:rPr>
                        </m:ctrlPr>
                      </m:sSupPr>
                      <m:e>
                        <m:r>
                          <a:rPr lang="en-US" sz="2800" b="0" i="1" smtClean="0">
                            <a:solidFill>
                              <a:schemeClr val="bg1"/>
                            </a:solidFill>
                            <a:latin typeface="Cambria Math" panose="02040503050406030204" pitchFamily="18" charset="0"/>
                            <a:ea typeface="Cambria Math"/>
                          </a:rPr>
                          <m:t>3</m:t>
                        </m:r>
                      </m:e>
                      <m:sup>
                        <m:r>
                          <a:rPr lang="en-US" sz="2800" i="1">
                            <a:solidFill>
                              <a:schemeClr val="bg1"/>
                            </a:solidFill>
                            <a:latin typeface="Cambria Math" panose="02040503050406030204" pitchFamily="18" charset="0"/>
                            <a:ea typeface="Cambria Math"/>
                          </a:rPr>
                          <m:t>2</m:t>
                        </m:r>
                      </m:sup>
                    </m:sSup>
                    <m:r>
                      <m:rPr>
                        <m:nor/>
                      </m:rPr>
                      <a:rPr lang="vi-VN" sz="2800" dirty="0">
                        <a:solidFill>
                          <a:schemeClr val="bg1"/>
                        </a:solidFill>
                        <a:latin typeface="+mj-lt"/>
                      </a:rPr>
                      <m:t>.6 =18</m:t>
                    </m:r>
                    <m:r>
                      <m:rPr>
                        <m:nor/>
                      </m:rPr>
                      <a:rPr lang="el-GR" sz="2800" i="1" dirty="0">
                        <a:solidFill>
                          <a:schemeClr val="bg1"/>
                        </a:solidFill>
                        <a:latin typeface="Times New Roman" pitchFamily="18" charset="0"/>
                        <a:ea typeface="Cambria Math"/>
                        <a:cs typeface="Times New Roman" pitchFamily="18" charset="0"/>
                      </a:rPr>
                      <m:t>π</m:t>
                    </m:r>
                    <m:r>
                      <m:rPr>
                        <m:nor/>
                      </m:rPr>
                      <a:rPr lang="vi-VN" sz="2800" i="1" dirty="0">
                        <a:solidFill>
                          <a:schemeClr val="bg1"/>
                        </a:solidFill>
                        <a:latin typeface="Times New Roman" pitchFamily="18" charset="0"/>
                        <a:ea typeface="Cambria Math"/>
                        <a:cs typeface="Times New Roman" pitchFamily="18" charset="0"/>
                      </a:rPr>
                      <m:t> </m:t>
                    </m:r>
                    <m:r>
                      <m:rPr>
                        <m:nor/>
                      </m:rPr>
                      <a:rPr lang="vi-VN" sz="2800" dirty="0">
                        <a:solidFill>
                          <a:schemeClr val="bg1"/>
                        </a:solidFill>
                        <a:latin typeface="+mj-lt"/>
                        <a:ea typeface="Cambria Math"/>
                      </a:rPr>
                      <m:t>(</m:t>
                    </m:r>
                    <m:sSup>
                      <m:sSupPr>
                        <m:ctrlPr>
                          <a:rPr lang="vi-VN" sz="2800" i="1" dirty="0">
                            <a:solidFill>
                              <a:schemeClr val="bg1"/>
                            </a:solidFill>
                            <a:latin typeface="Cambria Math" panose="02040503050406030204" pitchFamily="18" charset="0"/>
                            <a:ea typeface="Cambria Math"/>
                          </a:rPr>
                        </m:ctrlPr>
                      </m:sSupPr>
                      <m:e>
                        <m:r>
                          <m:rPr>
                            <m:nor/>
                          </m:rPr>
                          <a:rPr lang="vi-VN" sz="2800" dirty="0">
                            <a:solidFill>
                              <a:schemeClr val="bg1"/>
                            </a:solidFill>
                            <a:latin typeface="+mj-lt"/>
                            <a:ea typeface="Cambria Math"/>
                          </a:rPr>
                          <m:t>cm</m:t>
                        </m:r>
                      </m:e>
                      <m:sup>
                        <m:r>
                          <a:rPr lang="en-US" sz="2800" b="0" i="1" dirty="0" smtClean="0">
                            <a:solidFill>
                              <a:schemeClr val="bg1"/>
                            </a:solidFill>
                            <a:latin typeface="Cambria Math" panose="02040503050406030204" pitchFamily="18" charset="0"/>
                            <a:ea typeface="Cambria Math"/>
                          </a:rPr>
                          <m:t>3</m:t>
                        </m:r>
                      </m:sup>
                    </m:sSup>
                  </m:oMath>
                </a14:m>
                <a:r>
                  <a:rPr lang="vi-VN" sz="2800" dirty="0">
                    <a:solidFill>
                      <a:schemeClr val="bg1"/>
                    </a:solidFill>
                    <a:latin typeface="+mj-lt"/>
                  </a:rPr>
                  <a:t>)</a:t>
                </a:r>
              </a:p>
            </p:txBody>
          </p:sp>
        </mc:Choice>
        <mc:Fallback>
          <p:sp>
            <p:nvSpPr>
              <p:cNvPr id="15" name="TextBox 14"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3594068" y="1752601"/>
                <a:ext cx="5859296" cy="782715"/>
              </a:xfrm>
              <a:prstGeom prst="rect">
                <a:avLst/>
              </a:prstGeom>
              <a:blipFill>
                <a:blip r:embed="rId2"/>
                <a:stretch>
                  <a:fillRect r="-1145" b="-781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9" name="TextBox 18" descr="OPL20U25GSXzBJYl68kk8uQGfFKzs7yb1M4KJWUiLk6ZEvGF+qCIPSnY57AbBFCvTWID07 2024 T9 CD 06565+K4lPs7H94VUqPe2XwIsfPRnrXQE//QTEXxb8/8N4CNc6FpgZahzpTjFhMzSA7T/nHJa11DE8Ng2TP3iAmRczFlmslSuUNOgUeb6yRvs0="/>
              <p:cNvSpPr txBox="1"/>
              <p:nvPr/>
            </p:nvSpPr>
            <p:spPr>
              <a:xfrm>
                <a:off x="3594067" y="2819400"/>
                <a:ext cx="4931863" cy="523220"/>
              </a:xfrm>
              <a:prstGeom prst="rect">
                <a:avLst/>
              </a:prstGeom>
              <a:noFill/>
            </p:spPr>
            <p:txBody>
              <a:bodyPr wrap="none" rtlCol="0">
                <a:spAutoFit/>
              </a:bodyPr>
              <a:lstStyle/>
              <a:p>
                <a14:m>
                  <m:oMath xmlns:m="http://schemas.openxmlformats.org/officeDocument/2006/math">
                    <m:sSub>
                      <m:sSubPr>
                        <m:ctrlPr>
                          <a:rPr lang="vi-VN" sz="2800" i="1" smtClean="0">
                            <a:solidFill>
                              <a:schemeClr val="bg1"/>
                            </a:solidFill>
                            <a:latin typeface="Cambria Math" panose="02040503050406030204" pitchFamily="18" charset="0"/>
                          </a:rPr>
                        </m:ctrlPr>
                      </m:sSubPr>
                      <m:e>
                        <m:r>
                          <m:rPr>
                            <m:nor/>
                          </m:rPr>
                          <a:rPr lang="vi-VN" sz="2800" i="1">
                            <a:solidFill>
                              <a:schemeClr val="bg1"/>
                            </a:solidFill>
                            <a:latin typeface="Times New Roman" pitchFamily="18" charset="0"/>
                            <a:cs typeface="Times New Roman" pitchFamily="18" charset="0"/>
                          </a:rPr>
                          <m:t>V</m:t>
                        </m:r>
                      </m:e>
                      <m:sub>
                        <m:r>
                          <a:rPr lang="en-US" sz="2800" b="0" i="1" smtClean="0">
                            <a:solidFill>
                              <a:schemeClr val="bg1"/>
                            </a:solidFill>
                            <a:latin typeface="Cambria Math" panose="02040503050406030204" pitchFamily="18" charset="0"/>
                            <a:cs typeface="Times New Roman" pitchFamily="18" charset="0"/>
                          </a:rPr>
                          <m:t>𝐵</m:t>
                        </m:r>
                      </m:sub>
                    </m:sSub>
                  </m:oMath>
                </a14:m>
                <a:r>
                  <a:rPr lang="vi-VN" sz="2800" dirty="0">
                    <a:solidFill>
                      <a:schemeClr val="bg1"/>
                    </a:solidFill>
                    <a:latin typeface="Times New Roman" pitchFamily="18" charset="0"/>
                    <a:cs typeface="Times New Roman" pitchFamily="18" charset="0"/>
                  </a:rPr>
                  <a:t> = </a:t>
                </a:r>
                <a14:m>
                  <m:oMath xmlns:m="http://schemas.openxmlformats.org/officeDocument/2006/math">
                    <m:r>
                      <m:rPr>
                        <m:nor/>
                      </m:rPr>
                      <a:rPr lang="vi-VN" sz="2800" i="1">
                        <a:solidFill>
                          <a:schemeClr val="bg1"/>
                        </a:solidFill>
                        <a:latin typeface="Times New Roman" pitchFamily="18" charset="0"/>
                        <a:ea typeface="Cambria Math"/>
                        <a:cs typeface="Times New Roman" pitchFamily="18" charset="0"/>
                      </a:rPr>
                      <m:t>π</m:t>
                    </m:r>
                    <m:r>
                      <m:rPr>
                        <m:nor/>
                      </m:rPr>
                      <a:rPr lang="en-US" sz="2800" b="0" i="1" smtClean="0">
                        <a:solidFill>
                          <a:schemeClr val="bg1"/>
                        </a:solidFill>
                        <a:latin typeface="Times New Roman" pitchFamily="18" charset="0"/>
                        <a:ea typeface="Cambria Math"/>
                        <a:cs typeface="Times New Roman" pitchFamily="18" charset="0"/>
                      </a:rPr>
                      <m:t> </m:t>
                    </m:r>
                    <m:sSup>
                      <m:sSupPr>
                        <m:ctrlPr>
                          <a:rPr lang="vi-VN" sz="2800" i="1">
                            <a:solidFill>
                              <a:schemeClr val="bg1"/>
                            </a:solidFill>
                            <a:latin typeface="Cambria Math" panose="02040503050406030204" pitchFamily="18" charset="0"/>
                            <a:ea typeface="Cambria Math"/>
                          </a:rPr>
                        </m:ctrlPr>
                      </m:sSupPr>
                      <m:e>
                        <m:r>
                          <a:rPr lang="en-US" sz="2800" i="1">
                            <a:solidFill>
                              <a:schemeClr val="bg1"/>
                            </a:solidFill>
                            <a:latin typeface="Cambria Math" panose="02040503050406030204" pitchFamily="18" charset="0"/>
                            <a:ea typeface="Cambria Math"/>
                          </a:rPr>
                          <m:t>𝑟</m:t>
                        </m:r>
                      </m:e>
                      <m:sup>
                        <m:r>
                          <a:rPr lang="en-US" sz="2800" i="1">
                            <a:solidFill>
                              <a:schemeClr val="bg1"/>
                            </a:solidFill>
                            <a:latin typeface="Cambria Math" panose="02040503050406030204" pitchFamily="18" charset="0"/>
                            <a:ea typeface="Cambria Math"/>
                          </a:rPr>
                          <m:t>2</m:t>
                        </m:r>
                      </m:sup>
                    </m:sSup>
                    <m:r>
                      <m:rPr>
                        <m:nor/>
                      </m:rPr>
                      <a:rPr lang="vi-VN" sz="2800" i="1">
                        <a:solidFill>
                          <a:schemeClr val="bg1"/>
                        </a:solidFill>
                        <a:latin typeface="Times New Roman" pitchFamily="18" charset="0"/>
                        <a:ea typeface="Cambria Math"/>
                        <a:cs typeface="Times New Roman" pitchFamily="18" charset="0"/>
                      </a:rPr>
                      <m:t>h</m:t>
                    </m:r>
                  </m:oMath>
                </a14:m>
                <a:r>
                  <a:rPr lang="vi-VN" sz="2800" i="1" dirty="0">
                    <a:solidFill>
                      <a:schemeClr val="bg1"/>
                    </a:solidFill>
                    <a:latin typeface="Times New Roman" pitchFamily="18" charset="0"/>
                    <a:cs typeface="Times New Roman" pitchFamily="18" charset="0"/>
                  </a:rPr>
                  <a:t> </a:t>
                </a:r>
                <a:r>
                  <a:rPr lang="vi-VN" sz="2800" dirty="0">
                    <a:solidFill>
                      <a:schemeClr val="bg1"/>
                    </a:solidFill>
                    <a:latin typeface="Times New Roman" pitchFamily="18" charset="0"/>
                    <a:cs typeface="Times New Roman" pitchFamily="18" charset="0"/>
                  </a:rPr>
                  <a:t>= </a:t>
                </a:r>
                <a14:m>
                  <m:oMath xmlns:m="http://schemas.openxmlformats.org/officeDocument/2006/math">
                    <m:r>
                      <m:rPr>
                        <m:nor/>
                      </m:rPr>
                      <a:rPr lang="vi-VN" sz="2800" i="1" dirty="0">
                        <a:solidFill>
                          <a:schemeClr val="bg1"/>
                        </a:solidFill>
                        <a:latin typeface="Times New Roman" pitchFamily="18" charset="0"/>
                        <a:ea typeface="Cambria Math"/>
                        <a:cs typeface="Times New Roman" pitchFamily="18" charset="0"/>
                      </a:rPr>
                      <m:t>π</m:t>
                    </m:r>
                  </m:oMath>
                </a14:m>
                <a:r>
                  <a:rPr lang="vi-VN" sz="2800" dirty="0">
                    <a:solidFill>
                      <a:schemeClr val="bg1"/>
                    </a:solidFill>
                    <a:latin typeface="Times New Roman" pitchFamily="18" charset="0"/>
                    <a:cs typeface="Times New Roman" pitchFamily="18" charset="0"/>
                  </a:rPr>
                  <a:t>.</a:t>
                </a:r>
                <a14:m>
                  <m:oMath xmlns:m="http://schemas.openxmlformats.org/officeDocument/2006/math">
                    <m:sSup>
                      <m:sSupPr>
                        <m:ctrlPr>
                          <a:rPr lang="vi-VN" sz="2800" i="1">
                            <a:solidFill>
                              <a:schemeClr val="bg1"/>
                            </a:solidFill>
                            <a:latin typeface="Cambria Math" panose="02040503050406030204" pitchFamily="18" charset="0"/>
                            <a:ea typeface="Cambria Math"/>
                          </a:rPr>
                        </m:ctrlPr>
                      </m:sSupPr>
                      <m:e>
                        <m:r>
                          <a:rPr lang="en-US" sz="2800" i="1">
                            <a:solidFill>
                              <a:schemeClr val="bg1"/>
                            </a:solidFill>
                            <a:latin typeface="Cambria Math" panose="02040503050406030204" pitchFamily="18" charset="0"/>
                            <a:ea typeface="Cambria Math"/>
                          </a:rPr>
                          <m:t>3</m:t>
                        </m:r>
                      </m:e>
                      <m:sup>
                        <m:r>
                          <a:rPr lang="en-US" sz="2800" i="1">
                            <a:solidFill>
                              <a:schemeClr val="bg1"/>
                            </a:solidFill>
                            <a:latin typeface="Cambria Math" panose="02040503050406030204" pitchFamily="18" charset="0"/>
                            <a:ea typeface="Cambria Math"/>
                          </a:rPr>
                          <m:t>2</m:t>
                        </m:r>
                      </m:sup>
                    </m:sSup>
                    <m:r>
                      <m:rPr>
                        <m:nor/>
                      </m:rPr>
                      <a:rPr lang="vi-VN" sz="2800" dirty="0">
                        <a:solidFill>
                          <a:schemeClr val="bg1"/>
                        </a:solidFill>
                        <a:latin typeface="Times New Roman" pitchFamily="18" charset="0"/>
                        <a:cs typeface="Times New Roman" pitchFamily="18" charset="0"/>
                      </a:rPr>
                      <m:t>.6 =</m:t>
                    </m:r>
                    <m:r>
                      <m:rPr>
                        <m:nor/>
                      </m:rPr>
                      <a:rPr lang="en-US" sz="2800" b="0" i="0" dirty="0" smtClean="0">
                        <a:solidFill>
                          <a:schemeClr val="bg1"/>
                        </a:solidFill>
                        <a:latin typeface="Times New Roman" pitchFamily="18" charset="0"/>
                        <a:cs typeface="Times New Roman" pitchFamily="18" charset="0"/>
                      </a:rPr>
                      <m:t> </m:t>
                    </m:r>
                    <m:r>
                      <m:rPr>
                        <m:nor/>
                      </m:rPr>
                      <a:rPr lang="vi-VN" sz="2800" dirty="0">
                        <a:solidFill>
                          <a:schemeClr val="bg1"/>
                        </a:solidFill>
                        <a:latin typeface="Times New Roman" pitchFamily="18" charset="0"/>
                        <a:cs typeface="Times New Roman" pitchFamily="18" charset="0"/>
                      </a:rPr>
                      <m:t>54</m:t>
                    </m:r>
                    <m:r>
                      <m:rPr>
                        <m:nor/>
                      </m:rPr>
                      <a:rPr lang="el-GR" sz="2800" i="1" dirty="0">
                        <a:solidFill>
                          <a:schemeClr val="bg1"/>
                        </a:solidFill>
                        <a:latin typeface="Times New Roman" pitchFamily="18" charset="0"/>
                        <a:ea typeface="Cambria Math"/>
                        <a:cs typeface="Times New Roman" pitchFamily="18" charset="0"/>
                      </a:rPr>
                      <m:t>π</m:t>
                    </m:r>
                    <m:r>
                      <m:rPr>
                        <m:nor/>
                      </m:rPr>
                      <a:rPr lang="vi-VN" sz="2800" i="1" dirty="0">
                        <a:solidFill>
                          <a:schemeClr val="bg1"/>
                        </a:solidFill>
                        <a:latin typeface="Times New Roman" pitchFamily="18" charset="0"/>
                        <a:ea typeface="Cambria Math"/>
                        <a:cs typeface="Times New Roman" pitchFamily="18" charset="0"/>
                      </a:rPr>
                      <m:t> </m:t>
                    </m:r>
                    <m:r>
                      <m:rPr>
                        <m:nor/>
                      </m:rPr>
                      <a:rPr lang="vi-VN" sz="2800" dirty="0">
                        <a:solidFill>
                          <a:schemeClr val="bg1"/>
                        </a:solidFill>
                        <a:latin typeface="Times New Roman" pitchFamily="18" charset="0"/>
                        <a:ea typeface="Cambria Math"/>
                        <a:cs typeface="Times New Roman" pitchFamily="18" charset="0"/>
                      </a:rPr>
                      <m:t>(</m:t>
                    </m:r>
                    <m:sSup>
                      <m:sSupPr>
                        <m:ctrlPr>
                          <a:rPr lang="vi-VN" sz="2800" i="1" dirty="0">
                            <a:solidFill>
                              <a:schemeClr val="bg1"/>
                            </a:solidFill>
                            <a:latin typeface="Cambria Math" panose="02040503050406030204" pitchFamily="18" charset="0"/>
                            <a:ea typeface="Cambria Math"/>
                          </a:rPr>
                        </m:ctrlPr>
                      </m:sSupPr>
                      <m:e>
                        <m:r>
                          <m:rPr>
                            <m:nor/>
                          </m:rPr>
                          <a:rPr lang="vi-VN" sz="2800" dirty="0">
                            <a:solidFill>
                              <a:schemeClr val="bg1"/>
                            </a:solidFill>
                            <a:latin typeface="Times New Roman" pitchFamily="18" charset="0"/>
                            <a:ea typeface="Cambria Math"/>
                            <a:cs typeface="Times New Roman" pitchFamily="18" charset="0"/>
                          </a:rPr>
                          <m:t>cm</m:t>
                        </m:r>
                      </m:e>
                      <m:sup>
                        <m:r>
                          <a:rPr lang="en-US" sz="2800" b="0" i="1" dirty="0" smtClean="0">
                            <a:solidFill>
                              <a:schemeClr val="bg1"/>
                            </a:solidFill>
                            <a:latin typeface="Cambria Math" panose="02040503050406030204" pitchFamily="18" charset="0"/>
                            <a:ea typeface="Cambria Math"/>
                            <a:cs typeface="Times New Roman" pitchFamily="18" charset="0"/>
                          </a:rPr>
                          <m:t>3</m:t>
                        </m:r>
                      </m:sup>
                    </m:sSup>
                  </m:oMath>
                </a14:m>
                <a:r>
                  <a:rPr lang="vi-VN" sz="2800" dirty="0">
                    <a:solidFill>
                      <a:schemeClr val="bg1"/>
                    </a:solidFill>
                    <a:latin typeface="Times New Roman" pitchFamily="18" charset="0"/>
                    <a:cs typeface="Times New Roman" pitchFamily="18" charset="0"/>
                  </a:rPr>
                  <a:t>)</a:t>
                </a:r>
              </a:p>
            </p:txBody>
          </p:sp>
        </mc:Choice>
        <mc:Fallback>
          <p:sp>
            <p:nvSpPr>
              <p:cNvPr id="19" name="TextBox 18" descr="OPL20U25GSXzBJYl68kk8uQGfFKzs7yb1M4KJWUiLk6ZEvGF+qCIPSnY57AbBFCvTWID07 2024 T9 CD 06565+K4lPs7H94VUqPe2XwIsfPRnrXQE//QTEXxb8/8N4CNc6FpgZahzpTjFhMzSA7T/nHJa11DE8Ng2TP3iAmRczFlmslSuUNOgUeb6yRvs0="/>
              <p:cNvSpPr txBox="1">
                <a:spLocks noRot="1" noChangeAspect="1" noMove="1" noResize="1" noEditPoints="1" noAdjustHandles="1" noChangeArrowheads="1" noChangeShapeType="1" noTextEdit="1"/>
              </p:cNvSpPr>
              <p:nvPr/>
            </p:nvSpPr>
            <p:spPr>
              <a:xfrm>
                <a:off x="3594067" y="2819400"/>
                <a:ext cx="4931863" cy="523220"/>
              </a:xfrm>
              <a:prstGeom prst="rect">
                <a:avLst/>
              </a:prstGeom>
              <a:blipFill>
                <a:blip r:embed="rId3"/>
                <a:stretch>
                  <a:fillRect t="-12941" r="-1483" b="-317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descr="OPL20U25GSXzBJYl68kk8uQGfFKzs7yb1M4KJWUiLk6ZEvGF+qCIPSnY57AbBFCvTWID07 2024 T9 CD 06565+K4lPs7H94VUqPe2XwIsfPRnrXQE//QTEXxb8/8N4CNc6FpgZahzpTjFhMzSA7T/nHJa11DE8Ng2TP3iAmRczFlmslSuUNOgUeb6yRvs0="/>
              <p:cNvSpPr/>
              <p:nvPr/>
            </p:nvSpPr>
            <p:spPr>
              <a:xfrm>
                <a:off x="2209800" y="3733800"/>
                <a:ext cx="2860783" cy="523220"/>
              </a:xfrm>
              <a:prstGeom prst="rect">
                <a:avLst/>
              </a:prstGeom>
            </p:spPr>
            <p:txBody>
              <a:bodyPr wrap="none">
                <a:spAutoFit/>
              </a:bodyPr>
              <a:lstStyle/>
              <a:p>
                <a:r>
                  <a:rPr lang="en-US" sz="2800" dirty="0">
                    <a:solidFill>
                      <a:schemeClr val="bg1"/>
                    </a:solidFill>
                    <a:latin typeface="Times New Roman"/>
                    <a:ea typeface="Times New Roman"/>
                  </a:rPr>
                  <a:t>Do</a:t>
                </a:r>
                <a:r>
                  <a:rPr lang="vi-VN" sz="2800" dirty="0">
                    <a:solidFill>
                      <a:schemeClr val="bg1"/>
                    </a:solidFill>
                    <a:latin typeface="Times New Roman"/>
                    <a:ea typeface="Times New Roman"/>
                  </a:rPr>
                  <a:t> đó : </a:t>
                </a:r>
                <a14:m>
                  <m:oMath xmlns:m="http://schemas.openxmlformats.org/officeDocument/2006/math">
                    <m:sSub>
                      <m:sSubPr>
                        <m:ctrlPr>
                          <a:rPr lang="vi-VN" sz="2800" i="1" smtClean="0">
                            <a:solidFill>
                              <a:schemeClr val="bg1"/>
                            </a:solidFill>
                            <a:latin typeface="Cambria Math" panose="02040503050406030204" pitchFamily="18" charset="0"/>
                          </a:rPr>
                        </m:ctrlPr>
                      </m:sSubPr>
                      <m:e>
                        <m:r>
                          <a:rPr lang="en-US" sz="2800" b="0" i="1" smtClean="0">
                            <a:solidFill>
                              <a:schemeClr val="bg1"/>
                            </a:solidFill>
                            <a:latin typeface="Cambria Math" panose="02040503050406030204" pitchFamily="18" charset="0"/>
                          </a:rPr>
                          <m:t>𝑉</m:t>
                        </m:r>
                      </m:e>
                      <m:sub>
                        <m:r>
                          <a:rPr lang="en-US" sz="2800" b="0" i="1" smtClean="0">
                            <a:solidFill>
                              <a:schemeClr val="bg1"/>
                            </a:solidFill>
                            <a:latin typeface="Cambria Math" panose="02040503050406030204" pitchFamily="18" charset="0"/>
                          </a:rPr>
                          <m:t>𝐵</m:t>
                        </m:r>
                      </m:sub>
                    </m:sSub>
                    <m:r>
                      <m:rPr>
                        <m:nor/>
                      </m:rPr>
                      <a:rPr lang="vi-VN" sz="2800" i="1">
                        <a:solidFill>
                          <a:schemeClr val="bg1"/>
                        </a:solidFill>
                        <a:latin typeface="Times New Roman" pitchFamily="18" charset="0"/>
                        <a:cs typeface="Times New Roman" pitchFamily="18" charset="0"/>
                      </a:rPr>
                      <m:t>= </m:t>
                    </m:r>
                  </m:oMath>
                </a14:m>
                <a:r>
                  <a:rPr lang="vi-VN" sz="2800" i="1" dirty="0">
                    <a:solidFill>
                      <a:schemeClr val="bg1"/>
                    </a:solidFill>
                    <a:latin typeface="Times New Roman" pitchFamily="18" charset="0"/>
                    <a:ea typeface="Times New Roman"/>
                    <a:cs typeface="Times New Roman" pitchFamily="18" charset="0"/>
                  </a:rPr>
                  <a:t> 3</a:t>
                </a:r>
                <a:r>
                  <a:rPr lang="vi-VN" sz="2800" dirty="0">
                    <a:solidFill>
                      <a:schemeClr val="bg1"/>
                    </a:solidFill>
                  </a:rPr>
                  <a:t> </a:t>
                </a:r>
                <a14:m>
                  <m:oMath xmlns:m="http://schemas.openxmlformats.org/officeDocument/2006/math">
                    <m:sSub>
                      <m:sSubPr>
                        <m:ctrlPr>
                          <a:rPr lang="vi-VN"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𝑉</m:t>
                        </m:r>
                      </m:e>
                      <m:sub>
                        <m:r>
                          <a:rPr lang="en-US" sz="2800" b="0" i="1" smtClean="0">
                            <a:solidFill>
                              <a:schemeClr val="bg1"/>
                            </a:solidFill>
                            <a:latin typeface="Cambria Math" panose="02040503050406030204" pitchFamily="18" charset="0"/>
                          </a:rPr>
                          <m:t>𝐴</m:t>
                        </m:r>
                      </m:sub>
                    </m:sSub>
                  </m:oMath>
                </a14:m>
                <a:endParaRPr lang="vi-VN" sz="2800" i="1" dirty="0">
                  <a:solidFill>
                    <a:schemeClr val="bg1"/>
                  </a:solidFill>
                  <a:latin typeface="Times New Roman" pitchFamily="18" charset="0"/>
                  <a:cs typeface="Times New Roman" pitchFamily="18" charset="0"/>
                </a:endParaRPr>
              </a:p>
            </p:txBody>
          </p:sp>
        </mc:Choice>
        <mc:Fallback>
          <p:sp>
            <p:nvSpPr>
              <p:cNvPr id="16" name="Rectangle 15" descr="OPL20U25GSXzBJYl68kk8uQGfFKzs7yb1M4KJWUiLk6ZEvGF+qCIPSnY57AbBFCvTWID07 2024 T9 CD 06565+K4lPs7H94VUqPe2XwIsfPRnrXQE//QTEXxb8/8N4CNc6FpgZahzpTjFhMzSA7T/nHJa11DE8Ng2TP3iAmRczFlmslSuUNOgUeb6yRvs0="/>
              <p:cNvSpPr>
                <a:spLocks noRot="1" noChangeAspect="1" noMove="1" noResize="1" noEditPoints="1" noAdjustHandles="1" noChangeArrowheads="1" noChangeShapeType="1" noTextEdit="1"/>
              </p:cNvSpPr>
              <p:nvPr/>
            </p:nvSpPr>
            <p:spPr>
              <a:xfrm>
                <a:off x="2209800" y="3733800"/>
                <a:ext cx="2860783" cy="523220"/>
              </a:xfrm>
              <a:prstGeom prst="rect">
                <a:avLst/>
              </a:prstGeom>
              <a:blipFill>
                <a:blip r:embed="rId4"/>
                <a:stretch>
                  <a:fillRect l="-4478" t="-12941" b="-31765"/>
                </a:stretch>
              </a:blipFill>
            </p:spPr>
            <p:txBody>
              <a:bodyPr/>
              <a:lstStyle/>
              <a:p>
                <a:r>
                  <a:rPr lang="en-US">
                    <a:noFill/>
                  </a:rPr>
                  <a:t> </a:t>
                </a:r>
              </a:p>
            </p:txBody>
          </p:sp>
        </mc:Fallback>
      </mc:AlternateContent>
      <p:sp>
        <p:nvSpPr>
          <p:cNvPr id="20" name="Rectangle 19" descr="OPL20U25GSXzBJYl68kk8uQGfFKzs7yb1M4KJWUiLk6ZEvGF+qCIPSnY57AbBFCvTWID07 2024 T9 CD 06565+K4lPs7H94VUqPe2XwIsfPRnrXQE//QTEXxb8/8N4CNc6FpgZahzpTjFhMzSA7T/nHJa11DE8Ng2TP3iAmRczFlmslSuUNOgUeb6yRvs0="/>
          <p:cNvSpPr/>
          <p:nvPr/>
        </p:nvSpPr>
        <p:spPr>
          <a:xfrm>
            <a:off x="2438400" y="4495801"/>
            <a:ext cx="8077200" cy="1384995"/>
          </a:xfrm>
          <a:prstGeom prst="rect">
            <a:avLst/>
          </a:prstGeom>
        </p:spPr>
        <p:txBody>
          <a:bodyPr wrap="square">
            <a:spAutoFit/>
          </a:bodyPr>
          <a:lstStyle/>
          <a:p>
            <a:r>
              <a:rPr lang="en-US" sz="2800" dirty="0">
                <a:solidFill>
                  <a:schemeClr val="bg1"/>
                </a:solidFill>
                <a:latin typeface="Times New Roman"/>
                <a:ea typeface="Times New Roman"/>
              </a:rPr>
              <a:t>M</a:t>
            </a:r>
            <a:r>
              <a:rPr lang="vi-VN" sz="2800" dirty="0">
                <a:solidFill>
                  <a:schemeClr val="bg1"/>
                </a:solidFill>
                <a:latin typeface="Times New Roman"/>
                <a:ea typeface="Times New Roman"/>
              </a:rPr>
              <a:t>à</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giá</a:t>
            </a:r>
            <a:r>
              <a:rPr lang="en-US" sz="2800" dirty="0">
                <a:solidFill>
                  <a:schemeClr val="bg1"/>
                </a:solidFill>
                <a:latin typeface="Times New Roman"/>
                <a:ea typeface="Times New Roman"/>
              </a:rPr>
              <a:t> ở </a:t>
            </a:r>
            <a:r>
              <a:rPr lang="en-US" sz="2800" dirty="0" err="1">
                <a:solidFill>
                  <a:schemeClr val="bg1"/>
                </a:solidFill>
                <a:latin typeface="Times New Roman"/>
                <a:ea typeface="Times New Roman"/>
              </a:rPr>
              <a:t>quầy</a:t>
            </a:r>
            <a:r>
              <a:rPr lang="en-US" sz="2800" dirty="0">
                <a:solidFill>
                  <a:schemeClr val="bg1"/>
                </a:solidFill>
                <a:latin typeface="Times New Roman"/>
                <a:ea typeface="Times New Roman"/>
              </a:rPr>
              <a:t> </a:t>
            </a:r>
            <a:r>
              <a:rPr lang="en-US" sz="2800" i="1" dirty="0">
                <a:solidFill>
                  <a:schemeClr val="bg1"/>
                </a:solidFill>
                <a:latin typeface="Times New Roman"/>
                <a:ea typeface="Times New Roman"/>
              </a:rPr>
              <a:t>B</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chỉ</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gấp</a:t>
            </a:r>
            <a:r>
              <a:rPr lang="en-US" sz="2800" dirty="0">
                <a:solidFill>
                  <a:schemeClr val="bg1"/>
                </a:solidFill>
                <a:latin typeface="Times New Roman"/>
                <a:ea typeface="Times New Roman"/>
              </a:rPr>
              <a:t> 2 </a:t>
            </a:r>
            <a:r>
              <a:rPr lang="en-US" sz="2800" dirty="0" err="1">
                <a:solidFill>
                  <a:schemeClr val="bg1"/>
                </a:solidFill>
                <a:latin typeface="Times New Roman"/>
                <a:ea typeface="Times New Roman"/>
              </a:rPr>
              <a:t>lần</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giá</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quầy</a:t>
            </a:r>
            <a:r>
              <a:rPr lang="en-US" sz="2800" dirty="0">
                <a:solidFill>
                  <a:schemeClr val="bg1"/>
                </a:solidFill>
                <a:latin typeface="Times New Roman"/>
                <a:ea typeface="Times New Roman"/>
              </a:rPr>
              <a:t> </a:t>
            </a:r>
            <a:r>
              <a:rPr lang="en-US" sz="2800" i="1" dirty="0">
                <a:solidFill>
                  <a:schemeClr val="bg1"/>
                </a:solidFill>
                <a:latin typeface="Times New Roman"/>
                <a:ea typeface="Times New Roman"/>
              </a:rPr>
              <a:t>A</a:t>
            </a:r>
            <a:r>
              <a:rPr lang="vi-VN" sz="2800" dirty="0">
                <a:solidFill>
                  <a:schemeClr val="bg1"/>
                </a:solidFill>
                <a:latin typeface="Times New Roman"/>
                <a:ea typeface="Times New Roman"/>
              </a:rPr>
              <a:t>. </a:t>
            </a:r>
            <a:endParaRPr lang="en-US" sz="2800" dirty="0">
              <a:solidFill>
                <a:schemeClr val="bg1"/>
              </a:solidFill>
              <a:latin typeface="Times New Roman"/>
              <a:ea typeface="Times New Roman"/>
            </a:endParaRPr>
          </a:p>
          <a:p>
            <a:r>
              <a:rPr lang="en-US" sz="2800" dirty="0" err="1">
                <a:solidFill>
                  <a:schemeClr val="bg1"/>
                </a:solidFill>
                <a:latin typeface="Times New Roman"/>
                <a:ea typeface="Times New Roman"/>
              </a:rPr>
              <a:t>Vậy</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giá</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rạp</a:t>
            </a:r>
            <a:r>
              <a:rPr lang="en-US" sz="2800" dirty="0">
                <a:solidFill>
                  <a:schemeClr val="bg1"/>
                </a:solidFill>
                <a:latin typeface="Times New Roman"/>
                <a:ea typeface="Times New Roman"/>
              </a:rPr>
              <a:t> </a:t>
            </a:r>
            <a:r>
              <a:rPr lang="en-US" sz="2800" i="1" dirty="0">
                <a:solidFill>
                  <a:schemeClr val="bg1"/>
                </a:solidFill>
                <a:latin typeface="Times New Roman"/>
                <a:ea typeface="Times New Roman"/>
              </a:rPr>
              <a:t>B</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rẻ</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hơn</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bạn</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Hà</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nên</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mua</a:t>
            </a:r>
            <a:r>
              <a:rPr lang="en-US" sz="2800" dirty="0">
                <a:solidFill>
                  <a:schemeClr val="bg1"/>
                </a:solidFill>
                <a:latin typeface="Times New Roman"/>
                <a:ea typeface="Times New Roman"/>
              </a:rPr>
              <a:t> </a:t>
            </a:r>
            <a:r>
              <a:rPr lang="en-US" sz="2800" dirty="0" err="1">
                <a:solidFill>
                  <a:schemeClr val="bg1"/>
                </a:solidFill>
                <a:latin typeface="Times New Roman"/>
                <a:ea typeface="Times New Roman"/>
              </a:rPr>
              <a:t>bắp</a:t>
            </a:r>
            <a:r>
              <a:rPr lang="en-US" sz="2800" dirty="0">
                <a:solidFill>
                  <a:schemeClr val="bg1"/>
                </a:solidFill>
                <a:latin typeface="Times New Roman"/>
                <a:ea typeface="Times New Roman"/>
              </a:rPr>
              <a:t> rang </a:t>
            </a:r>
            <a:r>
              <a:rPr lang="en-US" sz="2800" dirty="0" err="1">
                <a:solidFill>
                  <a:schemeClr val="bg1"/>
                </a:solidFill>
                <a:latin typeface="Times New Roman"/>
                <a:ea typeface="Times New Roman"/>
              </a:rPr>
              <a:t>bơ</a:t>
            </a:r>
            <a:r>
              <a:rPr lang="en-US" sz="2800" dirty="0">
                <a:solidFill>
                  <a:schemeClr val="bg1"/>
                </a:solidFill>
                <a:latin typeface="Times New Roman"/>
                <a:ea typeface="Times New Roman"/>
              </a:rPr>
              <a:t> ở </a:t>
            </a:r>
            <a:r>
              <a:rPr lang="en-US" sz="2800" dirty="0" err="1">
                <a:solidFill>
                  <a:schemeClr val="bg1"/>
                </a:solidFill>
                <a:latin typeface="Times New Roman"/>
                <a:ea typeface="Times New Roman"/>
              </a:rPr>
              <a:t>quầy</a:t>
            </a:r>
            <a:r>
              <a:rPr lang="en-US" sz="2800" dirty="0">
                <a:solidFill>
                  <a:schemeClr val="bg1"/>
                </a:solidFill>
                <a:latin typeface="Times New Roman"/>
                <a:ea typeface="Times New Roman"/>
              </a:rPr>
              <a:t> </a:t>
            </a:r>
            <a:r>
              <a:rPr lang="en-US" sz="2800" i="1" dirty="0">
                <a:solidFill>
                  <a:schemeClr val="bg1"/>
                </a:solidFill>
                <a:latin typeface="Times New Roman"/>
                <a:ea typeface="Times New Roman"/>
              </a:rPr>
              <a:t>B</a:t>
            </a:r>
            <a:r>
              <a:rPr lang="en-US" sz="2800" dirty="0">
                <a:solidFill>
                  <a:schemeClr val="bg1"/>
                </a:solidFill>
                <a:latin typeface="Times New Roman"/>
                <a:ea typeface="Times New Roman"/>
              </a:rPr>
              <a:t> </a:t>
            </a:r>
            <a:r>
              <a:rPr lang="vi-VN" sz="2800" dirty="0">
                <a:solidFill>
                  <a:schemeClr val="bg1"/>
                </a:solidFill>
                <a:latin typeface="Times New Roman"/>
                <a:ea typeface="Times New Roman"/>
              </a:rPr>
              <a:t>.</a:t>
            </a:r>
            <a:endParaRPr lang="vi-VN" sz="2800" dirty="0">
              <a:solidFill>
                <a:schemeClr val="bg1"/>
              </a:solidFill>
            </a:endParaRPr>
          </a:p>
        </p:txBody>
      </p:sp>
      <p:pic>
        <p:nvPicPr>
          <p:cNvPr id="1091" name="Picture 67"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538" y="5145088"/>
            <a:ext cx="2219325"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58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1000"/>
                                        <p:tgtEl>
                                          <p:spTgt spid="20"/>
                                        </p:tgtEl>
                                      </p:cBhvr>
                                    </p:animEffect>
                                    <p:anim calcmode="lin" valueType="num">
                                      <p:cBhvr>
                                        <p:cTn id="35" dur="1000" fill="hold"/>
                                        <p:tgtEl>
                                          <p:spTgt spid="20"/>
                                        </p:tgtEl>
                                        <p:attrNameLst>
                                          <p:attrName>ppt_x</p:attrName>
                                        </p:attrNameLst>
                                      </p:cBhvr>
                                      <p:tavLst>
                                        <p:tav tm="0">
                                          <p:val>
                                            <p:strVal val="#ppt_x"/>
                                          </p:val>
                                        </p:tav>
                                        <p:tav tm="100000">
                                          <p:val>
                                            <p:strVal val="#ppt_x"/>
                                          </p:val>
                                        </p:tav>
                                      </p:tavLst>
                                    </p:anim>
                                    <p:anim calcmode="lin" valueType="num">
                                      <p:cBhvr>
                                        <p:cTn id="3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9" grpId="0"/>
      <p:bldP spid="16" grpId="0"/>
      <p:bldP spid="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7E7911-FBEA-C8EC-1425-C05E0BAD7A7F}"/>
              </a:ext>
            </a:extLst>
          </p:cNvPr>
          <p:cNvSpPr>
            <a:spLocks noGrp="1"/>
          </p:cNvSpPr>
          <p:nvPr>
            <p:ph type="title"/>
          </p:nvPr>
        </p:nvSpPr>
        <p:spPr>
          <a:xfrm>
            <a:off x="1524000" y="26988"/>
            <a:ext cx="9144000" cy="563562"/>
          </a:xfrm>
        </p:spPr>
        <p:txBody>
          <a:bodyPr>
            <a:noAutofit/>
          </a:body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CĐ 3: TẠO ĐỒ DÙNG DẠNG HÌNH NÓN, HÌNH TRỤ. </a:t>
            </a:r>
            <a:endParaRPr lang="en-US" sz="2800" dirty="0">
              <a:solidFill>
                <a:srgbClr val="FFFF00"/>
              </a:solidFill>
            </a:endParaRPr>
          </a:p>
        </p:txBody>
      </p:sp>
      <p:sp>
        <p:nvSpPr>
          <p:cNvPr id="3" name="Rectangle 2" descr="OPL20U25GSXzBJYl68kk8uQGfFKzs7yb1M4KJWUiLk6ZEvGF+qCIPSnY57AbBFCvTWID07 2024 T9 CD 06565+K4lPs7H94VUqPe2XwIsfPRnrXQE//QTEXxb8/8N4CNc6FpgZahzpTjFhMzSA7T/nHJa11DE8Ng2TP3iAmRczFlmslSuUNOgUeb6yRvs0="/>
          <p:cNvSpPr/>
          <p:nvPr/>
        </p:nvSpPr>
        <p:spPr>
          <a:xfrm>
            <a:off x="76200" y="1779318"/>
            <a:ext cx="11811000" cy="3444789"/>
          </a:xfrm>
          <a:prstGeom prst="rect">
            <a:avLst/>
          </a:prstGeom>
        </p:spPr>
        <p:txBody>
          <a:bodyPr wrap="square">
            <a:spAutoFit/>
          </a:bodyPr>
          <a:lstStyle/>
          <a:p>
            <a:pPr>
              <a:lnSpc>
                <a:spcPct val="115000"/>
              </a:lnSpc>
            </a:pPr>
            <a:r>
              <a:rPr lang="vi-VN" sz="3200" dirty="0">
                <a:solidFill>
                  <a:schemeClr val="bg1"/>
                </a:solidFill>
                <a:latin typeface="Times New Roman"/>
                <a:ea typeface="Arial"/>
                <a:cs typeface="Times New Roman"/>
              </a:rPr>
              <a:t>- Về nhà chuẩn bị các thiết bị và học liệu để tiết 2 thực hành tạo đồ vật hình trụ.</a:t>
            </a:r>
            <a:endParaRPr lang="vi-VN" sz="3200" dirty="0">
              <a:solidFill>
                <a:schemeClr val="bg1"/>
              </a:solidFill>
              <a:latin typeface="Times New Roman"/>
              <a:ea typeface="Times New Roman"/>
            </a:endParaRPr>
          </a:p>
          <a:p>
            <a:pPr>
              <a:lnSpc>
                <a:spcPct val="115000"/>
              </a:lnSpc>
            </a:pPr>
            <a:r>
              <a:rPr lang="vi-VN" sz="3200" dirty="0">
                <a:solidFill>
                  <a:schemeClr val="bg1"/>
                </a:solidFill>
                <a:latin typeface="Times New Roman"/>
                <a:ea typeface="Arial"/>
                <a:cs typeface="Times New Roman"/>
              </a:rPr>
              <a:t>- Các nhóm ôn lại cách tạo lập hình trụ, ghi lại các bước làm trên bảng phụ hoặc PP .</a:t>
            </a:r>
            <a:endParaRPr lang="vi-VN" sz="3200" dirty="0">
              <a:solidFill>
                <a:schemeClr val="bg1"/>
              </a:solidFill>
              <a:latin typeface="Times New Roman"/>
              <a:ea typeface="Times New Roman"/>
            </a:endParaRPr>
          </a:p>
          <a:p>
            <a:pPr>
              <a:lnSpc>
                <a:spcPct val="115000"/>
              </a:lnSpc>
            </a:pPr>
            <a:r>
              <a:rPr lang="vi-VN" sz="3200" dirty="0">
                <a:solidFill>
                  <a:schemeClr val="bg1"/>
                </a:solidFill>
                <a:latin typeface="Times New Roman"/>
                <a:ea typeface="Arial"/>
                <a:cs typeface="Times New Roman"/>
              </a:rPr>
              <a:t>- Mỗi nhóm chuẩn bị giấy, bìa, kéo, keo dán hoặc băng dính 2 mặt, vật liệu trang trí.</a:t>
            </a:r>
            <a:endParaRPr lang="vi-VN" sz="3200" dirty="0">
              <a:solidFill>
                <a:schemeClr val="bg1"/>
              </a:solidFill>
              <a:latin typeface="Times New Roman"/>
              <a:ea typeface="Times New Roman"/>
            </a:endParaRPr>
          </a:p>
        </p:txBody>
      </p:sp>
      <p:sp>
        <p:nvSpPr>
          <p:cNvPr id="4" name="Rectangle 3" descr="OPL20U25GSXzBJYl68kk8uQGfFKzs7yb1M4KJWUiLk6ZEvGF+qCIPSnY57AbBFCvTWID07 2024 T9 CD 06565+K4lPs7H94VUqPe2XwIsfPRnrXQE//QTEXxb8/8N4CNc6FpgZahzpTjFhMzSA7T/nHJa11DE8Ng2TP3iAmRczFlmslSuUNOgUeb6yRvs0="/>
          <p:cNvSpPr/>
          <p:nvPr/>
        </p:nvSpPr>
        <p:spPr>
          <a:xfrm>
            <a:off x="3072390" y="990601"/>
            <a:ext cx="5439310" cy="548099"/>
          </a:xfrm>
          <a:prstGeom prst="rect">
            <a:avLst/>
          </a:prstGeom>
        </p:spPr>
        <p:txBody>
          <a:bodyPr wrap="none">
            <a:spAutoFit/>
          </a:bodyPr>
          <a:lstStyle/>
          <a:p>
            <a:pPr lvl="0" algn="ctr">
              <a:lnSpc>
                <a:spcPct val="115000"/>
              </a:lnSpc>
            </a:pPr>
            <a:r>
              <a:rPr lang="en-US" sz="2800" b="1" u="sng" dirty="0" err="1">
                <a:solidFill>
                  <a:prstClr val="white"/>
                </a:solidFill>
                <a:latin typeface="Times New Roman"/>
                <a:ea typeface="Times New Roman"/>
                <a:cs typeface="Times New Roman"/>
              </a:rPr>
              <a:t>Hướng</a:t>
            </a:r>
            <a:r>
              <a:rPr lang="en-US" sz="2800" b="1" u="sng" dirty="0">
                <a:solidFill>
                  <a:prstClr val="white"/>
                </a:solidFill>
                <a:latin typeface="Times New Roman"/>
                <a:ea typeface="Times New Roman"/>
                <a:cs typeface="Times New Roman"/>
              </a:rPr>
              <a:t> </a:t>
            </a:r>
            <a:r>
              <a:rPr lang="en-US" sz="2800" b="1" u="sng" dirty="0" err="1">
                <a:solidFill>
                  <a:prstClr val="white"/>
                </a:solidFill>
                <a:latin typeface="Times New Roman"/>
                <a:ea typeface="Times New Roman"/>
                <a:cs typeface="Times New Roman"/>
              </a:rPr>
              <a:t>dẫn</a:t>
            </a:r>
            <a:r>
              <a:rPr lang="en-US" sz="2800" b="1" u="sng" dirty="0">
                <a:solidFill>
                  <a:prstClr val="white"/>
                </a:solidFill>
                <a:latin typeface="Times New Roman"/>
                <a:ea typeface="Times New Roman"/>
                <a:cs typeface="Times New Roman"/>
              </a:rPr>
              <a:t> </a:t>
            </a:r>
            <a:r>
              <a:rPr lang="en-US" sz="2800" b="1" u="sng" dirty="0" err="1">
                <a:solidFill>
                  <a:prstClr val="white"/>
                </a:solidFill>
                <a:latin typeface="Times New Roman"/>
                <a:ea typeface="Times New Roman"/>
                <a:cs typeface="Times New Roman"/>
              </a:rPr>
              <a:t>tự</a:t>
            </a:r>
            <a:r>
              <a:rPr lang="en-US" sz="2800" b="1" u="sng" dirty="0">
                <a:solidFill>
                  <a:prstClr val="white"/>
                </a:solidFill>
                <a:latin typeface="Times New Roman"/>
                <a:ea typeface="Times New Roman"/>
                <a:cs typeface="Times New Roman"/>
              </a:rPr>
              <a:t> </a:t>
            </a:r>
            <a:r>
              <a:rPr lang="en-US" sz="2800" b="1" u="sng" dirty="0" err="1">
                <a:solidFill>
                  <a:prstClr val="white"/>
                </a:solidFill>
                <a:latin typeface="Times New Roman"/>
                <a:ea typeface="Times New Roman"/>
                <a:cs typeface="Times New Roman"/>
              </a:rPr>
              <a:t>học</a:t>
            </a:r>
            <a:r>
              <a:rPr lang="en-US" sz="2800" b="1" u="sng" dirty="0">
                <a:solidFill>
                  <a:prstClr val="white"/>
                </a:solidFill>
                <a:latin typeface="Times New Roman"/>
                <a:ea typeface="Times New Roman"/>
                <a:cs typeface="Times New Roman"/>
              </a:rPr>
              <a:t> ở </a:t>
            </a:r>
            <a:r>
              <a:rPr lang="en-US" sz="2800" b="1" u="sng" dirty="0" err="1">
                <a:solidFill>
                  <a:prstClr val="white"/>
                </a:solidFill>
                <a:latin typeface="Times New Roman"/>
                <a:ea typeface="Times New Roman"/>
                <a:cs typeface="Times New Roman"/>
              </a:rPr>
              <a:t>nhà</a:t>
            </a:r>
            <a:r>
              <a:rPr lang="en-US" sz="2800" b="1" u="sng" dirty="0">
                <a:solidFill>
                  <a:prstClr val="white"/>
                </a:solidFill>
                <a:latin typeface="Times New Roman"/>
                <a:ea typeface="Times New Roman"/>
                <a:cs typeface="Times New Roman"/>
              </a:rPr>
              <a:t> ( 2 </a:t>
            </a:r>
            <a:r>
              <a:rPr lang="en-US" sz="2800" b="1" u="sng" dirty="0" err="1">
                <a:solidFill>
                  <a:prstClr val="white"/>
                </a:solidFill>
                <a:latin typeface="Times New Roman"/>
                <a:ea typeface="Times New Roman"/>
                <a:cs typeface="Times New Roman"/>
              </a:rPr>
              <a:t>phút</a:t>
            </a:r>
            <a:r>
              <a:rPr lang="en-US" sz="2800" b="1" u="sng" dirty="0">
                <a:solidFill>
                  <a:prstClr val="white"/>
                </a:solidFill>
                <a:latin typeface="Times New Roman"/>
                <a:ea typeface="Times New Roman"/>
                <a:cs typeface="Times New Roman"/>
              </a:rPr>
              <a:t>) </a:t>
            </a:r>
            <a:endParaRPr lang="vi-VN" sz="2800" b="1" u="sng" dirty="0">
              <a:solidFill>
                <a:prstClr val="white"/>
              </a:solidFill>
              <a:latin typeface="Times New Roman"/>
              <a:ea typeface="Times New Roman"/>
              <a:cs typeface="Times New Roman"/>
            </a:endParaRPr>
          </a:p>
        </p:txBody>
      </p:sp>
      <p:pic>
        <p:nvPicPr>
          <p:cNvPr id="12290"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538" y="5145088"/>
            <a:ext cx="2219325" cy="1712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58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A01AEEBF-BFA7-40E1-50ED-E47FC2B6DA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81856" y="-672150"/>
            <a:ext cx="3572645" cy="4041315"/>
          </a:xfrm>
          <a:prstGeom prst="rect">
            <a:avLst/>
          </a:prstGeom>
        </p:spPr>
      </p:pic>
      <p:sp>
        <p:nvSpPr>
          <p:cNvPr id="5" name="文本框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B3E0154-A4F4-4F64-810A-E5FEE04588D9}"/>
              </a:ext>
            </a:extLst>
          </p:cNvPr>
          <p:cNvSpPr txBox="1"/>
          <p:nvPr/>
        </p:nvSpPr>
        <p:spPr>
          <a:xfrm>
            <a:off x="2286000" y="471344"/>
            <a:ext cx="6166926" cy="1754326"/>
          </a:xfrm>
          <a:prstGeom prst="rect">
            <a:avLst/>
          </a:prstGeom>
          <a:noFill/>
        </p:spPr>
        <p:txBody>
          <a:bodyPr wrap="square" rtlCol="0">
            <a:spAutoFit/>
          </a:bodyPr>
          <a:lstStyle/>
          <a:p>
            <a:pPr algn="ctr">
              <a:buClr>
                <a:srgbClr val="000000"/>
              </a:buClr>
              <a:buFont typeface="Arial"/>
              <a:buNone/>
              <a:defRPr/>
            </a:pPr>
            <a:r>
              <a:rPr lang="en-US" altLang="zh-CN" sz="3600" b="1" kern="0" dirty="0">
                <a:solidFill>
                  <a:srgbClr val="FFFF00"/>
                </a:solidFill>
                <a:latin typeface="Times New Roman" panose="02020603050405020304" pitchFamily="18" charset="0"/>
                <a:ea typeface="Arial Unicode MS" panose="020B0604020202020204" pitchFamily="34" charset="-122"/>
                <a:cs typeface="Times New Roman" panose="02020603050405020304" pitchFamily="18" charset="0"/>
                <a:sym typeface="Arial"/>
              </a:rPr>
              <a:t>CHÀO TẠM BIỆT </a:t>
            </a:r>
          </a:p>
          <a:p>
            <a:pPr algn="ctr">
              <a:buClr>
                <a:srgbClr val="000000"/>
              </a:buClr>
              <a:buFont typeface="Arial"/>
              <a:buNone/>
              <a:defRPr/>
            </a:pPr>
            <a:r>
              <a:rPr lang="en-US" altLang="zh-CN" sz="3600" b="1" kern="0" dirty="0">
                <a:solidFill>
                  <a:srgbClr val="FFFF00"/>
                </a:solidFill>
                <a:latin typeface="Times New Roman" panose="02020603050405020304" pitchFamily="18" charset="0"/>
                <a:ea typeface="Arial Unicode MS" panose="020B0604020202020204" pitchFamily="34" charset="-122"/>
                <a:cs typeface="Times New Roman" panose="02020603050405020304" pitchFamily="18" charset="0"/>
                <a:sym typeface="Arial"/>
              </a:rPr>
              <a:t>VÀ CHÚC CÁC CON HỌC TỐT!</a:t>
            </a:r>
            <a:endParaRPr lang="zh-CN" altLang="en-US" sz="3600" b="1" kern="0" dirty="0">
              <a:solidFill>
                <a:srgbClr val="FFFF00"/>
              </a:solidFill>
              <a:latin typeface="Times New Roman" panose="02020603050405020304" pitchFamily="18" charset="0"/>
              <a:ea typeface="Arial Unicode MS" panose="020B0604020202020204" pitchFamily="34" charset="-122"/>
              <a:cs typeface="Times New Roman" panose="02020603050405020304" pitchFamily="18" charset="0"/>
              <a:sym typeface="Arial"/>
            </a:endParaRPr>
          </a:p>
        </p:txBody>
      </p:sp>
      <p:pic>
        <p:nvPicPr>
          <p:cNvPr id="6" name="图片 2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5C743F1-E5D9-B753-2896-8C00F278490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187"/>
          <a:stretch/>
        </p:blipFill>
        <p:spPr>
          <a:xfrm>
            <a:off x="7589044" y="-256685"/>
            <a:ext cx="3078956" cy="1927486"/>
          </a:xfrm>
          <a:custGeom>
            <a:avLst/>
            <a:gdLst>
              <a:gd name="connsiteX0" fmla="*/ 0 w 10489406"/>
              <a:gd name="connsiteY0" fmla="*/ 0 h 4924926"/>
              <a:gd name="connsiteX1" fmla="*/ 10489406 w 10489406"/>
              <a:gd name="connsiteY1" fmla="*/ 0 h 4924926"/>
              <a:gd name="connsiteX2" fmla="*/ 10489406 w 10489406"/>
              <a:gd name="connsiteY2" fmla="*/ 4924926 h 4924926"/>
              <a:gd name="connsiteX3" fmla="*/ 3121009 w 10489406"/>
              <a:gd name="connsiteY3" fmla="*/ 4924926 h 4924926"/>
              <a:gd name="connsiteX4" fmla="*/ 3140441 w 10489406"/>
              <a:gd name="connsiteY4" fmla="*/ 4862327 h 4924926"/>
              <a:gd name="connsiteX5" fmla="*/ 3155759 w 10489406"/>
              <a:gd name="connsiteY5" fmla="*/ 4710374 h 4924926"/>
              <a:gd name="connsiteX6" fmla="*/ 2401780 w 10489406"/>
              <a:gd name="connsiteY6" fmla="*/ 3956395 h 4924926"/>
              <a:gd name="connsiteX7" fmla="*/ 1647801 w 10489406"/>
              <a:gd name="connsiteY7" fmla="*/ 4710374 h 4924926"/>
              <a:gd name="connsiteX8" fmla="*/ 1663119 w 10489406"/>
              <a:gd name="connsiteY8" fmla="*/ 4862327 h 4924926"/>
              <a:gd name="connsiteX9" fmla="*/ 1682551 w 10489406"/>
              <a:gd name="connsiteY9" fmla="*/ 4924926 h 4924926"/>
              <a:gd name="connsiteX10" fmla="*/ 0 w 10489406"/>
              <a:gd name="connsiteY10" fmla="*/ 4924926 h 4924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89406" h="4924926">
                <a:moveTo>
                  <a:pt x="0" y="0"/>
                </a:moveTo>
                <a:lnTo>
                  <a:pt x="10489406" y="0"/>
                </a:lnTo>
                <a:lnTo>
                  <a:pt x="10489406" y="4924926"/>
                </a:lnTo>
                <a:lnTo>
                  <a:pt x="3121009" y="4924926"/>
                </a:lnTo>
                <a:lnTo>
                  <a:pt x="3140441" y="4862327"/>
                </a:lnTo>
                <a:cubicBezTo>
                  <a:pt x="3150485" y="4813245"/>
                  <a:pt x="3155759" y="4762426"/>
                  <a:pt x="3155759" y="4710374"/>
                </a:cubicBezTo>
                <a:cubicBezTo>
                  <a:pt x="3155759" y="4293963"/>
                  <a:pt x="2818191" y="3956395"/>
                  <a:pt x="2401780" y="3956395"/>
                </a:cubicBezTo>
                <a:cubicBezTo>
                  <a:pt x="1985369" y="3956395"/>
                  <a:pt x="1647801" y="4293963"/>
                  <a:pt x="1647801" y="4710374"/>
                </a:cubicBezTo>
                <a:cubicBezTo>
                  <a:pt x="1647801" y="4762426"/>
                  <a:pt x="1653076" y="4813245"/>
                  <a:pt x="1663119" y="4862327"/>
                </a:cubicBezTo>
                <a:lnTo>
                  <a:pt x="1682551" y="4924926"/>
                </a:lnTo>
                <a:lnTo>
                  <a:pt x="0" y="4924926"/>
                </a:lnTo>
                <a:close/>
              </a:path>
            </a:pathLst>
          </a:custGeom>
          <a:effectLst>
            <a:outerShdw blurRad="254000" dist="38100" dir="8100000" algn="tr" rotWithShape="0">
              <a:prstClr val="black">
                <a:alpha val="30000"/>
              </a:prstClr>
            </a:outerShdw>
          </a:effectLst>
        </p:spPr>
      </p:pic>
      <p:pic>
        <p:nvPicPr>
          <p:cNvPr id="7" name="Picture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5EE1C1A-7A71-5267-28F7-9084B2A9EE1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7452"/>
          <a:stretch/>
        </p:blipFill>
        <p:spPr bwMode="auto">
          <a:xfrm>
            <a:off x="1981200" y="2225670"/>
            <a:ext cx="8229600" cy="4270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30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93570047-0C4B-697C-0A36-621A118120EB}"/>
              </a:ext>
            </a:extLst>
          </p:cNvPr>
          <p:cNvSpPr>
            <a:spLocks noGrp="1"/>
          </p:cNvSpPr>
          <p:nvPr>
            <p:ph type="title"/>
          </p:nvPr>
        </p:nvSpPr>
        <p:spPr>
          <a:xfrm>
            <a:off x="1219201" y="1752601"/>
            <a:ext cx="9393933" cy="914401"/>
          </a:xfrm>
        </p:spPr>
        <p:txBody>
          <a:bodyPr>
            <a:noAutofit/>
          </a:bodyPr>
          <a:lstStyle/>
          <a:p>
            <a:pPr algn="ctr">
              <a:lnSpc>
                <a:spcPct val="150000"/>
              </a:lnSpc>
              <a:spcBef>
                <a:spcPts val="1200"/>
              </a:spcBef>
              <a:spcAft>
                <a:spcPts val="1800"/>
              </a:spcAft>
            </a:pPr>
            <a:r>
              <a:rPr lang="en-US" sz="3200" b="1" dirty="0">
                <a:solidFill>
                  <a:srgbClr val="FFFF00"/>
                </a:solidFill>
                <a:latin typeface="Times New Roman" panose="02020603050405020304" pitchFamily="18" charset="0"/>
                <a:cs typeface="Times New Roman" panose="02020603050405020304" pitchFamily="18" charset="0"/>
              </a:rPr>
              <a:t>HOẠT ĐỘNG THỰC HÀNH </a:t>
            </a:r>
            <a:r>
              <a:rPr lang="en-US" sz="3200" b="1">
                <a:solidFill>
                  <a:srgbClr val="FFFF00"/>
                </a:solidFill>
                <a:latin typeface="Times New Roman" panose="02020603050405020304" pitchFamily="18" charset="0"/>
                <a:cs typeface="Times New Roman" panose="02020603050405020304" pitchFamily="18" charset="0"/>
              </a:rPr>
              <a:t>VÀ TRẢI NGHIỆM </a:t>
            </a:r>
            <a:br>
              <a:rPr lang="en-US" sz="3200" b="1">
                <a:solidFill>
                  <a:srgbClr val="FFFF00"/>
                </a:solidFill>
                <a:latin typeface="Times New Roman" panose="02020603050405020304" pitchFamily="18" charset="0"/>
                <a:cs typeface="Times New Roman" panose="02020603050405020304" pitchFamily="18" charset="0"/>
              </a:rPr>
            </a:br>
            <a:r>
              <a:rPr lang="en-US" sz="3200" b="1">
                <a:solidFill>
                  <a:srgbClr val="FFFF00"/>
                </a:solidFill>
                <a:latin typeface="Times New Roman" panose="02020603050405020304" pitchFamily="18" charset="0"/>
                <a:cs typeface="Times New Roman" panose="02020603050405020304" pitchFamily="18" charset="0"/>
              </a:rPr>
              <a:t>CHỦ </a:t>
            </a:r>
            <a:r>
              <a:rPr lang="en-US" sz="3200" b="1" dirty="0">
                <a:solidFill>
                  <a:srgbClr val="FFFF00"/>
                </a:solidFill>
                <a:latin typeface="Times New Roman" panose="02020603050405020304" pitchFamily="18" charset="0"/>
                <a:cs typeface="Times New Roman" panose="02020603050405020304" pitchFamily="18" charset="0"/>
              </a:rPr>
              <a:t>ĐỀ 3. </a:t>
            </a:r>
            <a:br>
              <a:rPr lang="en-US" sz="3200" b="1" dirty="0">
                <a:solidFill>
                  <a:srgbClr val="FFFF00"/>
                </a:solidFill>
                <a:latin typeface="Times New Roman" panose="02020603050405020304" pitchFamily="18" charset="0"/>
                <a:cs typeface="Times New Roman" panose="02020603050405020304" pitchFamily="18" charset="0"/>
              </a:rPr>
            </a:br>
            <a:r>
              <a:rPr lang="en-US" sz="3200" b="1" dirty="0">
                <a:solidFill>
                  <a:srgbClr val="FFFF00"/>
                </a:solidFill>
                <a:latin typeface="Times New Roman" panose="02020603050405020304" pitchFamily="18" charset="0"/>
                <a:cs typeface="Times New Roman" panose="02020603050405020304" pitchFamily="18" charset="0"/>
              </a:rPr>
              <a:t>TẠO ĐỒ DÙNG DẠNG HÌNH NÓN, HÌNH TRỤ.</a:t>
            </a:r>
            <a:endParaRPr lang="en-US" sz="3200" dirty="0">
              <a:solidFill>
                <a:srgbClr val="FFFF00"/>
              </a:solidFill>
            </a:endParaRPr>
          </a:p>
        </p:txBody>
      </p:sp>
      <p:sp>
        <p:nvSpPr>
          <p:cNvPr id="3" name="Content Placeholder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0966A0B-CCC3-E8DD-2DB9-5FDCAFE2E76B}"/>
              </a:ext>
            </a:extLst>
          </p:cNvPr>
          <p:cNvSpPr>
            <a:spLocks noGrp="1"/>
          </p:cNvSpPr>
          <p:nvPr>
            <p:ph idx="1"/>
          </p:nvPr>
        </p:nvSpPr>
        <p:spPr>
          <a:xfrm>
            <a:off x="5181603" y="3355138"/>
            <a:ext cx="1648053" cy="531063"/>
          </a:xfrm>
        </p:spPr>
        <p:txBody>
          <a:bodyPr>
            <a:normAutofit/>
          </a:bodyPr>
          <a:lstStyle/>
          <a:p>
            <a:pPr marL="0" indent="0" algn="ctr">
              <a:buNone/>
            </a:pPr>
            <a:r>
              <a:rPr lang="en-US" b="1" dirty="0">
                <a:solidFill>
                  <a:srgbClr val="FFFF00"/>
                </a:solidFill>
                <a:latin typeface="Times New Roman" panose="02020603050405020304" pitchFamily="18" charset="0"/>
                <a:cs typeface="Times New Roman" panose="02020603050405020304" pitchFamily="18" charset="0"/>
              </a:rPr>
              <a:t>(</a:t>
            </a:r>
            <a:r>
              <a:rPr lang="en-US" b="1" dirty="0" err="1">
                <a:solidFill>
                  <a:srgbClr val="FFFF00"/>
                </a:solidFill>
                <a:latin typeface="Times New Roman" panose="02020603050405020304" pitchFamily="18" charset="0"/>
                <a:cs typeface="Times New Roman" panose="02020603050405020304" pitchFamily="18" charset="0"/>
              </a:rPr>
              <a:t>Tiết</a:t>
            </a:r>
            <a:r>
              <a:rPr lang="en-US" b="1" dirty="0">
                <a:solidFill>
                  <a:srgbClr val="FFFF00"/>
                </a:solidFill>
                <a:latin typeface="Times New Roman" panose="02020603050405020304" pitchFamily="18" charset="0"/>
                <a:cs typeface="Times New Roman" panose="02020603050405020304" pitchFamily="18" charset="0"/>
              </a:rPr>
              <a:t> 1)</a:t>
            </a:r>
          </a:p>
        </p:txBody>
      </p:sp>
      <p:pic>
        <p:nvPicPr>
          <p:cNvPr id="4" name="Google Shape;54;p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D0DC559-E816-6894-91E5-58A8531C2236}"/>
              </a:ext>
            </a:extLst>
          </p:cNvPr>
          <p:cNvPicPr preferRelativeResize="0"/>
          <p:nvPr/>
        </p:nvPicPr>
        <p:blipFill>
          <a:blip r:embed="rId2">
            <a:alphaModFix/>
          </a:blip>
          <a:stretch>
            <a:fillRect/>
          </a:stretch>
        </p:blipFill>
        <p:spPr>
          <a:xfrm>
            <a:off x="8859978" y="64328"/>
            <a:ext cx="1808025" cy="3403600"/>
          </a:xfrm>
          <a:prstGeom prst="rect">
            <a:avLst/>
          </a:prstGeom>
          <a:noFill/>
          <a:ln>
            <a:noFill/>
          </a:ln>
        </p:spPr>
      </p:pic>
      <p:pic>
        <p:nvPicPr>
          <p:cNvPr id="5" name="Google Shape;53;p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DDE7E48-2BD0-5D2B-40A4-2A6D3FFB140D}"/>
              </a:ext>
            </a:extLst>
          </p:cNvPr>
          <p:cNvPicPr preferRelativeResize="0"/>
          <p:nvPr/>
        </p:nvPicPr>
        <p:blipFill>
          <a:blip r:embed="rId3">
            <a:alphaModFix/>
          </a:blip>
          <a:stretch>
            <a:fillRect/>
          </a:stretch>
        </p:blipFill>
        <p:spPr>
          <a:xfrm>
            <a:off x="1578865" y="4282821"/>
            <a:ext cx="2481356" cy="2575349"/>
          </a:xfrm>
          <a:prstGeom prst="rect">
            <a:avLst/>
          </a:prstGeom>
          <a:noFill/>
          <a:ln>
            <a:noFill/>
          </a:ln>
        </p:spPr>
      </p:pic>
      <p:pic>
        <p:nvPicPr>
          <p:cNvPr id="6" name="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B0E9D86-FFCE-1225-743D-3C31A8BD48F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631394">
            <a:off x="7101187" y="3067941"/>
            <a:ext cx="2395598" cy="3194131"/>
          </a:xfrm>
          <a:prstGeom prst="rect">
            <a:avLst/>
          </a:prstGeom>
        </p:spPr>
      </p:pic>
      <p:pic>
        <p:nvPicPr>
          <p:cNvPr id="7" name="Graphic 6"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F4B61C0-993C-71AA-2BF5-84BC50CFAFD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8889495">
            <a:off x="7300015" y="4216784"/>
            <a:ext cx="1574403" cy="1180802"/>
          </a:xfrm>
          <a:prstGeom prst="rect">
            <a:avLst/>
          </a:prstGeom>
        </p:spPr>
      </p:pic>
      <p:pic>
        <p:nvPicPr>
          <p:cNvPr id="8" name="Graphic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153854D-C107-5F14-99E6-EAEC58D8B0A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0520790">
            <a:off x="8047363" y="4126106"/>
            <a:ext cx="1116302" cy="1488402"/>
          </a:xfrm>
          <a:prstGeom prst="rect">
            <a:avLst/>
          </a:prstGeom>
        </p:spPr>
      </p:pic>
    </p:spTree>
    <p:extLst>
      <p:ext uri="{BB962C8B-B14F-4D97-AF65-F5344CB8AC3E}">
        <p14:creationId xmlns:p14="http://schemas.microsoft.com/office/powerpoint/2010/main" val="909414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Hình ảnh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B31E9C3-2857-4554-9A2F-E296104A5D6F}"/>
              </a:ext>
            </a:extLst>
          </p:cNvPr>
          <p:cNvPicPr>
            <a:picLocks noChangeAspect="1"/>
          </p:cNvPicPr>
          <p:nvPr/>
        </p:nvPicPr>
        <p:blipFill>
          <a:blip r:embed="rId2"/>
          <a:stretch>
            <a:fillRect/>
          </a:stretch>
        </p:blipFill>
        <p:spPr>
          <a:xfrm>
            <a:off x="4428961" y="231249"/>
            <a:ext cx="3177228" cy="4953000"/>
          </a:xfrm>
          <a:prstGeom prst="rect">
            <a:avLst/>
          </a:prstGeom>
          <a:noFill/>
        </p:spPr>
      </p:pic>
      <p:sp>
        <p:nvSpPr>
          <p:cNvPr id="10" name="Hình chữ nhật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25E670A-F252-425E-8FBD-2584A901E93B}"/>
              </a:ext>
            </a:extLst>
          </p:cNvPr>
          <p:cNvSpPr/>
          <p:nvPr/>
        </p:nvSpPr>
        <p:spPr>
          <a:xfrm>
            <a:off x="2815520" y="5478518"/>
            <a:ext cx="6677405" cy="1200329"/>
          </a:xfrm>
          <a:prstGeom prst="rect">
            <a:avLst/>
          </a:prstGeom>
          <a:noFill/>
        </p:spPr>
        <p:txBody>
          <a:bodyPr wrap="none" lIns="91440" tIns="45720" rIns="91440" bIns="45720">
            <a:spAutoFit/>
          </a:bodyPr>
          <a:lstStyle/>
          <a:p>
            <a:pPr algn="ctr">
              <a:defRPr/>
            </a:pPr>
            <a:r>
              <a:rPr lang="en-US" sz="7200" b="1" dirty="0">
                <a:ln w="13462">
                  <a:solidFill>
                    <a:prstClr val="white"/>
                  </a:solidFill>
                  <a:prstDash val="solid"/>
                </a:ln>
                <a:solidFill>
                  <a:prstClr val="black">
                    <a:lumMod val="85000"/>
                    <a:lumOff val="15000"/>
                  </a:prstClr>
                </a:solidFill>
                <a:effectLst>
                  <a:outerShdw dist="38100" dir="2700000" algn="bl" rotWithShape="0">
                    <a:srgbClr val="4472C4"/>
                  </a:outerShdw>
                </a:effectLst>
              </a:rPr>
              <a:t>CÁC HOẠT ĐỘNG</a:t>
            </a:r>
            <a:endParaRPr lang="vi-VN" sz="7200" b="1" dirty="0">
              <a:ln w="13462">
                <a:solidFill>
                  <a:prstClr val="white"/>
                </a:solidFill>
                <a:prstDash val="solid"/>
              </a:ln>
              <a:solidFill>
                <a:prstClr val="black">
                  <a:lumMod val="85000"/>
                  <a:lumOff val="15000"/>
                </a:prstClr>
              </a:solidFill>
              <a:effectLst>
                <a:outerShdw dist="38100" dir="2700000" algn="bl" rotWithShape="0">
                  <a:srgbClr val="4472C4"/>
                </a:outerShdw>
              </a:effectLst>
            </a:endParaRPr>
          </a:p>
        </p:txBody>
      </p:sp>
      <p:grpSp>
        <p:nvGrpSpPr>
          <p:cNvPr id="12" name="Nhóm 1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F13D352-FF12-4774-BF7F-7823AED9D71C}"/>
              </a:ext>
            </a:extLst>
          </p:cNvPr>
          <p:cNvGrpSpPr/>
          <p:nvPr/>
        </p:nvGrpSpPr>
        <p:grpSpPr>
          <a:xfrm>
            <a:off x="2854785" y="1423840"/>
            <a:ext cx="2050090" cy="1415771"/>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dirty="0"/>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5"/>
              <a:ext cx="2069370" cy="584775"/>
            </a:xfrm>
            <a:prstGeom prst="rect">
              <a:avLst/>
            </a:prstGeom>
            <a:noFill/>
          </p:spPr>
          <p:txBody>
            <a:bodyPr wrap="none" rtlCol="0">
              <a:spAutoFit/>
            </a:bodyPr>
            <a:lstStyle/>
            <a:p>
              <a:pPr>
                <a:defRPr/>
              </a:pPr>
              <a:r>
                <a:rPr lang="en-US" sz="3200" b="1" dirty="0" err="1">
                  <a:solidFill>
                    <a:srgbClr val="002060"/>
                  </a:solidFill>
                </a:rPr>
                <a:t>Mở</a:t>
              </a:r>
              <a:r>
                <a:rPr lang="en-US" sz="3200" b="1" dirty="0">
                  <a:solidFill>
                    <a:srgbClr val="002060"/>
                  </a:solidFill>
                </a:rPr>
                <a:t> </a:t>
              </a:r>
              <a:r>
                <a:rPr lang="en-US" sz="3200" b="1" dirty="0" err="1">
                  <a:solidFill>
                    <a:srgbClr val="002060"/>
                  </a:solidFill>
                </a:rPr>
                <a:t>đầu</a:t>
              </a:r>
              <a:endParaRPr lang="en-US" sz="3200" b="1" dirty="0">
                <a:solidFill>
                  <a:srgbClr val="002060"/>
                </a:solidFill>
              </a:endParaRPr>
            </a:p>
          </p:txBody>
        </p:sp>
      </p:grpSp>
      <p:grpSp>
        <p:nvGrpSpPr>
          <p:cNvPr id="13" name="Nhóm 1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2197C0D-4039-4F65-A23B-3D8031420B89}"/>
              </a:ext>
            </a:extLst>
          </p:cNvPr>
          <p:cNvGrpSpPr/>
          <p:nvPr/>
        </p:nvGrpSpPr>
        <p:grpSpPr>
          <a:xfrm>
            <a:off x="6017641" y="440641"/>
            <a:ext cx="2271617" cy="1415771"/>
            <a:chOff x="5714125" y="780700"/>
            <a:chExt cx="3028822"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dirty="0"/>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6113828" y="811476"/>
              <a:ext cx="2162013" cy="1384994"/>
            </a:xfrm>
            <a:prstGeom prst="rect">
              <a:avLst/>
            </a:prstGeom>
            <a:noFill/>
          </p:spPr>
          <p:txBody>
            <a:bodyPr wrap="square" rtlCol="0">
              <a:spAutoFit/>
            </a:bodyPr>
            <a:lstStyle/>
            <a:p>
              <a:pPr algn="ctr">
                <a:defRPr/>
              </a:pPr>
              <a:r>
                <a:rPr lang="en-US" sz="2800" b="1" dirty="0" err="1">
                  <a:solidFill>
                    <a:srgbClr val="002060"/>
                  </a:solidFill>
                </a:rPr>
                <a:t>Hình</a:t>
              </a:r>
              <a:r>
                <a:rPr lang="en-US" sz="2800" b="1" dirty="0">
                  <a:solidFill>
                    <a:srgbClr val="002060"/>
                  </a:solidFill>
                </a:rPr>
                <a:t> </a:t>
              </a:r>
              <a:r>
                <a:rPr lang="en-US" sz="2800" b="1" dirty="0" err="1">
                  <a:solidFill>
                    <a:srgbClr val="002060"/>
                  </a:solidFill>
                </a:rPr>
                <a:t>thành</a:t>
              </a:r>
              <a:r>
                <a:rPr lang="en-US" sz="2800" b="1" dirty="0">
                  <a:solidFill>
                    <a:srgbClr val="002060"/>
                  </a:solidFill>
                </a:rPr>
                <a:t> </a:t>
              </a:r>
              <a:r>
                <a:rPr lang="en-US" sz="2800" b="1" dirty="0" err="1">
                  <a:solidFill>
                    <a:srgbClr val="002060"/>
                  </a:solidFill>
                </a:rPr>
                <a:t>kiến</a:t>
              </a:r>
              <a:r>
                <a:rPr lang="en-US" sz="2800" b="1" dirty="0">
                  <a:solidFill>
                    <a:srgbClr val="002060"/>
                  </a:solidFill>
                </a:rPr>
                <a:t> </a:t>
              </a:r>
              <a:r>
                <a:rPr lang="en-US" sz="2800" b="1" dirty="0" err="1">
                  <a:solidFill>
                    <a:srgbClr val="002060"/>
                  </a:solidFill>
                </a:rPr>
                <a:t>thức</a:t>
              </a:r>
              <a:endParaRPr lang="en-US" sz="2800" b="1" dirty="0">
                <a:solidFill>
                  <a:srgbClr val="002060"/>
                </a:solidFill>
              </a:endParaRPr>
            </a:p>
          </p:txBody>
        </p:sp>
      </p:grpSp>
      <p:grpSp>
        <p:nvGrpSpPr>
          <p:cNvPr id="15" name="Nhóm 1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743DAFD-E003-42CA-BE1A-E2285E182AD8}"/>
              </a:ext>
            </a:extLst>
          </p:cNvPr>
          <p:cNvGrpSpPr/>
          <p:nvPr/>
        </p:nvGrpSpPr>
        <p:grpSpPr>
          <a:xfrm>
            <a:off x="8001036" y="1497986"/>
            <a:ext cx="2271617" cy="1425362"/>
            <a:chOff x="6997439" y="2348815"/>
            <a:chExt cx="3028822" cy="1425361"/>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dirty="0"/>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430843" y="2696959"/>
              <a:ext cx="2162013" cy="1077217"/>
            </a:xfrm>
            <a:prstGeom prst="rect">
              <a:avLst/>
            </a:prstGeom>
            <a:noFill/>
          </p:spPr>
          <p:txBody>
            <a:bodyPr wrap="square" rtlCol="0">
              <a:spAutoFit/>
            </a:bodyPr>
            <a:lstStyle/>
            <a:p>
              <a:pPr algn="ctr">
                <a:defRPr/>
              </a:pPr>
              <a:r>
                <a:rPr lang="en-US" sz="3200" b="1" dirty="0" err="1">
                  <a:solidFill>
                    <a:srgbClr val="002060"/>
                  </a:solidFill>
                </a:rPr>
                <a:t>Luyện</a:t>
              </a:r>
              <a:r>
                <a:rPr lang="en-US" sz="3200" b="1" dirty="0">
                  <a:solidFill>
                    <a:srgbClr val="002060"/>
                  </a:solidFill>
                </a:rPr>
                <a:t>    </a:t>
              </a:r>
              <a:r>
                <a:rPr lang="en-US" sz="3200" b="1" dirty="0" err="1">
                  <a:solidFill>
                    <a:srgbClr val="002060"/>
                  </a:solidFill>
                </a:rPr>
                <a:t>tập</a:t>
              </a:r>
              <a:endParaRPr lang="en-US" sz="3200" b="1" dirty="0">
                <a:solidFill>
                  <a:srgbClr val="002060"/>
                </a:solidFill>
              </a:endParaRPr>
            </a:p>
          </p:txBody>
        </p:sp>
      </p:grpSp>
      <p:sp>
        <p:nvSpPr>
          <p:cNvPr id="16" name="Google Shape;162;p2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0ADFAA8-8CC7-4D2F-BE3A-F51CE7B478C5}"/>
              </a:ext>
            </a:extLst>
          </p:cNvPr>
          <p:cNvSpPr/>
          <p:nvPr/>
        </p:nvSpPr>
        <p:spPr>
          <a:xfrm>
            <a:off x="4921893" y="2311558"/>
            <a:ext cx="1707508" cy="1204397"/>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sz="1867"/>
          </a:p>
        </p:txBody>
      </p:sp>
      <p:grpSp>
        <p:nvGrpSpPr>
          <p:cNvPr id="14" name="Nhóm 1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5A49C3E4-32FC-415B-B0A0-356A49F60C39}"/>
              </a:ext>
            </a:extLst>
          </p:cNvPr>
          <p:cNvGrpSpPr/>
          <p:nvPr/>
        </p:nvGrpSpPr>
        <p:grpSpPr>
          <a:xfrm>
            <a:off x="7199323" y="3237704"/>
            <a:ext cx="2271617" cy="1415772"/>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dirty="0"/>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369679" y="2643454"/>
              <a:ext cx="2162013" cy="1077216"/>
            </a:xfrm>
            <a:prstGeom prst="rect">
              <a:avLst/>
            </a:prstGeom>
            <a:noFill/>
          </p:spPr>
          <p:txBody>
            <a:bodyPr wrap="square" rtlCol="0">
              <a:spAutoFit/>
            </a:bodyPr>
            <a:lstStyle/>
            <a:p>
              <a:pPr algn="ctr">
                <a:defRPr/>
              </a:pPr>
              <a:r>
                <a:rPr lang="en-US" sz="3200" b="1" dirty="0" err="1">
                  <a:solidFill>
                    <a:srgbClr val="002060"/>
                  </a:solidFill>
                </a:rPr>
                <a:t>Vận</a:t>
              </a:r>
              <a:r>
                <a:rPr lang="en-US" sz="3200" b="1" dirty="0">
                  <a:solidFill>
                    <a:srgbClr val="002060"/>
                  </a:solidFill>
                </a:rPr>
                <a:t> </a:t>
              </a:r>
              <a:r>
                <a:rPr lang="en-US" sz="3200" b="1" dirty="0" err="1">
                  <a:solidFill>
                    <a:srgbClr val="002060"/>
                  </a:solidFill>
                </a:rPr>
                <a:t>dụng</a:t>
              </a:r>
              <a:r>
                <a:rPr lang="en-US" sz="3200" b="1" dirty="0">
                  <a:solidFill>
                    <a:srgbClr val="002060"/>
                  </a:solidFill>
                </a:rPr>
                <a:t> </a:t>
              </a:r>
            </a:p>
          </p:txBody>
        </p:sp>
      </p:grpSp>
    </p:spTree>
    <p:extLst>
      <p:ext uri="{BB962C8B-B14F-4D97-AF65-F5344CB8AC3E}">
        <p14:creationId xmlns:p14="http://schemas.microsoft.com/office/powerpoint/2010/main" val="409690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F999A4E5-A243-DFE6-12E4-A3A0B1068507}"/>
              </a:ext>
            </a:extLst>
          </p:cNvPr>
          <p:cNvCxnSpPr>
            <a:cxnSpLocks/>
            <a:endCxn id="29" idx="3"/>
          </p:cNvCxnSpPr>
          <p:nvPr/>
        </p:nvCxnSpPr>
        <p:spPr>
          <a:xfrm flipV="1">
            <a:off x="6096072" y="3145623"/>
            <a:ext cx="4495729" cy="8414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55ACC63-ED4D-E9EA-055F-7350F4D3DAC3}"/>
              </a:ext>
            </a:extLst>
          </p:cNvPr>
          <p:cNvCxnSpPr>
            <a:cxnSpLocks/>
          </p:cNvCxnSpPr>
          <p:nvPr/>
        </p:nvCxnSpPr>
        <p:spPr>
          <a:xfrm>
            <a:off x="2756453" y="2160397"/>
            <a:ext cx="3321786"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82A7B395-02D6-D52D-5BE4-52664FE113B5}"/>
              </a:ext>
            </a:extLst>
          </p:cNvPr>
          <p:cNvCxnSpPr>
            <a:cxnSpLocks/>
          </p:cNvCxnSpPr>
          <p:nvPr/>
        </p:nvCxnSpPr>
        <p:spPr>
          <a:xfrm>
            <a:off x="2985054" y="4630775"/>
            <a:ext cx="3083607" cy="0"/>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1" name="Oval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ACBA85D5-8ABA-5858-AE75-D5F13868CB9A}"/>
              </a:ext>
            </a:extLst>
          </p:cNvPr>
          <p:cNvSpPr/>
          <p:nvPr/>
        </p:nvSpPr>
        <p:spPr>
          <a:xfrm>
            <a:off x="6032652" y="1116688"/>
            <a:ext cx="146574" cy="19543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5" name="Group 14"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180EFB2E-33A0-E7A3-E43E-8FB31706D493}"/>
              </a:ext>
            </a:extLst>
          </p:cNvPr>
          <p:cNvGrpSpPr/>
          <p:nvPr/>
        </p:nvGrpSpPr>
        <p:grpSpPr>
          <a:xfrm>
            <a:off x="5946081" y="1987014"/>
            <a:ext cx="299838" cy="399784"/>
            <a:chOff x="5896108" y="4064132"/>
            <a:chExt cx="399784" cy="399784"/>
          </a:xfrm>
        </p:grpSpPr>
        <p:sp>
          <p:nvSpPr>
            <p:cNvPr id="16" name="Oval 15">
              <a:extLst>
                <a:ext uri="{FF2B5EF4-FFF2-40B4-BE49-F238E27FC236}">
                  <a16:creationId xmlns:a16="http://schemas.microsoft.com/office/drawing/2014/main" id="{32F8ECA9-BC52-E60F-E96A-B44B1120C0F1}"/>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Oval 16">
              <a:extLst>
                <a:ext uri="{FF2B5EF4-FFF2-40B4-BE49-F238E27FC236}">
                  <a16:creationId xmlns:a16="http://schemas.microsoft.com/office/drawing/2014/main" id="{1E6EC3D8-4064-59B1-AB97-906A3B9749FE}"/>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8" name="Group 17"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4380733C-1240-691D-A03A-1587D8850BC5}"/>
              </a:ext>
            </a:extLst>
          </p:cNvPr>
          <p:cNvGrpSpPr/>
          <p:nvPr/>
        </p:nvGrpSpPr>
        <p:grpSpPr>
          <a:xfrm>
            <a:off x="5946081" y="3029728"/>
            <a:ext cx="299838" cy="399784"/>
            <a:chOff x="5896108" y="5817086"/>
            <a:chExt cx="399784" cy="399784"/>
          </a:xfrm>
        </p:grpSpPr>
        <p:sp>
          <p:nvSpPr>
            <p:cNvPr id="19" name="Oval 18">
              <a:extLst>
                <a:ext uri="{FF2B5EF4-FFF2-40B4-BE49-F238E27FC236}">
                  <a16:creationId xmlns:a16="http://schemas.microsoft.com/office/drawing/2014/main" id="{4EA8C85F-CEED-E5BF-DD93-C9102284D9AD}"/>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a:extLst>
                <a:ext uri="{FF2B5EF4-FFF2-40B4-BE49-F238E27FC236}">
                  <a16:creationId xmlns:a16="http://schemas.microsoft.com/office/drawing/2014/main" id="{854EA1BB-9D98-23F5-AFB5-643BA51CF008}"/>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1" name="TextBox 2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0C1360ED-4632-BEFA-4A48-B77224BAB924}"/>
              </a:ext>
            </a:extLst>
          </p:cNvPr>
          <p:cNvSpPr txBox="1"/>
          <p:nvPr/>
        </p:nvSpPr>
        <p:spPr>
          <a:xfrm>
            <a:off x="5220907" y="1415242"/>
            <a:ext cx="891536"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01</a:t>
            </a:r>
            <a:endParaRPr lang="en-US" sz="4400" b="1" dirty="0">
              <a:solidFill>
                <a:srgbClr val="FFFF00"/>
              </a:solidFill>
              <a:latin typeface="Agency FB" panose="020B0503020202020204" pitchFamily="34" charset="0"/>
            </a:endParaRPr>
          </a:p>
        </p:txBody>
      </p:sp>
      <p:sp>
        <p:nvSpPr>
          <p:cNvPr id="22" name="TextBox 21"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2146AC5B-9FF7-9652-C60D-2224CF1A734B}"/>
              </a:ext>
            </a:extLst>
          </p:cNvPr>
          <p:cNvSpPr txBox="1"/>
          <p:nvPr/>
        </p:nvSpPr>
        <p:spPr>
          <a:xfrm>
            <a:off x="5262634" y="3812124"/>
            <a:ext cx="891536"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03</a:t>
            </a:r>
            <a:endParaRPr lang="en-US" sz="4400" b="1" dirty="0">
              <a:solidFill>
                <a:srgbClr val="FFFF00"/>
              </a:solidFill>
              <a:latin typeface="Agency FB" panose="020B0503020202020204" pitchFamily="34" charset="0"/>
            </a:endParaRPr>
          </a:p>
        </p:txBody>
      </p:sp>
      <p:sp>
        <p:nvSpPr>
          <p:cNvPr id="23" name="TextBox 2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7DC6385-D9BA-36A7-4325-F97E5AA57045}"/>
              </a:ext>
            </a:extLst>
          </p:cNvPr>
          <p:cNvSpPr txBox="1"/>
          <p:nvPr/>
        </p:nvSpPr>
        <p:spPr>
          <a:xfrm>
            <a:off x="6132646" y="2462575"/>
            <a:ext cx="891536" cy="769441"/>
          </a:xfrm>
          <a:prstGeom prst="rect">
            <a:avLst/>
          </a:prstGeom>
          <a:noFill/>
        </p:spPr>
        <p:txBody>
          <a:bodyPr wrap="square" rtlCol="0">
            <a:spAutoFit/>
          </a:bodyPr>
          <a:lstStyle/>
          <a:p>
            <a:pPr algn="ctr"/>
            <a:r>
              <a:rPr lang="vi-VN" sz="4400" b="1" dirty="0">
                <a:solidFill>
                  <a:srgbClr val="FFFF00"/>
                </a:solidFill>
                <a:latin typeface="Agency FB" panose="020B0503020202020204" pitchFamily="34" charset="0"/>
              </a:rPr>
              <a:t>02</a:t>
            </a:r>
            <a:endParaRPr lang="en-US" sz="4400" b="1" dirty="0">
              <a:solidFill>
                <a:srgbClr val="FFFF00"/>
              </a:solidFill>
              <a:latin typeface="Agency FB" panose="020B0503020202020204" pitchFamily="34" charset="0"/>
            </a:endParaRPr>
          </a:p>
        </p:txBody>
      </p:sp>
      <p:sp>
        <p:nvSpPr>
          <p:cNvPr id="24" name="TextBox 23"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DCC3F27E-2B9E-506A-A052-C31AE7789F15}"/>
              </a:ext>
            </a:extLst>
          </p:cNvPr>
          <p:cNvSpPr txBox="1"/>
          <p:nvPr/>
        </p:nvSpPr>
        <p:spPr>
          <a:xfrm>
            <a:off x="2590801" y="1651338"/>
            <a:ext cx="3355640" cy="1015663"/>
          </a:xfrm>
          <a:prstGeom prst="rect">
            <a:avLst/>
          </a:prstGeom>
          <a:noFill/>
        </p:spPr>
        <p:txBody>
          <a:bodyPr wrap="square" rtlCol="0">
            <a:spAutoFit/>
          </a:bodyPr>
          <a:lstStyle/>
          <a:p>
            <a:pPr algn="just"/>
            <a:r>
              <a:rPr lang="pt-BR" sz="3000" dirty="0">
                <a:solidFill>
                  <a:srgbClr val="FFFF00"/>
                </a:solidFill>
                <a:latin typeface="Times New Roman" panose="02020603050405020304" pitchFamily="18" charset="0"/>
                <a:cs typeface="Times New Roman" panose="02020603050405020304" pitchFamily="18" charset="0"/>
              </a:rPr>
              <a:t>Trò chơi:</a:t>
            </a:r>
          </a:p>
          <a:p>
            <a:pPr algn="just"/>
            <a:r>
              <a:rPr lang="pt-BR" sz="3000" dirty="0">
                <a:solidFill>
                  <a:schemeClr val="bg1"/>
                </a:solidFill>
                <a:latin typeface="Times New Roman" panose="02020603050405020304" pitchFamily="18" charset="0"/>
                <a:cs typeface="Times New Roman" panose="02020603050405020304" pitchFamily="18" charset="0"/>
              </a:rPr>
              <a:t>Nhận quà đoán vật </a:t>
            </a:r>
            <a:endParaRPr lang="en-US" sz="3000" dirty="0">
              <a:solidFill>
                <a:schemeClr val="bg1"/>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C1336282-F778-62CF-7A6D-4E41AF3BF946}"/>
              </a:ext>
            </a:extLst>
          </p:cNvPr>
          <p:cNvSpPr txBox="1"/>
          <p:nvPr/>
        </p:nvSpPr>
        <p:spPr>
          <a:xfrm>
            <a:off x="3429000" y="3895620"/>
            <a:ext cx="2095440" cy="584775"/>
          </a:xfrm>
          <a:prstGeom prst="rect">
            <a:avLst/>
          </a:prstGeom>
          <a:noFill/>
        </p:spPr>
        <p:txBody>
          <a:bodyPr wrap="square" rtlCol="0">
            <a:spAutoFit/>
          </a:bodyPr>
          <a:lstStyle/>
          <a:p>
            <a:r>
              <a:rPr lang="en-US" sz="3200" dirty="0" err="1">
                <a:solidFill>
                  <a:srgbClr val="FFFF00"/>
                </a:solidFill>
                <a:latin typeface="Times New Roman" panose="02020603050405020304" pitchFamily="18" charset="0"/>
                <a:cs typeface="Times New Roman" panose="02020603050405020304" pitchFamily="18" charset="0"/>
              </a:rPr>
              <a:t>Luyện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tập</a:t>
            </a:r>
            <a:endParaRPr lang="en-US" sz="3200" dirty="0">
              <a:solidFill>
                <a:srgbClr val="FFFF00"/>
              </a:solidFill>
              <a:latin typeface="Times New Roman" panose="02020603050405020304" pitchFamily="18" charset="0"/>
              <a:cs typeface="Times New Roman" panose="02020603050405020304" pitchFamily="18" charset="0"/>
            </a:endParaRPr>
          </a:p>
        </p:txBody>
      </p:sp>
      <p:grpSp>
        <p:nvGrpSpPr>
          <p:cNvPr id="26" name="Group 25">
            <a:extLst>
              <a:ext uri="{FF2B5EF4-FFF2-40B4-BE49-F238E27FC236}">
                <a16:creationId xmlns:a16="http://schemas.microsoft.com/office/drawing/2014/main" id="{A2A86135-4389-B6B3-D45C-C792018BFB88}"/>
              </a:ext>
            </a:extLst>
          </p:cNvPr>
          <p:cNvGrpSpPr/>
          <p:nvPr/>
        </p:nvGrpSpPr>
        <p:grpSpPr>
          <a:xfrm>
            <a:off x="5946440" y="4430883"/>
            <a:ext cx="299838" cy="399784"/>
            <a:chOff x="5896108" y="4064132"/>
            <a:chExt cx="399784" cy="399784"/>
          </a:xfrm>
        </p:grpSpPr>
        <p:sp>
          <p:nvSpPr>
            <p:cNvPr id="27" name="Oval 26">
              <a:extLst>
                <a:ext uri="{FF2B5EF4-FFF2-40B4-BE49-F238E27FC236}">
                  <a16:creationId xmlns:a16="http://schemas.microsoft.com/office/drawing/2014/main" id="{389222DE-B8FA-0905-99C7-3B138A4F5135}"/>
                </a:ext>
              </a:extLst>
            </p:cNvPr>
            <p:cNvSpPr/>
            <p:nvPr/>
          </p:nvSpPr>
          <p:spPr>
            <a:xfrm>
              <a:off x="5896108" y="4064132"/>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Oval 27">
              <a:extLst>
                <a:ext uri="{FF2B5EF4-FFF2-40B4-BE49-F238E27FC236}">
                  <a16:creationId xmlns:a16="http://schemas.microsoft.com/office/drawing/2014/main" id="{DA774FAB-7DC0-30BF-8874-EF77D2A43BA8}"/>
                </a:ext>
              </a:extLst>
            </p:cNvPr>
            <p:cNvSpPr/>
            <p:nvPr/>
          </p:nvSpPr>
          <p:spPr>
            <a:xfrm>
              <a:off x="5961830" y="4129854"/>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29" name="Rectangle 28">
            <a:extLst>
              <a:ext uri="{FF2B5EF4-FFF2-40B4-BE49-F238E27FC236}">
                <a16:creationId xmlns:a16="http://schemas.microsoft.com/office/drawing/2014/main" id="{3A2C01F8-8AE2-B236-27A2-6D1FCD8557F9}"/>
              </a:ext>
            </a:extLst>
          </p:cNvPr>
          <p:cNvSpPr/>
          <p:nvPr/>
        </p:nvSpPr>
        <p:spPr>
          <a:xfrm>
            <a:off x="6768190" y="2637792"/>
            <a:ext cx="3823610" cy="1015663"/>
          </a:xfrm>
          <a:prstGeom prst="rect">
            <a:avLst/>
          </a:prstGeom>
        </p:spPr>
        <p:txBody>
          <a:bodyPr wrap="square">
            <a:spAutoFit/>
          </a:bodyPr>
          <a:lstStyle/>
          <a:p>
            <a:r>
              <a:rPr lang="en-US" sz="3000" dirty="0">
                <a:solidFill>
                  <a:srgbClr val="FFFF00"/>
                </a:solidFill>
                <a:latin typeface="Times New Roman" panose="02020603050405020304" pitchFamily="18" charset="0"/>
                <a:cs typeface="Times New Roman" panose="02020603050405020304" pitchFamily="18" charset="0"/>
              </a:rPr>
              <a:t>  </a:t>
            </a:r>
            <a:r>
              <a:rPr lang="en-US" sz="3000" dirty="0" err="1">
                <a:solidFill>
                  <a:srgbClr val="FFFF00"/>
                </a:solidFill>
                <a:latin typeface="Times New Roman" panose="02020603050405020304" pitchFamily="18" charset="0"/>
                <a:cs typeface="Times New Roman" panose="02020603050405020304" pitchFamily="18" charset="0"/>
              </a:rPr>
              <a:t>Hình</a:t>
            </a:r>
            <a:r>
              <a:rPr lang="en-US" sz="3000" dirty="0">
                <a:solidFill>
                  <a:srgbClr val="FFFF00"/>
                </a:solidFill>
                <a:latin typeface="Times New Roman" panose="02020603050405020304" pitchFamily="18" charset="0"/>
                <a:cs typeface="Times New Roman" panose="02020603050405020304" pitchFamily="18" charset="0"/>
              </a:rPr>
              <a:t> </a:t>
            </a:r>
            <a:r>
              <a:rPr lang="en-US" sz="3000" dirty="0" err="1">
                <a:solidFill>
                  <a:srgbClr val="FFFF00"/>
                </a:solidFill>
                <a:latin typeface="Times New Roman" panose="02020603050405020304" pitchFamily="18" charset="0"/>
                <a:cs typeface="Times New Roman" panose="02020603050405020304" pitchFamily="18" charset="0"/>
              </a:rPr>
              <a:t>thành</a:t>
            </a:r>
            <a:r>
              <a:rPr lang="en-US" sz="3000" dirty="0">
                <a:solidFill>
                  <a:srgbClr val="FFFF00"/>
                </a:solidFill>
                <a:latin typeface="Times New Roman" panose="02020603050405020304" pitchFamily="18" charset="0"/>
                <a:cs typeface="Times New Roman" panose="02020603050405020304" pitchFamily="18" charset="0"/>
              </a:rPr>
              <a:t> </a:t>
            </a:r>
            <a:r>
              <a:rPr lang="en-US" sz="3000" dirty="0" err="1">
                <a:solidFill>
                  <a:srgbClr val="FFFF00"/>
                </a:solidFill>
                <a:latin typeface="Times New Roman" panose="02020603050405020304" pitchFamily="18" charset="0"/>
                <a:cs typeface="Times New Roman" panose="02020603050405020304" pitchFamily="18" charset="0"/>
              </a:rPr>
              <a:t>kiến</a:t>
            </a:r>
            <a:r>
              <a:rPr lang="en-US" sz="3000" dirty="0">
                <a:solidFill>
                  <a:srgbClr val="FFFF00"/>
                </a:solidFill>
                <a:latin typeface="Times New Roman" panose="02020603050405020304" pitchFamily="18" charset="0"/>
                <a:cs typeface="Times New Roman" panose="02020603050405020304" pitchFamily="18" charset="0"/>
              </a:rPr>
              <a:t> </a:t>
            </a:r>
            <a:r>
              <a:rPr lang="en-US" sz="3000" dirty="0" err="1">
                <a:solidFill>
                  <a:srgbClr val="FFFF00"/>
                </a:solidFill>
                <a:latin typeface="Times New Roman" panose="02020603050405020304" pitchFamily="18" charset="0"/>
                <a:cs typeface="Times New Roman" panose="02020603050405020304" pitchFamily="18" charset="0"/>
              </a:rPr>
              <a:t>thức</a:t>
            </a:r>
            <a:r>
              <a:rPr lang="en-US" sz="3000" dirty="0">
                <a:solidFill>
                  <a:srgbClr val="FFFF00"/>
                </a:solidFill>
                <a:latin typeface="Times New Roman" panose="02020603050405020304" pitchFamily="18" charset="0"/>
                <a:cs typeface="Times New Roman" panose="02020603050405020304" pitchFamily="18" charset="0"/>
              </a:rPr>
              <a:t> </a:t>
            </a:r>
            <a:endParaRPr lang="en-US" sz="3000" dirty="0">
              <a:solidFill>
                <a:prstClr val="white"/>
              </a:solidFill>
              <a:latin typeface="Times New Roman" panose="02020603050405020304" pitchFamily="18" charset="0"/>
              <a:cs typeface="Times New Roman" panose="02020603050405020304" pitchFamily="18" charset="0"/>
            </a:endParaRPr>
          </a:p>
          <a:p>
            <a:endParaRPr lang="en-US" sz="3000" dirty="0">
              <a:solidFill>
                <a:srgbClr val="FFFF00"/>
              </a:solidFill>
              <a:latin typeface="Times New Roman" panose="02020603050405020304" pitchFamily="18" charset="0"/>
              <a:cs typeface="Times New Roman" panose="02020603050405020304" pitchFamily="18" charset="0"/>
            </a:endParaRPr>
          </a:p>
        </p:txBody>
      </p:sp>
      <p:cxnSp>
        <p:nvCxnSpPr>
          <p:cNvPr id="30" name="Straight Connector 29">
            <a:extLst>
              <a:ext uri="{FF2B5EF4-FFF2-40B4-BE49-F238E27FC236}">
                <a16:creationId xmlns:a16="http://schemas.microsoft.com/office/drawing/2014/main" id="{9B24E04F-D5D6-70D6-45AE-D1CFCFBE8867}"/>
              </a:ext>
            </a:extLst>
          </p:cNvPr>
          <p:cNvCxnSpPr>
            <a:cxnSpLocks/>
          </p:cNvCxnSpPr>
          <p:nvPr/>
        </p:nvCxnSpPr>
        <p:spPr>
          <a:xfrm>
            <a:off x="6096000" y="1206641"/>
            <a:ext cx="0" cy="5611602"/>
          </a:xfrm>
          <a:prstGeom prst="line">
            <a:avLst/>
          </a:prstGeom>
          <a:ln w="444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8053C84-2CAE-9092-30C3-4BB0D1E5F081}"/>
              </a:ext>
            </a:extLst>
          </p:cNvPr>
          <p:cNvCxnSpPr>
            <a:cxnSpLocks/>
          </p:cNvCxnSpPr>
          <p:nvPr/>
        </p:nvCxnSpPr>
        <p:spPr>
          <a:xfrm flipV="1">
            <a:off x="6091069" y="5910352"/>
            <a:ext cx="3086099" cy="29342"/>
          </a:xfrm>
          <a:prstGeom prst="line">
            <a:avLst/>
          </a:prstGeom>
          <a:ln w="412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7EE7CF08-FF75-738C-2C7D-C87DD8EABD30}"/>
              </a:ext>
            </a:extLst>
          </p:cNvPr>
          <p:cNvGrpSpPr/>
          <p:nvPr/>
        </p:nvGrpSpPr>
        <p:grpSpPr>
          <a:xfrm>
            <a:off x="5941113" y="5739802"/>
            <a:ext cx="299838" cy="399784"/>
            <a:chOff x="5896108" y="5817086"/>
            <a:chExt cx="399784" cy="399784"/>
          </a:xfrm>
        </p:grpSpPr>
        <p:sp>
          <p:nvSpPr>
            <p:cNvPr id="37" name="Oval 36">
              <a:extLst>
                <a:ext uri="{FF2B5EF4-FFF2-40B4-BE49-F238E27FC236}">
                  <a16:creationId xmlns:a16="http://schemas.microsoft.com/office/drawing/2014/main" id="{9D7CC4CF-A45E-F986-37B2-414660A8B53C}"/>
                </a:ext>
              </a:extLst>
            </p:cNvPr>
            <p:cNvSpPr/>
            <p:nvPr/>
          </p:nvSpPr>
          <p:spPr>
            <a:xfrm>
              <a:off x="5896108" y="5817086"/>
              <a:ext cx="399784" cy="39978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Oval 37">
              <a:extLst>
                <a:ext uri="{FF2B5EF4-FFF2-40B4-BE49-F238E27FC236}">
                  <a16:creationId xmlns:a16="http://schemas.microsoft.com/office/drawing/2014/main" id="{F5A7E1C4-34C4-80F7-D8BC-6D4419381991}"/>
                </a:ext>
              </a:extLst>
            </p:cNvPr>
            <p:cNvSpPr/>
            <p:nvPr/>
          </p:nvSpPr>
          <p:spPr>
            <a:xfrm>
              <a:off x="5961830" y="5882808"/>
              <a:ext cx="268340" cy="2683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39" name="TextBox 38">
            <a:extLst>
              <a:ext uri="{FF2B5EF4-FFF2-40B4-BE49-F238E27FC236}">
                <a16:creationId xmlns:a16="http://schemas.microsoft.com/office/drawing/2014/main" id="{C0555476-C589-E22F-6BD1-65FFE32E3C2C}"/>
              </a:ext>
            </a:extLst>
          </p:cNvPr>
          <p:cNvSpPr txBox="1"/>
          <p:nvPr/>
        </p:nvSpPr>
        <p:spPr>
          <a:xfrm>
            <a:off x="6127678" y="5172649"/>
            <a:ext cx="891536" cy="769441"/>
          </a:xfrm>
          <a:prstGeom prst="rect">
            <a:avLst/>
          </a:prstGeom>
          <a:noFill/>
        </p:spPr>
        <p:txBody>
          <a:bodyPr wrap="square" rtlCol="0">
            <a:spAutoFit/>
          </a:bodyPr>
          <a:lstStyle/>
          <a:p>
            <a:pPr algn="ctr"/>
            <a:r>
              <a:rPr lang="vi-VN" sz="4400" b="1">
                <a:solidFill>
                  <a:srgbClr val="FFFF00"/>
                </a:solidFill>
                <a:latin typeface="Agency FB" panose="020B0503020202020204" pitchFamily="34" charset="0"/>
              </a:rPr>
              <a:t>0</a:t>
            </a:r>
            <a:r>
              <a:rPr lang="en-US" sz="4400" b="1">
                <a:solidFill>
                  <a:srgbClr val="FFFF00"/>
                </a:solidFill>
                <a:latin typeface="Agency FB" panose="020B0503020202020204" pitchFamily="34" charset="0"/>
              </a:rPr>
              <a:t>4</a:t>
            </a:r>
            <a:endParaRPr lang="en-US" sz="4400" b="1" dirty="0">
              <a:solidFill>
                <a:srgbClr val="FFFF00"/>
              </a:solidFill>
              <a:latin typeface="Agency FB" panose="020B0503020202020204" pitchFamily="34" charset="0"/>
            </a:endParaRPr>
          </a:p>
        </p:txBody>
      </p:sp>
      <p:sp>
        <p:nvSpPr>
          <p:cNvPr id="40" name="Rectangle 39">
            <a:extLst>
              <a:ext uri="{FF2B5EF4-FFF2-40B4-BE49-F238E27FC236}">
                <a16:creationId xmlns:a16="http://schemas.microsoft.com/office/drawing/2014/main" id="{79320571-B8DF-5096-444D-94A0460A13EF}"/>
              </a:ext>
            </a:extLst>
          </p:cNvPr>
          <p:cNvSpPr/>
          <p:nvPr/>
        </p:nvSpPr>
        <p:spPr>
          <a:xfrm>
            <a:off x="6813127" y="5325720"/>
            <a:ext cx="2364077" cy="584775"/>
          </a:xfrm>
          <a:prstGeom prst="rect">
            <a:avLst/>
          </a:prstGeom>
        </p:spPr>
        <p:txBody>
          <a:bodyPr wrap="square">
            <a:spAutoFit/>
          </a:bodyPr>
          <a:lstStyle/>
          <a:p>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Vận</a:t>
            </a:r>
            <a:r>
              <a:rPr lang="en-US" sz="3200" dirty="0">
                <a:solidFill>
                  <a:srgbClr val="FFFF00"/>
                </a:solidFill>
                <a:latin typeface="Times New Roman" panose="02020603050405020304" pitchFamily="18" charset="0"/>
                <a:cs typeface="Times New Roman" panose="02020603050405020304" pitchFamily="18" charset="0"/>
              </a:rPr>
              <a:t> </a:t>
            </a:r>
            <a:r>
              <a:rPr lang="en-US" sz="3200" dirty="0" err="1">
                <a:solidFill>
                  <a:srgbClr val="FFFF00"/>
                </a:solidFill>
                <a:latin typeface="Times New Roman" panose="02020603050405020304" pitchFamily="18" charset="0"/>
                <a:cs typeface="Times New Roman" panose="02020603050405020304" pitchFamily="18" charset="0"/>
              </a:rPr>
              <a:t>dụng</a:t>
            </a:r>
            <a:endParaRPr lang="en-US" sz="3200" dirty="0">
              <a:solidFill>
                <a:srgbClr val="FFFF00"/>
              </a:solidFill>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C07E7911-FBEA-C8EC-1425-C05E0BAD7A7F}"/>
              </a:ext>
            </a:extLst>
          </p:cNvPr>
          <p:cNvSpPr>
            <a:spLocks noGrp="1"/>
          </p:cNvSpPr>
          <p:nvPr>
            <p:ph type="title"/>
          </p:nvPr>
        </p:nvSpPr>
        <p:spPr>
          <a:xfrm>
            <a:off x="1540443" y="-14514"/>
            <a:ext cx="9144000" cy="914400"/>
          </a:xfrm>
        </p:spPr>
        <p:txBody>
          <a:bodyPr>
            <a:noAutofit/>
          </a:bodyPr>
          <a:lstStyle/>
          <a:p>
            <a:pPr algn="ctr">
              <a:lnSpc>
                <a:spcPct val="150000"/>
              </a:lnSpc>
              <a:spcBef>
                <a:spcPts val="1200"/>
              </a:spcBef>
              <a:spcAft>
                <a:spcPts val="1800"/>
              </a:spcAft>
            </a:pPr>
            <a:r>
              <a:rPr lang="en-US" sz="2800" b="1" dirty="0">
                <a:solidFill>
                  <a:srgbClr val="FFFF00"/>
                </a:solidFill>
                <a:latin typeface="Times New Roman" panose="02020603050405020304" pitchFamily="18" charset="0"/>
                <a:cs typeface="Times New Roman" panose="02020603050405020304" pitchFamily="18" charset="0"/>
              </a:rPr>
              <a:t>CĐ 3:TẠO ĐỒ DÙNG DẠNG HÌNH NÓN, HÌNH TRỤ. </a:t>
            </a:r>
            <a:endParaRPr lang="en-US" sz="2800" dirty="0">
              <a:solidFill>
                <a:srgbClr val="FFFF00"/>
              </a:solidFill>
            </a:endParaRPr>
          </a:p>
        </p:txBody>
      </p:sp>
    </p:spTree>
    <p:extLst>
      <p:ext uri="{BB962C8B-B14F-4D97-AF65-F5344CB8AC3E}">
        <p14:creationId xmlns:p14="http://schemas.microsoft.com/office/powerpoint/2010/main" val="3217842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right)">
                                      <p:cBhvr>
                                        <p:cTn id="10" dur="500"/>
                                        <p:tgtEl>
                                          <p:spTgt spid="24"/>
                                        </p:tgtEl>
                                      </p:cBhvr>
                                    </p:animEffect>
                                  </p:childTnLst>
                                </p:cTn>
                              </p:par>
                              <p:par>
                                <p:cTn id="11" presetID="22" presetClass="entr" presetSubtype="2"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left)">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right)">
                                      <p:cBhvr>
                                        <p:cTn id="35" dur="500"/>
                                        <p:tgtEl>
                                          <p:spTgt spid="22"/>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right)">
                                      <p:cBhvr>
                                        <p:cTn id="38" dur="500"/>
                                        <p:tgtEl>
                                          <p:spTgt spid="25"/>
                                        </p:tgtEl>
                                      </p:cBhvr>
                                    </p:animEffect>
                                  </p:childTnLst>
                                </p:cTn>
                              </p:par>
                              <p:par>
                                <p:cTn id="39" presetID="22" presetClass="entr" presetSubtype="2"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right)">
                                      <p:cBhvr>
                                        <p:cTn id="41" dur="500"/>
                                        <p:tgtEl>
                                          <p:spTgt spid="10"/>
                                        </p:tgtEl>
                                      </p:cBhvr>
                                    </p:animEffect>
                                  </p:childTnLst>
                                </p:cTn>
                              </p:par>
                              <p:par>
                                <p:cTn id="42" presetID="22" presetClass="entr" presetSubtype="2"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righ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left)">
                                      <p:cBhvr>
                                        <p:cTn id="52" dur="500"/>
                                        <p:tgtEl>
                                          <p:spTgt spid="40"/>
                                        </p:tgtEl>
                                      </p:cBhvr>
                                    </p:animEffect>
                                  </p:childTnLst>
                                </p:cTn>
                              </p:par>
                              <p:par>
                                <p:cTn id="53" presetID="22" presetClass="entr" presetSubtype="8"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500"/>
                                        <p:tgtEl>
                                          <p:spTgt spid="36"/>
                                        </p:tgtEl>
                                      </p:cBhvr>
                                    </p:animEffect>
                                  </p:childTnLst>
                                </p:cTn>
                              </p:par>
                              <p:par>
                                <p:cTn id="56" presetID="22" presetClass="entr" presetSubtype="8"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left)">
                                      <p:cBhvr>
                                        <p:cTn id="5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9"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2209800" y="838200"/>
            <a:ext cx="38862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8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6117298" y="2484574"/>
            <a:ext cx="2493303" cy="1200329"/>
          </a:xfrm>
          <a:prstGeom prst="rect">
            <a:avLst/>
          </a:prstGeom>
          <a:solidFill>
            <a:srgbClr val="FFFF00"/>
          </a:solidFill>
        </p:spPr>
        <p:txBody>
          <a:bodyPr wrap="square">
            <a:spAutoFit/>
          </a:bodyPr>
          <a:lstStyle/>
          <a:p>
            <a:pPr>
              <a:defRPr/>
            </a:pPr>
            <a:r>
              <a:rPr lang="en-US" sz="4800" b="1" dirty="0" err="1">
                <a:solidFill>
                  <a:srgbClr val="FF0000"/>
                </a:solidFill>
                <a:latin typeface="Times New Roman" panose="02020603050405020304" pitchFamily="18" charset="0"/>
              </a:rPr>
              <a:t>Mở</a:t>
            </a:r>
            <a:r>
              <a:rPr lang="en-US" sz="4800" b="1" dirty="0">
                <a:solidFill>
                  <a:srgbClr val="FF0000"/>
                </a:solidFill>
                <a:latin typeface="Times New Roman" panose="02020603050405020304" pitchFamily="18" charset="0"/>
              </a:rPr>
              <a:t> </a:t>
            </a:r>
            <a:r>
              <a:rPr lang="en-US" sz="4800" b="1" dirty="0" err="1">
                <a:solidFill>
                  <a:srgbClr val="FF0000"/>
                </a:solidFill>
                <a:latin typeface="Times New Roman" panose="02020603050405020304" pitchFamily="18" charset="0"/>
              </a:rPr>
              <a:t>đầu</a:t>
            </a:r>
            <a:r>
              <a:rPr lang="en-US" sz="4800" b="1" dirty="0">
                <a:solidFill>
                  <a:srgbClr val="FF0000"/>
                </a:solidFill>
                <a:latin typeface="Times New Roman" panose="02020603050405020304" pitchFamily="18" charset="0"/>
              </a:rPr>
              <a:t> </a:t>
            </a:r>
            <a:r>
              <a:rPr lang="en-US" sz="2400" b="1" dirty="0">
                <a:solidFill>
                  <a:srgbClr val="FF0000"/>
                </a:solidFill>
                <a:latin typeface="Times New Roman" panose="02020603050405020304" pitchFamily="18" charset="0"/>
              </a:rPr>
              <a:t> (10 </a:t>
            </a:r>
            <a:r>
              <a:rPr lang="en-US" sz="2400" b="1" dirty="0" err="1">
                <a:solidFill>
                  <a:srgbClr val="FF0000"/>
                </a:solidFill>
                <a:latin typeface="Times New Roman" panose="02020603050405020304" pitchFamily="18" charset="0"/>
              </a:rPr>
              <a:t>phút</a:t>
            </a:r>
            <a:r>
              <a:rPr lang="en-US" sz="2400" b="1" dirty="0">
                <a:solidFill>
                  <a:srgbClr val="FF0000"/>
                </a:solidFill>
                <a:latin typeface="Times New Roman" panose="02020603050405020304" pitchFamily="18" charset="0"/>
              </a:rPr>
              <a:t>)</a:t>
            </a:r>
            <a:endParaRPr lang="en-US" sz="4800" dirty="0">
              <a:solidFill>
                <a:prstClr val="black"/>
              </a:solidFill>
            </a:endParaRPr>
          </a:p>
        </p:txBody>
      </p:sp>
      <p:pic>
        <p:nvPicPr>
          <p:cNvPr id="6" name="Hình ảnh 5" descr="OPL20U25GSXzBJYl68kk8uQGfFKzs7yb1M4KJWUiLk6ZEvGF+qCIPSnY57AbBFCvTWID07 2024 T9 CD 06565+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7458076" y="3117394"/>
            <a:ext cx="2305049" cy="2975312"/>
          </a:xfrm>
          <a:prstGeom prst="ellipse">
            <a:avLst/>
          </a:prstGeom>
        </p:spPr>
      </p:pic>
      <p:pic>
        <p:nvPicPr>
          <p:cNvPr id="7170"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088" y="4158166"/>
            <a:ext cx="1749425" cy="232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329730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PL20U25GSXzBJYl68kk8uQGfFKzs7yb1M4KJWUiLk6ZEvGF+qCIPSnY57AbBFCvTWID07 2024 T9 CD 06565+K4lPs7H94VUqPe2XwIsfPRnrXQE//QTEXxb8/8N4CNc6FpgZahzpTjFhMzSA7T/nHJa11DE8Ng2TP3iAmRczFlmslSuUNOgUeb6yRvs0=">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2424" y="5075974"/>
            <a:ext cx="1600200" cy="178223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74449" l="0" r="100000">
                        <a14:foregroundMark x1="22292" y1="7353" x2="96250" y2="6985"/>
                      </a14:backgroundRemoval>
                    </a14:imgEffect>
                  </a14:imgLayer>
                </a14:imgProps>
              </a:ext>
              <a:ext uri="{28A0092B-C50C-407E-A947-70E740481C1C}">
                <a14:useLocalDpi xmlns:a14="http://schemas.microsoft.com/office/drawing/2010/main" val="0"/>
              </a:ext>
            </a:extLst>
          </a:blip>
          <a:srcRect/>
          <a:stretch>
            <a:fillRect/>
          </a:stretch>
        </p:blipFill>
        <p:spPr bwMode="auto">
          <a:xfrm>
            <a:off x="1524000" y="764304"/>
            <a:ext cx="9144000" cy="412323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OPL20U25GSXzBJYl68kk8uQGfFKzs7yb1M4KJWUiLk6ZEvGF+qCIPSnY57AbBFCvTWID07 2024 T9 CD 06565+K4lPs7H94VUqPe2XwIsfPRnrXQE//QTEXxb8/8N4CNc6FpgZahzpTjFhMzSA7T/nHJa11DE8Ng2TP3iAmRczFlmslSuUNOgUeb6yRvs0=">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2585" y="2789913"/>
            <a:ext cx="912157" cy="91215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OPL20U25GSXzBJYl68kk8uQGfFKzs7yb1M4KJWUiLk6ZEvGF+qCIPSnY57AbBFCvTWID07 2024 T9 CD 06565+K4lPs7H94VUqPe2XwIsfPRnrXQE//QTEXxb8/8N4CNc6FpgZahzpTjFhMzSA7T/nHJa11DE8Ng2TP3iAmRczFlmslSuUNOgUeb6yRvs0=">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385858" y="1587089"/>
            <a:ext cx="844198" cy="84419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OPL20U25GSXzBJYl68kk8uQGfFKzs7yb1M4KJWUiLk6ZEvGF+qCIPSnY57AbBFCvTWID07 2024 T9 CD 06565+K4lPs7H94VUqPe2XwIsfPRnrXQE//QTEXxb8/8N4CNc6FpgZahzpTjFhMzSA7T/nHJa11DE8Ng2TP3iAmRczFlmslSuUNOgUeb6yRvs0=">
            <a:hlinkClick r:id="rId10" action="ppaction://hlinksldjump"/>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921474" y="1497516"/>
            <a:ext cx="1028607" cy="100717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OPL20U25GSXzBJYl68kk8uQGfFKzs7yb1M4KJWUiLk6ZEvGF+qCIPSnY57AbBFCvTWID07 2024 T9 CD 06565+K4lPs7H94VUqPe2XwIsfPRnrXQE//QTEXxb8/8N4CNc6FpgZahzpTjFhMzSA7T/nHJa11DE8Ng2TP3iAmRczFlmslSuUNOgUeb6yRvs0=">
            <a:hlinkClick r:id="rId2"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88164" y="1497516"/>
            <a:ext cx="854630" cy="89813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OPL20U25GSXzBJYl68kk8uQGfFKzs7yb1M4KJWUiLk6ZEvGF+qCIPSnY57AbBFCvTWID07 2024 T9 CD 06565+K4lPs7H94VUqPe2XwIsfPRnrXQE//QTEXxb8/8N4CNc6FpgZahzpTjFhMzSA7T/nHJa11DE8Ng2TP3iAmRczFlmslSuUNOgUeb6yRvs0=">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0" y="1596124"/>
            <a:ext cx="685738" cy="85008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4" descr="OPL20U25GSXzBJYl68kk8uQGfFKzs7yb1M4KJWUiLk6ZEvGF+qCIPSnY57AbBFCvTWID07 2024 T9 CD 06565+K4lPs7H94VUqPe2XwIsfPRnrXQE//QTEXxb8/8N4CNc6FpgZahzpTjFhMzSA7T/nHJa11DE8Ng2TP3iAmRczFlmslSuUNOgUeb6yRvs0=">
            <a:hlinkClick r:id="" action="ppaction://noaction"/>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357254" y="2675819"/>
            <a:ext cx="1028607" cy="100717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descr="OPL20U25GSXzBJYl68kk8uQGfFKzs7yb1M4KJWUiLk6ZEvGF+qCIPSnY57AbBFCvTWID07 2024 T9 CD 06565+K4lPs7H94VUqPe2XwIsfPRnrXQE//QTEXxb8/8N4CNc6FpgZahzpTjFhMzSA7T/nHJa11DE8Ng2TP3iAmRczFlmslSuUNOgUeb6yRvs0=">
            <a:hlinkClick r:id="" action="ppaction://noaction"/>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41370" y="2719404"/>
            <a:ext cx="854630" cy="89813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8" descr="OPL20U25GSXzBJYl68kk8uQGfFKzs7yb1M4KJWUiLk6ZEvGF+qCIPSnY57AbBFCvTWID07 2024 T9 CD 06565+K4lPs7H94VUqPe2XwIsfPRnrXQE//QTEXxb8/8N4CNc6FpgZahzpTjFhMzSA7T/nHJa11DE8Ng2TP3iAmRczFlmslSuUNOgUeb6yRvs0=">
            <a:hlinkClick r:id="" action="ppaction://noaction"/>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9647700" y="2750643"/>
            <a:ext cx="685738" cy="8500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60196" y="4100576"/>
            <a:ext cx="2105000" cy="523220"/>
          </a:xfrm>
          <a:prstGeom prst="rect">
            <a:avLst/>
          </a:prstGeom>
        </p:spPr>
        <p:txBody>
          <a:bodyPr wrap="none">
            <a:spAutoFit/>
          </a:bodyPr>
          <a:lstStyle/>
          <a:p>
            <a:pPr lvl="0" algn="ctr"/>
            <a:r>
              <a:rPr lang="en-US" sz="2800" u="sng" dirty="0">
                <a:solidFill>
                  <a:schemeClr val="bg1"/>
                </a:solidFill>
                <a:latin typeface="Times New Roman" pitchFamily="18" charset="0"/>
                <a:cs typeface="Times New Roman" pitchFamily="18" charset="0"/>
              </a:rPr>
              <a:t>LUẬT CHƠI</a:t>
            </a:r>
            <a:endParaRPr lang="en-US" sz="2800" u="sng" dirty="0">
              <a:solidFill>
                <a:prstClr val="black"/>
              </a:solidFill>
              <a:latin typeface="Times New Roman" pitchFamily="18" charset="0"/>
              <a:cs typeface="Times New Roman" pitchFamily="18" charset="0"/>
            </a:endParaRPr>
          </a:p>
        </p:txBody>
      </p:sp>
      <p:sp>
        <p:nvSpPr>
          <p:cNvPr id="4" name="Rectangle 3"/>
          <p:cNvSpPr/>
          <p:nvPr/>
        </p:nvSpPr>
        <p:spPr>
          <a:xfrm>
            <a:off x="4732543" y="4623796"/>
            <a:ext cx="5600895" cy="1815882"/>
          </a:xfrm>
          <a:prstGeom prst="rect">
            <a:avLst/>
          </a:prstGeom>
        </p:spPr>
        <p:txBody>
          <a:bodyPr wrap="square">
            <a:spAutoFit/>
          </a:bodyPr>
          <a:lstStyle/>
          <a:p>
            <a:pPr lvl="0"/>
            <a:r>
              <a:rPr lang="en-US" sz="2800" dirty="0" err="1">
                <a:solidFill>
                  <a:schemeClr val="bg1"/>
                </a:solidFill>
                <a:latin typeface="Times New Roman" pitchFamily="18" charset="0"/>
                <a:cs typeface="Times New Roman" pitchFamily="18" charset="0"/>
              </a:rPr>
              <a:t>Có</a:t>
            </a:r>
            <a:r>
              <a:rPr lang="en-US" sz="2800" dirty="0">
                <a:solidFill>
                  <a:schemeClr val="bg1"/>
                </a:solidFill>
                <a:latin typeface="Times New Roman" pitchFamily="18" charset="0"/>
                <a:cs typeface="Times New Roman" pitchFamily="18" charset="0"/>
              </a:rPr>
              <a:t> 8 </a:t>
            </a:r>
            <a:r>
              <a:rPr lang="en-US" sz="2800" dirty="0" err="1">
                <a:solidFill>
                  <a:schemeClr val="bg1"/>
                </a:solidFill>
                <a:latin typeface="Times New Roman" pitchFamily="18" charset="0"/>
                <a:cs typeface="Times New Roman" pitchFamily="18" charset="0"/>
              </a:rPr>
              <a:t>hộp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quà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Trong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mỗi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hộp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quà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có</a:t>
            </a:r>
            <a:r>
              <a:rPr lang="en-US" sz="2800" dirty="0">
                <a:solidFill>
                  <a:schemeClr val="bg1"/>
                </a:solidFill>
                <a:latin typeface="Times New Roman" pitchFamily="18" charset="0"/>
                <a:cs typeface="Times New Roman" pitchFamily="18" charset="0"/>
              </a:rPr>
              <a:t> 1 </a:t>
            </a:r>
            <a:r>
              <a:rPr lang="en-US" sz="2800" dirty="0" err="1">
                <a:solidFill>
                  <a:schemeClr val="bg1"/>
                </a:solidFill>
                <a:latin typeface="Times New Roman" pitchFamily="18" charset="0"/>
                <a:cs typeface="Times New Roman" pitchFamily="18" charset="0"/>
              </a:rPr>
              <a:t>đồ</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vật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Em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hãy</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chọn</a:t>
            </a:r>
            <a:r>
              <a:rPr lang="en-US" sz="2800" dirty="0">
                <a:solidFill>
                  <a:schemeClr val="bg1"/>
                </a:solidFill>
                <a:latin typeface="Times New Roman" pitchFamily="18" charset="0"/>
                <a:cs typeface="Times New Roman" pitchFamily="18" charset="0"/>
              </a:rPr>
              <a:t> 1 </a:t>
            </a:r>
            <a:r>
              <a:rPr lang="en-US" sz="2800" dirty="0" err="1">
                <a:solidFill>
                  <a:schemeClr val="bg1"/>
                </a:solidFill>
                <a:latin typeface="Times New Roman" pitchFamily="18" charset="0"/>
                <a:cs typeface="Times New Roman" pitchFamily="18" charset="0"/>
              </a:rPr>
              <a:t>hộp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quà</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bất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kì</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đồ</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vật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trong</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hộp</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sẽ</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hiện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ra.</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Em</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hãy</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gọi</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tên</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đồ</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vật</a:t>
            </a:r>
            <a:r>
              <a:rPr lang="en-US" sz="2800" dirty="0">
                <a:solidFill>
                  <a:schemeClr val="bg1"/>
                </a:solidFill>
                <a:latin typeface="Times New Roman" pitchFamily="18" charset="0"/>
                <a:cs typeface="Times New Roman" pitchFamily="18" charset="0"/>
              </a:rPr>
              <a:t> </a:t>
            </a:r>
            <a:r>
              <a:rPr lang="en-US" sz="2800" dirty="0" err="1">
                <a:solidFill>
                  <a:schemeClr val="bg1"/>
                </a:solidFill>
                <a:latin typeface="Times New Roman" pitchFamily="18" charset="0"/>
                <a:cs typeface="Times New Roman" pitchFamily="18" charset="0"/>
              </a:rPr>
              <a:t>đó</a:t>
            </a:r>
            <a:r>
              <a:rPr lang="en-US" sz="2800" dirty="0">
                <a:solidFill>
                  <a:schemeClr val="bg1"/>
                </a:solidFill>
                <a:latin typeface="Times New Roman" pitchFamily="18" charset="0"/>
                <a:cs typeface="Times New Roman" pitchFamily="18" charset="0"/>
              </a:rPr>
              <a:t>.   </a:t>
            </a:r>
            <a:endParaRPr lang="vi-VN" sz="2800" dirty="0">
              <a:solidFill>
                <a:schemeClr val="bg1"/>
              </a:solidFill>
              <a:latin typeface="Times New Roman" pitchFamily="18" charset="0"/>
              <a:cs typeface="Times New Roman" pitchFamily="18" charset="0"/>
            </a:endParaRPr>
          </a:p>
        </p:txBody>
      </p:sp>
      <p:sp>
        <p:nvSpPr>
          <p:cNvPr id="5" name="Rectangle 4"/>
          <p:cNvSpPr/>
          <p:nvPr/>
        </p:nvSpPr>
        <p:spPr>
          <a:xfrm>
            <a:off x="2156230" y="1"/>
            <a:ext cx="7514098" cy="584775"/>
          </a:xfrm>
          <a:prstGeom prst="rect">
            <a:avLst/>
          </a:prstGeom>
        </p:spPr>
        <p:txBody>
          <a:bodyPr wrap="square">
            <a:spAutoFit/>
          </a:bodyPr>
          <a:lstStyle/>
          <a:p>
            <a:pPr lvl="0"/>
            <a:r>
              <a:rPr lang="en-US" sz="3200" dirty="0" err="1">
                <a:solidFill>
                  <a:prstClr val="white"/>
                </a:solidFill>
                <a:latin typeface="Times New Roman" pitchFamily="18" charset="0"/>
                <a:cs typeface="Times New Roman" pitchFamily="18" charset="0"/>
              </a:rPr>
              <a:t>Trò</a:t>
            </a:r>
            <a:r>
              <a:rPr lang="en-US" sz="3200" dirty="0">
                <a:solidFill>
                  <a:prstClr val="white"/>
                </a:solidFill>
                <a:latin typeface="Times New Roman" pitchFamily="18" charset="0"/>
                <a:cs typeface="Times New Roman" pitchFamily="18" charset="0"/>
              </a:rPr>
              <a:t> </a:t>
            </a:r>
            <a:r>
              <a:rPr lang="en-US" sz="3200" dirty="0" err="1">
                <a:solidFill>
                  <a:prstClr val="white"/>
                </a:solidFill>
                <a:latin typeface="Times New Roman" pitchFamily="18" charset="0"/>
                <a:cs typeface="Times New Roman" pitchFamily="18" charset="0"/>
              </a:rPr>
              <a:t>chơi</a:t>
            </a:r>
            <a:r>
              <a:rPr lang="en-US" sz="3200" dirty="0">
                <a:solidFill>
                  <a:prstClr val="white"/>
                </a:solidFill>
                <a:latin typeface="Times New Roman" pitchFamily="18" charset="0"/>
                <a:cs typeface="Times New Roman" pitchFamily="18" charset="0"/>
              </a:rPr>
              <a:t>: “</a:t>
            </a:r>
            <a:r>
              <a:rPr lang="en-US" sz="3200" b="1" dirty="0">
                <a:solidFill>
                  <a:prstClr val="white"/>
                </a:solidFill>
                <a:latin typeface="Times New Roman" pitchFamily="18" charset="0"/>
                <a:cs typeface="Times New Roman" pitchFamily="18" charset="0"/>
              </a:rPr>
              <a:t>NHẬN QUÀ ĐOÁN VẬT</a:t>
            </a:r>
            <a:r>
              <a:rPr lang="en-US" sz="3200" dirty="0">
                <a:solidFill>
                  <a:prstClr val="white"/>
                </a:solidFill>
                <a:latin typeface="Times New Roman" pitchFamily="18" charset="0"/>
                <a:cs typeface="Times New Roman" pitchFamily="18" charset="0"/>
              </a:rPr>
              <a:t>”</a:t>
            </a:r>
            <a:endParaRPr lang="vi-VN" sz="320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25316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9"/>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27" restart="whenNotActive" fill="hold" evtFilter="cancelBubble" nodeType="interactiveSeq">
                <p:stCondLst>
                  <p:cond evt="onClick" delay="0">
                    <p:tgtEl>
                      <p:spTgt spid="39"/>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2" restart="whenNotActive" fill="hold" evtFilter="cancelBubble" nodeType="interactiveSeq">
                <p:stCondLst>
                  <p:cond evt="onClick" delay="0">
                    <p:tgtEl>
                      <p:spTgt spid="41"/>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37" restart="whenNotActive" fill="hold" evtFilter="cancelBubble" nodeType="interactiveSeq">
                <p:stCondLst>
                  <p:cond evt="onClick" delay="0">
                    <p:tgtEl>
                      <p:spTgt spid="40"/>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nodeType="clickEffect">
                                  <p:stCondLst>
                                    <p:cond delay="0"/>
                                  </p:stCondLst>
                                  <p:childTnLst>
                                    <p:set>
                                      <p:cBhvr>
                                        <p:cTn id="41" dur="1" fill="hold">
                                          <p:stCondLst>
                                            <p:cond delay="0"/>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42" restart="whenNotActive" fill="hold" evtFilter="cancelBubble" nodeType="interactiveSeq">
                <p:stCondLst>
                  <p:cond evt="onClick" delay="0">
                    <p:tgtEl>
                      <p:spTgt spid="42"/>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7" restart="whenNotActive" fill="hold" evtFilter="cancelBubble" nodeType="interactiveSeq">
                <p:stCondLst>
                  <p:cond evt="onClick" delay="0">
                    <p:tgtEl>
                      <p:spTgt spid="45"/>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nodeType="clickEffect">
                                  <p:stCondLst>
                                    <p:cond delay="0"/>
                                  </p:stCondLst>
                                  <p:childTnLst>
                                    <p:set>
                                      <p:cBhvr>
                                        <p:cTn id="51"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52" restart="whenNotActive" fill="hold" evtFilter="cancelBubble" nodeType="interactiveSeq">
                <p:stCondLst>
                  <p:cond evt="onClick" delay="0">
                    <p:tgtEl>
                      <p:spTgt spid="44"/>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57" restart="whenNotActive" fill="hold" evtFilter="cancelBubble" nodeType="interactiveSeq">
                <p:stCondLst>
                  <p:cond evt="onClick" delay="0">
                    <p:tgtEl>
                      <p:spTgt spid="46"/>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nodeType="clickEffect">
                                  <p:stCondLst>
                                    <p:cond delay="0"/>
                                  </p:stCondLst>
                                  <p:childTnLst>
                                    <p:set>
                                      <p:cBhvr>
                                        <p:cTn id="61"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OPL20U25GSXzBJYl68kk8uQGfFKzs7yb1M4KJWUiLk6ZEvGF+qCIPSnY57AbBFCvTWID07 2024 T9 CD 06565+K4lPs7H94VUqPe2XwIsfPRnrXQE//QTEXxb8/8N4CNc6FpgZahzpTjFhMzSA7T/nHJa11DE8Ng2TP3iAmRczFlmslSuUNOgUeb6yRvs0=">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72600" y="5500109"/>
            <a:ext cx="1219200" cy="1357892"/>
          </a:xfrm>
          <a:prstGeom prst="rect">
            <a:avLst/>
          </a:prstGeom>
          <a:noFill/>
          <a:extLst>
            <a:ext uri="{909E8E84-426E-40DD-AFC4-6F175D3DCCD1}">
              <a14:hiddenFill xmlns:a14="http://schemas.microsoft.com/office/drawing/2010/main">
                <a:solidFill>
                  <a:srgbClr val="FFFFFF"/>
                </a:solidFill>
              </a14:hiddenFill>
            </a:ext>
          </a:extLst>
        </p:spPr>
      </p:pic>
      <p:sp>
        <p:nvSpPr>
          <p:cNvPr id="7" name="Horizontal Scroll 6" descr="OPL20U25GSXzBJYl68kk8uQGfFKzs7yb1M4KJWUiLk6ZEvGF+qCIPSnY57AbBFCvTWID07 2024 T9 CD 06565+K4lPs7H94VUqPe2XwIsfPRnrXQE//QTEXxb8/8N4CNc6FpgZahzpTjFhMzSA7T/nHJa11DE8Ng2TP3iAmRczFlmslSuUNOgUeb6yRvs0=">
            <a:hlinkClick r:id="rId2" action="ppaction://hlinksldjump"/>
          </p:cNvPr>
          <p:cNvSpPr/>
          <p:nvPr/>
        </p:nvSpPr>
        <p:spPr>
          <a:xfrm>
            <a:off x="9351355" y="6055550"/>
            <a:ext cx="1157288" cy="469691"/>
          </a:xfrm>
          <a:prstGeom prst="horizontalScroll">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CC00"/>
                </a:solidFill>
                <a:latin typeface="Arial" panose="020B0604020202020204" pitchFamily="34" charset="0"/>
                <a:cs typeface="Arial" panose="020B0604020202020204" pitchFamily="34" charset="0"/>
              </a:rPr>
              <a:t>Trở</a:t>
            </a:r>
            <a:r>
              <a:rPr lang="en-US" sz="2000" dirty="0">
                <a:solidFill>
                  <a:srgbClr val="00CC00"/>
                </a:solidFill>
                <a:latin typeface="Arial" panose="020B0604020202020204" pitchFamily="34" charset="0"/>
                <a:cs typeface="Arial" panose="020B0604020202020204" pitchFamily="34" charset="0"/>
              </a:rPr>
              <a:t> </a:t>
            </a:r>
            <a:r>
              <a:rPr lang="en-US" sz="2000" dirty="0" err="1">
                <a:solidFill>
                  <a:srgbClr val="00CC00"/>
                </a:solidFill>
                <a:latin typeface="Arial" panose="020B0604020202020204" pitchFamily="34" charset="0"/>
                <a:cs typeface="Arial" panose="020B0604020202020204" pitchFamily="34" charset="0"/>
              </a:rPr>
              <a:t>về</a:t>
            </a:r>
            <a:endParaRPr lang="en-US" sz="2000" dirty="0">
              <a:solidFill>
                <a:srgbClr val="00CC00"/>
              </a:solidFill>
              <a:latin typeface="Arial" panose="020B0604020202020204" pitchFamily="34" charset="0"/>
              <a:cs typeface="Arial" panose="020B0604020202020204" pitchFamily="34" charset="0"/>
            </a:endParaRPr>
          </a:p>
        </p:txBody>
      </p:sp>
      <p:pic>
        <p:nvPicPr>
          <p:cNvPr id="1026" name="Picture 2"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1933" y="148742"/>
            <a:ext cx="6989155" cy="33068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OPL20U25GSXzBJYl68kk8uQGfFKzs7yb1M4KJWUiLk6ZEvGF+qCIPSnY57AbBFCvTWID07 2024 T9 CD 06565+K4lPs7H94VUqPe2XwIsfPRnrXQE//QTEXxb8/8N4CNc6FpgZahzpTjFhMzSA7T/nHJa11DE8Ng2TP3iAmRczFlmslSuUNOgUeb6yRvs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foregroundMark x1="3683" y1="10051" x2="4564" y2="72519"/>
                        <a14:foregroundMark x1="6405" y1="71120" x2="6085" y2="91985"/>
                        <a14:foregroundMark x1="6725" y1="95420" x2="95757" y2="94911"/>
                        <a14:foregroundMark x1="95116" y1="8651" x2="95116" y2="90076"/>
                        <a14:foregroundMark x1="4564" y1="11959" x2="7606" y2="5725"/>
                        <a14:foregroundMark x1="4884" y1="7125" x2="95116" y2="6616"/>
                        <a14:backgroundMark x1="2082" y1="47328" x2="1201" y2="81298"/>
                      </a14:backgroundRemoval>
                    </a14:imgEffect>
                  </a14:imgLayer>
                </a14:imgProps>
              </a:ext>
              <a:ext uri="{28A0092B-C50C-407E-A947-70E740481C1C}">
                <a14:useLocalDpi xmlns:a14="http://schemas.microsoft.com/office/drawing/2010/main" val="0"/>
              </a:ext>
            </a:extLst>
          </a:blip>
          <a:srcRect/>
          <a:stretch>
            <a:fillRect/>
          </a:stretch>
        </p:blipFill>
        <p:spPr bwMode="auto">
          <a:xfrm>
            <a:off x="3429000" y="3657601"/>
            <a:ext cx="5635018" cy="3200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OPL20U25GSXzBJYl68kk8uQGfFKzs7yb1M4KJWUiLk6ZEvGF+qCIPSnY57AbBFCvTWID07 2024 T9 CD 06565+K4lPs7H94VUqPe2XwIsfPRnrXQE//QTEXxb8/8N4CNc6FpgZahzpTjFhMzSA7T/nHJa11DE8Ng2TP3iAmRczFlmslSuUNOgUeb6yRvs0="/>
          <p:cNvSpPr txBox="1"/>
          <p:nvPr/>
        </p:nvSpPr>
        <p:spPr>
          <a:xfrm>
            <a:off x="3352800" y="609604"/>
            <a:ext cx="4114800" cy="584775"/>
          </a:xfrm>
          <a:prstGeom prst="rect">
            <a:avLst/>
          </a:prstGeom>
          <a:noFill/>
        </p:spPr>
        <p:txBody>
          <a:bodyPr wrap="square" rtlCol="0">
            <a:spAutoFit/>
          </a:bodyPr>
          <a:lstStyle/>
          <a:p>
            <a:pPr algn="ctr"/>
            <a:r>
              <a:rPr lang="en-US" sz="3200" dirty="0">
                <a:solidFill>
                  <a:srgbClr val="0000FF"/>
                </a:solidFill>
                <a:latin typeface="Arial" panose="020B0604020202020204" pitchFamily="34" charset="0"/>
                <a:cs typeface="Arial" panose="020B0604020202020204" pitchFamily="34" charset="0"/>
              </a:rPr>
              <a:t> </a:t>
            </a:r>
          </a:p>
        </p:txBody>
      </p:sp>
      <p:sp>
        <p:nvSpPr>
          <p:cNvPr id="20" name="TextBox 19" descr="OPL20U25GSXzBJYl68kk8uQGfFKzs7yb1M4KJWUiLk6ZEvGF+qCIPSnY57AbBFCvTWID07 2024 T9 CD 06565+K4lPs7H94VUqPe2XwIsfPRnrXQE//QTEXxb8/8N4CNc6FpgZahzpTjFhMzSA7T/nHJa11DE8Ng2TP3iAmRczFlmslSuUNOgUeb6yRvs0="/>
          <p:cNvSpPr txBox="1"/>
          <p:nvPr/>
        </p:nvSpPr>
        <p:spPr>
          <a:xfrm>
            <a:off x="3733800" y="4596081"/>
            <a:ext cx="3124200" cy="523220"/>
          </a:xfrm>
          <a:prstGeom prst="rect">
            <a:avLst/>
          </a:prstGeom>
          <a:no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giao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thông</a:t>
            </a:r>
            <a:endParaRPr lang="en-US" sz="2800" dirty="0">
              <a:solidFill>
                <a:srgbClr val="0000FF"/>
              </a:solidFill>
              <a:latin typeface="Times New Roman" pitchFamily="18" charset="0"/>
              <a:cs typeface="Times New Roman" pitchFamily="18" charset="0"/>
            </a:endParaRPr>
          </a:p>
        </p:txBody>
      </p:sp>
      <p:pic>
        <p:nvPicPr>
          <p:cNvPr id="8" name="Picture 7" descr="OPL20U25GSXzBJYl68kk8uQGfFKzs7yb1M4KJWUiLk6ZEvGF+qCIPSnY57AbBFCvTWID07 2024 T9 CD 06565+K4lPs7H94VUqPe2XwIsfPRnrXQE//QTEXxb8/8N4CNc6FpgZahzpTjFhMzSA7T/nHJa11DE8Ng2TP3iAmRczFlmslSuUNOgUeb6yRvs0="/>
          <p:cNvPicPr/>
          <p:nvPr/>
        </p:nvPicPr>
        <p:blipFill>
          <a:blip r:embed="rId7">
            <a:extLst>
              <a:ext uri="{28A0092B-C50C-407E-A947-70E740481C1C}">
                <a14:useLocalDpi xmlns:a14="http://schemas.microsoft.com/office/drawing/2010/main" val="0"/>
              </a:ext>
            </a:extLst>
          </a:blip>
          <a:srcRect/>
          <a:stretch>
            <a:fillRect/>
          </a:stretch>
        </p:blipFill>
        <p:spPr bwMode="auto">
          <a:xfrm>
            <a:off x="3467100" y="609601"/>
            <a:ext cx="3886200" cy="2385160"/>
          </a:xfrm>
          <a:prstGeom prst="rect">
            <a:avLst/>
          </a:prstGeom>
          <a:noFill/>
        </p:spPr>
      </p:pic>
    </p:spTree>
    <p:extLst>
      <p:ext uri="{BB962C8B-B14F-4D97-AF65-F5344CB8AC3E}">
        <p14:creationId xmlns:p14="http://schemas.microsoft.com/office/powerpoint/2010/main" val="150077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27"/>
                                        </p:tgtEl>
                                        <p:attrNameLst>
                                          <p:attrName>style.visibility</p:attrName>
                                        </p:attrNameLst>
                                      </p:cBhvr>
                                      <p:to>
                                        <p:strVal val="visible"/>
                                      </p:to>
                                    </p:set>
                                    <p:anim calcmode="lin" valueType="num">
                                      <p:cBhvr additive="base">
                                        <p:cTn id="26" dur="500" fill="hold"/>
                                        <p:tgtEl>
                                          <p:spTgt spid="1027"/>
                                        </p:tgtEl>
                                        <p:attrNameLst>
                                          <p:attrName>ppt_x</p:attrName>
                                        </p:attrNameLst>
                                      </p:cBhvr>
                                      <p:tavLst>
                                        <p:tav tm="0">
                                          <p:val>
                                            <p:strVal val="#ppt_x"/>
                                          </p:val>
                                        </p:tav>
                                        <p:tav tm="100000">
                                          <p:val>
                                            <p:strVal val="#ppt_x"/>
                                          </p:val>
                                        </p:tav>
                                      </p:tavLst>
                                    </p:anim>
                                    <p:anim calcmode="lin" valueType="num">
                                      <p:cBhvr additive="base">
                                        <p:cTn id="27"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ppt_x"/>
                                          </p:val>
                                        </p:tav>
                                        <p:tav tm="100000">
                                          <p:val>
                                            <p:strVal val="#ppt_x"/>
                                          </p:val>
                                        </p:tav>
                                      </p:tavLst>
                                    </p:anim>
                                    <p:anim calcmode="lin" valueType="num">
                                      <p:cBhvr additive="base">
                                        <p:cTn id="3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0.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1.xml><?xml version="1.0" encoding="utf-8"?>
<a:theme xmlns:a="http://schemas.openxmlformats.org/drawingml/2006/main" name="10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2.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6.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7.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8.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9.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1008</TotalTime>
  <Words>1300</Words>
  <Application>Microsoft Office PowerPoint</Application>
  <PresentationFormat>Widescreen</PresentationFormat>
  <Paragraphs>129</Paragraphs>
  <Slides>32</Slides>
  <Notes>4</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32</vt:i4>
      </vt:variant>
    </vt:vector>
  </HeadingPairs>
  <TitlesOfParts>
    <vt:vector size="50" baseType="lpstr">
      <vt:lpstr>Agency FB</vt:lpstr>
      <vt:lpstr>Arial</vt:lpstr>
      <vt:lpstr>Calibri</vt:lpstr>
      <vt:lpstr>Calibri Light</vt:lpstr>
      <vt:lpstr>Cambria Math</vt:lpstr>
      <vt:lpstr>Times New Roman</vt:lpstr>
      <vt:lpstr>Office Theme</vt:lpstr>
      <vt:lpstr>2_Office Theme</vt:lpstr>
      <vt:lpstr>3_Office Theme</vt:lpstr>
      <vt:lpstr>4_Office Theme</vt:lpstr>
      <vt:lpstr>5_Office Theme</vt:lpstr>
      <vt:lpstr>6_Office Theme</vt:lpstr>
      <vt:lpstr>7_Office Theme</vt:lpstr>
      <vt:lpstr>1_Office Theme</vt:lpstr>
      <vt:lpstr>8_Office Theme</vt:lpstr>
      <vt:lpstr>9_Office Theme</vt:lpstr>
      <vt:lpstr>10_Office Theme</vt:lpstr>
      <vt:lpstr>11_Office Theme</vt:lpstr>
      <vt:lpstr>PowerPoint Presentation</vt:lpstr>
      <vt:lpstr>A. THIẾT BỊ DẠY HỌC VÀ HỌC LIỆU</vt:lpstr>
      <vt:lpstr>B. CHÚ THÍCH</vt:lpstr>
      <vt:lpstr>HOẠT ĐỘNG THỰC HÀNH VÀ TRẢI NGHIỆM  CHỦ ĐỀ 3.  TẠO ĐỒ DÙNG DẠNG HÌNH NÓN, HÌNH TRỤ.</vt:lpstr>
      <vt:lpstr>PowerPoint Presentation</vt:lpstr>
      <vt:lpstr>CĐ 3:TẠO ĐỒ DÙNG DẠNG HÌNH NÓN, HÌNH TRỤ.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 hãy chỉ ra đồ vật nào có dạng hình nón, đồ vật nào có dạng hình trụ ? </vt:lpstr>
      <vt:lpstr>PowerPoint Presentation</vt:lpstr>
      <vt:lpstr>CĐ 3: TẠO ĐỒ DÙNG DẠNG HÌNH NÓN, HÌNH TRỤ. </vt:lpstr>
      <vt:lpstr>CĐ 3: TẠO ĐỒ DÙNG DẠNG HÌNH NÓN, HÌNH TRỤ. </vt:lpstr>
      <vt:lpstr>CĐ 3: TẠO ĐỒ DÙNG DẠNG HÌNH NÓN, HÌNH TRỤ. </vt:lpstr>
      <vt:lpstr>CĐ 3: TẠO ĐỒ DÙNG DẠNG HÌNH NÓN, HÌNH TRỤ. </vt:lpstr>
      <vt:lpstr>PowerPoint Presentation</vt:lpstr>
      <vt:lpstr>CĐ 3: TẠO ĐỒ DÙNG DẠNG HÌNH NÓN, HÌNH TRỤ. </vt:lpstr>
      <vt:lpstr>CĐ 3: TẠO ĐỒ DÙNG DẠNG HÌNH NÓN, HÌNH TRỤ. </vt:lpstr>
      <vt:lpstr> LUYỆN TẬP  ( 8 phút)</vt:lpstr>
      <vt:lpstr>CĐ 3: TẠO ĐỒ DÙNG DẠNG HÌNH NÓN, HÌNH TRỤ. </vt:lpstr>
      <vt:lpstr> VẬN DỤNG ( 5 phút)</vt:lpstr>
      <vt:lpstr>CĐ 3: TẠO ĐỒ DÙNG DẠNG HÌNH NÓN, HÌNH TRỤ. </vt:lpstr>
      <vt:lpstr>CĐ 3: TẠO ĐỒ DÙNG DẠNG HÌNH NÓN, HÌNH TRỤ. </vt:lpstr>
      <vt:lpstr>CĐ 3: TẠO ĐỒ DÙNG DẠNG HÌNH NÓN, HÌNH TRỤ.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240</cp:revision>
  <dcterms:created xsi:type="dcterms:W3CDTF">2017-12-17T14:23:10Z</dcterms:created>
  <dcterms:modified xsi:type="dcterms:W3CDTF">2024-08-01T23:12:00Z</dcterms:modified>
</cp:coreProperties>
</file>