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2"/>
  </p:notesMasterIdLst>
  <p:sldIdLst>
    <p:sldId id="256" r:id="rId7"/>
    <p:sldId id="288" r:id="rId8"/>
    <p:sldId id="258" r:id="rId9"/>
    <p:sldId id="291" r:id="rId10"/>
    <p:sldId id="259" r:id="rId11"/>
    <p:sldId id="260" r:id="rId12"/>
    <p:sldId id="295" r:id="rId13"/>
    <p:sldId id="261" r:id="rId14"/>
    <p:sldId id="262" r:id="rId15"/>
    <p:sldId id="263" r:id="rId16"/>
    <p:sldId id="292" r:id="rId17"/>
    <p:sldId id="289" r:id="rId18"/>
    <p:sldId id="265" r:id="rId19"/>
    <p:sldId id="293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9717A-BBD5-4EEC-8410-7CB3008EDF20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274C-F6AD-461B-BCEF-E3E67AD41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274C-F6AD-461B-BCEF-E3E67AD416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2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42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" y="116792"/>
            <a:ext cx="878832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980808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3" y="1600206"/>
            <a:ext cx="82294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4406907"/>
            <a:ext cx="777222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906713"/>
            <a:ext cx="777222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1" y="1600206"/>
            <a:ext cx="40569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600206"/>
            <a:ext cx="40581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535113"/>
            <a:ext cx="40403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2174875"/>
            <a:ext cx="40403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7" y="1535113"/>
            <a:ext cx="40415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7" y="2174875"/>
            <a:ext cx="404150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73050"/>
            <a:ext cx="30079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73057"/>
            <a:ext cx="51120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435103"/>
            <a:ext cx="30079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800600"/>
            <a:ext cx="548711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612775"/>
            <a:ext cx="548711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5367338"/>
            <a:ext cx="548711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3" y="1600206"/>
            <a:ext cx="822948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74645"/>
            <a:ext cx="205647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74645"/>
            <a:ext cx="605868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1" y="2130434"/>
            <a:ext cx="7772221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3" y="3886200"/>
            <a:ext cx="640044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4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4" y="1600206"/>
            <a:ext cx="82294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4406909"/>
            <a:ext cx="777222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906713"/>
            <a:ext cx="777222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4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1" y="1600206"/>
            <a:ext cx="40569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600206"/>
            <a:ext cx="40581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4" y="274638"/>
            <a:ext cx="822948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535113"/>
            <a:ext cx="40403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2174875"/>
            <a:ext cx="40403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8" y="1535113"/>
            <a:ext cx="40415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8" y="2174875"/>
            <a:ext cx="404150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4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73050"/>
            <a:ext cx="30079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73059"/>
            <a:ext cx="51120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435103"/>
            <a:ext cx="30079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800600"/>
            <a:ext cx="548711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612775"/>
            <a:ext cx="548711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5367338"/>
            <a:ext cx="548711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4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4" y="1600206"/>
            <a:ext cx="822948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74647"/>
            <a:ext cx="205647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74647"/>
            <a:ext cx="605868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9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9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2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2" y="1600204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" y="116792"/>
            <a:ext cx="878832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980808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600205"/>
            <a:ext cx="82294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4406905"/>
            <a:ext cx="777222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906713"/>
            <a:ext cx="777222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1" y="1600205"/>
            <a:ext cx="40569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600205"/>
            <a:ext cx="40581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74638"/>
            <a:ext cx="822948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535113"/>
            <a:ext cx="40403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2174875"/>
            <a:ext cx="40403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6" y="1535113"/>
            <a:ext cx="40415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6" y="2174875"/>
            <a:ext cx="404150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73050"/>
            <a:ext cx="30079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73055"/>
            <a:ext cx="51120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435103"/>
            <a:ext cx="30079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800600"/>
            <a:ext cx="548711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612775"/>
            <a:ext cx="548711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5367338"/>
            <a:ext cx="548711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2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2" y="1600205"/>
            <a:ext cx="822948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74643"/>
            <a:ext cx="205647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74643"/>
            <a:ext cx="605868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5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5"/>
            <a:ext cx="2133878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1" y="2130432"/>
            <a:ext cx="7772221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2" y="3886200"/>
            <a:ext cx="640044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3" y="1600206"/>
            <a:ext cx="822948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4406907"/>
            <a:ext cx="777222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906713"/>
            <a:ext cx="777222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1" y="1600206"/>
            <a:ext cx="405698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600206"/>
            <a:ext cx="405817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535113"/>
            <a:ext cx="40403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2174875"/>
            <a:ext cx="40403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7" y="1535113"/>
            <a:ext cx="40415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7" y="2174875"/>
            <a:ext cx="404150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73050"/>
            <a:ext cx="300791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73057"/>
            <a:ext cx="511201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435103"/>
            <a:ext cx="300791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800600"/>
            <a:ext cx="548711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612775"/>
            <a:ext cx="548711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5367338"/>
            <a:ext cx="548711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3" y="274638"/>
            <a:ext cx="8229481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3" y="1600206"/>
            <a:ext cx="822948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74645"/>
            <a:ext cx="2056477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74645"/>
            <a:ext cx="605868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8" y="6356357"/>
            <a:ext cx="289478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6356357"/>
            <a:ext cx="2133878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35581FA-08ED-439B-9E71-DDE29F145818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E6556D3-4E6C-442B-A154-63CC247E5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0" y="-19050"/>
            <a:ext cx="917429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9050"/>
            <a:ext cx="9180918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37" y="-15974"/>
            <a:ext cx="9268641" cy="6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42448"/>
            <a:ext cx="878832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906464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0" y="-19050"/>
            <a:ext cx="917429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9050"/>
            <a:ext cx="9180918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38" y="-15974"/>
            <a:ext cx="9268641" cy="6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42448"/>
            <a:ext cx="878832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906464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4038600" cy="2057399"/>
          </a:xfrm>
        </p:spPr>
        <p:txBody>
          <a:bodyPr/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CHƯƠNG III:</a:t>
            </a:r>
            <a:b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 PHỤC VÀ THỜI TRANG</a:t>
            </a:r>
            <a:br>
              <a:rPr lang="en-US" dirty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2667000"/>
            <a:ext cx="37338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15, BÀI 7: TRANG PHỤC TRONG ĐỜI SỐNG</a:t>
            </a:r>
          </a:p>
        </p:txBody>
      </p:sp>
      <p:pic>
        <p:nvPicPr>
          <p:cNvPr id="6" name="Picture 5" descr="5711_8U9A89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390" y="2406"/>
            <a:ext cx="2370296" cy="2590800"/>
          </a:xfrm>
          <a:prstGeom prst="rect">
            <a:avLst/>
          </a:prstGeom>
        </p:spPr>
      </p:pic>
      <p:pic>
        <p:nvPicPr>
          <p:cNvPr id="7" name="Picture 6" descr="image015-1275215026-d6375142550294025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686" y="0"/>
            <a:ext cx="1886314" cy="25932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964" y="21286"/>
            <a:ext cx="555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II. MỘT SỐ LOẠI TRANG PHỤC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44287"/>
            <a:ext cx="891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7.3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10153" y="1975302"/>
            <a:ext cx="9277953" cy="4882700"/>
            <a:chOff x="666899" y="1967730"/>
            <a:chExt cx="7562701" cy="4356870"/>
          </a:xfrm>
        </p:grpSpPr>
        <p:sp>
          <p:nvSpPr>
            <p:cNvPr id="102402" name="Rectangle 2"/>
            <p:cNvSpPr>
              <a:spLocks noChangeArrowheads="1"/>
            </p:cNvSpPr>
            <p:nvPr/>
          </p:nvSpPr>
          <p:spPr bwMode="auto">
            <a:xfrm>
              <a:off x="666899" y="1967730"/>
              <a:ext cx="2197161" cy="74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                       </a:t>
              </a: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01" name="Picture 375" descr="image1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2590800"/>
              <a:ext cx="7391400" cy="3733800"/>
            </a:xfrm>
            <a:prstGeom prst="rect">
              <a:avLst/>
            </a:prstGeom>
            <a:noFill/>
          </p:spPr>
        </p:pic>
      </p:grp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1975303"/>
            <a:ext cx="2514600" cy="615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99211" y="2047528"/>
            <a:ext cx="1964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 phục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Theo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giới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nam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nữ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Theo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lứa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tuổi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trẻ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thanh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niên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cao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tuổi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Theo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tiết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phục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mùa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lạnh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Theo công dụng: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Trang phục mặc thường ngày, trang phục lễ hội, trang phục thể thao, đồng</a:t>
            </a:r>
            <a:r>
              <a:rPr kumimoji="0" lang="en-US" sz="36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phục,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trang phục bảo hộ lao động, trang phục biểu diễn nghệ thuật, trang phục</a:t>
            </a:r>
            <a:r>
              <a:rPr kumimoji="0" lang="en-US" sz="36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mặc lót...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484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MỘT SỐ LOẠI TRANG PHỤC</a:t>
            </a:r>
          </a:p>
        </p:txBody>
      </p:sp>
    </p:spTree>
    <p:extLst>
      <p:ext uri="{BB962C8B-B14F-4D97-AF65-F5344CB8AC3E}">
        <p14:creationId xmlns:p14="http://schemas.microsoft.com/office/powerpoint/2010/main" val="108448642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05038"/>
            <a:ext cx="2286000" cy="27432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 r="29974"/>
          <a:stretch>
            <a:fillRect/>
          </a:stretch>
        </p:blipFill>
        <p:spPr bwMode="auto">
          <a:xfrm>
            <a:off x="4010" y="807165"/>
            <a:ext cx="357738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015-1275215026-d6375142550294025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80322"/>
            <a:ext cx="3429000" cy="3077678"/>
          </a:xfrm>
          <a:prstGeom prst="rect">
            <a:avLst/>
          </a:prstGeom>
        </p:spPr>
      </p:pic>
      <p:pic>
        <p:nvPicPr>
          <p:cNvPr id="7" name="Picture 6" descr="2efc1dde52a152e81c02351b811dc610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037122"/>
            <a:ext cx="3200400" cy="2743200"/>
          </a:xfrm>
          <a:prstGeom prst="rect">
            <a:avLst/>
          </a:prstGeom>
        </p:spPr>
      </p:pic>
      <p:pic>
        <p:nvPicPr>
          <p:cNvPr id="8" name="Picture 7" descr="thu-dong-a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781926"/>
            <a:ext cx="5486400" cy="3044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04800"/>
            <a:ext cx="484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MỘT SỐ LOẠI TRANG PHỤC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222" y="0"/>
            <a:ext cx="7772400" cy="68580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98922" y="624245"/>
            <a:ext cx="8763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sát hình, phân nhóm các trang phục theo các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tiêu chí phân loại trang phục vừa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học.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Quan sát hình 7.4, phân nhóm các trang phục theo các tiêu chí phân loại  trang phụ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8825" r="19497" b="7401"/>
          <a:stretch/>
        </p:blipFill>
        <p:spPr bwMode="auto">
          <a:xfrm>
            <a:off x="16844" y="1676400"/>
            <a:ext cx="9127156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3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ình nền Powerpoint đẹp, chuyên nghiệp 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Quan sát hình 7.4, phân nhóm các trang phục theo các tiêu chí phân loại  trang phụ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8825" r="19497" b="7401"/>
          <a:stretch/>
        </p:blipFill>
        <p:spPr bwMode="auto">
          <a:xfrm>
            <a:off x="5943600" y="3581400"/>
            <a:ext cx="3200400" cy="32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0954" y="76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Theo công dụng: Trang phục thể thao.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901" y="64134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Theo công dụng: Trang phục mặc thường ngày.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901" y="124525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Theo công dụng: Trang phục lễ hội.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901" y="173463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Theo công dụng: Trang phục bảo hộ lao động.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901" y="2347063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Theo công dụng: Trang phục lễ hội.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049" y="288886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Trang phục mặc thường ngày; trang phục lễ hội; trang phục biểu diễn nghệ thuật....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94611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Theo thời tiết: Trang phục mùa lạnh.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434" y="460219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Theo lứa tuổi: Trang phục trẻ em.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9350" y="5181675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Theo công dụng: Đồng phục.</a:t>
            </a:r>
          </a:p>
        </p:txBody>
      </p:sp>
    </p:spTree>
    <p:extLst>
      <p:ext uri="{BB962C8B-B14F-4D97-AF65-F5344CB8AC3E}">
        <p14:creationId xmlns:p14="http://schemas.microsoft.com/office/powerpoint/2010/main" val="13440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371598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học bài, làm bài tập trong sách thực hành.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các kiến thức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5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1081010" y="830812"/>
            <a:ext cx="542289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1295400" y="1163179"/>
            <a:ext cx="2128811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H="1">
            <a:off x="1463551" y="880708"/>
            <a:ext cx="994185" cy="132540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flipH="1">
            <a:off x="1743098" y="562791"/>
            <a:ext cx="183743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543412"/>
            <a:ext cx="199208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H="1">
            <a:off x="1011714" y="1426406"/>
            <a:ext cx="618083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552492"/>
            <a:ext cx="307424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flipH="1">
            <a:off x="1714629" y="1795478"/>
            <a:ext cx="387917" cy="51715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flipH="1">
            <a:off x="1970356" y="2342255"/>
            <a:ext cx="37396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flipH="1">
            <a:off x="1752600" y="609600"/>
            <a:ext cx="6259244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562791"/>
            <a:ext cx="480284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2117697"/>
            <a:ext cx="199096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2765200" y="1838408"/>
            <a:ext cx="284602" cy="37942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543412"/>
            <a:ext cx="199208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670934"/>
            <a:ext cx="317879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3"/>
          <p:cNvSpPr txBox="1"/>
          <p:nvPr/>
        </p:nvSpPr>
        <p:spPr>
          <a:xfrm>
            <a:off x="1752600" y="914400"/>
            <a:ext cx="64770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C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NỘI DUNG BÀI HỌC</a:t>
            </a:r>
            <a:endParaRPr lang="zh-CN" altLang="en-US" sz="4800" b="1" dirty="0">
              <a:solidFill>
                <a:srgbClr val="FFC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2743200" y="3352800"/>
            <a:ext cx="452689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loại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trang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phục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1828800" y="4419600"/>
            <a:ext cx="6400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Đặc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điểm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trang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phục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文本框 3"/>
          <p:cNvSpPr txBox="1"/>
          <p:nvPr/>
        </p:nvSpPr>
        <p:spPr>
          <a:xfrm>
            <a:off x="1447800" y="5562601"/>
            <a:ext cx="70104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Một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số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loại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vải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thông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để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may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trang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phục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2959" y="2133600"/>
            <a:ext cx="7699041" cy="4114800"/>
            <a:chOff x="682959" y="2814804"/>
            <a:chExt cx="5184441" cy="3060350"/>
          </a:xfrm>
        </p:grpSpPr>
        <p:sp>
          <p:nvSpPr>
            <p:cNvPr id="27" name="文本框 3"/>
            <p:cNvSpPr txBox="1"/>
            <p:nvPr/>
          </p:nvSpPr>
          <p:spPr>
            <a:xfrm>
              <a:off x="1276170" y="2941328"/>
              <a:ext cx="4362630" cy="5212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Vai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trò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của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trang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phục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169179" y="2922630"/>
              <a:ext cx="4698221" cy="461665"/>
            </a:xfrm>
            <a:prstGeom prst="roundRect">
              <a:avLst/>
            </a:prstGeom>
            <a:noFill/>
            <a:ln>
              <a:solidFill>
                <a:srgbClr val="9E4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39"/>
            <p:cNvGrpSpPr/>
            <p:nvPr/>
          </p:nvGrpSpPr>
          <p:grpSpPr>
            <a:xfrm>
              <a:off x="684197" y="3619603"/>
              <a:ext cx="567393" cy="645953"/>
              <a:chOff x="946187" y="2814803"/>
              <a:chExt cx="887693" cy="758050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5400000">
                <a:off x="909200" y="2851790"/>
                <a:ext cx="758050" cy="684075"/>
              </a:xfrm>
              <a:custGeom>
                <a:avLst/>
                <a:gdLst>
                  <a:gd name="T0" fmla="*/ 1136760 w 2740"/>
                  <a:gd name="T1" fmla="*/ 1235640 h 2446"/>
                  <a:gd name="T2" fmla="*/ 1086026 w 2740"/>
                  <a:gd name="T3" fmla="*/ 1286347 h 2446"/>
                  <a:gd name="T4" fmla="*/ 1013624 w 2740"/>
                  <a:gd name="T5" fmla="*/ 1305028 h 2446"/>
                  <a:gd name="T6" fmla="*/ 431239 w 2740"/>
                  <a:gd name="T7" fmla="*/ 1305028 h 2446"/>
                  <a:gd name="T8" fmla="*/ 362009 w 2740"/>
                  <a:gd name="T9" fmla="*/ 1286347 h 2446"/>
                  <a:gd name="T10" fmla="*/ 311274 w 2740"/>
                  <a:gd name="T11" fmla="*/ 1235107 h 2446"/>
                  <a:gd name="T12" fmla="*/ 19025 w 2740"/>
                  <a:gd name="T13" fmla="*/ 723770 h 2446"/>
                  <a:gd name="T14" fmla="*/ 0 w 2740"/>
                  <a:gd name="T15" fmla="*/ 652781 h 2446"/>
                  <a:gd name="T16" fmla="*/ 19025 w 2740"/>
                  <a:gd name="T17" fmla="*/ 581258 h 2446"/>
                  <a:gd name="T18" fmla="*/ 310218 w 2740"/>
                  <a:gd name="T19" fmla="*/ 72057 h 2446"/>
                  <a:gd name="T20" fmla="*/ 362009 w 2740"/>
                  <a:gd name="T21" fmla="*/ 19749 h 2446"/>
                  <a:gd name="T22" fmla="*/ 428068 w 2740"/>
                  <a:gd name="T23" fmla="*/ 534 h 2446"/>
                  <a:gd name="T24" fmla="*/ 1012567 w 2740"/>
                  <a:gd name="T25" fmla="*/ 534 h 2446"/>
                  <a:gd name="T26" fmla="*/ 1086026 w 2740"/>
                  <a:gd name="T27" fmla="*/ 19749 h 2446"/>
                  <a:gd name="T28" fmla="*/ 1136760 w 2740"/>
                  <a:gd name="T29" fmla="*/ 70456 h 2446"/>
                  <a:gd name="T30" fmla="*/ 1427952 w 2740"/>
                  <a:gd name="T31" fmla="*/ 579657 h 2446"/>
                  <a:gd name="T32" fmla="*/ 1448034 w 2740"/>
                  <a:gd name="T33" fmla="*/ 652781 h 2446"/>
                  <a:gd name="T34" fmla="*/ 1427423 w 2740"/>
                  <a:gd name="T35" fmla="*/ 726439 h 2446"/>
                  <a:gd name="T36" fmla="*/ 1136760 w 2740"/>
                  <a:gd name="T37" fmla="*/ 1235640 h 24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0"/>
                  <a:gd name="T58" fmla="*/ 0 h 2446"/>
                  <a:gd name="T59" fmla="*/ 2740 w 2740"/>
                  <a:gd name="T60" fmla="*/ 2446 h 24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BB81E7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endParaRPr lang="zh-CN" alt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953099" y="2959044"/>
                <a:ext cx="880781" cy="541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02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组合 42"/>
            <p:cNvGrpSpPr/>
            <p:nvPr/>
          </p:nvGrpSpPr>
          <p:grpSpPr>
            <a:xfrm>
              <a:off x="684197" y="4424402"/>
              <a:ext cx="576129" cy="645953"/>
              <a:chOff x="946187" y="2814803"/>
              <a:chExt cx="901361" cy="758050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5400000">
                <a:off x="909200" y="2851790"/>
                <a:ext cx="758050" cy="684075"/>
              </a:xfrm>
              <a:custGeom>
                <a:avLst/>
                <a:gdLst>
                  <a:gd name="T0" fmla="*/ 1136760 w 2740"/>
                  <a:gd name="T1" fmla="*/ 1235640 h 2446"/>
                  <a:gd name="T2" fmla="*/ 1086026 w 2740"/>
                  <a:gd name="T3" fmla="*/ 1286347 h 2446"/>
                  <a:gd name="T4" fmla="*/ 1013624 w 2740"/>
                  <a:gd name="T5" fmla="*/ 1305028 h 2446"/>
                  <a:gd name="T6" fmla="*/ 431239 w 2740"/>
                  <a:gd name="T7" fmla="*/ 1305028 h 2446"/>
                  <a:gd name="T8" fmla="*/ 362009 w 2740"/>
                  <a:gd name="T9" fmla="*/ 1286347 h 2446"/>
                  <a:gd name="T10" fmla="*/ 311274 w 2740"/>
                  <a:gd name="T11" fmla="*/ 1235107 h 2446"/>
                  <a:gd name="T12" fmla="*/ 19025 w 2740"/>
                  <a:gd name="T13" fmla="*/ 723770 h 2446"/>
                  <a:gd name="T14" fmla="*/ 0 w 2740"/>
                  <a:gd name="T15" fmla="*/ 652781 h 2446"/>
                  <a:gd name="T16" fmla="*/ 19025 w 2740"/>
                  <a:gd name="T17" fmla="*/ 581258 h 2446"/>
                  <a:gd name="T18" fmla="*/ 310218 w 2740"/>
                  <a:gd name="T19" fmla="*/ 72057 h 2446"/>
                  <a:gd name="T20" fmla="*/ 362009 w 2740"/>
                  <a:gd name="T21" fmla="*/ 19749 h 2446"/>
                  <a:gd name="T22" fmla="*/ 428068 w 2740"/>
                  <a:gd name="T23" fmla="*/ 534 h 2446"/>
                  <a:gd name="T24" fmla="*/ 1012567 w 2740"/>
                  <a:gd name="T25" fmla="*/ 534 h 2446"/>
                  <a:gd name="T26" fmla="*/ 1086026 w 2740"/>
                  <a:gd name="T27" fmla="*/ 19749 h 2446"/>
                  <a:gd name="T28" fmla="*/ 1136760 w 2740"/>
                  <a:gd name="T29" fmla="*/ 70456 h 2446"/>
                  <a:gd name="T30" fmla="*/ 1427952 w 2740"/>
                  <a:gd name="T31" fmla="*/ 579657 h 2446"/>
                  <a:gd name="T32" fmla="*/ 1448034 w 2740"/>
                  <a:gd name="T33" fmla="*/ 652781 h 2446"/>
                  <a:gd name="T34" fmla="*/ 1427423 w 2740"/>
                  <a:gd name="T35" fmla="*/ 726439 h 2446"/>
                  <a:gd name="T36" fmla="*/ 1136760 w 2740"/>
                  <a:gd name="T37" fmla="*/ 1235640 h 24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0"/>
                  <a:gd name="T58" fmla="*/ 0 h 2446"/>
                  <a:gd name="T59" fmla="*/ 2740 w 2740"/>
                  <a:gd name="T60" fmla="*/ 2446 h 24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BB81E7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endParaRPr lang="zh-CN" alt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66767" y="2936688"/>
                <a:ext cx="880781" cy="541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45"/>
            <p:cNvGrpSpPr/>
            <p:nvPr/>
          </p:nvGrpSpPr>
          <p:grpSpPr>
            <a:xfrm>
              <a:off x="684197" y="5229201"/>
              <a:ext cx="572930" cy="645953"/>
              <a:chOff x="946187" y="2814803"/>
              <a:chExt cx="896356" cy="758050"/>
            </a:xfrm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 rot="5400000">
                <a:off x="909200" y="2851790"/>
                <a:ext cx="758050" cy="684075"/>
              </a:xfrm>
              <a:custGeom>
                <a:avLst/>
                <a:gdLst>
                  <a:gd name="T0" fmla="*/ 1136760 w 2740"/>
                  <a:gd name="T1" fmla="*/ 1235640 h 2446"/>
                  <a:gd name="T2" fmla="*/ 1086026 w 2740"/>
                  <a:gd name="T3" fmla="*/ 1286347 h 2446"/>
                  <a:gd name="T4" fmla="*/ 1013624 w 2740"/>
                  <a:gd name="T5" fmla="*/ 1305028 h 2446"/>
                  <a:gd name="T6" fmla="*/ 431239 w 2740"/>
                  <a:gd name="T7" fmla="*/ 1305028 h 2446"/>
                  <a:gd name="T8" fmla="*/ 362009 w 2740"/>
                  <a:gd name="T9" fmla="*/ 1286347 h 2446"/>
                  <a:gd name="T10" fmla="*/ 311274 w 2740"/>
                  <a:gd name="T11" fmla="*/ 1235107 h 2446"/>
                  <a:gd name="T12" fmla="*/ 19025 w 2740"/>
                  <a:gd name="T13" fmla="*/ 723770 h 2446"/>
                  <a:gd name="T14" fmla="*/ 0 w 2740"/>
                  <a:gd name="T15" fmla="*/ 652781 h 2446"/>
                  <a:gd name="T16" fmla="*/ 19025 w 2740"/>
                  <a:gd name="T17" fmla="*/ 581258 h 2446"/>
                  <a:gd name="T18" fmla="*/ 310218 w 2740"/>
                  <a:gd name="T19" fmla="*/ 72057 h 2446"/>
                  <a:gd name="T20" fmla="*/ 362009 w 2740"/>
                  <a:gd name="T21" fmla="*/ 19749 h 2446"/>
                  <a:gd name="T22" fmla="*/ 428068 w 2740"/>
                  <a:gd name="T23" fmla="*/ 534 h 2446"/>
                  <a:gd name="T24" fmla="*/ 1012567 w 2740"/>
                  <a:gd name="T25" fmla="*/ 534 h 2446"/>
                  <a:gd name="T26" fmla="*/ 1086026 w 2740"/>
                  <a:gd name="T27" fmla="*/ 19749 h 2446"/>
                  <a:gd name="T28" fmla="*/ 1136760 w 2740"/>
                  <a:gd name="T29" fmla="*/ 70456 h 2446"/>
                  <a:gd name="T30" fmla="*/ 1427952 w 2740"/>
                  <a:gd name="T31" fmla="*/ 579657 h 2446"/>
                  <a:gd name="T32" fmla="*/ 1448034 w 2740"/>
                  <a:gd name="T33" fmla="*/ 652781 h 2446"/>
                  <a:gd name="T34" fmla="*/ 1427423 w 2740"/>
                  <a:gd name="T35" fmla="*/ 726439 h 2446"/>
                  <a:gd name="T36" fmla="*/ 1136760 w 2740"/>
                  <a:gd name="T37" fmla="*/ 1235640 h 24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0"/>
                  <a:gd name="T58" fmla="*/ 0 h 2446"/>
                  <a:gd name="T59" fmla="*/ 2740 w 2740"/>
                  <a:gd name="T60" fmla="*/ 2446 h 24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BB81E7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endParaRPr lang="zh-CN" alt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961762" y="2936688"/>
                <a:ext cx="880781" cy="541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9" name="圆角矩形 48"/>
            <p:cNvSpPr/>
            <p:nvPr/>
          </p:nvSpPr>
          <p:spPr>
            <a:xfrm>
              <a:off x="1219200" y="3733800"/>
              <a:ext cx="4648200" cy="461665"/>
            </a:xfrm>
            <a:prstGeom prst="roundRect">
              <a:avLst/>
            </a:prstGeom>
            <a:noFill/>
            <a:ln>
              <a:solidFill>
                <a:srgbClr val="9E4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188197" y="4528263"/>
              <a:ext cx="4679203" cy="461665"/>
            </a:xfrm>
            <a:prstGeom prst="roundRect">
              <a:avLst/>
            </a:prstGeom>
            <a:noFill/>
            <a:ln>
              <a:solidFill>
                <a:srgbClr val="9E4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192927" y="5324643"/>
              <a:ext cx="4674473" cy="461665"/>
            </a:xfrm>
            <a:prstGeom prst="roundRect">
              <a:avLst/>
            </a:prstGeom>
            <a:noFill/>
            <a:ln>
              <a:solidFill>
                <a:srgbClr val="9E4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grpSp>
          <p:nvGrpSpPr>
            <p:cNvPr id="20" name="组合 51"/>
            <p:cNvGrpSpPr/>
            <p:nvPr/>
          </p:nvGrpSpPr>
          <p:grpSpPr>
            <a:xfrm>
              <a:off x="682959" y="2814804"/>
              <a:ext cx="562975" cy="645953"/>
              <a:chOff x="944252" y="2814803"/>
              <a:chExt cx="880781" cy="758050"/>
            </a:xfrm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5400000">
                <a:off x="909200" y="2851790"/>
                <a:ext cx="758050" cy="684075"/>
              </a:xfrm>
              <a:custGeom>
                <a:avLst/>
                <a:gdLst>
                  <a:gd name="T0" fmla="*/ 1136760 w 2740"/>
                  <a:gd name="T1" fmla="*/ 1235640 h 2446"/>
                  <a:gd name="T2" fmla="*/ 1086026 w 2740"/>
                  <a:gd name="T3" fmla="*/ 1286347 h 2446"/>
                  <a:gd name="T4" fmla="*/ 1013624 w 2740"/>
                  <a:gd name="T5" fmla="*/ 1305028 h 2446"/>
                  <a:gd name="T6" fmla="*/ 431239 w 2740"/>
                  <a:gd name="T7" fmla="*/ 1305028 h 2446"/>
                  <a:gd name="T8" fmla="*/ 362009 w 2740"/>
                  <a:gd name="T9" fmla="*/ 1286347 h 2446"/>
                  <a:gd name="T10" fmla="*/ 311274 w 2740"/>
                  <a:gd name="T11" fmla="*/ 1235107 h 2446"/>
                  <a:gd name="T12" fmla="*/ 19025 w 2740"/>
                  <a:gd name="T13" fmla="*/ 723770 h 2446"/>
                  <a:gd name="T14" fmla="*/ 0 w 2740"/>
                  <a:gd name="T15" fmla="*/ 652781 h 2446"/>
                  <a:gd name="T16" fmla="*/ 19025 w 2740"/>
                  <a:gd name="T17" fmla="*/ 581258 h 2446"/>
                  <a:gd name="T18" fmla="*/ 310218 w 2740"/>
                  <a:gd name="T19" fmla="*/ 72057 h 2446"/>
                  <a:gd name="T20" fmla="*/ 362009 w 2740"/>
                  <a:gd name="T21" fmla="*/ 19749 h 2446"/>
                  <a:gd name="T22" fmla="*/ 428068 w 2740"/>
                  <a:gd name="T23" fmla="*/ 534 h 2446"/>
                  <a:gd name="T24" fmla="*/ 1012567 w 2740"/>
                  <a:gd name="T25" fmla="*/ 534 h 2446"/>
                  <a:gd name="T26" fmla="*/ 1086026 w 2740"/>
                  <a:gd name="T27" fmla="*/ 19749 h 2446"/>
                  <a:gd name="T28" fmla="*/ 1136760 w 2740"/>
                  <a:gd name="T29" fmla="*/ 70456 h 2446"/>
                  <a:gd name="T30" fmla="*/ 1427952 w 2740"/>
                  <a:gd name="T31" fmla="*/ 579657 h 2446"/>
                  <a:gd name="T32" fmla="*/ 1448034 w 2740"/>
                  <a:gd name="T33" fmla="*/ 652781 h 2446"/>
                  <a:gd name="T34" fmla="*/ 1427423 w 2740"/>
                  <a:gd name="T35" fmla="*/ 726439 h 2446"/>
                  <a:gd name="T36" fmla="*/ 1136760 w 2740"/>
                  <a:gd name="T37" fmla="*/ 1235640 h 24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0"/>
                  <a:gd name="T58" fmla="*/ 0 h 2446"/>
                  <a:gd name="T59" fmla="*/ 2740 w 2740"/>
                  <a:gd name="T60" fmla="*/ 2446 h 24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BB81E7"/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endParaRPr lang="zh-CN" alt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944252" y="2959044"/>
                <a:ext cx="880781" cy="541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01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739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25"/>
                            </p:stCondLst>
                            <p:childTnLst>
                              <p:par>
                                <p:cTn id="1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125"/>
                            </p:stCondLst>
                            <p:childTnLst>
                              <p:par>
                                <p:cTn id="1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30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095273"/>
            <a:ext cx="3048000" cy="8382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phục là gì?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19252"/>
            <a:ext cx="9144000" cy="6858000"/>
            <a:chOff x="0" y="0"/>
            <a:chExt cx="9144000" cy="6858000"/>
          </a:xfrm>
        </p:grpSpPr>
        <p:pic>
          <p:nvPicPr>
            <p:cNvPr id="3" name="Picture 2" descr="xa-hoi-nguyen-thuy-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945" y="19252"/>
              <a:ext cx="2552700" cy="3048000"/>
            </a:xfrm>
            <a:prstGeom prst="rect">
              <a:avLst/>
            </a:prstGeom>
          </p:spPr>
        </p:pic>
        <p:pic>
          <p:nvPicPr>
            <p:cNvPr id="4" name="Picture 3" descr="a5-1400520555-700x0-14005555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8912" y="0"/>
              <a:ext cx="3581400" cy="3067251"/>
            </a:xfrm>
            <a:prstGeom prst="rect">
              <a:avLst/>
            </a:prstGeom>
          </p:spPr>
        </p:pic>
        <p:pic>
          <p:nvPicPr>
            <p:cNvPr id="5" name="Picture 4" descr="154750baoxaydung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95852"/>
              <a:ext cx="2819400" cy="3562148"/>
            </a:xfrm>
            <a:prstGeom prst="rect">
              <a:avLst/>
            </a:prstGeom>
          </p:spPr>
        </p:pic>
        <p:pic>
          <p:nvPicPr>
            <p:cNvPr id="6" name="Picture 5" descr="image015-1275215026-d63751425502940251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3295852"/>
              <a:ext cx="2743200" cy="3562148"/>
            </a:xfrm>
            <a:prstGeom prst="rect">
              <a:avLst/>
            </a:prstGeom>
          </p:spPr>
        </p:pic>
        <p:pic>
          <p:nvPicPr>
            <p:cNvPr id="7" name="Picture 6" descr="phoi-do-cung-giay-sneaker-600x37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219652"/>
              <a:ext cx="3276600" cy="363834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Đồng Phục Học Sinh Đi Học Đẹp Nhất 2021| Sự Lựa Chọn Hoàn Hảo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59" y="2514601"/>
            <a:ext cx="4207843" cy="43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4959" y="4572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bao gồm các loại quần áo và 1 số vật dụng đi kèm như giày, thắt lưng, tất, khăn quàng, mũ... Trong đó, quần áo là những vật dụng quan trọng nhất.</a:t>
            </a:r>
          </a:p>
        </p:txBody>
      </p:sp>
      <p:pic>
        <p:nvPicPr>
          <p:cNvPr id="91140" name="Picture 4" descr="Thời Trang Nhanh ( Fast Fashion Là Gì ? Phong Cách Fast Fashion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" y="2514601"/>
            <a:ext cx="487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ẠY TRẺ CÁCH CẦM BÚT ĐÚNG CHUẨ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r="21961"/>
          <a:stretch/>
        </p:blipFill>
        <p:spPr bwMode="auto">
          <a:xfrm>
            <a:off x="55345" y="533400"/>
            <a:ext cx="919614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9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2201"/>
            <a:ext cx="7772400" cy="68897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VAI TRÒ CỦA TRANG PHỤC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19400" y="818914"/>
            <a:ext cx="39624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Trang phục có vai trò gì?</a:t>
            </a:r>
          </a:p>
        </p:txBody>
      </p:sp>
      <p:pic>
        <p:nvPicPr>
          <p:cNvPr id="106498" name="Picture 374" descr="C:\Users\USER\Desktop\653929248943441175659631606517132495945728n-15621497387731469914021-156214995785719023421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52600"/>
            <a:ext cx="22860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Trang Phục Mùa Đông Cho Nữ Và Nam 2020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1"/>
            <a:ext cx="3962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May quần áo bảo hộ lao động theo mẫu chất lượng với giá thành rẻ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16876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ÁO DÀI BDA50050 – Thời trang cao cấ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752600"/>
            <a:ext cx="2458453" cy="2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2451" y="1918669"/>
            <a:ext cx="4018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Trang phục có hai vai trò chính: che chở, bảo vệ cơ thể và làm đẹp cho con người</a:t>
            </a:r>
            <a:r>
              <a:rPr lang="en-US" altLang="en-US" dirty="0"/>
              <a:t>.</a:t>
            </a:r>
          </a:p>
        </p:txBody>
      </p:sp>
      <p:pic>
        <p:nvPicPr>
          <p:cNvPr id="9" name="Picture 8" descr="DẠY TRẺ CÁCH CẦM BÚT ĐÚNG CHUẨ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r="21961"/>
          <a:stretch/>
        </p:blipFill>
        <p:spPr bwMode="auto">
          <a:xfrm>
            <a:off x="172451" y="942481"/>
            <a:ext cx="919614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62000"/>
            <a:ext cx="9144000" cy="6096000"/>
            <a:chOff x="0" y="762000"/>
            <a:chExt cx="9144000" cy="6096000"/>
          </a:xfrm>
        </p:grpSpPr>
        <p:pic>
          <p:nvPicPr>
            <p:cNvPr id="1054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76400"/>
              <a:ext cx="91440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762000"/>
              <a:ext cx="82772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68897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VAI TRÒ CỦA TRANG PHỤC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95636" cy="11430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tranh gồm: Hướng dẫn viên du lịch, học sinh,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giáo và bác bảo vệ.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t="24474"/>
          <a:stretch/>
        </p:blipFill>
        <p:spPr bwMode="auto">
          <a:xfrm>
            <a:off x="245444" y="2895600"/>
            <a:ext cx="87461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2736" y="1219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trò: bảo vệ cơ thể con người, nhận biết thông tin cơ bản về người mặc như giới tính, nghề nghiệp, nâng cao vẻ đẹp của con người. </a:t>
            </a:r>
          </a:p>
        </p:txBody>
      </p:sp>
    </p:spTree>
    <p:extLst>
      <p:ext uri="{BB962C8B-B14F-4D97-AF65-F5344CB8AC3E}">
        <p14:creationId xmlns:p14="http://schemas.microsoft.com/office/powerpoint/2010/main" val="38103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8" y="712268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68642"/>
            <a:ext cx="4572000" cy="2362200"/>
          </a:xfrm>
          <a:prstGeom prst="rect">
            <a:avLst/>
          </a:prstGeom>
        </p:spPr>
      </p:pic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7339" y="1752599"/>
            <a:ext cx="43666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9.2-400x5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206141"/>
            <a:ext cx="4572000" cy="26518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1043"/>
            <a:ext cx="7772400" cy="68897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VAI TRÒ CỦA TRANG PHỤC</a:t>
            </a:r>
          </a:p>
        </p:txBody>
      </p:sp>
      <p:pic>
        <p:nvPicPr>
          <p:cNvPr id="93186" name="Picture 2" descr="Kinh nghiệm chọn đồng phục bảo hộ lao động phù hợp với từng ngành ngh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39" y="4174054"/>
            <a:ext cx="4340225" cy="27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765173"/>
            <a:ext cx="8458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các bộ trang phục của em, bộ trang phục nào khi mặc em cảm thấy đẹp và tự tin nhất? Em hãy miêu tả bộ trang phục đó.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76200"/>
            <a:ext cx="7772400" cy="688973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VAI TRÒ CỦA TRANG PHỤC</a:t>
            </a:r>
          </a:p>
        </p:txBody>
      </p:sp>
      <p:pic>
        <p:nvPicPr>
          <p:cNvPr id="94210" name="Picture 2" descr="Top 14 Trang phục đáng yêu cho bé đón Tết ngập tràn niềm vui -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895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Khai mạc Tuần lễ thời trang trẻ em Việt Nam lần thứ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43" y="4495800"/>
            <a:ext cx="333675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Bộ vest bé trai 3 mảnh màu xám Cao Cấp - Giá Rẻ - Đáng Yêu - Chất Lượng |  DANANGS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51" y="2362200"/>
            <a:ext cx="3333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Trọn Bộ Đồng Phục Học Sinh Cấp 2 Đẹp Nhất - May Phương Th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5" y="2362200"/>
            <a:ext cx="28795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</Template>
  <TotalTime>1148</TotalTime>
  <Words>547</Words>
  <Application>Microsoft Office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Arial</vt:lpstr>
      <vt:lpstr>Calibri</vt:lpstr>
      <vt:lpstr>Times New Roman</vt:lpstr>
      <vt:lpstr>10</vt:lpstr>
      <vt:lpstr>自定义设计方案</vt:lpstr>
      <vt:lpstr>1_自定义设计方案</vt:lpstr>
      <vt:lpstr>1_10</vt:lpstr>
      <vt:lpstr>2_自定义设计方案</vt:lpstr>
      <vt:lpstr>3_自定义设计方案</vt:lpstr>
      <vt:lpstr>CHƯƠNG III: TRANG PHỤC VÀ THỜI TRANG </vt:lpstr>
      <vt:lpstr>PowerPoint Presentation</vt:lpstr>
      <vt:lpstr>Trang phục là gì?</vt:lpstr>
      <vt:lpstr>PowerPoint Presentation</vt:lpstr>
      <vt:lpstr>VAI TRÒ CỦA TRANG PHỤC</vt:lpstr>
      <vt:lpstr>VAI TRÒ CỦA TRANG PHỤC</vt:lpstr>
      <vt:lpstr>Trong tranh gồm: Hướng dẫn viên du lịch, học sinh,  thầy giáo và bác bảo vệ.</vt:lpstr>
      <vt:lpstr>VAI TRÒ CỦA TRANG PHỤC</vt:lpstr>
      <vt:lpstr>VAI TRÒ CỦA TRANG PHỤC</vt:lpstr>
      <vt:lpstr>PowerPoint Presentation</vt:lpstr>
      <vt:lpstr>PowerPoint Presentation</vt:lpstr>
      <vt:lpstr>PowerPoint Presentation</vt:lpstr>
      <vt:lpstr>LUYỆN TẬP</vt:lpstr>
      <vt:lpstr>PowerPoint Presentation</vt:lpstr>
      <vt:lpstr>DẶN DÒ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TRANG PHỤC VÀ THỜI TRANG BÀI 7. TRANG PHỤC TRONG ĐỜI SỐNG</dc:title>
  <dc:creator>Asus</dc:creator>
  <cp:lastModifiedBy>mr Tran</cp:lastModifiedBy>
  <cp:revision>96</cp:revision>
  <dcterms:created xsi:type="dcterms:W3CDTF">2021-09-01T03:51:02Z</dcterms:created>
  <dcterms:modified xsi:type="dcterms:W3CDTF">2022-01-15T01:48:45Z</dcterms:modified>
</cp:coreProperties>
</file>