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2" r:id="rId4"/>
    <p:sldId id="258" r:id="rId5"/>
    <p:sldId id="323" r:id="rId6"/>
    <p:sldId id="269" r:id="rId7"/>
    <p:sldId id="324" r:id="rId8"/>
    <p:sldId id="325" r:id="rId9"/>
    <p:sldId id="326" r:id="rId10"/>
    <p:sldId id="327" r:id="rId11"/>
    <p:sldId id="328" r:id="rId12"/>
    <p:sldId id="280" r:id="rId13"/>
    <p:sldId id="319" r:id="rId14"/>
    <p:sldId id="329" r:id="rId15"/>
    <p:sldId id="330" r:id="rId16"/>
    <p:sldId id="331" r:id="rId17"/>
    <p:sldId id="332" r:id="rId18"/>
    <p:sldId id="333" r:id="rId19"/>
    <p:sldId id="311" r:id="rId20"/>
    <p:sldId id="321" r:id="rId21"/>
    <p:sldId id="276" r:id="rId22"/>
    <p:sldId id="33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VẬT LIỆU CƠ KHÍ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1" y="723759"/>
            <a:ext cx="1142120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49720"/>
              </p:ext>
            </p:extLst>
          </p:nvPr>
        </p:nvGraphicFramePr>
        <p:xfrm>
          <a:off x="229670" y="778402"/>
          <a:ext cx="9026299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78309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097816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3150174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" y="1449616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3" y="2510381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2" y="3877709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5198411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6996" y="953556"/>
            <a:ext cx="2612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Lưỡi kéo cắt giấy: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kìm điện: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Lõi dây điện: đồng, nhôm.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xe ô tô: thép.</a:t>
            </a:r>
          </a:p>
        </p:txBody>
      </p:sp>
    </p:spTree>
    <p:extLst>
      <p:ext uri="{BB962C8B-B14F-4D97-AF65-F5344CB8AC3E}">
        <p14:creationId xmlns:p14="http://schemas.microsoft.com/office/powerpoint/2010/main" val="3525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II.Một số vật liệu cơ khí thông dụng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a.Kim loại đen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 có thành phần chủ yếu là sắt, carbon.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tỉ lệ carbon, chia kim loại đen thành 2 loại chính là gang và thép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Thép có tỉ lệ carbon ≤2,14%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Gang có tỉ lệ carbon ≥2,14%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 kim loại màu được sử dụng chủ yếu dưới dạng hợp kim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605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 Có nguồn gốc từ đâu?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8" y="1135783"/>
            <a:ext cx="4201134" cy="186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19" y="1060264"/>
            <a:ext cx="3466581" cy="17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8" y="3497868"/>
            <a:ext cx="3949263" cy="24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37" y="3541309"/>
            <a:ext cx="3887381" cy="2185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168" y="3497868"/>
            <a:ext cx="3287032" cy="227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6173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Ghế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7586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Ống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612" y="1135783"/>
            <a:ext cx="3610610" cy="1825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7029" y="3004863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Tay cầm chảo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614" y="61523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Đế giầy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229" y="60628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Rổ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854" y="5971592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Ổ cắm điện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63" y="-1746"/>
            <a:ext cx="5596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(Hình 4.4) có đặc điểm chung như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0" y="1383249"/>
            <a:ext cx="5675832" cy="4135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63" y="5518457"/>
            <a:ext cx="5890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tên một số sản phẩm trong gia đình được làm từ vật liệu phi kim loại.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303" y="1895774"/>
            <a:ext cx="4912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bị oxy hóa, không dẫn điện, không dẫn nhiệt và ít bị mài mòn.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Ống nước, lốp xe, cốc thủy tinh, ghế, bình nước, rổ, đế giày ...</a:t>
            </a:r>
          </a:p>
        </p:txBody>
      </p:sp>
    </p:spTree>
    <p:extLst>
      <p:ext uri="{BB962C8B-B14F-4D97-AF65-F5344CB8AC3E}">
        <p14:creationId xmlns:p14="http://schemas.microsoft.com/office/powerpoint/2010/main" val="19221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84" y="233265"/>
            <a:ext cx="12988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trên được làm từ chất dẻo và cao su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là sản phẩm được tổng hợp từ các chất hữu cơ như dầu mỏ, than đá, khí đốt….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được chia làm 2 loại là chất dẻo nhiệt và chất dẻo nhiệt rắn…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Cao su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là vật liệu phi kim loại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gồm hai loại cao su tự nhiên và cao su nhân tạo</a:t>
            </a:r>
          </a:p>
        </p:txBody>
      </p:sp>
    </p:spTree>
    <p:extLst>
      <p:ext uri="{BB962C8B-B14F-4D97-AF65-F5344CB8AC3E}">
        <p14:creationId xmlns:p14="http://schemas.microsoft.com/office/powerpoint/2010/main" val="18586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3172"/>
              </p:ext>
            </p:extLst>
          </p:nvPr>
        </p:nvGraphicFramePr>
        <p:xfrm>
          <a:off x="444272" y="461664"/>
          <a:ext cx="11135502" cy="5472605"/>
        </p:xfrm>
        <a:graphic>
          <a:graphicData uri="http://schemas.openxmlformats.org/drawingml/2006/table">
            <a:tbl>
              <a:tblPr firstRow="1" firstCol="1" bandRow="1"/>
              <a:tblGrid>
                <a:gridCol w="247669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4758612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900195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6324"/>
              </p:ext>
            </p:extLst>
          </p:nvPr>
        </p:nvGraphicFramePr>
        <p:xfrm>
          <a:off x="444272" y="461664"/>
          <a:ext cx="9175589" cy="5614445"/>
        </p:xfrm>
        <a:graphic>
          <a:graphicData uri="http://schemas.openxmlformats.org/drawingml/2006/table">
            <a:tbl>
              <a:tblPr firstRow="1" firstCol="1" bandRow="1"/>
              <a:tblGrid>
                <a:gridCol w="301738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2944466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213738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44062" y="617481"/>
            <a:ext cx="2027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mưa: chất dẻo nhiệt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ổ lấy điện: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quạt bàn: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ni lông: chất dẻo nhiệt</a:t>
            </a:r>
          </a:p>
        </p:txBody>
      </p:sp>
    </p:spTree>
    <p:extLst>
      <p:ext uri="{BB962C8B-B14F-4D97-AF65-F5344CB8AC3E}">
        <p14:creationId xmlns:p14="http://schemas.microsoft.com/office/powerpoint/2010/main" val="258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</p:spTree>
    <p:extLst>
      <p:ext uri="{BB962C8B-B14F-4D97-AF65-F5344CB8AC3E}">
        <p14:creationId xmlns:p14="http://schemas.microsoft.com/office/powerpoint/2010/main" val="9863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511"/>
              </p:ext>
            </p:extLst>
          </p:nvPr>
        </p:nvGraphicFramePr>
        <p:xfrm>
          <a:off x="522515" y="1969770"/>
          <a:ext cx="11262048" cy="4885366"/>
        </p:xfrm>
        <a:graphic>
          <a:graphicData uri="http://schemas.openxmlformats.org/drawingml/2006/table">
            <a:tbl>
              <a:tblPr firstRow="1" firstCol="1" bandRow="1"/>
              <a:tblGrid>
                <a:gridCol w="1561731">
                  <a:extLst>
                    <a:ext uri="{9D8B030D-6E8A-4147-A177-3AD203B41FA5}">
                      <a16:colId xmlns:a16="http://schemas.microsoft.com/office/drawing/2014/main" val="4179894651"/>
                    </a:ext>
                  </a:extLst>
                </a:gridCol>
                <a:gridCol w="4829038">
                  <a:extLst>
                    <a:ext uri="{9D8B030D-6E8A-4147-A177-3AD203B41FA5}">
                      <a16:colId xmlns:a16="http://schemas.microsoft.com/office/drawing/2014/main" val="1972177838"/>
                    </a:ext>
                  </a:extLst>
                </a:gridCol>
                <a:gridCol w="4871279">
                  <a:extLst>
                    <a:ext uri="{9D8B030D-6E8A-4147-A177-3AD203B41FA5}">
                      <a16:colId xmlns:a16="http://schemas.microsoft.com/office/drawing/2014/main" val="1686250408"/>
                    </a:ext>
                  </a:extLst>
                </a:gridCol>
              </a:tblGrid>
              <a:tr h="188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69381"/>
                  </a:ext>
                </a:extLst>
              </a:tr>
              <a:tr h="755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5385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15764"/>
                  </a:ext>
                </a:extLst>
              </a:tr>
              <a:tr h="94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2022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400640"/>
                  </a:ext>
                </a:extLst>
              </a:tr>
              <a:tr h="1321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212948"/>
                  </a:ext>
                </a:extLst>
              </a:tr>
              <a:tr h="377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9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1939"/>
              </p:ext>
            </p:extLst>
          </p:nvPr>
        </p:nvGraphicFramePr>
        <p:xfrm>
          <a:off x="482071" y="1268965"/>
          <a:ext cx="11227836" cy="5577695"/>
        </p:xfrm>
        <a:graphic>
          <a:graphicData uri="http://schemas.openxmlformats.org/drawingml/2006/table">
            <a:tbl>
              <a:tblPr firstRow="1" firstCol="1" bandRow="1"/>
              <a:tblGrid>
                <a:gridCol w="2820955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1412032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85259" y="71562"/>
            <a:ext cx="3779520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và cho biết Bộ nồi, chảo nấu ăn thường được làm bằng những vật liệu gì? Tại sao lại sử dụng vật liệu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431" y="5328139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26821"/>
              </p:ext>
            </p:extLst>
          </p:nvPr>
        </p:nvGraphicFramePr>
        <p:xfrm>
          <a:off x="482071" y="1268965"/>
          <a:ext cx="5302909" cy="5487305"/>
        </p:xfrm>
        <a:graphic>
          <a:graphicData uri="http://schemas.openxmlformats.org/drawingml/2006/table">
            <a:tbl>
              <a:tblPr firstRow="1" firstCol="1" bandRow="1"/>
              <a:tblGrid>
                <a:gridCol w="1332338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652214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666903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05302"/>
              </p:ext>
            </p:extLst>
          </p:nvPr>
        </p:nvGraphicFramePr>
        <p:xfrm>
          <a:off x="5943602" y="1062058"/>
          <a:ext cx="6055110" cy="5811423"/>
        </p:xfrm>
        <a:graphic>
          <a:graphicData uri="http://schemas.openxmlformats.org/drawingml/2006/table">
            <a:tbl>
              <a:tblPr firstRow="1" firstCol="1" bandRow="1"/>
              <a:tblGrid>
                <a:gridCol w="1246775">
                  <a:extLst>
                    <a:ext uri="{9D8B030D-6E8A-4147-A177-3AD203B41FA5}">
                      <a16:colId xmlns:a16="http://schemas.microsoft.com/office/drawing/2014/main" val="3289448070"/>
                    </a:ext>
                  </a:extLst>
                </a:gridCol>
                <a:gridCol w="771595">
                  <a:extLst>
                    <a:ext uri="{9D8B030D-6E8A-4147-A177-3AD203B41FA5}">
                      <a16:colId xmlns:a16="http://schemas.microsoft.com/office/drawing/2014/main" val="941303466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90259179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485369544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2674385323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317832853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1184"/>
                  </a:ext>
                </a:extLst>
              </a:tr>
              <a:tr h="3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24194"/>
                  </a:ext>
                </a:extLst>
              </a:tr>
              <a:tr h="946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079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78493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68549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64551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136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997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3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16" y="1538882"/>
            <a:ext cx="11398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đen: Gang, thép có thể sử dụng để làm các đồ dùng như: nồi, chảo, dao, kéo, cày, cuốc, đường ray, các sản phẩm thép trong xây dựng nhà cửa, thân máy, nắp rắn chắc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màu: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Đồng: trống, nồi, bộ lư, thau, mâm, cầu dao, bạc lót,....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Nhôm: ấm, cửa, giá sách, chậu, xoong, chậu nhôm, thìa, đũa, mâm, vỏ máy bay, khung cửa..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dẻo: ống nước, vỏ dây cáp điện, khung cửa sổ, lớp lót ống, băng tải, dép, áo mưa, chai, lọ, đồ chơi, bàn chải,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su: ủng đi nước, đệm, lốp xe, sắm xe, ống dẫn, đai truyền, sản phẩm cách điện (găng tay cao su), phao bơi,...</a:t>
            </a:r>
          </a:p>
        </p:txBody>
      </p:sp>
    </p:spTree>
    <p:extLst>
      <p:ext uri="{BB962C8B-B14F-4D97-AF65-F5344CB8AC3E}">
        <p14:creationId xmlns:p14="http://schemas.microsoft.com/office/powerpoint/2010/main" val="1752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885" y="6277708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159" y="1549082"/>
            <a:ext cx="3582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nồi, chảo nấu ăn thường được làm bằng kim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chúng có đặc tính dẫn nhiệt rất tốt, giúp thức ăn nhanh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2049" y="5934828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3257" y="5997789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2505" y="6043955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Thép, nhôm, cao su, nhựa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I.Khái quát  về vật liệu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bao gồm các nguyên vật liệu dùng trong ngành cơ khí để tạo nên các sản phẩm.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rất đa dạng và phong 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có tính chất cơ bản như tính chất cơ học, tính chất vật lý, tính chất hóa học và tính chất công nghệ.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1187571"/>
            <a:ext cx="10226350" cy="4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2" y="1439498"/>
            <a:ext cx="7147248" cy="4802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9330" y="1603034"/>
            <a:ext cx="4603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 được chia làm 2 loại: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Gang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Đồng và hợp kim của đồng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Nhôm và hợp kim của nhôm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3648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67202"/>
              </p:ext>
            </p:extLst>
          </p:nvPr>
        </p:nvGraphicFramePr>
        <p:xfrm>
          <a:off x="229669" y="778402"/>
          <a:ext cx="11574040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19290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848523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5006227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0" y="1440725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9" y="2505936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6" y="3841007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10" y="5117739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2583</Words>
  <Application>Microsoft Office PowerPoint</Application>
  <PresentationFormat>Widescreen</PresentationFormat>
  <Paragraphs>301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62</cp:revision>
  <dcterms:created xsi:type="dcterms:W3CDTF">2023-06-21T22:05:51Z</dcterms:created>
  <dcterms:modified xsi:type="dcterms:W3CDTF">2023-07-10T07:36:43Z</dcterms:modified>
</cp:coreProperties>
</file>