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77" r:id="rId3"/>
    <p:sldId id="278" r:id="rId4"/>
    <p:sldId id="258" r:id="rId5"/>
    <p:sldId id="279" r:id="rId6"/>
    <p:sldId id="259" r:id="rId7"/>
    <p:sldId id="281" r:id="rId8"/>
    <p:sldId id="280" r:id="rId9"/>
    <p:sldId id="283" r:id="rId10"/>
    <p:sldId id="282" r:id="rId11"/>
    <p:sldId id="267" r:id="rId12"/>
    <p:sldId id="269" r:id="rId13"/>
    <p:sldId id="266" r:id="rId14"/>
    <p:sldId id="285" r:id="rId15"/>
    <p:sldId id="284" r:id="rId16"/>
    <p:sldId id="286" r:id="rId17"/>
    <p:sldId id="262" r:id="rId18"/>
    <p:sldId id="264" r:id="rId19"/>
    <p:sldId id="265" r:id="rId20"/>
    <p:sldId id="261" r:id="rId21"/>
    <p:sldId id="268" r:id="rId22"/>
    <p:sldId id="270" r:id="rId23"/>
    <p:sldId id="271" r:id="rId24"/>
    <p:sldId id="272" r:id="rId25"/>
    <p:sldId id="273" r:id="rId26"/>
    <p:sldId id="263" r:id="rId27"/>
    <p:sldId id="275" r:id="rId28"/>
    <p:sldId id="276"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FF651-7B71-45EE-ABE6-2AB4C05FF16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9AF4C7C-0447-4902-9D67-CB526A6ADD8A}">
      <dgm:prSet phldrT="[Text]" custT="1"/>
      <dgm:spPr/>
      <dgm:t>
        <a:bodyPr/>
        <a:lstStyle/>
        <a:p>
          <a:pPr algn="ctr"/>
          <a:r>
            <a:rPr lang="en-US" sz="3600" dirty="0" smtClean="0"/>
            <a:t>THỰC PHẨM VÀ DINH DƯỠNG</a:t>
          </a:r>
          <a:endParaRPr lang="en-US" sz="3600" dirty="0"/>
        </a:p>
      </dgm:t>
    </dgm:pt>
    <dgm:pt modelId="{09D5560E-4EDE-462E-A088-EFC19AD4B868}" type="parTrans" cxnId="{B4ED4813-7A63-4DD2-8684-A9F69E02E071}">
      <dgm:prSet/>
      <dgm:spPr/>
      <dgm:t>
        <a:bodyPr/>
        <a:lstStyle/>
        <a:p>
          <a:endParaRPr lang="en-US"/>
        </a:p>
      </dgm:t>
    </dgm:pt>
    <dgm:pt modelId="{02D08686-4033-41F2-BDBA-3A7F03F03E0A}" type="sibTrans" cxnId="{B4ED4813-7A63-4DD2-8684-A9F69E02E071}">
      <dgm:prSet/>
      <dgm:spPr/>
      <dgm:t>
        <a:bodyPr/>
        <a:lstStyle/>
        <a:p>
          <a:endParaRPr lang="en-US"/>
        </a:p>
      </dgm:t>
    </dgm:pt>
    <dgm:pt modelId="{372D7AED-2AC9-4611-AF61-67701AE47CA1}">
      <dgm:prSet phldrT="[Text]" custT="1"/>
      <dgm:spPr/>
      <dgm:t>
        <a:bodyPr/>
        <a:lstStyle/>
        <a:p>
          <a:pPr algn="ctr"/>
          <a:r>
            <a:rPr lang="en-US" sz="3600" dirty="0" smtClean="0"/>
            <a:t>PHƯƠNG PHÁP BẢO QUẢN VÀ CHẾ BIẾN THỰC PHẨM</a:t>
          </a:r>
          <a:endParaRPr lang="en-US" sz="3600" dirty="0"/>
        </a:p>
      </dgm:t>
    </dgm:pt>
    <dgm:pt modelId="{DDD163B8-6338-4E18-B31C-0CE714082994}" type="parTrans" cxnId="{BEE16B32-1DF6-4AD8-AAFF-E23F42626FB0}">
      <dgm:prSet/>
      <dgm:spPr/>
      <dgm:t>
        <a:bodyPr/>
        <a:lstStyle/>
        <a:p>
          <a:endParaRPr lang="en-US"/>
        </a:p>
      </dgm:t>
    </dgm:pt>
    <dgm:pt modelId="{D148852A-FDDB-4CE0-86A3-1BE6BBF2D793}" type="sibTrans" cxnId="{BEE16B32-1DF6-4AD8-AAFF-E23F42626FB0}">
      <dgm:prSet/>
      <dgm:spPr/>
      <dgm:t>
        <a:bodyPr/>
        <a:lstStyle/>
        <a:p>
          <a:endParaRPr lang="en-US"/>
        </a:p>
      </dgm:t>
    </dgm:pt>
    <dgm:pt modelId="{D2DE26D4-3EF3-4BEE-8E73-4620729754E2}">
      <dgm:prSet phldrT="[Text]" custT="1"/>
      <dgm:spPr/>
      <dgm:t>
        <a:bodyPr/>
        <a:lstStyle/>
        <a:p>
          <a:pPr algn="ctr"/>
          <a:r>
            <a:rPr lang="en-US" sz="3600" dirty="0" smtClean="0"/>
            <a:t>BỮA ĂN KẾT NỐI YÊU THƯƠNG</a:t>
          </a:r>
          <a:endParaRPr lang="en-US" sz="3600" dirty="0"/>
        </a:p>
      </dgm:t>
    </dgm:pt>
    <dgm:pt modelId="{32F0DF3A-A572-4B69-A987-B2959ACD7A39}" type="parTrans" cxnId="{BDAED158-CCE2-401A-80C0-64F88D4B2F9B}">
      <dgm:prSet/>
      <dgm:spPr/>
      <dgm:t>
        <a:bodyPr/>
        <a:lstStyle/>
        <a:p>
          <a:endParaRPr lang="en-US"/>
        </a:p>
      </dgm:t>
    </dgm:pt>
    <dgm:pt modelId="{B033BB7D-D1D6-4361-A9D4-28A90A166A0C}" type="sibTrans" cxnId="{BDAED158-CCE2-401A-80C0-64F88D4B2F9B}">
      <dgm:prSet/>
      <dgm:spPr/>
      <dgm:t>
        <a:bodyPr/>
        <a:lstStyle/>
        <a:p>
          <a:endParaRPr lang="en-US"/>
        </a:p>
      </dgm:t>
    </dgm:pt>
    <dgm:pt modelId="{CFD57FCD-FFCB-4EE8-B73A-540D41E9036B}" type="pres">
      <dgm:prSet presAssocID="{A14FF651-7B71-45EE-ABE6-2AB4C05FF168}" presName="linear" presStyleCnt="0">
        <dgm:presLayoutVars>
          <dgm:dir/>
          <dgm:animLvl val="lvl"/>
          <dgm:resizeHandles val="exact"/>
        </dgm:presLayoutVars>
      </dgm:prSet>
      <dgm:spPr/>
    </dgm:pt>
    <dgm:pt modelId="{33AE5A69-269B-4DAE-9A61-159567901F83}" type="pres">
      <dgm:prSet presAssocID="{39AF4C7C-0447-4902-9D67-CB526A6ADD8A}" presName="parentLin" presStyleCnt="0"/>
      <dgm:spPr/>
    </dgm:pt>
    <dgm:pt modelId="{13373A1F-C8A1-4228-9D9D-2ED3F931AF6E}" type="pres">
      <dgm:prSet presAssocID="{39AF4C7C-0447-4902-9D67-CB526A6ADD8A}" presName="parentLeftMargin" presStyleLbl="node1" presStyleIdx="0" presStyleCnt="3"/>
      <dgm:spPr/>
    </dgm:pt>
    <dgm:pt modelId="{E0994862-0F34-43B4-A278-FD2546719A82}" type="pres">
      <dgm:prSet presAssocID="{39AF4C7C-0447-4902-9D67-CB526A6ADD8A}" presName="parentText" presStyleLbl="node1" presStyleIdx="0" presStyleCnt="3" custScaleX="115873" custScaleY="111888">
        <dgm:presLayoutVars>
          <dgm:chMax val="0"/>
          <dgm:bulletEnabled val="1"/>
        </dgm:presLayoutVars>
      </dgm:prSet>
      <dgm:spPr/>
      <dgm:t>
        <a:bodyPr/>
        <a:lstStyle/>
        <a:p>
          <a:endParaRPr lang="en-US"/>
        </a:p>
      </dgm:t>
    </dgm:pt>
    <dgm:pt modelId="{326639F8-1105-44F5-83AC-294951F84D15}" type="pres">
      <dgm:prSet presAssocID="{39AF4C7C-0447-4902-9D67-CB526A6ADD8A}" presName="negativeSpace" presStyleCnt="0"/>
      <dgm:spPr/>
    </dgm:pt>
    <dgm:pt modelId="{3D9BBCDA-2B8D-4CEA-8E3B-B701DABAC662}" type="pres">
      <dgm:prSet presAssocID="{39AF4C7C-0447-4902-9D67-CB526A6ADD8A}" presName="childText" presStyleLbl="conFgAcc1" presStyleIdx="0" presStyleCnt="3">
        <dgm:presLayoutVars>
          <dgm:bulletEnabled val="1"/>
        </dgm:presLayoutVars>
      </dgm:prSet>
      <dgm:spPr/>
    </dgm:pt>
    <dgm:pt modelId="{DF76A872-1F15-48BF-8918-F1906C6FD797}" type="pres">
      <dgm:prSet presAssocID="{02D08686-4033-41F2-BDBA-3A7F03F03E0A}" presName="spaceBetweenRectangles" presStyleCnt="0"/>
      <dgm:spPr/>
    </dgm:pt>
    <dgm:pt modelId="{20BB1DE6-497B-4F24-9E43-2C269896500F}" type="pres">
      <dgm:prSet presAssocID="{372D7AED-2AC9-4611-AF61-67701AE47CA1}" presName="parentLin" presStyleCnt="0"/>
      <dgm:spPr/>
    </dgm:pt>
    <dgm:pt modelId="{6CCED35A-2A20-4F24-B81A-CC183CC995D2}" type="pres">
      <dgm:prSet presAssocID="{372D7AED-2AC9-4611-AF61-67701AE47CA1}" presName="parentLeftMargin" presStyleLbl="node1" presStyleIdx="0" presStyleCnt="3"/>
      <dgm:spPr/>
    </dgm:pt>
    <dgm:pt modelId="{CEB2E31E-745B-4E00-A24D-F45E9FF6C3E1}" type="pres">
      <dgm:prSet presAssocID="{372D7AED-2AC9-4611-AF61-67701AE47CA1}" presName="parentText" presStyleLbl="node1" presStyleIdx="1" presStyleCnt="3" custScaleX="115873" custScaleY="111888">
        <dgm:presLayoutVars>
          <dgm:chMax val="0"/>
          <dgm:bulletEnabled val="1"/>
        </dgm:presLayoutVars>
      </dgm:prSet>
      <dgm:spPr/>
      <dgm:t>
        <a:bodyPr/>
        <a:lstStyle/>
        <a:p>
          <a:endParaRPr lang="en-US"/>
        </a:p>
      </dgm:t>
    </dgm:pt>
    <dgm:pt modelId="{BB372011-191C-4AF7-969F-B9053FE9CCCF}" type="pres">
      <dgm:prSet presAssocID="{372D7AED-2AC9-4611-AF61-67701AE47CA1}" presName="negativeSpace" presStyleCnt="0"/>
      <dgm:spPr/>
    </dgm:pt>
    <dgm:pt modelId="{9E7C8EDF-2F39-453E-8CB6-30CE650DD101}" type="pres">
      <dgm:prSet presAssocID="{372D7AED-2AC9-4611-AF61-67701AE47CA1}" presName="childText" presStyleLbl="conFgAcc1" presStyleIdx="1" presStyleCnt="3">
        <dgm:presLayoutVars>
          <dgm:bulletEnabled val="1"/>
        </dgm:presLayoutVars>
      </dgm:prSet>
      <dgm:spPr/>
    </dgm:pt>
    <dgm:pt modelId="{37F101C0-15F5-43CD-A788-2086ED34D7AA}" type="pres">
      <dgm:prSet presAssocID="{D148852A-FDDB-4CE0-86A3-1BE6BBF2D793}" presName="spaceBetweenRectangles" presStyleCnt="0"/>
      <dgm:spPr/>
    </dgm:pt>
    <dgm:pt modelId="{35B501A9-D446-48D3-99A6-DF4BE6D52DA4}" type="pres">
      <dgm:prSet presAssocID="{D2DE26D4-3EF3-4BEE-8E73-4620729754E2}" presName="parentLin" presStyleCnt="0"/>
      <dgm:spPr/>
    </dgm:pt>
    <dgm:pt modelId="{ADFB86A3-B234-4536-9EC0-A3F6370EAB18}" type="pres">
      <dgm:prSet presAssocID="{D2DE26D4-3EF3-4BEE-8E73-4620729754E2}" presName="parentLeftMargin" presStyleLbl="node1" presStyleIdx="1" presStyleCnt="3"/>
      <dgm:spPr/>
    </dgm:pt>
    <dgm:pt modelId="{A678F5E5-CE52-43B7-B37C-E506BD8F98FE}" type="pres">
      <dgm:prSet presAssocID="{D2DE26D4-3EF3-4BEE-8E73-4620729754E2}" presName="parentText" presStyleLbl="node1" presStyleIdx="2" presStyleCnt="3" custScaleX="115874" custScaleY="111888">
        <dgm:presLayoutVars>
          <dgm:chMax val="0"/>
          <dgm:bulletEnabled val="1"/>
        </dgm:presLayoutVars>
      </dgm:prSet>
      <dgm:spPr/>
      <dgm:t>
        <a:bodyPr/>
        <a:lstStyle/>
        <a:p>
          <a:endParaRPr lang="en-US"/>
        </a:p>
      </dgm:t>
    </dgm:pt>
    <dgm:pt modelId="{FE677573-4CC8-4AFE-846E-EFC5FDDE533B}" type="pres">
      <dgm:prSet presAssocID="{D2DE26D4-3EF3-4BEE-8E73-4620729754E2}" presName="negativeSpace" presStyleCnt="0"/>
      <dgm:spPr/>
    </dgm:pt>
    <dgm:pt modelId="{2D263CAF-A220-4FE2-94DA-BC6652264003}" type="pres">
      <dgm:prSet presAssocID="{D2DE26D4-3EF3-4BEE-8E73-4620729754E2}" presName="childText" presStyleLbl="conFgAcc1" presStyleIdx="2" presStyleCnt="3">
        <dgm:presLayoutVars>
          <dgm:bulletEnabled val="1"/>
        </dgm:presLayoutVars>
      </dgm:prSet>
      <dgm:spPr/>
    </dgm:pt>
  </dgm:ptLst>
  <dgm:cxnLst>
    <dgm:cxn modelId="{92789DF6-C991-4D88-94BD-AB1F0926E0DB}" type="presOf" srcId="{372D7AED-2AC9-4611-AF61-67701AE47CA1}" destId="{6CCED35A-2A20-4F24-B81A-CC183CC995D2}" srcOrd="0" destOrd="0" presId="urn:microsoft.com/office/officeart/2005/8/layout/list1"/>
    <dgm:cxn modelId="{BEE16B32-1DF6-4AD8-AAFF-E23F42626FB0}" srcId="{A14FF651-7B71-45EE-ABE6-2AB4C05FF168}" destId="{372D7AED-2AC9-4611-AF61-67701AE47CA1}" srcOrd="1" destOrd="0" parTransId="{DDD163B8-6338-4E18-B31C-0CE714082994}" sibTransId="{D148852A-FDDB-4CE0-86A3-1BE6BBF2D793}"/>
    <dgm:cxn modelId="{BDAED158-CCE2-401A-80C0-64F88D4B2F9B}" srcId="{A14FF651-7B71-45EE-ABE6-2AB4C05FF168}" destId="{D2DE26D4-3EF3-4BEE-8E73-4620729754E2}" srcOrd="2" destOrd="0" parTransId="{32F0DF3A-A572-4B69-A987-B2959ACD7A39}" sibTransId="{B033BB7D-D1D6-4361-A9D4-28A90A166A0C}"/>
    <dgm:cxn modelId="{CC5D675E-0BD8-4B9D-82A0-1201D7CC81CB}" type="presOf" srcId="{A14FF651-7B71-45EE-ABE6-2AB4C05FF168}" destId="{CFD57FCD-FFCB-4EE8-B73A-540D41E9036B}" srcOrd="0" destOrd="0" presId="urn:microsoft.com/office/officeart/2005/8/layout/list1"/>
    <dgm:cxn modelId="{B4ED4813-7A63-4DD2-8684-A9F69E02E071}" srcId="{A14FF651-7B71-45EE-ABE6-2AB4C05FF168}" destId="{39AF4C7C-0447-4902-9D67-CB526A6ADD8A}" srcOrd="0" destOrd="0" parTransId="{09D5560E-4EDE-462E-A088-EFC19AD4B868}" sibTransId="{02D08686-4033-41F2-BDBA-3A7F03F03E0A}"/>
    <dgm:cxn modelId="{AE6F9795-A6DA-4B99-A28E-406AF429F3FB}" type="presOf" srcId="{D2DE26D4-3EF3-4BEE-8E73-4620729754E2}" destId="{ADFB86A3-B234-4536-9EC0-A3F6370EAB18}" srcOrd="0" destOrd="0" presId="urn:microsoft.com/office/officeart/2005/8/layout/list1"/>
    <dgm:cxn modelId="{B5B07431-6D72-4720-BF96-B4B3439F7B2D}" type="presOf" srcId="{39AF4C7C-0447-4902-9D67-CB526A6ADD8A}" destId="{E0994862-0F34-43B4-A278-FD2546719A82}" srcOrd="1" destOrd="0" presId="urn:microsoft.com/office/officeart/2005/8/layout/list1"/>
    <dgm:cxn modelId="{BE89C4A0-28C5-4A9B-96CC-621175DCD44F}" type="presOf" srcId="{39AF4C7C-0447-4902-9D67-CB526A6ADD8A}" destId="{13373A1F-C8A1-4228-9D9D-2ED3F931AF6E}" srcOrd="0" destOrd="0" presId="urn:microsoft.com/office/officeart/2005/8/layout/list1"/>
    <dgm:cxn modelId="{B88F0B33-777A-43A4-AB13-2C90AE3F9C38}" type="presOf" srcId="{D2DE26D4-3EF3-4BEE-8E73-4620729754E2}" destId="{A678F5E5-CE52-43B7-B37C-E506BD8F98FE}" srcOrd="1" destOrd="0" presId="urn:microsoft.com/office/officeart/2005/8/layout/list1"/>
    <dgm:cxn modelId="{7F0B246B-C609-4EED-B879-6EE8ADF286B2}" type="presOf" srcId="{372D7AED-2AC9-4611-AF61-67701AE47CA1}" destId="{CEB2E31E-745B-4E00-A24D-F45E9FF6C3E1}" srcOrd="1" destOrd="0" presId="urn:microsoft.com/office/officeart/2005/8/layout/list1"/>
    <dgm:cxn modelId="{2D5EF135-D369-4213-A29D-B31F25E3DE41}" type="presParOf" srcId="{CFD57FCD-FFCB-4EE8-B73A-540D41E9036B}" destId="{33AE5A69-269B-4DAE-9A61-159567901F83}" srcOrd="0" destOrd="0" presId="urn:microsoft.com/office/officeart/2005/8/layout/list1"/>
    <dgm:cxn modelId="{EFDBB4F8-19A5-4B4B-9C89-0806CD4A6E95}" type="presParOf" srcId="{33AE5A69-269B-4DAE-9A61-159567901F83}" destId="{13373A1F-C8A1-4228-9D9D-2ED3F931AF6E}" srcOrd="0" destOrd="0" presId="urn:microsoft.com/office/officeart/2005/8/layout/list1"/>
    <dgm:cxn modelId="{04174EF9-0A33-4FB4-98C4-78063A1ED3EC}" type="presParOf" srcId="{33AE5A69-269B-4DAE-9A61-159567901F83}" destId="{E0994862-0F34-43B4-A278-FD2546719A82}" srcOrd="1" destOrd="0" presId="urn:microsoft.com/office/officeart/2005/8/layout/list1"/>
    <dgm:cxn modelId="{C868AE42-CDE4-4093-93AF-EBD5133758E5}" type="presParOf" srcId="{CFD57FCD-FFCB-4EE8-B73A-540D41E9036B}" destId="{326639F8-1105-44F5-83AC-294951F84D15}" srcOrd="1" destOrd="0" presId="urn:microsoft.com/office/officeart/2005/8/layout/list1"/>
    <dgm:cxn modelId="{599AB937-EAE5-4A29-BE73-FF873796B26E}" type="presParOf" srcId="{CFD57FCD-FFCB-4EE8-B73A-540D41E9036B}" destId="{3D9BBCDA-2B8D-4CEA-8E3B-B701DABAC662}" srcOrd="2" destOrd="0" presId="urn:microsoft.com/office/officeart/2005/8/layout/list1"/>
    <dgm:cxn modelId="{E0EF7521-BB9E-411C-B4A9-A1D7C7C72183}" type="presParOf" srcId="{CFD57FCD-FFCB-4EE8-B73A-540D41E9036B}" destId="{DF76A872-1F15-48BF-8918-F1906C6FD797}" srcOrd="3" destOrd="0" presId="urn:microsoft.com/office/officeart/2005/8/layout/list1"/>
    <dgm:cxn modelId="{BD6D5118-969C-4C56-B717-16B46D5FFFFC}" type="presParOf" srcId="{CFD57FCD-FFCB-4EE8-B73A-540D41E9036B}" destId="{20BB1DE6-497B-4F24-9E43-2C269896500F}" srcOrd="4" destOrd="0" presId="urn:microsoft.com/office/officeart/2005/8/layout/list1"/>
    <dgm:cxn modelId="{5F053FF7-2E05-45F3-9D6D-6FE9BD45F487}" type="presParOf" srcId="{20BB1DE6-497B-4F24-9E43-2C269896500F}" destId="{6CCED35A-2A20-4F24-B81A-CC183CC995D2}" srcOrd="0" destOrd="0" presId="urn:microsoft.com/office/officeart/2005/8/layout/list1"/>
    <dgm:cxn modelId="{620D97C5-DB26-4B65-B0A4-A0E405882BBA}" type="presParOf" srcId="{20BB1DE6-497B-4F24-9E43-2C269896500F}" destId="{CEB2E31E-745B-4E00-A24D-F45E9FF6C3E1}" srcOrd="1" destOrd="0" presId="urn:microsoft.com/office/officeart/2005/8/layout/list1"/>
    <dgm:cxn modelId="{A06671C7-2F80-4A8F-98C4-7E68FB4C1428}" type="presParOf" srcId="{CFD57FCD-FFCB-4EE8-B73A-540D41E9036B}" destId="{BB372011-191C-4AF7-969F-B9053FE9CCCF}" srcOrd="5" destOrd="0" presId="urn:microsoft.com/office/officeart/2005/8/layout/list1"/>
    <dgm:cxn modelId="{11C28177-13D6-45E8-B616-91E80F68C24F}" type="presParOf" srcId="{CFD57FCD-FFCB-4EE8-B73A-540D41E9036B}" destId="{9E7C8EDF-2F39-453E-8CB6-30CE650DD101}" srcOrd="6" destOrd="0" presId="urn:microsoft.com/office/officeart/2005/8/layout/list1"/>
    <dgm:cxn modelId="{8722058F-7AF9-4D37-8051-6CEEE4F91073}" type="presParOf" srcId="{CFD57FCD-FFCB-4EE8-B73A-540D41E9036B}" destId="{37F101C0-15F5-43CD-A788-2086ED34D7AA}" srcOrd="7" destOrd="0" presId="urn:microsoft.com/office/officeart/2005/8/layout/list1"/>
    <dgm:cxn modelId="{597F7DBB-86A7-443A-B624-BFBA152CA3AC}" type="presParOf" srcId="{CFD57FCD-FFCB-4EE8-B73A-540D41E9036B}" destId="{35B501A9-D446-48D3-99A6-DF4BE6D52DA4}" srcOrd="8" destOrd="0" presId="urn:microsoft.com/office/officeart/2005/8/layout/list1"/>
    <dgm:cxn modelId="{A8AC3524-9AB9-4F99-9A4F-F5778C745243}" type="presParOf" srcId="{35B501A9-D446-48D3-99A6-DF4BE6D52DA4}" destId="{ADFB86A3-B234-4536-9EC0-A3F6370EAB18}" srcOrd="0" destOrd="0" presId="urn:microsoft.com/office/officeart/2005/8/layout/list1"/>
    <dgm:cxn modelId="{F09A3555-7965-4AAD-A445-D0052DAAF7FF}" type="presParOf" srcId="{35B501A9-D446-48D3-99A6-DF4BE6D52DA4}" destId="{A678F5E5-CE52-43B7-B37C-E506BD8F98FE}" srcOrd="1" destOrd="0" presId="urn:microsoft.com/office/officeart/2005/8/layout/list1"/>
    <dgm:cxn modelId="{ABCA8F9E-F6AC-4BF2-82E6-D9FF779D000E}" type="presParOf" srcId="{CFD57FCD-FFCB-4EE8-B73A-540D41E9036B}" destId="{FE677573-4CC8-4AFE-846E-EFC5FDDE533B}" srcOrd="9" destOrd="0" presId="urn:microsoft.com/office/officeart/2005/8/layout/list1"/>
    <dgm:cxn modelId="{3D683E4A-1772-4496-9ED2-89A30B476CE6}" type="presParOf" srcId="{CFD57FCD-FFCB-4EE8-B73A-540D41E9036B}" destId="{2D263CAF-A220-4FE2-94DA-BC665226400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F52E3-1F8F-49E2-9DC2-74E418A98FBE}" type="doc">
      <dgm:prSet loTypeId="urn:microsoft.com/office/officeart/2005/8/layout/chart3" loCatId="cycle" qsTypeId="urn:microsoft.com/office/officeart/2005/8/quickstyle/3d2" qsCatId="3D" csTypeId="urn:microsoft.com/office/officeart/2005/8/colors/colorful5" csCatId="colorful" phldr="1"/>
      <dgm:spPr/>
    </dgm:pt>
    <dgm:pt modelId="{3D198F0D-A7F4-4A18-BE42-25871C4A2C84}">
      <dgm:prSet phldrT="[Text]" custT="1"/>
      <dgm:spPr/>
      <dgm:t>
        <a:bodyPr/>
        <a:lstStyle/>
        <a:p>
          <a:r>
            <a:rPr lang="en-US" sz="3600" b="1" dirty="0" err="1" smtClean="0"/>
            <a:t>Ăn</a:t>
          </a:r>
          <a:r>
            <a:rPr lang="en-US" sz="3600" b="1" dirty="0" smtClean="0"/>
            <a:t> </a:t>
          </a:r>
          <a:r>
            <a:rPr lang="en-US" sz="3600" b="1" dirty="0" err="1" smtClean="0"/>
            <a:t>uống</a:t>
          </a:r>
          <a:r>
            <a:rPr lang="en-US" sz="3600" b="1" dirty="0" smtClean="0"/>
            <a:t> </a:t>
          </a:r>
          <a:r>
            <a:rPr lang="en-US" sz="3600" b="1" dirty="0" err="1" smtClean="0"/>
            <a:t>khoa</a:t>
          </a:r>
          <a:r>
            <a:rPr lang="en-US" sz="3600" b="1" dirty="0" smtClean="0"/>
            <a:t> </a:t>
          </a:r>
          <a:r>
            <a:rPr lang="en-US" sz="3600" b="1" dirty="0" err="1" smtClean="0"/>
            <a:t>học</a:t>
          </a:r>
          <a:endParaRPr lang="en-US" sz="3600" b="1" dirty="0"/>
        </a:p>
      </dgm:t>
    </dgm:pt>
    <dgm:pt modelId="{BDFC71BD-034B-4DB2-83C6-CF11444AD340}" type="parTrans" cxnId="{2C7A9CBD-5B24-44C9-B33F-32D3857E57AD}">
      <dgm:prSet/>
      <dgm:spPr/>
      <dgm:t>
        <a:bodyPr/>
        <a:lstStyle/>
        <a:p>
          <a:endParaRPr lang="en-US"/>
        </a:p>
      </dgm:t>
    </dgm:pt>
    <dgm:pt modelId="{09F69E17-565F-4B7E-BA29-B0CC27A6B1F0}" type="sibTrans" cxnId="{2C7A9CBD-5B24-44C9-B33F-32D3857E57AD}">
      <dgm:prSet/>
      <dgm:spPr/>
      <dgm:t>
        <a:bodyPr/>
        <a:lstStyle/>
        <a:p>
          <a:endParaRPr lang="en-US"/>
        </a:p>
      </dgm:t>
    </dgm:pt>
    <dgm:pt modelId="{1E1E7785-8A9E-44D2-AAE0-E43F6F162FDE}">
      <dgm:prSet phldrT="[Text]" custT="1"/>
      <dgm:spPr/>
      <dgm:t>
        <a:bodyPr/>
        <a:lstStyle/>
        <a:p>
          <a:r>
            <a:rPr lang="en-US" sz="3600" b="1" dirty="0" err="1" smtClean="0"/>
            <a:t>Một</a:t>
          </a:r>
          <a:r>
            <a:rPr lang="en-US" sz="3600" b="1" dirty="0" smtClean="0"/>
            <a:t> </a:t>
          </a:r>
          <a:r>
            <a:rPr lang="en-US" sz="3600" b="1" dirty="0" err="1" smtClean="0"/>
            <a:t>số</a:t>
          </a:r>
          <a:r>
            <a:rPr lang="en-US" sz="3600" b="1" dirty="0" smtClean="0"/>
            <a:t> </a:t>
          </a:r>
          <a:r>
            <a:rPr lang="en-US" sz="3600" b="1" dirty="0" err="1" smtClean="0"/>
            <a:t>nhóm</a:t>
          </a:r>
          <a:r>
            <a:rPr lang="en-US" sz="3600" b="1" dirty="0" smtClean="0"/>
            <a:t> </a:t>
          </a:r>
          <a:r>
            <a:rPr lang="en-US" sz="3600" b="1" dirty="0" err="1" smtClean="0"/>
            <a:t>thực</a:t>
          </a:r>
          <a:r>
            <a:rPr lang="en-US" sz="3600" b="1" dirty="0" smtClean="0"/>
            <a:t> </a:t>
          </a:r>
          <a:r>
            <a:rPr lang="en-US" sz="3600" b="1" dirty="0" err="1" smtClean="0"/>
            <a:t>phẩm</a:t>
          </a:r>
          <a:r>
            <a:rPr lang="en-US" sz="3600" b="1" dirty="0" smtClean="0"/>
            <a:t> </a:t>
          </a:r>
          <a:r>
            <a:rPr lang="en-US" sz="3600" b="1" dirty="0" err="1" smtClean="0"/>
            <a:t>chính</a:t>
          </a:r>
          <a:endParaRPr lang="en-US" sz="3600" b="1" dirty="0"/>
        </a:p>
      </dgm:t>
    </dgm:pt>
    <dgm:pt modelId="{4AF343DF-B5FC-4E74-A802-A0BFA219E2F6}" type="parTrans" cxnId="{25D16521-8424-4CAC-A6A3-1FB4CBF8B5DE}">
      <dgm:prSet/>
      <dgm:spPr/>
      <dgm:t>
        <a:bodyPr/>
        <a:lstStyle/>
        <a:p>
          <a:endParaRPr lang="en-US"/>
        </a:p>
      </dgm:t>
    </dgm:pt>
    <dgm:pt modelId="{78F51F49-1B07-418D-96FE-4BAE81B238F2}" type="sibTrans" cxnId="{25D16521-8424-4CAC-A6A3-1FB4CBF8B5DE}">
      <dgm:prSet/>
      <dgm:spPr/>
      <dgm:t>
        <a:bodyPr/>
        <a:lstStyle/>
        <a:p>
          <a:endParaRPr lang="en-US"/>
        </a:p>
      </dgm:t>
    </dgm:pt>
    <dgm:pt modelId="{BA75FF99-2CAA-4D43-ACD1-65673605C0F4}" type="pres">
      <dgm:prSet presAssocID="{7E9F52E3-1F8F-49E2-9DC2-74E418A98FBE}" presName="compositeShape" presStyleCnt="0">
        <dgm:presLayoutVars>
          <dgm:chMax val="7"/>
          <dgm:dir/>
          <dgm:resizeHandles val="exact"/>
        </dgm:presLayoutVars>
      </dgm:prSet>
      <dgm:spPr/>
    </dgm:pt>
    <dgm:pt modelId="{95383CA6-F636-44AC-8F30-DFCCED657B0B}" type="pres">
      <dgm:prSet presAssocID="{7E9F52E3-1F8F-49E2-9DC2-74E418A98FBE}" presName="wedge1" presStyleLbl="node1" presStyleIdx="0" presStyleCnt="2" custScaleX="108233"/>
      <dgm:spPr/>
      <dgm:t>
        <a:bodyPr/>
        <a:lstStyle/>
        <a:p>
          <a:endParaRPr lang="en-US"/>
        </a:p>
      </dgm:t>
    </dgm:pt>
    <dgm:pt modelId="{00092515-2083-46CE-A377-CA5D62EF060B}" type="pres">
      <dgm:prSet presAssocID="{7E9F52E3-1F8F-49E2-9DC2-74E418A98FBE}" presName="wedge1Tx" presStyleLbl="node1" presStyleIdx="0" presStyleCnt="2">
        <dgm:presLayoutVars>
          <dgm:chMax val="0"/>
          <dgm:chPref val="0"/>
          <dgm:bulletEnabled val="1"/>
        </dgm:presLayoutVars>
      </dgm:prSet>
      <dgm:spPr/>
      <dgm:t>
        <a:bodyPr/>
        <a:lstStyle/>
        <a:p>
          <a:endParaRPr lang="en-US"/>
        </a:p>
      </dgm:t>
    </dgm:pt>
    <dgm:pt modelId="{A8B50C0E-39C1-4362-9924-2725B075B4AE}" type="pres">
      <dgm:prSet presAssocID="{7E9F52E3-1F8F-49E2-9DC2-74E418A98FBE}" presName="wedge2" presStyleLbl="node1" presStyleIdx="1" presStyleCnt="2" custScaleX="107479"/>
      <dgm:spPr/>
      <dgm:t>
        <a:bodyPr/>
        <a:lstStyle/>
        <a:p>
          <a:endParaRPr lang="en-US"/>
        </a:p>
      </dgm:t>
    </dgm:pt>
    <dgm:pt modelId="{4CCF11CD-E71A-4DEE-9B6C-2AD231E24A0D}" type="pres">
      <dgm:prSet presAssocID="{7E9F52E3-1F8F-49E2-9DC2-74E418A98FBE}" presName="wedge2Tx" presStyleLbl="node1" presStyleIdx="1" presStyleCnt="2">
        <dgm:presLayoutVars>
          <dgm:chMax val="0"/>
          <dgm:chPref val="0"/>
          <dgm:bulletEnabled val="1"/>
        </dgm:presLayoutVars>
      </dgm:prSet>
      <dgm:spPr/>
      <dgm:t>
        <a:bodyPr/>
        <a:lstStyle/>
        <a:p>
          <a:endParaRPr lang="en-US"/>
        </a:p>
      </dgm:t>
    </dgm:pt>
  </dgm:ptLst>
  <dgm:cxnLst>
    <dgm:cxn modelId="{2C7A9CBD-5B24-44C9-B33F-32D3857E57AD}" srcId="{7E9F52E3-1F8F-49E2-9DC2-74E418A98FBE}" destId="{3D198F0D-A7F4-4A18-BE42-25871C4A2C84}" srcOrd="0" destOrd="0" parTransId="{BDFC71BD-034B-4DB2-83C6-CF11444AD340}" sibTransId="{09F69E17-565F-4B7E-BA29-B0CC27A6B1F0}"/>
    <dgm:cxn modelId="{A80D74F5-A17C-44A0-99EF-2DD3111F655E}" type="presOf" srcId="{1E1E7785-8A9E-44D2-AAE0-E43F6F162FDE}" destId="{A8B50C0E-39C1-4362-9924-2725B075B4AE}" srcOrd="0" destOrd="0" presId="urn:microsoft.com/office/officeart/2005/8/layout/chart3"/>
    <dgm:cxn modelId="{25D16521-8424-4CAC-A6A3-1FB4CBF8B5DE}" srcId="{7E9F52E3-1F8F-49E2-9DC2-74E418A98FBE}" destId="{1E1E7785-8A9E-44D2-AAE0-E43F6F162FDE}" srcOrd="1" destOrd="0" parTransId="{4AF343DF-B5FC-4E74-A802-A0BFA219E2F6}" sibTransId="{78F51F49-1B07-418D-96FE-4BAE81B238F2}"/>
    <dgm:cxn modelId="{A16A8EA3-582C-4F19-A343-C48781037BE2}" type="presOf" srcId="{3D198F0D-A7F4-4A18-BE42-25871C4A2C84}" destId="{95383CA6-F636-44AC-8F30-DFCCED657B0B}" srcOrd="0" destOrd="0" presId="urn:microsoft.com/office/officeart/2005/8/layout/chart3"/>
    <dgm:cxn modelId="{915F8B39-7359-4C16-B64D-EA6581401E1D}" type="presOf" srcId="{1E1E7785-8A9E-44D2-AAE0-E43F6F162FDE}" destId="{4CCF11CD-E71A-4DEE-9B6C-2AD231E24A0D}" srcOrd="1" destOrd="0" presId="urn:microsoft.com/office/officeart/2005/8/layout/chart3"/>
    <dgm:cxn modelId="{52C91B86-C122-46E7-A74C-BB6C2DF550D0}" type="presOf" srcId="{7E9F52E3-1F8F-49E2-9DC2-74E418A98FBE}" destId="{BA75FF99-2CAA-4D43-ACD1-65673605C0F4}" srcOrd="0" destOrd="0" presId="urn:microsoft.com/office/officeart/2005/8/layout/chart3"/>
    <dgm:cxn modelId="{0F7D18E0-8488-49DF-983C-578757C42C57}" type="presOf" srcId="{3D198F0D-A7F4-4A18-BE42-25871C4A2C84}" destId="{00092515-2083-46CE-A377-CA5D62EF060B}" srcOrd="1" destOrd="0" presId="urn:microsoft.com/office/officeart/2005/8/layout/chart3"/>
    <dgm:cxn modelId="{4B9C6A98-1A34-4C8F-BAAD-751B829DDF65}" type="presParOf" srcId="{BA75FF99-2CAA-4D43-ACD1-65673605C0F4}" destId="{95383CA6-F636-44AC-8F30-DFCCED657B0B}" srcOrd="0" destOrd="0" presId="urn:microsoft.com/office/officeart/2005/8/layout/chart3"/>
    <dgm:cxn modelId="{F52C5A3F-9E10-43E1-935A-6242421AD4AF}" type="presParOf" srcId="{BA75FF99-2CAA-4D43-ACD1-65673605C0F4}" destId="{00092515-2083-46CE-A377-CA5D62EF060B}" srcOrd="1" destOrd="0" presId="urn:microsoft.com/office/officeart/2005/8/layout/chart3"/>
    <dgm:cxn modelId="{67FD759A-1986-4AFA-AF19-E46B7EA8AAFB}" type="presParOf" srcId="{BA75FF99-2CAA-4D43-ACD1-65673605C0F4}" destId="{A8B50C0E-39C1-4362-9924-2725B075B4AE}" srcOrd="2" destOrd="0" presId="urn:microsoft.com/office/officeart/2005/8/layout/chart3"/>
    <dgm:cxn modelId="{2E521985-5BBB-4855-99D7-F1F44535495E}" type="presParOf" srcId="{BA75FF99-2CAA-4D43-ACD1-65673605C0F4}" destId="{4CCF11CD-E71A-4DEE-9B6C-2AD231E24A0D}"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E61A14-93B2-4D16-9968-16F242BFE88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3CBF022-912A-4F42-8011-D57B2BEF78FF}">
      <dgm:prSet phldrT="[Text]" custT="1"/>
      <dgm:spPr/>
      <dgm:t>
        <a:bodyPr/>
        <a:lstStyle/>
        <a:p>
          <a:r>
            <a:rPr lang="en-US" sz="3200" b="1" dirty="0" err="1" smtClean="0"/>
            <a:t>Giàu</a:t>
          </a:r>
          <a:r>
            <a:rPr lang="en-US" sz="3200" b="1" dirty="0" smtClean="0"/>
            <a:t> </a:t>
          </a:r>
          <a:r>
            <a:rPr lang="en-US" sz="3200" b="1" dirty="0" err="1" smtClean="0"/>
            <a:t>chất</a:t>
          </a:r>
          <a:r>
            <a:rPr lang="en-US" sz="3200" b="1" dirty="0" smtClean="0"/>
            <a:t> </a:t>
          </a:r>
          <a:r>
            <a:rPr lang="en-US" sz="3200" b="1" dirty="0" err="1" smtClean="0"/>
            <a:t>tinh</a:t>
          </a:r>
          <a:r>
            <a:rPr lang="en-US" sz="3200" b="1" dirty="0" smtClean="0"/>
            <a:t> </a:t>
          </a:r>
          <a:r>
            <a:rPr lang="en-US" sz="3200" b="1" dirty="0" err="1" smtClean="0"/>
            <a:t>bột</a:t>
          </a:r>
          <a:r>
            <a:rPr lang="en-US" sz="3200" b="1" dirty="0" smtClean="0"/>
            <a:t>, </a:t>
          </a:r>
          <a:r>
            <a:rPr lang="en-US" sz="3200" b="1" dirty="0" err="1" smtClean="0"/>
            <a:t>chất</a:t>
          </a:r>
          <a:r>
            <a:rPr lang="en-US" sz="3200" b="1" dirty="0" smtClean="0"/>
            <a:t> </a:t>
          </a:r>
          <a:r>
            <a:rPr lang="en-US" sz="3200" b="1" dirty="0" err="1" smtClean="0"/>
            <a:t>đường</a:t>
          </a:r>
          <a:r>
            <a:rPr lang="en-US" sz="3200" b="1" dirty="0" smtClean="0"/>
            <a:t> </a:t>
          </a:r>
          <a:r>
            <a:rPr lang="en-US" sz="3200" b="1" dirty="0" err="1" smtClean="0"/>
            <a:t>và</a:t>
          </a:r>
          <a:r>
            <a:rPr lang="en-US" sz="3200" b="1" dirty="0" smtClean="0"/>
            <a:t> </a:t>
          </a:r>
          <a:r>
            <a:rPr lang="en-US" sz="3200" b="1" dirty="0" err="1" smtClean="0"/>
            <a:t>chất</a:t>
          </a:r>
          <a:r>
            <a:rPr lang="en-US" sz="3200" b="1" dirty="0" smtClean="0"/>
            <a:t> </a:t>
          </a:r>
          <a:r>
            <a:rPr lang="en-US" sz="3200" b="1" dirty="0" err="1" smtClean="0"/>
            <a:t>xơ</a:t>
          </a:r>
          <a:endParaRPr lang="en-US" sz="3200" b="1" dirty="0"/>
        </a:p>
      </dgm:t>
    </dgm:pt>
    <dgm:pt modelId="{3F5E78AF-CAE0-40A2-BC1D-1C3600DDB580}" type="parTrans" cxnId="{550FBAF7-4A27-4B76-A7B7-CEEEE733DADE}">
      <dgm:prSet/>
      <dgm:spPr/>
      <dgm:t>
        <a:bodyPr/>
        <a:lstStyle/>
        <a:p>
          <a:endParaRPr lang="en-US"/>
        </a:p>
      </dgm:t>
    </dgm:pt>
    <dgm:pt modelId="{38AC152C-C9C8-4ECB-A1F1-0483E4350983}" type="sibTrans" cxnId="{550FBAF7-4A27-4B76-A7B7-CEEEE733DADE}">
      <dgm:prSet/>
      <dgm:spPr/>
      <dgm:t>
        <a:bodyPr/>
        <a:lstStyle/>
        <a:p>
          <a:endParaRPr lang="en-US"/>
        </a:p>
      </dgm:t>
    </dgm:pt>
    <dgm:pt modelId="{0D743CF2-01AC-4E96-BDFA-C6063D9AD144}">
      <dgm:prSet phldrT="[Text]" custT="1"/>
      <dgm:spPr/>
      <dgm:t>
        <a:bodyPr/>
        <a:lstStyle/>
        <a:p>
          <a:r>
            <a:rPr lang="en-US" sz="3200" b="1" dirty="0" err="1" smtClean="0"/>
            <a:t>Giàu</a:t>
          </a:r>
          <a:r>
            <a:rPr lang="en-US" sz="3200" b="1" dirty="0" smtClean="0"/>
            <a:t> </a:t>
          </a:r>
          <a:r>
            <a:rPr lang="en-US" sz="3200" b="1" dirty="0" err="1" smtClean="0"/>
            <a:t>chất</a:t>
          </a:r>
          <a:r>
            <a:rPr lang="en-US" sz="3200" b="1" dirty="0" smtClean="0"/>
            <a:t> </a:t>
          </a:r>
          <a:r>
            <a:rPr lang="en-US" sz="3200" b="1" dirty="0" err="1" smtClean="0"/>
            <a:t>đạm</a:t>
          </a:r>
          <a:endParaRPr lang="en-US" sz="3200" b="1" dirty="0"/>
        </a:p>
      </dgm:t>
    </dgm:pt>
    <dgm:pt modelId="{05BAC974-B509-44FD-B3C7-B56FD8D271A4}" type="parTrans" cxnId="{B00AEBDA-1C3E-41DA-B9FA-B281ECEAD6B8}">
      <dgm:prSet/>
      <dgm:spPr/>
      <dgm:t>
        <a:bodyPr/>
        <a:lstStyle/>
        <a:p>
          <a:endParaRPr lang="en-US"/>
        </a:p>
      </dgm:t>
    </dgm:pt>
    <dgm:pt modelId="{E5A71B07-5AFB-49FE-A718-016F2AEE3446}" type="sibTrans" cxnId="{B00AEBDA-1C3E-41DA-B9FA-B281ECEAD6B8}">
      <dgm:prSet/>
      <dgm:spPr/>
      <dgm:t>
        <a:bodyPr/>
        <a:lstStyle/>
        <a:p>
          <a:endParaRPr lang="en-US"/>
        </a:p>
      </dgm:t>
    </dgm:pt>
    <dgm:pt modelId="{D7443E0E-7100-47C5-A6FC-5096D54771FA}">
      <dgm:prSet phldrT="[Text]" custT="1"/>
      <dgm:spPr/>
      <dgm:t>
        <a:bodyPr/>
        <a:lstStyle/>
        <a:p>
          <a:r>
            <a:rPr lang="en-US" sz="3200" b="1" dirty="0" err="1" smtClean="0"/>
            <a:t>Giàu</a:t>
          </a:r>
          <a:r>
            <a:rPr lang="en-US" sz="3200" b="1" dirty="0" smtClean="0"/>
            <a:t> </a:t>
          </a:r>
          <a:r>
            <a:rPr lang="en-US" sz="3200" b="1" dirty="0" err="1" smtClean="0"/>
            <a:t>chất</a:t>
          </a:r>
          <a:r>
            <a:rPr lang="en-US" sz="3200" b="1" dirty="0" smtClean="0"/>
            <a:t> </a:t>
          </a:r>
          <a:r>
            <a:rPr lang="en-US" sz="3200" b="1" dirty="0" err="1" smtClean="0"/>
            <a:t>béo</a:t>
          </a:r>
          <a:endParaRPr lang="en-US" sz="3200" b="1" dirty="0"/>
        </a:p>
      </dgm:t>
    </dgm:pt>
    <dgm:pt modelId="{1EA1D86E-F7DC-4ABB-832E-EAC0AE35289F}" type="parTrans" cxnId="{48564763-4A66-49C8-B9C1-CA1DF645E59A}">
      <dgm:prSet/>
      <dgm:spPr/>
      <dgm:t>
        <a:bodyPr/>
        <a:lstStyle/>
        <a:p>
          <a:endParaRPr lang="en-US"/>
        </a:p>
      </dgm:t>
    </dgm:pt>
    <dgm:pt modelId="{C8DD5873-0676-418E-AF63-9D6CE69073F7}" type="sibTrans" cxnId="{48564763-4A66-49C8-B9C1-CA1DF645E59A}">
      <dgm:prSet/>
      <dgm:spPr/>
      <dgm:t>
        <a:bodyPr/>
        <a:lstStyle/>
        <a:p>
          <a:endParaRPr lang="en-US"/>
        </a:p>
      </dgm:t>
    </dgm:pt>
    <dgm:pt modelId="{364B0340-367F-4A8A-A3CE-97D4B311DCFC}">
      <dgm:prSet phldrT="[Text]" custT="1"/>
      <dgm:spPr/>
      <dgm:t>
        <a:bodyPr/>
        <a:lstStyle/>
        <a:p>
          <a:r>
            <a:rPr lang="en-US" sz="3200" b="1" dirty="0" err="1" smtClean="0"/>
            <a:t>Giàu</a:t>
          </a:r>
          <a:r>
            <a:rPr lang="en-US" sz="3200" b="1" dirty="0" smtClean="0"/>
            <a:t> </a:t>
          </a:r>
          <a:r>
            <a:rPr lang="en-US" sz="3200" b="1" dirty="0" err="1" smtClean="0"/>
            <a:t>chất</a:t>
          </a:r>
          <a:r>
            <a:rPr lang="en-US" sz="3200" b="1" dirty="0" smtClean="0"/>
            <a:t> </a:t>
          </a:r>
          <a:r>
            <a:rPr lang="en-US" sz="3200" b="1" dirty="0" err="1" smtClean="0"/>
            <a:t>khoáng</a:t>
          </a:r>
          <a:endParaRPr lang="en-US" sz="3200" b="1" dirty="0"/>
        </a:p>
      </dgm:t>
    </dgm:pt>
    <dgm:pt modelId="{4AEF6064-22E7-47DD-ADF8-50DF2D9BC968}" type="parTrans" cxnId="{800C3C19-2A9E-4044-A848-6370372A9832}">
      <dgm:prSet/>
      <dgm:spPr/>
      <dgm:t>
        <a:bodyPr/>
        <a:lstStyle/>
        <a:p>
          <a:endParaRPr lang="en-US"/>
        </a:p>
      </dgm:t>
    </dgm:pt>
    <dgm:pt modelId="{F543F27E-EAF8-43E3-9986-DF1DB683467E}" type="sibTrans" cxnId="{800C3C19-2A9E-4044-A848-6370372A9832}">
      <dgm:prSet/>
      <dgm:spPr/>
      <dgm:t>
        <a:bodyPr/>
        <a:lstStyle/>
        <a:p>
          <a:endParaRPr lang="en-US"/>
        </a:p>
      </dgm:t>
    </dgm:pt>
    <dgm:pt modelId="{60EC7ADE-4DD9-4B12-B6C3-65B05BE119BD}">
      <dgm:prSet phldrT="[Text]" custT="1"/>
      <dgm:spPr>
        <a:solidFill>
          <a:srgbClr val="FFC000"/>
        </a:solidFill>
      </dgm:spPr>
      <dgm:t>
        <a:bodyPr/>
        <a:lstStyle/>
        <a:p>
          <a:r>
            <a:rPr lang="en-US" sz="3200" b="1" dirty="0" err="1" smtClean="0"/>
            <a:t>Giàu</a:t>
          </a:r>
          <a:r>
            <a:rPr lang="en-US" sz="3200" b="1" dirty="0" smtClean="0"/>
            <a:t> vitamin</a:t>
          </a:r>
          <a:endParaRPr lang="en-US" sz="3200" b="1" dirty="0"/>
        </a:p>
      </dgm:t>
    </dgm:pt>
    <dgm:pt modelId="{D550ABE9-8C74-42C1-9EA9-3C6376FAFBFC}" type="parTrans" cxnId="{782B9967-3884-41BF-8DE9-F31068422122}">
      <dgm:prSet/>
      <dgm:spPr/>
      <dgm:t>
        <a:bodyPr/>
        <a:lstStyle/>
        <a:p>
          <a:endParaRPr lang="en-US"/>
        </a:p>
      </dgm:t>
    </dgm:pt>
    <dgm:pt modelId="{3AD6A3CE-CCB8-461F-A879-73739F1DC92D}" type="sibTrans" cxnId="{782B9967-3884-41BF-8DE9-F31068422122}">
      <dgm:prSet/>
      <dgm:spPr/>
      <dgm:t>
        <a:bodyPr/>
        <a:lstStyle/>
        <a:p>
          <a:endParaRPr lang="en-US"/>
        </a:p>
      </dgm:t>
    </dgm:pt>
    <dgm:pt modelId="{5AF3F389-861B-4CF2-A227-4944F75F2446}" type="pres">
      <dgm:prSet presAssocID="{43E61A14-93B2-4D16-9968-16F242BFE88E}" presName="Name0" presStyleCnt="0">
        <dgm:presLayoutVars>
          <dgm:chMax val="7"/>
          <dgm:chPref val="7"/>
          <dgm:dir/>
        </dgm:presLayoutVars>
      </dgm:prSet>
      <dgm:spPr/>
    </dgm:pt>
    <dgm:pt modelId="{6060EB66-9459-4267-99B3-9ED36140081D}" type="pres">
      <dgm:prSet presAssocID="{43E61A14-93B2-4D16-9968-16F242BFE88E}" presName="Name1" presStyleCnt="0"/>
      <dgm:spPr/>
    </dgm:pt>
    <dgm:pt modelId="{0EE907BD-7689-4774-BE4E-99EFCACA3077}" type="pres">
      <dgm:prSet presAssocID="{43E61A14-93B2-4D16-9968-16F242BFE88E}" presName="cycle" presStyleCnt="0"/>
      <dgm:spPr/>
    </dgm:pt>
    <dgm:pt modelId="{5F95727E-3DC9-48FA-A34E-C87E27710240}" type="pres">
      <dgm:prSet presAssocID="{43E61A14-93B2-4D16-9968-16F242BFE88E}" presName="srcNode" presStyleLbl="node1" presStyleIdx="0" presStyleCnt="5"/>
      <dgm:spPr/>
    </dgm:pt>
    <dgm:pt modelId="{8AEBCBD4-0A7D-445F-A7D2-F697545B0751}" type="pres">
      <dgm:prSet presAssocID="{43E61A14-93B2-4D16-9968-16F242BFE88E}" presName="conn" presStyleLbl="parChTrans1D2" presStyleIdx="0" presStyleCnt="1"/>
      <dgm:spPr/>
    </dgm:pt>
    <dgm:pt modelId="{2FAB2299-B304-4D33-A506-14A66D30D465}" type="pres">
      <dgm:prSet presAssocID="{43E61A14-93B2-4D16-9968-16F242BFE88E}" presName="extraNode" presStyleLbl="node1" presStyleIdx="0" presStyleCnt="5"/>
      <dgm:spPr/>
    </dgm:pt>
    <dgm:pt modelId="{1D31F91C-2744-4068-8414-DD410043E3CF}" type="pres">
      <dgm:prSet presAssocID="{43E61A14-93B2-4D16-9968-16F242BFE88E}" presName="dstNode" presStyleLbl="node1" presStyleIdx="0" presStyleCnt="5"/>
      <dgm:spPr/>
    </dgm:pt>
    <dgm:pt modelId="{D0D45E8F-8E5B-4B6A-95E5-4175D396C755}" type="pres">
      <dgm:prSet presAssocID="{43CBF022-912A-4F42-8011-D57B2BEF78FF}" presName="text_1" presStyleLbl="node1" presStyleIdx="0" presStyleCnt="5">
        <dgm:presLayoutVars>
          <dgm:bulletEnabled val="1"/>
        </dgm:presLayoutVars>
      </dgm:prSet>
      <dgm:spPr/>
      <dgm:t>
        <a:bodyPr/>
        <a:lstStyle/>
        <a:p>
          <a:endParaRPr lang="en-US"/>
        </a:p>
      </dgm:t>
    </dgm:pt>
    <dgm:pt modelId="{24C0FDF7-957B-4D2B-8185-D69D09D38A99}" type="pres">
      <dgm:prSet presAssocID="{43CBF022-912A-4F42-8011-D57B2BEF78FF}" presName="accent_1" presStyleCnt="0"/>
      <dgm:spPr/>
    </dgm:pt>
    <dgm:pt modelId="{31D49B71-982F-49A4-8EC3-7D647C4F5C77}" type="pres">
      <dgm:prSet presAssocID="{43CBF022-912A-4F42-8011-D57B2BEF78FF}" presName="accentRepeatNode" presStyleLbl="solidFgAcc1" presStyleIdx="0" presStyleCnt="5"/>
      <dgm:spPr/>
    </dgm:pt>
    <dgm:pt modelId="{1E337570-D81C-45BB-8495-77BA27FA9C15}" type="pres">
      <dgm:prSet presAssocID="{0D743CF2-01AC-4E96-BDFA-C6063D9AD144}" presName="text_2" presStyleLbl="node1" presStyleIdx="1" presStyleCnt="5">
        <dgm:presLayoutVars>
          <dgm:bulletEnabled val="1"/>
        </dgm:presLayoutVars>
      </dgm:prSet>
      <dgm:spPr/>
      <dgm:t>
        <a:bodyPr/>
        <a:lstStyle/>
        <a:p>
          <a:endParaRPr lang="en-US"/>
        </a:p>
      </dgm:t>
    </dgm:pt>
    <dgm:pt modelId="{1A665C6D-FBC4-437A-B0FA-3A8A2C805BD4}" type="pres">
      <dgm:prSet presAssocID="{0D743CF2-01AC-4E96-BDFA-C6063D9AD144}" presName="accent_2" presStyleCnt="0"/>
      <dgm:spPr/>
    </dgm:pt>
    <dgm:pt modelId="{C03538F4-4E4E-4BBB-BE1E-26A10021D6AC}" type="pres">
      <dgm:prSet presAssocID="{0D743CF2-01AC-4E96-BDFA-C6063D9AD144}" presName="accentRepeatNode" presStyleLbl="solidFgAcc1" presStyleIdx="1" presStyleCnt="5"/>
      <dgm:spPr/>
    </dgm:pt>
    <dgm:pt modelId="{4349D5B1-8D1E-45D2-89F6-A677C49E6DE4}" type="pres">
      <dgm:prSet presAssocID="{D7443E0E-7100-47C5-A6FC-5096D54771FA}" presName="text_3" presStyleLbl="node1" presStyleIdx="2" presStyleCnt="5">
        <dgm:presLayoutVars>
          <dgm:bulletEnabled val="1"/>
        </dgm:presLayoutVars>
      </dgm:prSet>
      <dgm:spPr/>
      <dgm:t>
        <a:bodyPr/>
        <a:lstStyle/>
        <a:p>
          <a:endParaRPr lang="en-US"/>
        </a:p>
      </dgm:t>
    </dgm:pt>
    <dgm:pt modelId="{4082323F-97D0-4E97-931A-D9C92AB13621}" type="pres">
      <dgm:prSet presAssocID="{D7443E0E-7100-47C5-A6FC-5096D54771FA}" presName="accent_3" presStyleCnt="0"/>
      <dgm:spPr/>
    </dgm:pt>
    <dgm:pt modelId="{F8A58DE0-B40C-4495-A190-ABCD9FA9A70A}" type="pres">
      <dgm:prSet presAssocID="{D7443E0E-7100-47C5-A6FC-5096D54771FA}" presName="accentRepeatNode" presStyleLbl="solidFgAcc1" presStyleIdx="2" presStyleCnt="5"/>
      <dgm:spPr/>
    </dgm:pt>
    <dgm:pt modelId="{B129F27E-E0FE-45E4-A857-AF3C592E321C}" type="pres">
      <dgm:prSet presAssocID="{60EC7ADE-4DD9-4B12-B6C3-65B05BE119BD}" presName="text_4" presStyleLbl="node1" presStyleIdx="3" presStyleCnt="5">
        <dgm:presLayoutVars>
          <dgm:bulletEnabled val="1"/>
        </dgm:presLayoutVars>
      </dgm:prSet>
      <dgm:spPr/>
      <dgm:t>
        <a:bodyPr/>
        <a:lstStyle/>
        <a:p>
          <a:endParaRPr lang="en-US"/>
        </a:p>
      </dgm:t>
    </dgm:pt>
    <dgm:pt modelId="{C9199659-37B6-4DFB-A3AF-9776400AE550}" type="pres">
      <dgm:prSet presAssocID="{60EC7ADE-4DD9-4B12-B6C3-65B05BE119BD}" presName="accent_4" presStyleCnt="0"/>
      <dgm:spPr/>
    </dgm:pt>
    <dgm:pt modelId="{F74CE290-61F4-4A76-B66F-A989FE840BCF}" type="pres">
      <dgm:prSet presAssocID="{60EC7ADE-4DD9-4B12-B6C3-65B05BE119BD}" presName="accentRepeatNode" presStyleLbl="solidFgAcc1" presStyleIdx="3" presStyleCnt="5"/>
      <dgm:spPr/>
    </dgm:pt>
    <dgm:pt modelId="{FC3288A1-3B5B-4085-A93E-AC68E4A2C1FF}" type="pres">
      <dgm:prSet presAssocID="{364B0340-367F-4A8A-A3CE-97D4B311DCFC}" presName="text_5" presStyleLbl="node1" presStyleIdx="4" presStyleCnt="5">
        <dgm:presLayoutVars>
          <dgm:bulletEnabled val="1"/>
        </dgm:presLayoutVars>
      </dgm:prSet>
      <dgm:spPr/>
      <dgm:t>
        <a:bodyPr/>
        <a:lstStyle/>
        <a:p>
          <a:endParaRPr lang="en-US"/>
        </a:p>
      </dgm:t>
    </dgm:pt>
    <dgm:pt modelId="{1284E4AB-8A55-4D86-BE61-3F8B88F88DE9}" type="pres">
      <dgm:prSet presAssocID="{364B0340-367F-4A8A-A3CE-97D4B311DCFC}" presName="accent_5" presStyleCnt="0"/>
      <dgm:spPr/>
    </dgm:pt>
    <dgm:pt modelId="{D62BD45B-6511-43E9-AEA8-212C47D9FA1A}" type="pres">
      <dgm:prSet presAssocID="{364B0340-367F-4A8A-A3CE-97D4B311DCFC}" presName="accentRepeatNode" presStyleLbl="solidFgAcc1" presStyleIdx="4" presStyleCnt="5"/>
      <dgm:spPr/>
    </dgm:pt>
  </dgm:ptLst>
  <dgm:cxnLst>
    <dgm:cxn modelId="{800C3C19-2A9E-4044-A848-6370372A9832}" srcId="{43E61A14-93B2-4D16-9968-16F242BFE88E}" destId="{364B0340-367F-4A8A-A3CE-97D4B311DCFC}" srcOrd="4" destOrd="0" parTransId="{4AEF6064-22E7-47DD-ADF8-50DF2D9BC968}" sibTransId="{F543F27E-EAF8-43E3-9986-DF1DB683467E}"/>
    <dgm:cxn modelId="{323564FB-0C6F-4B18-8595-69CD4F6E77F1}" type="presOf" srcId="{364B0340-367F-4A8A-A3CE-97D4B311DCFC}" destId="{FC3288A1-3B5B-4085-A93E-AC68E4A2C1FF}" srcOrd="0" destOrd="0" presId="urn:microsoft.com/office/officeart/2008/layout/VerticalCurvedList"/>
    <dgm:cxn modelId="{D1257570-9C49-47B0-A015-12D2C62C1848}" type="presOf" srcId="{38AC152C-C9C8-4ECB-A1F1-0483E4350983}" destId="{8AEBCBD4-0A7D-445F-A7D2-F697545B0751}" srcOrd="0" destOrd="0" presId="urn:microsoft.com/office/officeart/2008/layout/VerticalCurvedList"/>
    <dgm:cxn modelId="{782B9967-3884-41BF-8DE9-F31068422122}" srcId="{43E61A14-93B2-4D16-9968-16F242BFE88E}" destId="{60EC7ADE-4DD9-4B12-B6C3-65B05BE119BD}" srcOrd="3" destOrd="0" parTransId="{D550ABE9-8C74-42C1-9EA9-3C6376FAFBFC}" sibTransId="{3AD6A3CE-CCB8-461F-A879-73739F1DC92D}"/>
    <dgm:cxn modelId="{9569732F-8E5F-4A91-9E96-31089643B1FA}" type="presOf" srcId="{43E61A14-93B2-4D16-9968-16F242BFE88E}" destId="{5AF3F389-861B-4CF2-A227-4944F75F2446}" srcOrd="0" destOrd="0" presId="urn:microsoft.com/office/officeart/2008/layout/VerticalCurvedList"/>
    <dgm:cxn modelId="{DE4A4F12-5492-4380-9B53-D645FF754532}" type="presOf" srcId="{60EC7ADE-4DD9-4B12-B6C3-65B05BE119BD}" destId="{B129F27E-E0FE-45E4-A857-AF3C592E321C}" srcOrd="0" destOrd="0" presId="urn:microsoft.com/office/officeart/2008/layout/VerticalCurvedList"/>
    <dgm:cxn modelId="{79354CFE-AA35-4807-9616-B884F4A18B69}" type="presOf" srcId="{0D743CF2-01AC-4E96-BDFA-C6063D9AD144}" destId="{1E337570-D81C-45BB-8495-77BA27FA9C15}" srcOrd="0" destOrd="0" presId="urn:microsoft.com/office/officeart/2008/layout/VerticalCurvedList"/>
    <dgm:cxn modelId="{B00AEBDA-1C3E-41DA-B9FA-B281ECEAD6B8}" srcId="{43E61A14-93B2-4D16-9968-16F242BFE88E}" destId="{0D743CF2-01AC-4E96-BDFA-C6063D9AD144}" srcOrd="1" destOrd="0" parTransId="{05BAC974-B509-44FD-B3C7-B56FD8D271A4}" sibTransId="{E5A71B07-5AFB-49FE-A718-016F2AEE3446}"/>
    <dgm:cxn modelId="{550FBAF7-4A27-4B76-A7B7-CEEEE733DADE}" srcId="{43E61A14-93B2-4D16-9968-16F242BFE88E}" destId="{43CBF022-912A-4F42-8011-D57B2BEF78FF}" srcOrd="0" destOrd="0" parTransId="{3F5E78AF-CAE0-40A2-BC1D-1C3600DDB580}" sibTransId="{38AC152C-C9C8-4ECB-A1F1-0483E4350983}"/>
    <dgm:cxn modelId="{EE603706-E33C-4AE8-A946-3BD15BF4E6A2}" type="presOf" srcId="{D7443E0E-7100-47C5-A6FC-5096D54771FA}" destId="{4349D5B1-8D1E-45D2-89F6-A677C49E6DE4}" srcOrd="0" destOrd="0" presId="urn:microsoft.com/office/officeart/2008/layout/VerticalCurvedList"/>
    <dgm:cxn modelId="{48564763-4A66-49C8-B9C1-CA1DF645E59A}" srcId="{43E61A14-93B2-4D16-9968-16F242BFE88E}" destId="{D7443E0E-7100-47C5-A6FC-5096D54771FA}" srcOrd="2" destOrd="0" parTransId="{1EA1D86E-F7DC-4ABB-832E-EAC0AE35289F}" sibTransId="{C8DD5873-0676-418E-AF63-9D6CE69073F7}"/>
    <dgm:cxn modelId="{4DFD40AD-9AC5-481A-8240-5992654643B2}" type="presOf" srcId="{43CBF022-912A-4F42-8011-D57B2BEF78FF}" destId="{D0D45E8F-8E5B-4B6A-95E5-4175D396C755}" srcOrd="0" destOrd="0" presId="urn:microsoft.com/office/officeart/2008/layout/VerticalCurvedList"/>
    <dgm:cxn modelId="{C1508E25-7B8B-4AE9-915B-25C5B424D75F}" type="presParOf" srcId="{5AF3F389-861B-4CF2-A227-4944F75F2446}" destId="{6060EB66-9459-4267-99B3-9ED36140081D}" srcOrd="0" destOrd="0" presId="urn:microsoft.com/office/officeart/2008/layout/VerticalCurvedList"/>
    <dgm:cxn modelId="{A0C91840-EDD2-4A5C-A15B-E65DD7D83070}" type="presParOf" srcId="{6060EB66-9459-4267-99B3-9ED36140081D}" destId="{0EE907BD-7689-4774-BE4E-99EFCACA3077}" srcOrd="0" destOrd="0" presId="urn:microsoft.com/office/officeart/2008/layout/VerticalCurvedList"/>
    <dgm:cxn modelId="{022112E2-141A-429B-9DC5-31F0E16995D1}" type="presParOf" srcId="{0EE907BD-7689-4774-BE4E-99EFCACA3077}" destId="{5F95727E-3DC9-48FA-A34E-C87E27710240}" srcOrd="0" destOrd="0" presId="urn:microsoft.com/office/officeart/2008/layout/VerticalCurvedList"/>
    <dgm:cxn modelId="{C724B7C2-4CFD-4CA4-B587-AFFE0AC79152}" type="presParOf" srcId="{0EE907BD-7689-4774-BE4E-99EFCACA3077}" destId="{8AEBCBD4-0A7D-445F-A7D2-F697545B0751}" srcOrd="1" destOrd="0" presId="urn:microsoft.com/office/officeart/2008/layout/VerticalCurvedList"/>
    <dgm:cxn modelId="{1508CF8C-B2CC-4DAE-A1DC-1D7EC9771457}" type="presParOf" srcId="{0EE907BD-7689-4774-BE4E-99EFCACA3077}" destId="{2FAB2299-B304-4D33-A506-14A66D30D465}" srcOrd="2" destOrd="0" presId="urn:microsoft.com/office/officeart/2008/layout/VerticalCurvedList"/>
    <dgm:cxn modelId="{7FB89AC9-64E0-4058-B260-088730519782}" type="presParOf" srcId="{0EE907BD-7689-4774-BE4E-99EFCACA3077}" destId="{1D31F91C-2744-4068-8414-DD410043E3CF}" srcOrd="3" destOrd="0" presId="urn:microsoft.com/office/officeart/2008/layout/VerticalCurvedList"/>
    <dgm:cxn modelId="{1B3EB1D7-CBE6-43CA-8161-3845043EA622}" type="presParOf" srcId="{6060EB66-9459-4267-99B3-9ED36140081D}" destId="{D0D45E8F-8E5B-4B6A-95E5-4175D396C755}" srcOrd="1" destOrd="0" presId="urn:microsoft.com/office/officeart/2008/layout/VerticalCurvedList"/>
    <dgm:cxn modelId="{D79B134B-22FF-4A0B-BFA4-F8ED8023B093}" type="presParOf" srcId="{6060EB66-9459-4267-99B3-9ED36140081D}" destId="{24C0FDF7-957B-4D2B-8185-D69D09D38A99}" srcOrd="2" destOrd="0" presId="urn:microsoft.com/office/officeart/2008/layout/VerticalCurvedList"/>
    <dgm:cxn modelId="{E423BB03-9E03-4066-9587-7C909A901FEA}" type="presParOf" srcId="{24C0FDF7-957B-4D2B-8185-D69D09D38A99}" destId="{31D49B71-982F-49A4-8EC3-7D647C4F5C77}" srcOrd="0" destOrd="0" presId="urn:microsoft.com/office/officeart/2008/layout/VerticalCurvedList"/>
    <dgm:cxn modelId="{B7EE82A8-A8EC-4D6F-852F-5ED2575EE2C1}" type="presParOf" srcId="{6060EB66-9459-4267-99B3-9ED36140081D}" destId="{1E337570-D81C-45BB-8495-77BA27FA9C15}" srcOrd="3" destOrd="0" presId="urn:microsoft.com/office/officeart/2008/layout/VerticalCurvedList"/>
    <dgm:cxn modelId="{585D5FB1-3EBA-4440-BA3E-83EC9AF65C28}" type="presParOf" srcId="{6060EB66-9459-4267-99B3-9ED36140081D}" destId="{1A665C6D-FBC4-437A-B0FA-3A8A2C805BD4}" srcOrd="4" destOrd="0" presId="urn:microsoft.com/office/officeart/2008/layout/VerticalCurvedList"/>
    <dgm:cxn modelId="{29B7D9AD-7D74-4A03-A2D4-37EC1932A19E}" type="presParOf" srcId="{1A665C6D-FBC4-437A-B0FA-3A8A2C805BD4}" destId="{C03538F4-4E4E-4BBB-BE1E-26A10021D6AC}" srcOrd="0" destOrd="0" presId="urn:microsoft.com/office/officeart/2008/layout/VerticalCurvedList"/>
    <dgm:cxn modelId="{771AF999-5D79-412D-A226-BFF1E81DE849}" type="presParOf" srcId="{6060EB66-9459-4267-99B3-9ED36140081D}" destId="{4349D5B1-8D1E-45D2-89F6-A677C49E6DE4}" srcOrd="5" destOrd="0" presId="urn:microsoft.com/office/officeart/2008/layout/VerticalCurvedList"/>
    <dgm:cxn modelId="{A059B48E-461B-476A-AD73-1BAAE6098A59}" type="presParOf" srcId="{6060EB66-9459-4267-99B3-9ED36140081D}" destId="{4082323F-97D0-4E97-931A-D9C92AB13621}" srcOrd="6" destOrd="0" presId="urn:microsoft.com/office/officeart/2008/layout/VerticalCurvedList"/>
    <dgm:cxn modelId="{33C58151-AF73-4C82-A1DF-A64A39217567}" type="presParOf" srcId="{4082323F-97D0-4E97-931A-D9C92AB13621}" destId="{F8A58DE0-B40C-4495-A190-ABCD9FA9A70A}" srcOrd="0" destOrd="0" presId="urn:microsoft.com/office/officeart/2008/layout/VerticalCurvedList"/>
    <dgm:cxn modelId="{2860873C-C3AC-42E0-9404-3E6706C740A5}" type="presParOf" srcId="{6060EB66-9459-4267-99B3-9ED36140081D}" destId="{B129F27E-E0FE-45E4-A857-AF3C592E321C}" srcOrd="7" destOrd="0" presId="urn:microsoft.com/office/officeart/2008/layout/VerticalCurvedList"/>
    <dgm:cxn modelId="{183B2AC2-9475-44C0-953F-930C0AD966C4}" type="presParOf" srcId="{6060EB66-9459-4267-99B3-9ED36140081D}" destId="{C9199659-37B6-4DFB-A3AF-9776400AE550}" srcOrd="8" destOrd="0" presId="urn:microsoft.com/office/officeart/2008/layout/VerticalCurvedList"/>
    <dgm:cxn modelId="{8476317C-79D0-4234-8C51-CF980D33884C}" type="presParOf" srcId="{C9199659-37B6-4DFB-A3AF-9776400AE550}" destId="{F74CE290-61F4-4A76-B66F-A989FE840BCF}" srcOrd="0" destOrd="0" presId="urn:microsoft.com/office/officeart/2008/layout/VerticalCurvedList"/>
    <dgm:cxn modelId="{87C9D2A0-C727-4980-BB46-225D91F90B37}" type="presParOf" srcId="{6060EB66-9459-4267-99B3-9ED36140081D}" destId="{FC3288A1-3B5B-4085-A93E-AC68E4A2C1FF}" srcOrd="9" destOrd="0" presId="urn:microsoft.com/office/officeart/2008/layout/VerticalCurvedList"/>
    <dgm:cxn modelId="{9565FDE1-922C-4FAC-BFDD-3E649737EEB7}" type="presParOf" srcId="{6060EB66-9459-4267-99B3-9ED36140081D}" destId="{1284E4AB-8A55-4D86-BE61-3F8B88F88DE9}" srcOrd="10" destOrd="0" presId="urn:microsoft.com/office/officeart/2008/layout/VerticalCurvedList"/>
    <dgm:cxn modelId="{4F7381DA-72CE-4DA3-AFDE-59990DFAD6E0}" type="presParOf" srcId="{1284E4AB-8A55-4D86-BE61-3F8B88F88DE9}" destId="{D62BD45B-6511-43E9-AEA8-212C47D9FA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BBCDA-2B8D-4CEA-8E3B-B701DABAC662}">
      <dsp:nvSpPr>
        <dsp:cNvPr id="0" name=""/>
        <dsp:cNvSpPr/>
      </dsp:nvSpPr>
      <dsp:spPr>
        <a:xfrm>
          <a:off x="0" y="588272"/>
          <a:ext cx="8229600" cy="806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994862-0F34-43B4-A278-FD2546719A82}">
      <dsp:nvSpPr>
        <dsp:cNvPr id="0" name=""/>
        <dsp:cNvSpPr/>
      </dsp:nvSpPr>
      <dsp:spPr>
        <a:xfrm>
          <a:off x="411480" y="3653"/>
          <a:ext cx="6675119" cy="10569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a:lnSpc>
              <a:spcPct val="90000"/>
            </a:lnSpc>
            <a:spcBef>
              <a:spcPct val="0"/>
            </a:spcBef>
            <a:spcAft>
              <a:spcPct val="35000"/>
            </a:spcAft>
          </a:pPr>
          <a:r>
            <a:rPr lang="en-US" sz="3600" kern="1200" dirty="0" smtClean="0"/>
            <a:t>THỰC PHẨM VÀ DINH DƯỠNG</a:t>
          </a:r>
          <a:endParaRPr lang="en-US" sz="3600" kern="1200" dirty="0"/>
        </a:p>
      </dsp:txBody>
      <dsp:txXfrm>
        <a:off x="463075" y="55248"/>
        <a:ext cx="6571929" cy="953748"/>
      </dsp:txXfrm>
    </dsp:sp>
    <dsp:sp modelId="{9E7C8EDF-2F39-453E-8CB6-30CE650DD101}">
      <dsp:nvSpPr>
        <dsp:cNvPr id="0" name=""/>
        <dsp:cNvSpPr/>
      </dsp:nvSpPr>
      <dsp:spPr>
        <a:xfrm>
          <a:off x="0" y="2152090"/>
          <a:ext cx="8229600" cy="8064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EB2E31E-745B-4E00-A24D-F45E9FF6C3E1}">
      <dsp:nvSpPr>
        <dsp:cNvPr id="0" name=""/>
        <dsp:cNvSpPr/>
      </dsp:nvSpPr>
      <dsp:spPr>
        <a:xfrm>
          <a:off x="411480" y="1567472"/>
          <a:ext cx="6675119" cy="1056938"/>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a:lnSpc>
              <a:spcPct val="90000"/>
            </a:lnSpc>
            <a:spcBef>
              <a:spcPct val="0"/>
            </a:spcBef>
            <a:spcAft>
              <a:spcPct val="35000"/>
            </a:spcAft>
          </a:pPr>
          <a:r>
            <a:rPr lang="en-US" sz="3600" kern="1200" dirty="0" smtClean="0"/>
            <a:t>PHƯƠNG PHÁP BẢO QUẢN VÀ CHẾ BIẾN THỰC PHẨM</a:t>
          </a:r>
          <a:endParaRPr lang="en-US" sz="3600" kern="1200" dirty="0"/>
        </a:p>
      </dsp:txBody>
      <dsp:txXfrm>
        <a:off x="463075" y="1619067"/>
        <a:ext cx="6571929" cy="953748"/>
      </dsp:txXfrm>
    </dsp:sp>
    <dsp:sp modelId="{2D263CAF-A220-4FE2-94DA-BC6652264003}">
      <dsp:nvSpPr>
        <dsp:cNvPr id="0" name=""/>
        <dsp:cNvSpPr/>
      </dsp:nvSpPr>
      <dsp:spPr>
        <a:xfrm>
          <a:off x="0" y="3715909"/>
          <a:ext cx="8229600" cy="806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678F5E5-CE52-43B7-B37C-E506BD8F98FE}">
      <dsp:nvSpPr>
        <dsp:cNvPr id="0" name=""/>
        <dsp:cNvSpPr/>
      </dsp:nvSpPr>
      <dsp:spPr>
        <a:xfrm>
          <a:off x="411480" y="3131290"/>
          <a:ext cx="6675176" cy="105693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a:lnSpc>
              <a:spcPct val="90000"/>
            </a:lnSpc>
            <a:spcBef>
              <a:spcPct val="0"/>
            </a:spcBef>
            <a:spcAft>
              <a:spcPct val="35000"/>
            </a:spcAft>
          </a:pPr>
          <a:r>
            <a:rPr lang="en-US" sz="3600" kern="1200" dirty="0" smtClean="0"/>
            <a:t>BỮA ĂN KẾT NỐI YÊU THƯƠNG</a:t>
          </a:r>
          <a:endParaRPr lang="en-US" sz="3600" kern="1200" dirty="0"/>
        </a:p>
      </dsp:txBody>
      <dsp:txXfrm>
        <a:off x="463075" y="3182885"/>
        <a:ext cx="6571986" cy="953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83CA6-F636-44AC-8F30-DFCCED657B0B}">
      <dsp:nvSpPr>
        <dsp:cNvPr id="0" name=""/>
        <dsp:cNvSpPr/>
      </dsp:nvSpPr>
      <dsp:spPr>
        <a:xfrm>
          <a:off x="2095487" y="362077"/>
          <a:ext cx="4114811" cy="3801808"/>
        </a:xfrm>
        <a:prstGeom prst="pie">
          <a:avLst>
            <a:gd name="adj1" fmla="val 16200000"/>
            <a:gd name="adj2" fmla="val 54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t>Ăn</a:t>
          </a:r>
          <a:r>
            <a:rPr lang="en-US" sz="3600" b="1" kern="1200" dirty="0" smtClean="0"/>
            <a:t> </a:t>
          </a:r>
          <a:r>
            <a:rPr lang="en-US" sz="3600" b="1" kern="1200" dirty="0" err="1" smtClean="0"/>
            <a:t>uống</a:t>
          </a:r>
          <a:r>
            <a:rPr lang="en-US" sz="3600" b="1" kern="1200" dirty="0" smtClean="0"/>
            <a:t> </a:t>
          </a:r>
          <a:r>
            <a:rPr lang="en-US" sz="3600" b="1" kern="1200" dirty="0" err="1" smtClean="0"/>
            <a:t>khoa</a:t>
          </a:r>
          <a:r>
            <a:rPr lang="en-US" sz="3600" b="1" kern="1200" dirty="0" smtClean="0"/>
            <a:t> </a:t>
          </a:r>
          <a:r>
            <a:rPr lang="en-US" sz="3600" b="1" kern="1200" dirty="0" err="1" smtClean="0"/>
            <a:t>học</a:t>
          </a:r>
          <a:endParaRPr lang="en-US" sz="3600" b="1" kern="1200" dirty="0"/>
        </a:p>
      </dsp:txBody>
      <dsp:txXfrm>
        <a:off x="4152893" y="927822"/>
        <a:ext cx="1445082" cy="2670318"/>
      </dsp:txXfrm>
    </dsp:sp>
    <dsp:sp modelId="{A8B50C0E-39C1-4362-9924-2725B075B4AE}">
      <dsp:nvSpPr>
        <dsp:cNvPr id="0" name=""/>
        <dsp:cNvSpPr/>
      </dsp:nvSpPr>
      <dsp:spPr>
        <a:xfrm>
          <a:off x="2019300" y="362077"/>
          <a:ext cx="4086146" cy="3801808"/>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t>Một</a:t>
          </a:r>
          <a:r>
            <a:rPr lang="en-US" sz="3600" b="1" kern="1200" dirty="0" smtClean="0"/>
            <a:t> </a:t>
          </a:r>
          <a:r>
            <a:rPr lang="en-US" sz="3600" b="1" kern="1200" dirty="0" err="1" smtClean="0"/>
            <a:t>số</a:t>
          </a:r>
          <a:r>
            <a:rPr lang="en-US" sz="3600" b="1" kern="1200" dirty="0" smtClean="0"/>
            <a:t> </a:t>
          </a:r>
          <a:r>
            <a:rPr lang="en-US" sz="3600" b="1" kern="1200" dirty="0" err="1" smtClean="0"/>
            <a:t>nhóm</a:t>
          </a:r>
          <a:r>
            <a:rPr lang="en-US" sz="3600" b="1" kern="1200" dirty="0" smtClean="0"/>
            <a:t> </a:t>
          </a:r>
          <a:r>
            <a:rPr lang="en-US" sz="3600" b="1" kern="1200" dirty="0" err="1" smtClean="0"/>
            <a:t>thực</a:t>
          </a:r>
          <a:r>
            <a:rPr lang="en-US" sz="3600" b="1" kern="1200" dirty="0" smtClean="0"/>
            <a:t> </a:t>
          </a:r>
          <a:r>
            <a:rPr lang="en-US" sz="3600" b="1" kern="1200" dirty="0" err="1" smtClean="0"/>
            <a:t>phẩm</a:t>
          </a:r>
          <a:r>
            <a:rPr lang="en-US" sz="3600" b="1" kern="1200" dirty="0" smtClean="0"/>
            <a:t> </a:t>
          </a:r>
          <a:r>
            <a:rPr lang="en-US" sz="3600" b="1" kern="1200" dirty="0" err="1" smtClean="0"/>
            <a:t>chính</a:t>
          </a:r>
          <a:endParaRPr lang="en-US" sz="3600" b="1" kern="1200" dirty="0"/>
        </a:p>
      </dsp:txBody>
      <dsp:txXfrm>
        <a:off x="2603036" y="927822"/>
        <a:ext cx="1435015" cy="267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BCBD4-0A7D-445F-A7D2-F697545B0751}">
      <dsp:nvSpPr>
        <dsp:cNvPr id="0" name=""/>
        <dsp:cNvSpPr/>
      </dsp:nvSpPr>
      <dsp:spPr>
        <a:xfrm>
          <a:off x="-5892893" y="-901823"/>
          <a:ext cx="7015409" cy="7015409"/>
        </a:xfrm>
        <a:prstGeom prst="blockArc">
          <a:avLst>
            <a:gd name="adj1" fmla="val 18900000"/>
            <a:gd name="adj2" fmla="val 2700000"/>
            <a:gd name="adj3" fmla="val 30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D45E8F-8E5B-4B6A-95E5-4175D396C755}">
      <dsp:nvSpPr>
        <dsp:cNvPr id="0" name=""/>
        <dsp:cNvSpPr/>
      </dsp:nvSpPr>
      <dsp:spPr>
        <a:xfrm>
          <a:off x="490598" y="325630"/>
          <a:ext cx="7665687" cy="65167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270"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smtClean="0"/>
            <a:t>Giàu</a:t>
          </a:r>
          <a:r>
            <a:rPr lang="en-US" sz="3200" b="1" kern="1200" dirty="0" smtClean="0"/>
            <a:t> </a:t>
          </a:r>
          <a:r>
            <a:rPr lang="en-US" sz="3200" b="1" kern="1200" dirty="0" err="1" smtClean="0"/>
            <a:t>chất</a:t>
          </a:r>
          <a:r>
            <a:rPr lang="en-US" sz="3200" b="1" kern="1200" dirty="0" smtClean="0"/>
            <a:t> </a:t>
          </a:r>
          <a:r>
            <a:rPr lang="en-US" sz="3200" b="1" kern="1200" dirty="0" err="1" smtClean="0"/>
            <a:t>tinh</a:t>
          </a:r>
          <a:r>
            <a:rPr lang="en-US" sz="3200" b="1" kern="1200" dirty="0" smtClean="0"/>
            <a:t> </a:t>
          </a:r>
          <a:r>
            <a:rPr lang="en-US" sz="3200" b="1" kern="1200" dirty="0" err="1" smtClean="0"/>
            <a:t>bột</a:t>
          </a:r>
          <a:r>
            <a:rPr lang="en-US" sz="3200" b="1" kern="1200" dirty="0" smtClean="0"/>
            <a:t>, </a:t>
          </a:r>
          <a:r>
            <a:rPr lang="en-US" sz="3200" b="1" kern="1200" dirty="0" err="1" smtClean="0"/>
            <a:t>chất</a:t>
          </a:r>
          <a:r>
            <a:rPr lang="en-US" sz="3200" b="1" kern="1200" dirty="0" smtClean="0"/>
            <a:t> </a:t>
          </a:r>
          <a:r>
            <a:rPr lang="en-US" sz="3200" b="1" kern="1200" dirty="0" err="1" smtClean="0"/>
            <a:t>đường</a:t>
          </a:r>
          <a:r>
            <a:rPr lang="en-US" sz="3200" b="1" kern="1200" dirty="0" smtClean="0"/>
            <a:t> </a:t>
          </a:r>
          <a:r>
            <a:rPr lang="en-US" sz="3200" b="1" kern="1200" dirty="0" err="1" smtClean="0"/>
            <a:t>và</a:t>
          </a:r>
          <a:r>
            <a:rPr lang="en-US" sz="3200" b="1" kern="1200" dirty="0" smtClean="0"/>
            <a:t> </a:t>
          </a:r>
          <a:r>
            <a:rPr lang="en-US" sz="3200" b="1" kern="1200" dirty="0" err="1" smtClean="0"/>
            <a:t>chất</a:t>
          </a:r>
          <a:r>
            <a:rPr lang="en-US" sz="3200" b="1" kern="1200" dirty="0" smtClean="0"/>
            <a:t> </a:t>
          </a:r>
          <a:r>
            <a:rPr lang="en-US" sz="3200" b="1" kern="1200" dirty="0" err="1" smtClean="0"/>
            <a:t>xơ</a:t>
          </a:r>
          <a:endParaRPr lang="en-US" sz="3200" b="1" kern="1200" dirty="0"/>
        </a:p>
      </dsp:txBody>
      <dsp:txXfrm>
        <a:off x="490598" y="325630"/>
        <a:ext cx="7665687" cy="651678"/>
      </dsp:txXfrm>
    </dsp:sp>
    <dsp:sp modelId="{31D49B71-982F-49A4-8EC3-7D647C4F5C77}">
      <dsp:nvSpPr>
        <dsp:cNvPr id="0" name=""/>
        <dsp:cNvSpPr/>
      </dsp:nvSpPr>
      <dsp:spPr>
        <a:xfrm>
          <a:off x="83299" y="244171"/>
          <a:ext cx="814598" cy="81459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37570-D81C-45BB-8495-77BA27FA9C15}">
      <dsp:nvSpPr>
        <dsp:cNvPr id="0" name=""/>
        <dsp:cNvSpPr/>
      </dsp:nvSpPr>
      <dsp:spPr>
        <a:xfrm>
          <a:off x="957572" y="1302836"/>
          <a:ext cx="7198713" cy="651678"/>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270"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smtClean="0"/>
            <a:t>Giàu</a:t>
          </a:r>
          <a:r>
            <a:rPr lang="en-US" sz="3200" b="1" kern="1200" dirty="0" smtClean="0"/>
            <a:t> </a:t>
          </a:r>
          <a:r>
            <a:rPr lang="en-US" sz="3200" b="1" kern="1200" dirty="0" err="1" smtClean="0"/>
            <a:t>chất</a:t>
          </a:r>
          <a:r>
            <a:rPr lang="en-US" sz="3200" b="1" kern="1200" dirty="0" smtClean="0"/>
            <a:t> </a:t>
          </a:r>
          <a:r>
            <a:rPr lang="en-US" sz="3200" b="1" kern="1200" dirty="0" err="1" smtClean="0"/>
            <a:t>đạm</a:t>
          </a:r>
          <a:endParaRPr lang="en-US" sz="3200" b="1" kern="1200" dirty="0"/>
        </a:p>
      </dsp:txBody>
      <dsp:txXfrm>
        <a:off x="957572" y="1302836"/>
        <a:ext cx="7198713" cy="651678"/>
      </dsp:txXfrm>
    </dsp:sp>
    <dsp:sp modelId="{C03538F4-4E4E-4BBB-BE1E-26A10021D6AC}">
      <dsp:nvSpPr>
        <dsp:cNvPr id="0" name=""/>
        <dsp:cNvSpPr/>
      </dsp:nvSpPr>
      <dsp:spPr>
        <a:xfrm>
          <a:off x="550273" y="1221376"/>
          <a:ext cx="814598" cy="814598"/>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4349D5B1-8D1E-45D2-89F6-A677C49E6DE4}">
      <dsp:nvSpPr>
        <dsp:cNvPr id="0" name=""/>
        <dsp:cNvSpPr/>
      </dsp:nvSpPr>
      <dsp:spPr>
        <a:xfrm>
          <a:off x="1100895" y="2280042"/>
          <a:ext cx="7055389" cy="65167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270"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smtClean="0"/>
            <a:t>Giàu</a:t>
          </a:r>
          <a:r>
            <a:rPr lang="en-US" sz="3200" b="1" kern="1200" dirty="0" smtClean="0"/>
            <a:t> </a:t>
          </a:r>
          <a:r>
            <a:rPr lang="en-US" sz="3200" b="1" kern="1200" dirty="0" err="1" smtClean="0"/>
            <a:t>chất</a:t>
          </a:r>
          <a:r>
            <a:rPr lang="en-US" sz="3200" b="1" kern="1200" dirty="0" smtClean="0"/>
            <a:t> </a:t>
          </a:r>
          <a:r>
            <a:rPr lang="en-US" sz="3200" b="1" kern="1200" dirty="0" err="1" smtClean="0"/>
            <a:t>béo</a:t>
          </a:r>
          <a:endParaRPr lang="en-US" sz="3200" b="1" kern="1200" dirty="0"/>
        </a:p>
      </dsp:txBody>
      <dsp:txXfrm>
        <a:off x="1100895" y="2280042"/>
        <a:ext cx="7055389" cy="651678"/>
      </dsp:txXfrm>
    </dsp:sp>
    <dsp:sp modelId="{F8A58DE0-B40C-4495-A190-ABCD9FA9A70A}">
      <dsp:nvSpPr>
        <dsp:cNvPr id="0" name=""/>
        <dsp:cNvSpPr/>
      </dsp:nvSpPr>
      <dsp:spPr>
        <a:xfrm>
          <a:off x="693596" y="2198582"/>
          <a:ext cx="814598" cy="814598"/>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129F27E-E0FE-45E4-A857-AF3C592E321C}">
      <dsp:nvSpPr>
        <dsp:cNvPr id="0" name=""/>
        <dsp:cNvSpPr/>
      </dsp:nvSpPr>
      <dsp:spPr>
        <a:xfrm>
          <a:off x="957572" y="3257247"/>
          <a:ext cx="7198713" cy="65167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270"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smtClean="0"/>
            <a:t>Giàu</a:t>
          </a:r>
          <a:r>
            <a:rPr lang="en-US" sz="3200" b="1" kern="1200" dirty="0" smtClean="0"/>
            <a:t> vitamin</a:t>
          </a:r>
          <a:endParaRPr lang="en-US" sz="3200" b="1" kern="1200" dirty="0"/>
        </a:p>
      </dsp:txBody>
      <dsp:txXfrm>
        <a:off x="957572" y="3257247"/>
        <a:ext cx="7198713" cy="651678"/>
      </dsp:txXfrm>
    </dsp:sp>
    <dsp:sp modelId="{F74CE290-61F4-4A76-B66F-A989FE840BCF}">
      <dsp:nvSpPr>
        <dsp:cNvPr id="0" name=""/>
        <dsp:cNvSpPr/>
      </dsp:nvSpPr>
      <dsp:spPr>
        <a:xfrm>
          <a:off x="550273" y="3175787"/>
          <a:ext cx="814598" cy="814598"/>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FC3288A1-3B5B-4085-A93E-AC68E4A2C1FF}">
      <dsp:nvSpPr>
        <dsp:cNvPr id="0" name=""/>
        <dsp:cNvSpPr/>
      </dsp:nvSpPr>
      <dsp:spPr>
        <a:xfrm>
          <a:off x="490598" y="4234453"/>
          <a:ext cx="7665687" cy="65167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270" tIns="81280" rIns="81280" bIns="81280" numCol="1" spcCol="1270" anchor="ctr" anchorCtr="0">
          <a:noAutofit/>
        </a:bodyPr>
        <a:lstStyle/>
        <a:p>
          <a:pPr lvl="0" algn="l" defTabSz="1422400">
            <a:lnSpc>
              <a:spcPct val="90000"/>
            </a:lnSpc>
            <a:spcBef>
              <a:spcPct val="0"/>
            </a:spcBef>
            <a:spcAft>
              <a:spcPct val="35000"/>
            </a:spcAft>
          </a:pPr>
          <a:r>
            <a:rPr lang="en-US" sz="3200" b="1" kern="1200" dirty="0" err="1" smtClean="0"/>
            <a:t>Giàu</a:t>
          </a:r>
          <a:r>
            <a:rPr lang="en-US" sz="3200" b="1" kern="1200" dirty="0" smtClean="0"/>
            <a:t> </a:t>
          </a:r>
          <a:r>
            <a:rPr lang="en-US" sz="3200" b="1" kern="1200" dirty="0" err="1" smtClean="0"/>
            <a:t>chất</a:t>
          </a:r>
          <a:r>
            <a:rPr lang="en-US" sz="3200" b="1" kern="1200" dirty="0" smtClean="0"/>
            <a:t> </a:t>
          </a:r>
          <a:r>
            <a:rPr lang="en-US" sz="3200" b="1" kern="1200" dirty="0" err="1" smtClean="0"/>
            <a:t>khoáng</a:t>
          </a:r>
          <a:endParaRPr lang="en-US" sz="3200" b="1" kern="1200" dirty="0"/>
        </a:p>
      </dsp:txBody>
      <dsp:txXfrm>
        <a:off x="490598" y="4234453"/>
        <a:ext cx="7665687" cy="651678"/>
      </dsp:txXfrm>
    </dsp:sp>
    <dsp:sp modelId="{D62BD45B-6511-43E9-AEA8-212C47D9FA1A}">
      <dsp:nvSpPr>
        <dsp:cNvPr id="0" name=""/>
        <dsp:cNvSpPr/>
      </dsp:nvSpPr>
      <dsp:spPr>
        <a:xfrm>
          <a:off x="83299" y="4152993"/>
          <a:ext cx="814598" cy="814598"/>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16FB9-A5CE-4C65-831F-F3204E067EFA}" type="datetimeFigureOut">
              <a:rPr lang="en-US" smtClean="0"/>
              <a:t>10/11/2021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B33B-210F-4045-B6E7-405E13BCD0A9}" type="slidenum">
              <a:rPr lang="en-US" smtClean="0"/>
              <a:t>‹#›</a:t>
            </a:fld>
            <a:endParaRPr lang="en-US"/>
          </a:p>
        </p:txBody>
      </p:sp>
    </p:spTree>
    <p:extLst>
      <p:ext uri="{BB962C8B-B14F-4D97-AF65-F5344CB8AC3E}">
        <p14:creationId xmlns:p14="http://schemas.microsoft.com/office/powerpoint/2010/main" val="190928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063AB6-E7F6-4B7D-8A8D-7E44AC004B82}" type="slidenum">
              <a:rPr lang="en-US" altLang="vi-VN" sz="1200">
                <a:latin typeface=".VnAristote" pitchFamily="34" charset="0"/>
              </a:rPr>
              <a:pPr/>
              <a:t>20</a:t>
            </a:fld>
            <a:endParaRPr lang="en-US" altLang="vi-VN" sz="1200">
              <a:latin typeface=".VnAristot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058E41-EC45-4051-B382-614D2818EF7F}" type="slidenum">
              <a:rPr lang="en-US" altLang="vi-VN" sz="1200">
                <a:latin typeface=".VnAristote" pitchFamily="34" charset="0"/>
              </a:rPr>
              <a:pPr/>
              <a:t>25</a:t>
            </a:fld>
            <a:endParaRPr lang="en-US" altLang="vi-VN" sz="1200">
              <a:latin typeface=".VnAristot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53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161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9483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4694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3094076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A67E4-F8C0-4ACB-87AF-D989083B6BB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6010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A67E4-F8C0-4ACB-87AF-D989083B6BB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2305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A67E4-F8C0-4ACB-87AF-D989083B6BB0}"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9483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A67E4-F8C0-4ACB-87AF-D989083B6BB0}"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4645543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67E4-F8C0-4ACB-87AF-D989083B6BB0}"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8930487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67E4-F8C0-4ACB-87AF-D989083B6BB0}"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2992076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80439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67E4-F8C0-4ACB-87AF-D989083B6BB0}" type="datetimeFigureOut">
              <a:rPr lang="en-US" smtClean="0"/>
              <a:t>10/11/2021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13831-ECE4-402D-BA1D-B4413FC6131E}" type="slidenum">
              <a:rPr lang="en-US" smtClean="0"/>
              <a:t>‹#›</a:t>
            </a:fld>
            <a:endParaRPr lang="en-US"/>
          </a:p>
        </p:txBody>
      </p:sp>
    </p:spTree>
    <p:extLst>
      <p:ext uri="{BB962C8B-B14F-4D97-AF65-F5344CB8AC3E}">
        <p14:creationId xmlns:p14="http://schemas.microsoft.com/office/powerpoint/2010/main" val="279226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file:///C:\Program%20Files\Inknoe%20ClassPoint\Images\word_count_without%20result_default.png" TargetMode="Externa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file:///C:\Program%20Files\Inknoe%20ClassPoint\Images\slide_annotate_without%20result_default.png"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file:///C:\Program%20Files\Inknoe%20ClassPoint\Images\word_count_without%20result_default.png"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gif"/><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297" descr="C:\Users\USER\Desktop\tải xuống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73" y="1185944"/>
            <a:ext cx="1905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03" descr="C:\Users\USER\Desktop\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85945"/>
            <a:ext cx="16764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304" descr="tải xuống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399" y="1185944"/>
            <a:ext cx="1828801" cy="186205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305" descr="tải xuống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907" y="1371600"/>
            <a:ext cx="2133600" cy="20906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306" descr="tải xuống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907" y="4419599"/>
            <a:ext cx="2026693" cy="233838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308"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048001"/>
            <a:ext cx="1827662" cy="16763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309" descr="tải xuống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276600"/>
            <a:ext cx="1676400" cy="155115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313" descr="tải xuống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01" y="3048000"/>
            <a:ext cx="19903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315" descr="tải xuống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900" y="5114640"/>
            <a:ext cx="1969827" cy="17433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317" descr="tải xuống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1" y="4976101"/>
            <a:ext cx="1828799" cy="17254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18" descr="tải xuống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399" y="4572000"/>
            <a:ext cx="2208663" cy="2129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4"/>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
          <p:cNvSpPr>
            <a:spLocks noChangeArrowheads="1"/>
          </p:cNvSpPr>
          <p:nvPr/>
        </p:nvSpPr>
        <p:spPr bwMode="auto">
          <a:xfrm>
            <a:off x="0" y="705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68573" y="132546"/>
            <a:ext cx="5582503"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smtClean="0">
                <a:latin typeface="Times New Roman" pitchFamily="18" charset="0"/>
                <a:cs typeface="Times New Roman" pitchFamily="18" charset="0"/>
              </a:rPr>
              <a:t>HÃY KỂ TÊN CÁC LOẠI THỰC PHẨM SAU ?</a:t>
            </a:r>
            <a:endParaRPr lang="en-US" sz="2800" dirty="0">
              <a:latin typeface="Times New Roman" pitchFamily="18" charset="0"/>
              <a:cs typeface="Times New Roman" pitchFamily="18" charset="0"/>
            </a:endParaRPr>
          </a:p>
        </p:txBody>
      </p:sp>
      <p:pic>
        <p:nvPicPr>
          <p:cNvPr id="3" name="btnInknoeActivity"/>
          <p:cNvPicPr>
            <a:picLocks noChangeAspect="1"/>
          </p:cNvPicPr>
          <p:nvPr>
            <p:custDataLst>
              <p:tags r:id="rId1"/>
            </p:custDataLst>
          </p:nvPr>
        </p:nvPicPr>
        <p:blipFill>
          <a:blip r:embed="rId14" r:link="rId15" cstate="print">
            <a:extLst>
              <a:ext uri="{28A0092B-C50C-407E-A947-70E740481C1C}">
                <a14:useLocalDpi xmlns:a14="http://schemas.microsoft.com/office/drawing/2010/main" val="0"/>
              </a:ext>
            </a:extLst>
          </a:blip>
          <a:stretch>
            <a:fillRect/>
          </a:stretch>
        </p:blipFill>
        <p:spPr>
          <a:xfrm>
            <a:off x="6709071" y="312187"/>
            <a:ext cx="2219546" cy="571500"/>
          </a:xfrm>
          <a:prstGeom prst="rect">
            <a:avLst/>
          </a:prstGeom>
        </p:spPr>
      </p:pic>
    </p:spTree>
    <p:extLst>
      <p:ext uri="{BB962C8B-B14F-4D97-AF65-F5344CB8AC3E}">
        <p14:creationId xmlns:p14="http://schemas.microsoft.com/office/powerpoint/2010/main" val="3538200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3399025"/>
              </p:ext>
            </p:extLst>
          </p:nvPr>
        </p:nvGraphicFramePr>
        <p:xfrm>
          <a:off x="-1" y="-1"/>
          <a:ext cx="9144001" cy="7015213"/>
        </p:xfrm>
        <a:graphic>
          <a:graphicData uri="http://schemas.openxmlformats.org/drawingml/2006/table">
            <a:tbl>
              <a:tblPr firstRow="1" firstCol="1" bandRow="1">
                <a:tableStyleId>{2A488322-F2BA-4B5B-9748-0D474271808F}</a:tableStyleId>
              </a:tblPr>
              <a:tblGrid>
                <a:gridCol w="685801">
                  <a:extLst>
                    <a:ext uri="{9D8B030D-6E8A-4147-A177-3AD203B41FA5}">
                      <a16:colId xmlns:a16="http://schemas.microsoft.com/office/drawing/2014/main" val="1160701152"/>
                    </a:ext>
                  </a:extLst>
                </a:gridCol>
                <a:gridCol w="1752600">
                  <a:extLst>
                    <a:ext uri="{9D8B030D-6E8A-4147-A177-3AD203B41FA5}">
                      <a16:colId xmlns:a16="http://schemas.microsoft.com/office/drawing/2014/main" val="115294972"/>
                    </a:ext>
                  </a:extLst>
                </a:gridCol>
                <a:gridCol w="1600200">
                  <a:extLst>
                    <a:ext uri="{9D8B030D-6E8A-4147-A177-3AD203B41FA5}">
                      <a16:colId xmlns:a16="http://schemas.microsoft.com/office/drawing/2014/main" val="2209287797"/>
                    </a:ext>
                  </a:extLst>
                </a:gridCol>
                <a:gridCol w="1461978">
                  <a:extLst>
                    <a:ext uri="{9D8B030D-6E8A-4147-A177-3AD203B41FA5}">
                      <a16:colId xmlns:a16="http://schemas.microsoft.com/office/drawing/2014/main" val="212056014"/>
                    </a:ext>
                  </a:extLst>
                </a:gridCol>
                <a:gridCol w="3643422">
                  <a:extLst>
                    <a:ext uri="{9D8B030D-6E8A-4147-A177-3AD203B41FA5}">
                      <a16:colId xmlns:a16="http://schemas.microsoft.com/office/drawing/2014/main" val="3489433995"/>
                    </a:ext>
                  </a:extLst>
                </a:gridCol>
              </a:tblGrid>
              <a:tr h="392930">
                <a:tc rowSpan="2">
                  <a:txBody>
                    <a:bodyPr/>
                    <a:lstStyle/>
                    <a:p>
                      <a:pPr algn="ctr">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STT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20000"/>
                        </a:lnSpc>
                        <a:spcBef>
                          <a:spcPts val="200"/>
                        </a:spcBef>
                        <a:spcAft>
                          <a:spcPts val="200"/>
                        </a:spcAft>
                      </a:pPr>
                      <a:r>
                        <a:rPr lang="en-US" sz="2100" dirty="0" err="1">
                          <a:effectLst/>
                          <a:latin typeface="Times New Roman" panose="02020603050405020304" pitchFamily="18" charset="0"/>
                          <a:cs typeface="Times New Roman" panose="02020603050405020304" pitchFamily="18" charset="0"/>
                        </a:rPr>
                        <a:t>Nhóm</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thực</a:t>
                      </a:r>
                      <a:r>
                        <a:rPr lang="en-US" sz="2100" dirty="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phẩm</a:t>
                      </a:r>
                      <a:endParaRPr lang="en-US" sz="2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20000"/>
                        </a:lnSpc>
                        <a:spcBef>
                          <a:spcPts val="200"/>
                        </a:spcBef>
                        <a:spcAft>
                          <a:spcPts val="200"/>
                        </a:spcAft>
                      </a:pPr>
                      <a:r>
                        <a:rPr lang="en-US" sz="2200" dirty="0" err="1">
                          <a:effectLst/>
                        </a:rPr>
                        <a:t>Nguồn</a:t>
                      </a:r>
                      <a:r>
                        <a:rPr lang="en-US" sz="2200" dirty="0">
                          <a:effectLst/>
                        </a:rPr>
                        <a:t> </a:t>
                      </a:r>
                      <a:r>
                        <a:rPr lang="en-US" sz="2200" dirty="0" err="1">
                          <a:effectLst/>
                        </a:rPr>
                        <a:t>cung</a:t>
                      </a:r>
                      <a:r>
                        <a:rPr lang="en-US" sz="2200" dirty="0">
                          <a:effectLst/>
                        </a:rPr>
                        <a:t> </a:t>
                      </a:r>
                      <a:r>
                        <a:rPr lang="en-US" sz="2200" dirty="0" err="1" smtClean="0">
                          <a:effectLst/>
                        </a:rPr>
                        <a:t>cấp</a:t>
                      </a:r>
                      <a:endParaRPr lang="en-US" sz="22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rowSpan="2">
                  <a:txBody>
                    <a:bodyPr/>
                    <a:lstStyle/>
                    <a:p>
                      <a:pPr algn="ctr">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Ý </a:t>
                      </a:r>
                      <a:r>
                        <a:rPr lang="en-US" sz="2100" dirty="0" err="1">
                          <a:effectLst/>
                          <a:latin typeface="Times New Roman" panose="02020603050405020304" pitchFamily="18" charset="0"/>
                          <a:cs typeface="Times New Roman" panose="02020603050405020304" pitchFamily="18" charset="0"/>
                        </a:rPr>
                        <a:t>nghĩa</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đối</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với</a:t>
                      </a:r>
                      <a:r>
                        <a:rPr lang="en-US" sz="2100" dirty="0">
                          <a:effectLst/>
                          <a:latin typeface="Times New Roman" panose="02020603050405020304" pitchFamily="18" charset="0"/>
                          <a:cs typeface="Times New Roman" panose="02020603050405020304" pitchFamily="18" charset="0"/>
                        </a:rPr>
                        <a:t> con </a:t>
                      </a:r>
                      <a:r>
                        <a:rPr lang="en-US" sz="2100" dirty="0" err="1" smtClean="0">
                          <a:effectLst/>
                          <a:latin typeface="Times New Roman" panose="02020603050405020304" pitchFamily="18" charset="0"/>
                          <a:cs typeface="Times New Roman" panose="02020603050405020304" pitchFamily="18" charset="0"/>
                        </a:rPr>
                        <a:t>người</a:t>
                      </a:r>
                      <a:endParaRPr lang="en-US" sz="2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6658504"/>
                  </a:ext>
                </a:extLst>
              </a:tr>
              <a:tr h="665721">
                <a:tc vMerge="1">
                  <a:txBody>
                    <a:bodyPr/>
                    <a:lstStyle/>
                    <a:p>
                      <a:endParaRPr lang="en-US"/>
                    </a:p>
                  </a:txBody>
                  <a:tcPr/>
                </a:tc>
                <a:tc vMerge="1">
                  <a:txBody>
                    <a:bodyPr/>
                    <a:lstStyle/>
                    <a:p>
                      <a:endParaRPr lang="en-US"/>
                    </a:p>
                  </a:txBody>
                  <a:tcPr/>
                </a:tc>
                <a:tc>
                  <a:txBody>
                    <a:bodyPr/>
                    <a:lstStyle/>
                    <a:p>
                      <a:pPr algn="ctr">
                        <a:lnSpc>
                          <a:spcPct val="120000"/>
                        </a:lnSpc>
                        <a:spcBef>
                          <a:spcPts val="200"/>
                        </a:spcBef>
                        <a:spcAft>
                          <a:spcPts val="200"/>
                        </a:spcAft>
                      </a:pPr>
                      <a:r>
                        <a:rPr lang="en-US" sz="2100" dirty="0" smtClean="0">
                          <a:effectLst/>
                          <a:latin typeface="Times New Roman" panose="02020603050405020304" pitchFamily="18" charset="0"/>
                          <a:cs typeface="Times New Roman" panose="02020603050405020304" pitchFamily="18" charset="0"/>
                        </a:rPr>
                        <a:t>TP </a:t>
                      </a:r>
                      <a:r>
                        <a:rPr lang="en-US" sz="2100" dirty="0" err="1" smtClean="0">
                          <a:effectLst/>
                          <a:latin typeface="Times New Roman" panose="02020603050405020304" pitchFamily="18" charset="0"/>
                          <a:cs typeface="Times New Roman" panose="02020603050405020304" pitchFamily="18" charset="0"/>
                        </a:rPr>
                        <a:t>tươi</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sống</a:t>
                      </a:r>
                      <a:endParaRPr lang="en-US" sz="2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smtClean="0">
                          <a:effectLst/>
                          <a:latin typeface="Times New Roman" panose="02020603050405020304" pitchFamily="18" charset="0"/>
                          <a:cs typeface="Times New Roman" panose="02020603050405020304" pitchFamily="18" charset="0"/>
                        </a:rPr>
                        <a:t>TP </a:t>
                      </a:r>
                      <a:r>
                        <a:rPr lang="en-US" sz="2100" dirty="0" err="1" smtClean="0">
                          <a:effectLst/>
                          <a:latin typeface="Times New Roman" panose="02020603050405020304" pitchFamily="18" charset="0"/>
                          <a:cs typeface="Times New Roman" panose="02020603050405020304" pitchFamily="18" charset="0"/>
                        </a:rPr>
                        <a:t>chế</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biến</a:t>
                      </a:r>
                      <a:endParaRPr lang="en-US" sz="2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3291464927"/>
                  </a:ext>
                </a:extLst>
              </a:tr>
              <a:tr h="1379750">
                <a:tc>
                  <a:txBody>
                    <a:bodyPr/>
                    <a:lstStyle/>
                    <a:p>
                      <a:pPr algn="ctr">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1</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a:effectLst/>
                          <a:latin typeface="Times New Roman" panose="02020603050405020304" pitchFamily="18" charset="0"/>
                          <a:cs typeface="Times New Roman" panose="02020603050405020304" pitchFamily="18" charset="0"/>
                        </a:rPr>
                        <a:t>Giàu</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tinh</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bột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đường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và</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chất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xơ</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Gạo</a:t>
                      </a:r>
                      <a:r>
                        <a:rPr lang="en-US" sz="2100" dirty="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ngô</a:t>
                      </a:r>
                      <a:r>
                        <a:rPr lang="en-US" sz="2100" dirty="0" smtClean="0">
                          <a:effectLst/>
                          <a:latin typeface="Times New Roman" panose="02020603050405020304" pitchFamily="18" charset="0"/>
                          <a:cs typeface="Times New Roman" panose="02020603050405020304" pitchFamily="18" charset="0"/>
                        </a:rPr>
                        <a:t>,</a:t>
                      </a:r>
                      <a:r>
                        <a:rPr lang="en-US" sz="2100" baseline="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rau</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xanh</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trái</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cây</a:t>
                      </a:r>
                      <a:r>
                        <a:rPr lang="en-US" sz="2100" dirty="0" smtClean="0">
                          <a:effectLst/>
                          <a:latin typeface="Times New Roman" panose="02020603050405020304" pitchFamily="18" charset="0"/>
                          <a:cs typeface="Times New Roman" panose="02020603050405020304" pitchFamily="18" charset="0"/>
                        </a:rPr>
                        <a:t>…. </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20000"/>
                        </a:lnSpc>
                        <a:spcBef>
                          <a:spcPts val="200"/>
                        </a:spcBef>
                        <a:spcAft>
                          <a:spcPts val="200"/>
                        </a:spcAft>
                        <a:buClrTx/>
                        <a:buSzTx/>
                        <a:buFontTx/>
                        <a:buNone/>
                        <a:tabLst/>
                        <a:defRPr/>
                      </a:pPr>
                      <a:r>
                        <a:rPr lang="en-US" sz="2100" dirty="0" err="1" smtClean="0">
                          <a:effectLst/>
                          <a:latin typeface="Times New Roman" panose="02020603050405020304" pitchFamily="18" charset="0"/>
                          <a:cs typeface="Times New Roman" panose="02020603050405020304" pitchFamily="18" charset="0"/>
                        </a:rPr>
                        <a:t>ngũ</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cốc</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bánh</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mì</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cơm,bún</a:t>
                      </a:r>
                      <a:r>
                        <a:rPr lang="en-US" sz="2100" dirty="0" smtClean="0">
                          <a:effectLst/>
                          <a:latin typeface="Times New Roman" panose="02020603050405020304" pitchFamily="18" charset="0"/>
                          <a:cs typeface="Times New Roman" panose="02020603050405020304" pitchFamily="18" charset="0"/>
                        </a:rPr>
                        <a:t> ...</a:t>
                      </a:r>
                      <a:endParaRPr lang="en-US" sz="2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0000"/>
                        </a:lnSpc>
                        <a:spcBef>
                          <a:spcPts val="900"/>
                        </a:spcBef>
                        <a:spcAft>
                          <a:spcPts val="0"/>
                        </a:spcAft>
                      </a:pP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Cung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cấp</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năng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lượng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chủ</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yếu</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thể</a:t>
                      </a:r>
                      <a:r>
                        <a:rPr lang="en-US" sz="2100" dirty="0">
                          <a:effectLst/>
                          <a:latin typeface="Times New Roman" panose="02020603050405020304" pitchFamily="18" charset="0"/>
                          <a:cs typeface="Times New Roman" panose="02020603050405020304" pitchFamily="18" charset="0"/>
                        </a:rPr>
                        <a:t>.</a:t>
                      </a:r>
                    </a:p>
                    <a:p>
                      <a:pPr algn="just">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Chất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xơ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hỗ</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trợ</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hệ</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tiêu</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hóa</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026700"/>
                  </a:ext>
                </a:extLst>
              </a:tr>
              <a:tr h="1149582">
                <a:tc>
                  <a:txBody>
                    <a:bodyPr/>
                    <a:lstStyle/>
                    <a:p>
                      <a:pPr algn="ctr">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2</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a:effectLst/>
                          <a:latin typeface="Times New Roman" panose="02020603050405020304" pitchFamily="18" charset="0"/>
                          <a:cs typeface="Times New Roman" panose="02020603050405020304" pitchFamily="18" charset="0"/>
                        </a:rPr>
                        <a:t>Giàu</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chất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đạm</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Thịt</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cá</a:t>
                      </a:r>
                      <a:r>
                        <a:rPr lang="en-US" sz="2100" dirty="0" smtClean="0">
                          <a:effectLst/>
                          <a:latin typeface="Times New Roman" panose="02020603050405020304" pitchFamily="18" charset="0"/>
                          <a:cs typeface="Times New Roman" panose="02020603050405020304" pitchFamily="18" charset="0"/>
                        </a:rPr>
                        <a:t>,</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tôm</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trứng</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đỗ</a:t>
                      </a:r>
                      <a:r>
                        <a:rPr lang="en-US" sz="2100" baseline="0" dirty="0" smtClean="0">
                          <a:effectLst/>
                          <a:latin typeface="Times New Roman" panose="02020603050405020304" pitchFamily="18" charset="0"/>
                          <a:cs typeface="Times New Roman" panose="02020603050405020304" pitchFamily="18" charset="0"/>
                        </a:rPr>
                        <a:t>,…</a:t>
                      </a:r>
                      <a:r>
                        <a:rPr lang="en-US" sz="2100" dirty="0" smtClean="0">
                          <a:effectLst/>
                          <a:latin typeface="Times New Roman" panose="02020603050405020304" pitchFamily="18" charset="0"/>
                          <a:cs typeface="Times New Roman" panose="02020603050405020304" pitchFamily="18" charset="0"/>
                        </a:rPr>
                        <a:t> </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sữa</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giò</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đậu</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phụ</a:t>
                      </a:r>
                      <a:r>
                        <a:rPr lang="en-US" sz="2100" baseline="0" dirty="0" smtClean="0">
                          <a:effectLst/>
                          <a:latin typeface="Times New Roman" panose="02020603050405020304" pitchFamily="18" charset="0"/>
                          <a:cs typeface="Times New Roman" panose="02020603050405020304" pitchFamily="18" charset="0"/>
                        </a:rPr>
                        <a:t> </a:t>
                      </a:r>
                      <a:r>
                        <a:rPr lang="en-US" sz="2100" dirty="0" smtClean="0">
                          <a:effectLst/>
                          <a:latin typeface="Times New Roman" panose="02020603050405020304" pitchFamily="18" charset="0"/>
                          <a:cs typeface="Times New Roman" panose="02020603050405020304" pitchFamily="18" charset="0"/>
                        </a:rPr>
                        <a: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Dinh</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dưỡng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để</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cấu</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trúc</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thể</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và</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giúp</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thể</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phát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triển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tốt</a:t>
                      </a:r>
                      <a:r>
                        <a:rPr lang="en-US" sz="2100" dirty="0">
                          <a:effectLst/>
                          <a:latin typeface="Times New Roman" panose="02020603050405020304" pitchFamily="18" charset="0"/>
                          <a:cs typeface="Times New Roman" panose="02020603050405020304" pitchFamily="18" charset="0"/>
                        </a:rPr>
                        <a: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996280"/>
                  </a:ext>
                </a:extLst>
              </a:tr>
              <a:tr h="1410589">
                <a:tc>
                  <a:txBody>
                    <a:bodyPr/>
                    <a:lstStyle/>
                    <a:p>
                      <a:pPr algn="ctr">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3</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a:effectLst/>
                          <a:latin typeface="Times New Roman" panose="02020603050405020304" pitchFamily="18" charset="0"/>
                          <a:cs typeface="Times New Roman" panose="02020603050405020304" pitchFamily="18" charset="0"/>
                        </a:rPr>
                        <a:t>Giàu chất béo</a:t>
                      </a:r>
                      <a:endParaRPr lang="en-US" sz="2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Mỡ</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động</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vật</a:t>
                      </a:r>
                      <a:r>
                        <a:rPr lang="en-US" sz="2100" dirty="0" smtClean="0">
                          <a:effectLst/>
                          <a:latin typeface="Times New Roman" panose="02020603050405020304" pitchFamily="18" charset="0"/>
                          <a:cs typeface="Times New Roman" panose="02020603050405020304" pitchFamily="18" charset="0"/>
                        </a:rPr>
                        <a:t>,</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các</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loại</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hạt</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nhiều</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dầu</a:t>
                      </a:r>
                      <a:r>
                        <a:rPr lang="en-US" sz="2100" baseline="0" dirty="0" smtClean="0">
                          <a:effectLst/>
                          <a:latin typeface="Times New Roman" panose="02020603050405020304" pitchFamily="18" charset="0"/>
                          <a:cs typeface="Times New Roman" panose="02020603050405020304" pitchFamily="18" charset="0"/>
                        </a:rPr>
                        <a:t>,..</a:t>
                      </a:r>
                      <a:r>
                        <a:rPr lang="en-US" sz="2100" dirty="0" smtClean="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20000"/>
                        </a:lnSpc>
                        <a:spcBef>
                          <a:spcPts val="200"/>
                        </a:spcBef>
                        <a:spcAft>
                          <a:spcPts val="200"/>
                        </a:spcAft>
                        <a:buClrTx/>
                        <a:buSzTx/>
                        <a:buFontTx/>
                        <a:buNone/>
                        <a:tabLst/>
                        <a:defRPr/>
                      </a:pPr>
                      <a:r>
                        <a:rPr lang="en-US" sz="2100" dirty="0" err="1" smtClean="0">
                          <a:effectLst/>
                          <a:latin typeface="Times New Roman" panose="02020603050405020304" pitchFamily="18" charset="0"/>
                          <a:cs typeface="Times New Roman" panose="02020603050405020304" pitchFamily="18" charset="0"/>
                        </a:rPr>
                        <a:t>Dầu</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thực</a:t>
                      </a:r>
                      <a:r>
                        <a:rPr lang="en-US" sz="210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vật,bơ</a:t>
                      </a:r>
                      <a:r>
                        <a:rPr lang="en-US" sz="2100" dirty="0" smtClean="0">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0000"/>
                        </a:lnSpc>
                        <a:spcBef>
                          <a:spcPts val="900"/>
                        </a:spcBef>
                        <a:spcAft>
                          <a:spcPts val="0"/>
                        </a:spcAft>
                      </a:pP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Cung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cấp</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năng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lượng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thể</a:t>
                      </a:r>
                      <a:r>
                        <a:rPr lang="en-US" sz="2100" dirty="0">
                          <a:effectLst/>
                          <a:latin typeface="Times New Roman" panose="02020603050405020304" pitchFamily="18" charset="0"/>
                          <a:cs typeface="Times New Roman" panose="02020603050405020304" pitchFamily="18" charset="0"/>
                        </a:rPr>
                        <a:t>.</a:t>
                      </a:r>
                    </a:p>
                    <a:p>
                      <a:pPr algn="just">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Bảo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vệ</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thể</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và</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chuyển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hóa</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một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số</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loại</a:t>
                      </a:r>
                      <a:r>
                        <a:rPr lang="en-US" sz="2100" dirty="0">
                          <a:effectLst/>
                          <a:latin typeface="Times New Roman" panose="02020603050405020304" pitchFamily="18" charset="0"/>
                          <a:cs typeface="Times New Roman" panose="02020603050405020304" pitchFamily="18" charset="0"/>
                        </a:rPr>
                        <a:t> vitamin</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97405"/>
                  </a:ext>
                </a:extLst>
              </a:tr>
              <a:tr h="701663">
                <a:tc>
                  <a:txBody>
                    <a:bodyPr/>
                    <a:lstStyle/>
                    <a:p>
                      <a:pPr algn="ctr">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4</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a:effectLst/>
                          <a:latin typeface="Times New Roman" panose="02020603050405020304" pitchFamily="18" charset="0"/>
                          <a:cs typeface="Times New Roman" panose="02020603050405020304" pitchFamily="18" charset="0"/>
                        </a:rPr>
                        <a:t>Giàu vitamin </a:t>
                      </a:r>
                      <a:endParaRPr lang="en-US" sz="2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Cà</a:t>
                      </a:r>
                      <a:r>
                        <a:rPr lang="en-US" sz="2100" dirty="0" smtClean="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rốt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trứng</a:t>
                      </a:r>
                      <a:r>
                        <a:rPr lang="en-US" sz="2100" dirty="0" smtClean="0">
                          <a:effectLst/>
                          <a:latin typeface="Times New Roman" panose="02020603050405020304" pitchFamily="18" charset="0"/>
                          <a:cs typeface="Times New Roman" panose="02020603050405020304" pitchFamily="18" charset="0"/>
                        </a:rPr>
                        <a: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sữa</a:t>
                      </a:r>
                      <a:r>
                        <a:rPr lang="en-US" sz="2100" dirty="0" smtClean="0">
                          <a:effectLst/>
                          <a:latin typeface="Times New Roman" panose="02020603050405020304" pitchFamily="18" charset="0"/>
                          <a:cs typeface="Times New Roman" panose="02020603050405020304" pitchFamily="18" charset="0"/>
                        </a:rPr>
                        <a:t>,</a:t>
                      </a:r>
                      <a:r>
                        <a:rPr lang="en-US" sz="2100" baseline="0" dirty="0" smtClean="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nước</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cà</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rốt</a:t>
                      </a:r>
                      <a:r>
                        <a:rPr lang="en-US" sz="2100" baseline="0" dirty="0" smtClean="0">
                          <a:effectLst/>
                          <a:latin typeface="Times New Roman" panose="02020603050405020304" pitchFamily="18" charset="0"/>
                          <a:cs typeface="Times New Roman" panose="02020603050405020304" pitchFamily="18" charset="0"/>
                        </a:rPr>
                        <a: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Tăng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cường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sức</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đề</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kháng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thể</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1992308"/>
                  </a:ext>
                </a:extLst>
              </a:tr>
              <a:tr h="1065388">
                <a:tc>
                  <a:txBody>
                    <a:bodyPr/>
                    <a:lstStyle/>
                    <a:p>
                      <a:pPr algn="ctr">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5</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a:effectLst/>
                          <a:latin typeface="Times New Roman" panose="02020603050405020304" pitchFamily="18" charset="0"/>
                          <a:cs typeface="Times New Roman" panose="02020603050405020304" pitchFamily="18" charset="0"/>
                        </a:rPr>
                        <a:t>Giàu</a:t>
                      </a:r>
                      <a:r>
                        <a:rPr lang="en-US" sz="2100" dirty="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chất</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khoáng</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Thịt</a:t>
                      </a:r>
                      <a:r>
                        <a:rPr lang="en-US" sz="2100" dirty="0" smtClean="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rau</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xanh</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hải</a:t>
                      </a:r>
                      <a:r>
                        <a:rPr lang="en-US" sz="2100" dirty="0">
                          <a:effectLst/>
                          <a:latin typeface="Times New Roman" panose="02020603050405020304" pitchFamily="18" charset="0"/>
                          <a:cs typeface="Times New Roman" panose="02020603050405020304" pitchFamily="18" charset="0"/>
                        </a:rPr>
                        <a:t> </a:t>
                      </a:r>
                      <a:r>
                        <a:rPr lang="en-US" sz="2100" dirty="0" err="1" smtClean="0">
                          <a:effectLst/>
                          <a:latin typeface="Times New Roman" panose="02020603050405020304" pitchFamily="18" charset="0"/>
                          <a:cs typeface="Times New Roman" panose="02020603050405020304" pitchFamily="18" charset="0"/>
                        </a:rPr>
                        <a:t>sản</a:t>
                      </a:r>
                      <a:r>
                        <a:rPr lang="en-US" sz="2100" dirty="0" smtClean="0">
                          <a:effectLst/>
                          <a:latin typeface="Times New Roman" panose="02020603050405020304" pitchFamily="18" charset="0"/>
                          <a:cs typeface="Times New Roman" panose="02020603050405020304" pitchFamily="18" charset="0"/>
                        </a:rPr>
                        <a: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Bef>
                          <a:spcPts val="200"/>
                        </a:spcBef>
                        <a:spcAft>
                          <a:spcPts val="200"/>
                        </a:spcAft>
                      </a:pPr>
                      <a:r>
                        <a:rPr lang="en-US" sz="2100" dirty="0" err="1" smtClean="0">
                          <a:effectLst/>
                          <a:latin typeface="Times New Roman" panose="02020603050405020304" pitchFamily="18" charset="0"/>
                          <a:cs typeface="Times New Roman" panose="02020603050405020304" pitchFamily="18" charset="0"/>
                        </a:rPr>
                        <a:t>Nước</a:t>
                      </a:r>
                      <a:r>
                        <a:rPr lang="en-US" sz="2100" dirty="0" smtClean="0">
                          <a:effectLst/>
                          <a:latin typeface="Times New Roman" panose="02020603050405020304" pitchFamily="18" charset="0"/>
                          <a:cs typeface="Times New Roman" panose="02020603050405020304" pitchFamily="18" charset="0"/>
                        </a:rPr>
                        <a:t> cam,</a:t>
                      </a:r>
                      <a:r>
                        <a:rPr lang="en-US" sz="2100" baseline="0" dirty="0" smtClean="0">
                          <a:effectLst/>
                          <a:latin typeface="Times New Roman" panose="02020603050405020304" pitchFamily="18" charset="0"/>
                          <a:cs typeface="Times New Roman" panose="02020603050405020304" pitchFamily="18" charset="0"/>
                        </a:rPr>
                        <a:t> </a:t>
                      </a:r>
                      <a:r>
                        <a:rPr lang="en-US" sz="2100" baseline="0" dirty="0" err="1" smtClean="0">
                          <a:effectLst/>
                          <a:latin typeface="Times New Roman" panose="02020603050405020304" pitchFamily="18" charset="0"/>
                          <a:cs typeface="Times New Roman" panose="02020603050405020304" pitchFamily="18" charset="0"/>
                        </a:rPr>
                        <a:t>muối</a:t>
                      </a:r>
                      <a:r>
                        <a:rPr lang="en-US" sz="2100" baseline="0" dirty="0" smtClean="0">
                          <a:effectLst/>
                          <a:latin typeface="Times New Roman" panose="02020603050405020304" pitchFamily="18" charset="0"/>
                          <a:cs typeface="Times New Roman" panose="02020603050405020304" pitchFamily="18" charset="0"/>
                        </a:rPr>
                        <a: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Bef>
                          <a:spcPts val="200"/>
                        </a:spcBef>
                        <a:spcAft>
                          <a:spcPts val="200"/>
                        </a:spcAft>
                      </a:pP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Giúp</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sự</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phát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triển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của</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xương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hoạt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động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của</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cơ</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bắp</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cấu</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tạo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hồng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cầu</a:t>
                      </a:r>
                      <a:r>
                        <a:rPr lang="en-US" sz="2100" dirty="0">
                          <a:effectLst/>
                          <a:latin typeface="Times New Roman" panose="02020603050405020304" pitchFamily="18" charset="0"/>
                          <a:cs typeface="Times New Roman" panose="02020603050405020304" pitchFamily="18" charset="0"/>
                        </a:rPr>
                        <a:t>.</a:t>
                      </a:r>
                      <a:endParaRPr lang="en-US" sz="2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410945"/>
                  </a:ext>
                </a:extLst>
              </a:tr>
            </a:tbl>
          </a:graphicData>
        </a:graphic>
      </p:graphicFrame>
    </p:spTree>
    <p:extLst>
      <p:ext uri="{BB962C8B-B14F-4D97-AF65-F5344CB8AC3E}">
        <p14:creationId xmlns:p14="http://schemas.microsoft.com/office/powerpoint/2010/main" val="3490361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915400" cy="1143000"/>
          </a:xfrm>
        </p:spPr>
        <p:txBody>
          <a:bodyPr/>
          <a:lstStyle/>
          <a:p>
            <a:pPr>
              <a:defRPr/>
            </a:pPr>
            <a:r>
              <a:rPr lang="vi-VN" sz="3200" dirty="0">
                <a:solidFill>
                  <a:srgbClr val="FF0000"/>
                </a:solidFill>
                <a:ea typeface="+mn-ea"/>
                <a:cs typeface="+mn-cs"/>
              </a:rPr>
              <a:t>bảng 4.1 một số thực phẩm chính giàu vitamin</a:t>
            </a:r>
            <a:endParaRPr lang="en-US" sz="3200" dirty="0">
              <a:solidFill>
                <a:srgbClr val="FF0000"/>
              </a:solidFill>
              <a:ea typeface="+mn-ea"/>
              <a:cs typeface="+mn-cs"/>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2000"/>
            <a:ext cx="8229600" cy="5364163"/>
          </a:xfrm>
        </p:spPr>
      </p:pic>
    </p:spTree>
    <p:extLst>
      <p:ext uri="{BB962C8B-B14F-4D97-AF65-F5344CB8AC3E}">
        <p14:creationId xmlns:p14="http://schemas.microsoft.com/office/powerpoint/2010/main" val="748443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152400"/>
            <a:ext cx="9351963" cy="1143000"/>
          </a:xfrm>
        </p:spPr>
        <p:txBody>
          <a:bodyPr/>
          <a:lstStyle/>
          <a:p>
            <a:pPr>
              <a:defRPr/>
            </a:pPr>
            <a:r>
              <a:rPr lang="vi-VN" sz="3200" dirty="0" smtClean="0">
                <a:solidFill>
                  <a:srgbClr val="FF0000"/>
                </a:solidFill>
                <a:ea typeface="+mn-ea"/>
                <a:cs typeface="+mn-cs"/>
              </a:rPr>
              <a:t>Bảng 4.</a:t>
            </a:r>
            <a:r>
              <a:rPr lang="en-US" sz="3200" dirty="0" smtClean="0">
                <a:solidFill>
                  <a:srgbClr val="FF0000"/>
                </a:solidFill>
                <a:ea typeface="+mn-ea"/>
                <a:cs typeface="+mn-cs"/>
              </a:rPr>
              <a:t>2</a:t>
            </a:r>
            <a:r>
              <a:rPr lang="vi-VN" sz="3200" dirty="0" smtClean="0">
                <a:solidFill>
                  <a:srgbClr val="FF0000"/>
                </a:solidFill>
                <a:ea typeface="+mn-ea"/>
                <a:cs typeface="+mn-cs"/>
              </a:rPr>
              <a:t> </a:t>
            </a:r>
            <a:r>
              <a:rPr lang="vi-VN" sz="3200" dirty="0">
                <a:solidFill>
                  <a:srgbClr val="FF0000"/>
                </a:solidFill>
                <a:ea typeface="+mn-ea"/>
                <a:cs typeface="+mn-cs"/>
              </a:rPr>
              <a:t>một số thực phẩm chính giàu chất khoáng</a:t>
            </a:r>
            <a:endParaRPr lang="en-US" sz="3200" dirty="0">
              <a:solidFill>
                <a:srgbClr val="FF0000"/>
              </a:solidFil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876363050"/>
              </p:ext>
            </p:extLst>
          </p:nvPr>
        </p:nvGraphicFramePr>
        <p:xfrm>
          <a:off x="405114" y="1630363"/>
          <a:ext cx="8534400" cy="4975647"/>
        </p:xfrm>
        <a:graphic>
          <a:graphicData uri="http://schemas.openxmlformats.org/drawingml/2006/table">
            <a:tbl>
              <a:tblPr firstRow="1" bandRow="1">
                <a:tableStyleId>{FABFCF23-3B69-468F-B69F-88F6DE6A72F2}</a:tableStyleId>
              </a:tblPr>
              <a:tblGrid>
                <a:gridCol w="1371599">
                  <a:extLst>
                    <a:ext uri="{9D8B030D-6E8A-4147-A177-3AD203B41FA5}">
                      <a16:colId xmlns:a16="http://schemas.microsoft.com/office/drawing/2014/main" val="586110538"/>
                    </a:ext>
                  </a:extLst>
                </a:gridCol>
                <a:gridCol w="3733800">
                  <a:extLst>
                    <a:ext uri="{9D8B030D-6E8A-4147-A177-3AD203B41FA5}">
                      <a16:colId xmlns:a16="http://schemas.microsoft.com/office/drawing/2014/main" val="1742670840"/>
                    </a:ext>
                  </a:extLst>
                </a:gridCol>
                <a:gridCol w="3429001">
                  <a:extLst>
                    <a:ext uri="{9D8B030D-6E8A-4147-A177-3AD203B41FA5}">
                      <a16:colId xmlns:a16="http://schemas.microsoft.com/office/drawing/2014/main" val="3642806712"/>
                    </a:ext>
                  </a:extLst>
                </a:gridCol>
              </a:tblGrid>
              <a:tr h="823199">
                <a:tc>
                  <a:txBody>
                    <a:bodyPr/>
                    <a:lstStyle/>
                    <a:p>
                      <a:pPr algn="ctr"/>
                      <a:r>
                        <a:rPr lang="vi-VN" sz="2400" kern="1200" dirty="0" smtClean="0">
                          <a:latin typeface="+mj-lt"/>
                        </a:rPr>
                        <a:t>Loại chất khoáng</a:t>
                      </a:r>
                      <a:endParaRPr lang="en-US" sz="2400" b="1" kern="1200" dirty="0">
                        <a:solidFill>
                          <a:srgbClr val="0070C0"/>
                        </a:solidFill>
                        <a:latin typeface="+mj-lt"/>
                        <a:ea typeface="+mn-ea"/>
                        <a:cs typeface="Times New Roman" panose="02020603050405020304" pitchFamily="18" charset="0"/>
                      </a:endParaRPr>
                    </a:p>
                  </a:txBody>
                  <a:tcPr marT="45733" marB="45733" anchor="ctr"/>
                </a:tc>
                <a:tc>
                  <a:txBody>
                    <a:bodyPr/>
                    <a:lstStyle/>
                    <a:p>
                      <a:pPr algn="ctr"/>
                      <a:r>
                        <a:rPr lang="en-US" sz="2400" kern="1200" dirty="0" err="1" smtClean="0">
                          <a:latin typeface="+mj-lt"/>
                        </a:rPr>
                        <a:t>Nguồn</a:t>
                      </a:r>
                      <a:r>
                        <a:rPr lang="en-US" sz="2400" kern="1200" dirty="0" smtClean="0">
                          <a:latin typeface="+mj-lt"/>
                        </a:rPr>
                        <a:t> </a:t>
                      </a:r>
                      <a:r>
                        <a:rPr lang="en-US" sz="2400" kern="1200" dirty="0" err="1" smtClean="0">
                          <a:latin typeface="+mj-lt"/>
                        </a:rPr>
                        <a:t>thực</a:t>
                      </a:r>
                      <a:r>
                        <a:rPr lang="en-US" sz="2400" kern="1200" dirty="0" smtClean="0">
                          <a:latin typeface="+mj-lt"/>
                        </a:rPr>
                        <a:t> </a:t>
                      </a:r>
                      <a:r>
                        <a:rPr lang="en-US" sz="2400" kern="1200" dirty="0" err="1" smtClean="0">
                          <a:latin typeface="+mj-lt"/>
                        </a:rPr>
                        <a:t>phẩm</a:t>
                      </a:r>
                      <a:r>
                        <a:rPr lang="en-US" sz="2400" kern="1200" dirty="0" smtClean="0">
                          <a:latin typeface="+mj-lt"/>
                        </a:rPr>
                        <a:t> </a:t>
                      </a:r>
                      <a:r>
                        <a:rPr lang="en-US" sz="2400" kern="1200" dirty="0" err="1" smtClean="0">
                          <a:latin typeface="+mj-lt"/>
                        </a:rPr>
                        <a:t>cung</a:t>
                      </a:r>
                      <a:r>
                        <a:rPr lang="en-US" sz="2400" kern="1200" dirty="0" smtClean="0">
                          <a:latin typeface="+mj-lt"/>
                        </a:rPr>
                        <a:t> </a:t>
                      </a:r>
                      <a:r>
                        <a:rPr lang="en-US" sz="2400" kern="1200" dirty="0" err="1" smtClean="0">
                          <a:latin typeface="+mj-lt"/>
                        </a:rPr>
                        <a:t>cấp</a:t>
                      </a:r>
                      <a:endParaRPr lang="en-US" sz="2400" b="1" kern="1200" dirty="0">
                        <a:solidFill>
                          <a:srgbClr val="0070C0"/>
                        </a:solidFill>
                        <a:latin typeface="+mj-lt"/>
                        <a:ea typeface="+mn-ea"/>
                        <a:cs typeface="Times New Roman" panose="02020603050405020304" pitchFamily="18" charset="0"/>
                      </a:endParaRPr>
                    </a:p>
                  </a:txBody>
                  <a:tcPr marT="45733" marB="45733" anchor="ctr"/>
                </a:tc>
                <a:tc>
                  <a:txBody>
                    <a:bodyPr/>
                    <a:lstStyle/>
                    <a:p>
                      <a:pPr algn="ctr"/>
                      <a:r>
                        <a:rPr lang="en-US" sz="2400" kern="1200" dirty="0" err="1" smtClean="0">
                          <a:latin typeface="+mj-lt"/>
                        </a:rPr>
                        <a:t>Vai</a:t>
                      </a:r>
                      <a:r>
                        <a:rPr lang="en-US" sz="2400" kern="1200" dirty="0" smtClean="0">
                          <a:latin typeface="+mj-lt"/>
                        </a:rPr>
                        <a:t> </a:t>
                      </a:r>
                      <a:r>
                        <a:rPr lang="en-US" sz="2400" kern="1200" dirty="0" err="1" smtClean="0">
                          <a:latin typeface="+mj-lt"/>
                        </a:rPr>
                        <a:t>trò</a:t>
                      </a:r>
                      <a:r>
                        <a:rPr lang="en-US" sz="2400" kern="1200" dirty="0" smtClean="0">
                          <a:latin typeface="+mj-lt"/>
                        </a:rPr>
                        <a:t> </a:t>
                      </a:r>
                      <a:r>
                        <a:rPr lang="en-US" sz="2400" kern="1200" dirty="0" err="1" smtClean="0">
                          <a:latin typeface="+mj-lt"/>
                        </a:rPr>
                        <a:t>chủ</a:t>
                      </a:r>
                      <a:r>
                        <a:rPr lang="en-US" sz="2400" kern="1200" dirty="0" smtClean="0">
                          <a:latin typeface="+mj-lt"/>
                        </a:rPr>
                        <a:t> </a:t>
                      </a:r>
                      <a:r>
                        <a:rPr lang="en-US" sz="2400" kern="1200" dirty="0" err="1" smtClean="0">
                          <a:latin typeface="+mj-lt"/>
                        </a:rPr>
                        <a:t>yếu</a:t>
                      </a:r>
                      <a:endParaRPr lang="en-US" sz="2400" b="1" kern="1200" dirty="0">
                        <a:solidFill>
                          <a:srgbClr val="0070C0"/>
                        </a:solidFill>
                        <a:latin typeface="+mj-lt"/>
                        <a:ea typeface="+mn-ea"/>
                        <a:cs typeface="Times New Roman" panose="02020603050405020304" pitchFamily="18" charset="0"/>
                      </a:endParaRPr>
                    </a:p>
                  </a:txBody>
                  <a:tcPr marT="45733" marB="45733" anchor="ctr"/>
                </a:tc>
                <a:extLst>
                  <a:ext uri="{0D108BD9-81ED-4DB2-BD59-A6C34878D82A}">
                    <a16:rowId xmlns:a16="http://schemas.microsoft.com/office/drawing/2014/main" val="4118431090"/>
                  </a:ext>
                </a:extLst>
              </a:tr>
              <a:tr h="1189065">
                <a:tc>
                  <a:txBody>
                    <a:bodyPr/>
                    <a:lstStyle/>
                    <a:p>
                      <a:pPr algn="just"/>
                      <a:r>
                        <a:rPr lang="vi-VN" sz="2400" kern="1200" dirty="0" smtClean="0">
                          <a:latin typeface="+mj-lt"/>
                        </a:rPr>
                        <a:t>Sắt</a:t>
                      </a:r>
                      <a:endParaRPr lang="en-US" sz="2400" b="1" kern="1200" dirty="0">
                        <a:solidFill>
                          <a:srgbClr val="0070C0"/>
                        </a:solidFill>
                        <a:latin typeface="+mj-lt"/>
                        <a:ea typeface="+mn-ea"/>
                        <a:cs typeface="Times New Roman" panose="02020603050405020304" pitchFamily="18" charset="0"/>
                      </a:endParaRPr>
                    </a:p>
                  </a:txBody>
                  <a:tcPr marT="45733" marB="45733" anchor="ctr"/>
                </a:tc>
                <a:tc>
                  <a:txBody>
                    <a:bodyPr/>
                    <a:lstStyle/>
                    <a:p>
                      <a:pPr marL="285750" indent="-285750" algn="just">
                        <a:buFontTx/>
                        <a:buChar char="-"/>
                      </a:pPr>
                      <a:r>
                        <a:rPr lang="vi-VN" sz="2400" kern="1200" dirty="0" smtClean="0">
                          <a:latin typeface="+mj-lt"/>
                        </a:rPr>
                        <a:t>Thịt</a:t>
                      </a:r>
                      <a:r>
                        <a:rPr lang="en-US" sz="2400" kern="1200" dirty="0" smtClean="0">
                          <a:latin typeface="+mj-lt"/>
                        </a:rPr>
                        <a:t> </a:t>
                      </a:r>
                      <a:r>
                        <a:rPr lang="en-US" sz="2400" kern="1200" dirty="0" err="1" smtClean="0">
                          <a:latin typeface="+mj-lt"/>
                        </a:rPr>
                        <a:t>cá</a:t>
                      </a:r>
                      <a:r>
                        <a:rPr lang="en-US" sz="2400" kern="1200" dirty="0" smtClean="0">
                          <a:latin typeface="+mj-lt"/>
                        </a:rPr>
                        <a:t> </a:t>
                      </a:r>
                      <a:r>
                        <a:rPr lang="vi-VN" sz="2400" kern="1200" dirty="0" smtClean="0">
                          <a:latin typeface="+mj-lt"/>
                        </a:rPr>
                        <a:t>gan </a:t>
                      </a:r>
                      <a:r>
                        <a:rPr lang="en-US" sz="2400" kern="1200" dirty="0" err="1" smtClean="0">
                          <a:latin typeface="+mj-lt"/>
                        </a:rPr>
                        <a:t>tr</a:t>
                      </a:r>
                      <a:r>
                        <a:rPr lang="vi-VN" sz="2400" kern="1200" dirty="0" smtClean="0">
                          <a:latin typeface="+mj-lt"/>
                        </a:rPr>
                        <a:t>ứng </a:t>
                      </a:r>
                      <a:endParaRPr lang="en-US" sz="2400" kern="1200" dirty="0" smtClean="0">
                        <a:latin typeface="+mj-lt"/>
                      </a:endParaRPr>
                    </a:p>
                    <a:p>
                      <a:pPr marL="0" indent="0" algn="just">
                        <a:buFontTx/>
                        <a:buNone/>
                      </a:pPr>
                      <a:r>
                        <a:rPr lang="en-US" sz="2400" kern="1200" dirty="0" smtClean="0">
                          <a:latin typeface="+mj-lt"/>
                        </a:rPr>
                        <a:t>-    </a:t>
                      </a:r>
                      <a:r>
                        <a:rPr lang="en-US" sz="2400" kern="1200" dirty="0" err="1" smtClean="0">
                          <a:latin typeface="+mj-lt"/>
                        </a:rPr>
                        <a:t>Các</a:t>
                      </a:r>
                      <a:r>
                        <a:rPr lang="en-US" sz="2400" kern="1200" dirty="0" smtClean="0">
                          <a:latin typeface="+mj-lt"/>
                        </a:rPr>
                        <a:t> </a:t>
                      </a:r>
                      <a:r>
                        <a:rPr lang="en-US" sz="2400" kern="1200" dirty="0" err="1" smtClean="0">
                          <a:latin typeface="+mj-lt"/>
                        </a:rPr>
                        <a:t>loại</a:t>
                      </a:r>
                      <a:r>
                        <a:rPr lang="en-US" sz="2400" kern="1200" dirty="0" smtClean="0">
                          <a:latin typeface="+mj-lt"/>
                        </a:rPr>
                        <a:t> </a:t>
                      </a:r>
                      <a:r>
                        <a:rPr lang="en-US" sz="2400" kern="1200" dirty="0" err="1" smtClean="0">
                          <a:latin typeface="+mj-lt"/>
                        </a:rPr>
                        <a:t>đậu</a:t>
                      </a:r>
                      <a:endParaRPr lang="en-US" sz="2400" b="1" kern="1200" dirty="0">
                        <a:solidFill>
                          <a:srgbClr val="0070C0"/>
                        </a:solidFill>
                        <a:latin typeface="+mj-lt"/>
                        <a:ea typeface="+mn-ea"/>
                        <a:cs typeface="Times New Roman" panose="02020603050405020304" pitchFamily="18" charset="0"/>
                      </a:endParaRPr>
                    </a:p>
                  </a:txBody>
                  <a:tcPr marT="45733" marB="45733" anchor="ctr"/>
                </a:tc>
                <a:tc>
                  <a:txBody>
                    <a:bodyPr/>
                    <a:lstStyle/>
                    <a:p>
                      <a:pPr algn="just"/>
                      <a:r>
                        <a:rPr lang="en-US" sz="2400" kern="1200" dirty="0" err="1" smtClean="0">
                          <a:latin typeface="+mj-lt"/>
                        </a:rPr>
                        <a:t>Tham</a:t>
                      </a:r>
                      <a:r>
                        <a:rPr lang="en-US" sz="2400" kern="1200" dirty="0" smtClean="0">
                          <a:latin typeface="+mj-lt"/>
                        </a:rPr>
                        <a:t> </a:t>
                      </a:r>
                      <a:r>
                        <a:rPr lang="en-US" sz="2400" kern="1200" dirty="0" err="1" smtClean="0">
                          <a:latin typeface="+mj-lt"/>
                        </a:rPr>
                        <a:t>gia</a:t>
                      </a:r>
                      <a:r>
                        <a:rPr lang="en-US" sz="2400" kern="1200" dirty="0" smtClean="0">
                          <a:latin typeface="+mj-lt"/>
                        </a:rPr>
                        <a:t> </a:t>
                      </a:r>
                      <a:r>
                        <a:rPr lang="en-US" sz="2400" kern="1200" dirty="0" err="1" smtClean="0">
                          <a:latin typeface="+mj-lt"/>
                        </a:rPr>
                        <a:t>vào</a:t>
                      </a:r>
                      <a:r>
                        <a:rPr lang="en-US" sz="2400" kern="1200" dirty="0" smtClean="0">
                          <a:latin typeface="+mj-lt"/>
                        </a:rPr>
                        <a:t> </a:t>
                      </a:r>
                      <a:r>
                        <a:rPr lang="en-US" sz="2400" kern="1200" dirty="0" err="1" smtClean="0">
                          <a:latin typeface="+mj-lt"/>
                        </a:rPr>
                        <a:t>quá</a:t>
                      </a:r>
                      <a:r>
                        <a:rPr lang="en-US" sz="2400" kern="1200" dirty="0" smtClean="0">
                          <a:latin typeface="+mj-lt"/>
                        </a:rPr>
                        <a:t> </a:t>
                      </a:r>
                      <a:r>
                        <a:rPr lang="en-US" sz="2400" kern="1200" dirty="0" err="1" smtClean="0">
                          <a:latin typeface="+mj-lt"/>
                        </a:rPr>
                        <a:t>trình</a:t>
                      </a:r>
                      <a:r>
                        <a:rPr lang="en-US" sz="2400" kern="1200" dirty="0" smtClean="0">
                          <a:latin typeface="+mj-lt"/>
                        </a:rPr>
                        <a:t> </a:t>
                      </a:r>
                      <a:r>
                        <a:rPr lang="en-US" sz="2400" kern="1200" dirty="0" err="1" smtClean="0">
                          <a:latin typeface="+mj-lt"/>
                        </a:rPr>
                        <a:t>cấu</a:t>
                      </a:r>
                      <a:r>
                        <a:rPr lang="en-US" sz="2400" kern="1200" dirty="0" smtClean="0">
                          <a:latin typeface="+mj-lt"/>
                        </a:rPr>
                        <a:t> </a:t>
                      </a:r>
                      <a:r>
                        <a:rPr lang="en-US" sz="2400" kern="1200" dirty="0" err="1" smtClean="0">
                          <a:latin typeface="+mj-lt"/>
                        </a:rPr>
                        <a:t>tạo</a:t>
                      </a:r>
                      <a:r>
                        <a:rPr lang="en-US" sz="2400" kern="1200" dirty="0" smtClean="0">
                          <a:latin typeface="+mj-lt"/>
                        </a:rPr>
                        <a:t> </a:t>
                      </a:r>
                      <a:r>
                        <a:rPr lang="en-US" sz="2400" kern="1200" dirty="0" err="1" smtClean="0">
                          <a:latin typeface="+mj-lt"/>
                        </a:rPr>
                        <a:t>và</a:t>
                      </a:r>
                      <a:r>
                        <a:rPr lang="en-US" sz="2400" kern="1200" dirty="0" smtClean="0">
                          <a:latin typeface="+mj-lt"/>
                        </a:rPr>
                        <a:t> </a:t>
                      </a:r>
                      <a:r>
                        <a:rPr lang="en-US" sz="2400" kern="1200" dirty="0" err="1" smtClean="0">
                          <a:latin typeface="+mj-lt"/>
                        </a:rPr>
                        <a:t>là</a:t>
                      </a:r>
                      <a:r>
                        <a:rPr lang="en-US" sz="2400" kern="1200" dirty="0" smtClean="0">
                          <a:latin typeface="+mj-lt"/>
                        </a:rPr>
                        <a:t> </a:t>
                      </a:r>
                      <a:r>
                        <a:rPr lang="en-US" sz="2400" kern="1200" dirty="0" err="1" smtClean="0">
                          <a:latin typeface="+mj-lt"/>
                        </a:rPr>
                        <a:t>thành</a:t>
                      </a:r>
                      <a:r>
                        <a:rPr lang="en-US" sz="2400" kern="1200" dirty="0" smtClean="0">
                          <a:latin typeface="+mj-lt"/>
                        </a:rPr>
                        <a:t> </a:t>
                      </a:r>
                      <a:r>
                        <a:rPr lang="en-US" sz="2400" kern="1200" dirty="0" err="1" smtClean="0">
                          <a:latin typeface="+mj-lt"/>
                        </a:rPr>
                        <a:t>phần</a:t>
                      </a:r>
                      <a:r>
                        <a:rPr lang="en-US" sz="2400" kern="1200" dirty="0" smtClean="0">
                          <a:latin typeface="+mj-lt"/>
                        </a:rPr>
                        <a:t> </a:t>
                      </a:r>
                      <a:r>
                        <a:rPr lang="en-US" sz="2400" kern="1200" dirty="0" err="1" smtClean="0">
                          <a:latin typeface="+mj-lt"/>
                        </a:rPr>
                        <a:t>của</a:t>
                      </a:r>
                      <a:r>
                        <a:rPr lang="en-US" sz="2400" kern="1200" dirty="0" smtClean="0">
                          <a:latin typeface="+mj-lt"/>
                        </a:rPr>
                        <a:t> </a:t>
                      </a:r>
                      <a:r>
                        <a:rPr lang="en-US" sz="2400" kern="1200" dirty="0" err="1" smtClean="0">
                          <a:latin typeface="+mj-lt"/>
                        </a:rPr>
                        <a:t>hồng</a:t>
                      </a:r>
                      <a:r>
                        <a:rPr lang="en-US" sz="2400" kern="1200" dirty="0" smtClean="0">
                          <a:latin typeface="+mj-lt"/>
                        </a:rPr>
                        <a:t> </a:t>
                      </a:r>
                      <a:r>
                        <a:rPr lang="en-US" sz="2400" kern="1200" dirty="0" err="1" smtClean="0">
                          <a:latin typeface="+mj-lt"/>
                        </a:rPr>
                        <a:t>cầu</a:t>
                      </a:r>
                      <a:r>
                        <a:rPr lang="en-US" sz="2400" kern="1200" dirty="0" smtClean="0">
                          <a:latin typeface="+mj-lt"/>
                        </a:rPr>
                        <a:t> </a:t>
                      </a:r>
                      <a:r>
                        <a:rPr lang="en-US" sz="2400" kern="1200" dirty="0" err="1" smtClean="0">
                          <a:latin typeface="+mj-lt"/>
                        </a:rPr>
                        <a:t>trong</a:t>
                      </a:r>
                      <a:r>
                        <a:rPr lang="en-US" sz="2400" kern="1200" dirty="0" smtClean="0">
                          <a:latin typeface="+mj-lt"/>
                        </a:rPr>
                        <a:t> </a:t>
                      </a:r>
                      <a:r>
                        <a:rPr lang="en-US" sz="2400" kern="1200" dirty="0" err="1" smtClean="0">
                          <a:latin typeface="+mj-lt"/>
                        </a:rPr>
                        <a:t>máu</a:t>
                      </a:r>
                      <a:endParaRPr lang="en-US" sz="2400" b="1" kern="1200" dirty="0">
                        <a:solidFill>
                          <a:srgbClr val="0070C0"/>
                        </a:solidFill>
                        <a:latin typeface="+mj-lt"/>
                        <a:ea typeface="+mn-ea"/>
                        <a:cs typeface="Times New Roman" panose="02020603050405020304" pitchFamily="18" charset="0"/>
                      </a:endParaRPr>
                    </a:p>
                  </a:txBody>
                  <a:tcPr marT="45733" marB="45733" anchor="ctr"/>
                </a:tc>
                <a:extLst>
                  <a:ext uri="{0D108BD9-81ED-4DB2-BD59-A6C34878D82A}">
                    <a16:rowId xmlns:a16="http://schemas.microsoft.com/office/drawing/2014/main" val="2644201343"/>
                  </a:ext>
                </a:extLst>
              </a:tr>
              <a:tr h="1042904">
                <a:tc>
                  <a:txBody>
                    <a:bodyPr/>
                    <a:lstStyle/>
                    <a:p>
                      <a:pPr marL="0" marR="0" indent="0" algn="just" defTabSz="914401" rtl="0" eaLnBrk="1" fontAlgn="auto" latinLnBrk="0" hangingPunct="1">
                        <a:lnSpc>
                          <a:spcPct val="100000"/>
                        </a:lnSpc>
                        <a:spcBef>
                          <a:spcPts val="0"/>
                        </a:spcBef>
                        <a:spcAft>
                          <a:spcPts val="0"/>
                        </a:spcAft>
                        <a:buClrTx/>
                        <a:buSzTx/>
                        <a:buFontTx/>
                        <a:buNone/>
                        <a:tabLst/>
                        <a:defRPr/>
                      </a:pPr>
                      <a:r>
                        <a:rPr lang="en-US" sz="2400" kern="1200" dirty="0" smtClean="0">
                          <a:latin typeface="+mj-lt"/>
                        </a:rPr>
                        <a:t>Calcium</a:t>
                      </a:r>
                      <a:endParaRPr lang="en-US" sz="2400" b="1" kern="1200" dirty="0" smtClean="0">
                        <a:solidFill>
                          <a:srgbClr val="0070C0"/>
                        </a:solidFill>
                        <a:latin typeface="+mj-lt"/>
                        <a:ea typeface="+mn-ea"/>
                        <a:cs typeface="Times New Roman" panose="02020603050405020304" pitchFamily="18" charset="0"/>
                      </a:endParaRPr>
                    </a:p>
                  </a:txBody>
                  <a:tcPr marT="45733" marB="45733" anchor="ctr"/>
                </a:tc>
                <a:tc>
                  <a:txBody>
                    <a:bodyPr/>
                    <a:lstStyle/>
                    <a:p>
                      <a:pPr algn="just"/>
                      <a:r>
                        <a:rPr lang="en-US" sz="2400" kern="1200" dirty="0" smtClean="0">
                          <a:latin typeface="+mj-lt"/>
                        </a:rPr>
                        <a:t>-    </a:t>
                      </a:r>
                      <a:r>
                        <a:rPr lang="vi-VN" sz="2400" kern="1200" dirty="0" smtClean="0">
                          <a:latin typeface="+mj-lt"/>
                        </a:rPr>
                        <a:t>Sữa trứng hải sản </a:t>
                      </a:r>
                      <a:endParaRPr lang="en-US" sz="2400" kern="1200" dirty="0" smtClean="0">
                        <a:latin typeface="+mj-lt"/>
                      </a:endParaRPr>
                    </a:p>
                    <a:p>
                      <a:pPr algn="just"/>
                      <a:r>
                        <a:rPr lang="vi-VN" sz="2400" kern="1200" dirty="0" smtClean="0">
                          <a:latin typeface="+mj-lt"/>
                        </a:rPr>
                        <a:t> rau xanh</a:t>
                      </a:r>
                      <a:endParaRPr lang="en-US" sz="2400" b="1" kern="1200" dirty="0" smtClean="0">
                        <a:solidFill>
                          <a:srgbClr val="0070C0"/>
                        </a:solidFill>
                        <a:latin typeface="+mj-lt"/>
                        <a:ea typeface="+mn-ea"/>
                        <a:cs typeface="Times New Roman" panose="02020603050405020304" pitchFamily="18" charset="0"/>
                      </a:endParaRPr>
                    </a:p>
                  </a:txBody>
                  <a:tcPr marT="45733" marB="45733" anchor="ctr"/>
                </a:tc>
                <a:tc>
                  <a:txBody>
                    <a:bodyPr/>
                    <a:lstStyle/>
                    <a:p>
                      <a:pPr marL="0" indent="0" algn="just">
                        <a:buFontTx/>
                        <a:buNone/>
                      </a:pPr>
                      <a:r>
                        <a:rPr lang="vi-VN" sz="2400" kern="1200" dirty="0" smtClean="0">
                          <a:latin typeface="+mj-lt"/>
                        </a:rPr>
                        <a:t>Giúp cho xương và răng chắc khỏe</a:t>
                      </a:r>
                      <a:endParaRPr lang="en-US" sz="2400" b="1" kern="1200" dirty="0">
                        <a:solidFill>
                          <a:srgbClr val="0070C0"/>
                        </a:solidFill>
                        <a:latin typeface="+mj-lt"/>
                        <a:ea typeface="+mn-ea"/>
                        <a:cs typeface="Times New Roman" panose="02020603050405020304" pitchFamily="18" charset="0"/>
                      </a:endParaRPr>
                    </a:p>
                  </a:txBody>
                  <a:tcPr marT="45733" marB="45733" anchor="ctr"/>
                </a:tc>
                <a:extLst>
                  <a:ext uri="{0D108BD9-81ED-4DB2-BD59-A6C34878D82A}">
                    <a16:rowId xmlns:a16="http://schemas.microsoft.com/office/drawing/2014/main" val="3988346886"/>
                  </a:ext>
                </a:extLst>
              </a:tr>
              <a:tr h="1554932">
                <a:tc>
                  <a:txBody>
                    <a:bodyPr/>
                    <a:lstStyle/>
                    <a:p>
                      <a:pPr marL="0" marR="0" indent="0" algn="just" defTabSz="914401" rtl="0" eaLnBrk="1" fontAlgn="auto" latinLnBrk="0" hangingPunct="1">
                        <a:lnSpc>
                          <a:spcPct val="100000"/>
                        </a:lnSpc>
                        <a:spcBef>
                          <a:spcPts val="0"/>
                        </a:spcBef>
                        <a:spcAft>
                          <a:spcPts val="0"/>
                        </a:spcAft>
                        <a:buClrTx/>
                        <a:buSzTx/>
                        <a:buFontTx/>
                        <a:buNone/>
                        <a:tabLst/>
                        <a:defRPr/>
                      </a:pPr>
                      <a:r>
                        <a:rPr lang="en-US" sz="2400" kern="1200" dirty="0" smtClean="0">
                          <a:latin typeface="+mj-lt"/>
                        </a:rPr>
                        <a:t>Iodine</a:t>
                      </a:r>
                      <a:endParaRPr lang="en-US" sz="2400" b="1" kern="1200" dirty="0">
                        <a:solidFill>
                          <a:srgbClr val="0070C0"/>
                        </a:solidFill>
                        <a:latin typeface="+mj-lt"/>
                        <a:ea typeface="+mn-ea"/>
                        <a:cs typeface="Times New Roman" panose="02020603050405020304" pitchFamily="18" charset="0"/>
                      </a:endParaRPr>
                    </a:p>
                  </a:txBody>
                  <a:tcPr marT="45733" marB="45733" anchor="ctr"/>
                </a:tc>
                <a:tc>
                  <a:txBody>
                    <a:bodyPr/>
                    <a:lstStyle/>
                    <a:p>
                      <a:pPr marL="285750" indent="-285750" algn="just">
                        <a:buFontTx/>
                        <a:buChar char="-"/>
                      </a:pPr>
                      <a:r>
                        <a:rPr lang="en-US" sz="2400" kern="1200" dirty="0" err="1" smtClean="0">
                          <a:latin typeface="+mj-lt"/>
                        </a:rPr>
                        <a:t>Các</a:t>
                      </a:r>
                      <a:r>
                        <a:rPr lang="en-US" sz="2400" kern="1200" dirty="0" smtClean="0">
                          <a:latin typeface="+mj-lt"/>
                        </a:rPr>
                        <a:t> </a:t>
                      </a:r>
                      <a:r>
                        <a:rPr lang="en-US" sz="2400" kern="1200" dirty="0" err="1" smtClean="0">
                          <a:latin typeface="+mj-lt"/>
                        </a:rPr>
                        <a:t>loại</a:t>
                      </a:r>
                      <a:r>
                        <a:rPr lang="en-US" sz="2400" kern="1200" dirty="0" smtClean="0">
                          <a:latin typeface="+mj-lt"/>
                        </a:rPr>
                        <a:t> </a:t>
                      </a:r>
                      <a:r>
                        <a:rPr lang="en-US" sz="2400" kern="1200" dirty="0" err="1" smtClean="0">
                          <a:latin typeface="+mj-lt"/>
                        </a:rPr>
                        <a:t>hải</a:t>
                      </a:r>
                      <a:r>
                        <a:rPr lang="en-US" sz="2400" kern="1200" dirty="0" smtClean="0">
                          <a:latin typeface="+mj-lt"/>
                        </a:rPr>
                        <a:t> </a:t>
                      </a:r>
                      <a:r>
                        <a:rPr lang="en-US" sz="2400" kern="1200" dirty="0" err="1" smtClean="0">
                          <a:latin typeface="+mj-lt"/>
                        </a:rPr>
                        <a:t>sả</a:t>
                      </a:r>
                      <a:r>
                        <a:rPr lang="en-US" sz="2400" kern="1200" dirty="0" smtClean="0">
                          <a:latin typeface="+mj-lt"/>
                        </a:rPr>
                        <a:t>,  </a:t>
                      </a:r>
                      <a:r>
                        <a:rPr lang="en-US" sz="2400" kern="1200" dirty="0" err="1" smtClean="0">
                          <a:latin typeface="+mj-lt"/>
                        </a:rPr>
                        <a:t>rong</a:t>
                      </a:r>
                      <a:r>
                        <a:rPr lang="en-US" sz="2400" kern="1200" dirty="0" smtClean="0">
                          <a:latin typeface="+mj-lt"/>
                        </a:rPr>
                        <a:t> </a:t>
                      </a:r>
                      <a:r>
                        <a:rPr lang="en-US" sz="2400" kern="1200" dirty="0" err="1" smtClean="0">
                          <a:latin typeface="+mj-lt"/>
                        </a:rPr>
                        <a:t>biển</a:t>
                      </a:r>
                      <a:r>
                        <a:rPr lang="en-US" sz="2400" kern="1200" dirty="0" smtClean="0">
                          <a:latin typeface="+mj-lt"/>
                        </a:rPr>
                        <a:t> </a:t>
                      </a:r>
                    </a:p>
                    <a:p>
                      <a:pPr marL="285750" indent="-285750" algn="just">
                        <a:buFontTx/>
                        <a:buChar char="-"/>
                      </a:pPr>
                      <a:r>
                        <a:rPr lang="en-US" sz="2400" kern="1200" dirty="0" err="1" smtClean="0">
                          <a:latin typeface="+mj-lt"/>
                        </a:rPr>
                        <a:t>Muối</a:t>
                      </a:r>
                      <a:r>
                        <a:rPr lang="en-US" sz="2400" kern="1200" dirty="0" smtClean="0">
                          <a:latin typeface="+mj-lt"/>
                        </a:rPr>
                        <a:t> </a:t>
                      </a:r>
                      <a:r>
                        <a:rPr lang="en-US" sz="2400" kern="1200" dirty="0" err="1" smtClean="0">
                          <a:latin typeface="+mj-lt"/>
                        </a:rPr>
                        <a:t>ăn</a:t>
                      </a:r>
                      <a:r>
                        <a:rPr lang="en-US" sz="2400" kern="1200" dirty="0" smtClean="0">
                          <a:latin typeface="+mj-lt"/>
                        </a:rPr>
                        <a:t> </a:t>
                      </a:r>
                      <a:r>
                        <a:rPr lang="en-US" sz="2400" kern="1200" dirty="0" err="1" smtClean="0">
                          <a:latin typeface="+mj-lt"/>
                        </a:rPr>
                        <a:t>có</a:t>
                      </a:r>
                      <a:r>
                        <a:rPr lang="en-US" sz="2400" kern="1200" dirty="0" smtClean="0">
                          <a:latin typeface="+mj-lt"/>
                        </a:rPr>
                        <a:t> </a:t>
                      </a:r>
                      <a:r>
                        <a:rPr lang="en-US" sz="2400" kern="1200" dirty="0" err="1" smtClean="0">
                          <a:latin typeface="+mj-lt"/>
                        </a:rPr>
                        <a:t>bổ</a:t>
                      </a:r>
                      <a:r>
                        <a:rPr lang="en-US" sz="2400" kern="1200" dirty="0" smtClean="0">
                          <a:latin typeface="+mj-lt"/>
                        </a:rPr>
                        <a:t> sung iodine</a:t>
                      </a:r>
                      <a:endParaRPr lang="en-US" sz="2400" b="1" kern="1200" dirty="0">
                        <a:solidFill>
                          <a:srgbClr val="0070C0"/>
                        </a:solidFill>
                        <a:latin typeface="+mj-lt"/>
                        <a:ea typeface="+mn-ea"/>
                        <a:cs typeface="Times New Roman" panose="02020603050405020304" pitchFamily="18" charset="0"/>
                      </a:endParaRPr>
                    </a:p>
                  </a:txBody>
                  <a:tcPr marT="45733" marB="45733" anchor="ctr"/>
                </a:tc>
                <a:tc>
                  <a:txBody>
                    <a:bodyPr/>
                    <a:lstStyle/>
                    <a:p>
                      <a:pPr algn="just"/>
                      <a:r>
                        <a:rPr lang="en-US" sz="2400" kern="1200" dirty="0" smtClean="0">
                          <a:latin typeface="+mj-lt"/>
                        </a:rPr>
                        <a:t> </a:t>
                      </a:r>
                      <a:r>
                        <a:rPr lang="vi-VN" sz="2400" kern="1200" dirty="0" smtClean="0">
                          <a:latin typeface="+mj-lt"/>
                        </a:rPr>
                        <a:t>Tham gia vào quá trình cấu  tạo hóc môn tuyến giáp</a:t>
                      </a:r>
                      <a:r>
                        <a:rPr lang="en-US" sz="2400" kern="1200" dirty="0" smtClean="0">
                          <a:latin typeface="+mj-lt"/>
                        </a:rPr>
                        <a:t>,</a:t>
                      </a:r>
                      <a:r>
                        <a:rPr lang="vi-VN" sz="2400" kern="1200" dirty="0" smtClean="0">
                          <a:latin typeface="+mj-lt"/>
                        </a:rPr>
                        <a:t> phòng tránh bệnh bướu cổ</a:t>
                      </a:r>
                      <a:endParaRPr lang="en-US" sz="2400" b="1" kern="1200" dirty="0">
                        <a:solidFill>
                          <a:srgbClr val="0070C0"/>
                        </a:solidFill>
                        <a:latin typeface="+mj-lt"/>
                        <a:ea typeface="+mn-ea"/>
                        <a:cs typeface="Times New Roman" panose="02020603050405020304" pitchFamily="18" charset="0"/>
                      </a:endParaRPr>
                    </a:p>
                  </a:txBody>
                  <a:tcPr marT="45733" marB="45733" anchor="ctr"/>
                </a:tc>
                <a:extLst>
                  <a:ext uri="{0D108BD9-81ED-4DB2-BD59-A6C34878D82A}">
                    <a16:rowId xmlns:a16="http://schemas.microsoft.com/office/drawing/2014/main" val="4097045290"/>
                  </a:ext>
                </a:extLst>
              </a:tr>
            </a:tbl>
          </a:graphicData>
        </a:graphic>
      </p:graphicFrame>
      <p:sp>
        <p:nvSpPr>
          <p:cNvPr id="1641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6"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67096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3200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0" name="Title 5"/>
          <p:cNvSpPr txBox="1">
            <a:spLocks/>
          </p:cNvSpPr>
          <p:nvPr/>
        </p:nvSpPr>
        <p:spPr bwMode="auto">
          <a:xfrm>
            <a:off x="198438" y="836613"/>
            <a:ext cx="8848044" cy="1916112"/>
          </a:xfrm>
          <a:prstGeom prst="rect">
            <a:avLst/>
          </a:prstGeom>
          <a:ln/>
          <a:extLst/>
        </p:spPr>
        <p:style>
          <a:lnRef idx="2">
            <a:schemeClr val="accent2"/>
          </a:lnRef>
          <a:fillRef idx="1">
            <a:schemeClr val="lt1"/>
          </a:fillRef>
          <a:effectRef idx="0">
            <a:schemeClr val="accent2"/>
          </a:effectRef>
          <a:fontRef idx="minor">
            <a:schemeClr val="dk1"/>
          </a:fontRef>
        </p:style>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vi-VN" altLang="en-US" sz="3000" dirty="0"/>
              <a:t>Sắp xếp các thực phẩm trong hình 4.2 và các nhóm sau nếu thực phẩm giàu tinh bột chất đường và chất </a:t>
            </a:r>
            <a:r>
              <a:rPr lang="en-US" altLang="en-US" sz="3000" dirty="0" err="1"/>
              <a:t>xơ</a:t>
            </a:r>
            <a:r>
              <a:rPr lang="en-US" altLang="en-US" sz="3000" dirty="0"/>
              <a:t>,</a:t>
            </a:r>
            <a:r>
              <a:rPr lang="vi-VN" altLang="en-US" sz="3000" dirty="0"/>
              <a:t> nhóm thực phẩm giàu chất đạm</a:t>
            </a:r>
            <a:r>
              <a:rPr lang="en-US" altLang="en-US" sz="3000" dirty="0"/>
              <a:t>,</a:t>
            </a:r>
            <a:r>
              <a:rPr lang="vi-VN" altLang="en-US" sz="3000" dirty="0"/>
              <a:t> nhóm thực phẩm giàu chất béo</a:t>
            </a:r>
            <a:endParaRPr lang="en-US" altLang="en-US" sz="3000" dirty="0"/>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169409" y="2752725"/>
            <a:ext cx="85042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2259085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3584" t="22820" r="74911" b="47231"/>
          <a:stretch/>
        </p:blipFill>
        <p:spPr bwMode="auto">
          <a:xfrm>
            <a:off x="448981" y="381000"/>
            <a:ext cx="182880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l="27577" t="22820" r="50918" b="45921"/>
          <a:stretch/>
        </p:blipFill>
        <p:spPr bwMode="auto">
          <a:xfrm>
            <a:off x="2460740" y="381000"/>
            <a:ext cx="1828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52665" t="21135" r="27081" b="47419"/>
          <a:stretch/>
        </p:blipFill>
        <p:spPr bwMode="auto">
          <a:xfrm>
            <a:off x="4483385" y="384629"/>
            <a:ext cx="1722437" cy="151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75961" t="22820" r="3430" b="47418"/>
          <a:stretch/>
        </p:blipFill>
        <p:spPr bwMode="auto">
          <a:xfrm>
            <a:off x="6477000" y="381000"/>
            <a:ext cx="1752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3384" t="57074" r="75111" b="9983"/>
          <a:stretch/>
        </p:blipFill>
        <p:spPr bwMode="auto">
          <a:xfrm>
            <a:off x="448982" y="4488543"/>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27745" t="57074" r="50750" b="11480"/>
          <a:stretch/>
        </p:blipFill>
        <p:spPr bwMode="auto">
          <a:xfrm>
            <a:off x="2460739" y="4495800"/>
            <a:ext cx="18288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51969" t="57074" r="26526" b="9983"/>
          <a:stretch/>
        </p:blipFill>
        <p:spPr bwMode="auto">
          <a:xfrm>
            <a:off x="4472497" y="4495800"/>
            <a:ext cx="18288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l="75728" t="58416" r="2768" b="11636"/>
          <a:stretch/>
        </p:blipFill>
        <p:spPr bwMode="auto">
          <a:xfrm>
            <a:off x="6520541" y="4526643"/>
            <a:ext cx="18288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1232262926"/>
              </p:ext>
            </p:extLst>
          </p:nvPr>
        </p:nvGraphicFramePr>
        <p:xfrm>
          <a:off x="-7984" y="2719207"/>
          <a:ext cx="9151984" cy="883920"/>
        </p:xfrm>
        <a:graphic>
          <a:graphicData uri="http://schemas.openxmlformats.org/drawingml/2006/table">
            <a:tbl>
              <a:tblPr firstRow="1" bandRow="1">
                <a:tableStyleId>{327F97BB-C833-4FB7-BDE5-3F7075034690}</a:tableStyleId>
              </a:tblPr>
              <a:tblGrid>
                <a:gridCol w="3360784">
                  <a:extLst>
                    <a:ext uri="{9D8B030D-6E8A-4147-A177-3AD203B41FA5}">
                      <a16:colId xmlns:a16="http://schemas.microsoft.com/office/drawing/2014/main" val="3656224309"/>
                    </a:ext>
                  </a:extLst>
                </a:gridCol>
                <a:gridCol w="2628739">
                  <a:extLst>
                    <a:ext uri="{9D8B030D-6E8A-4147-A177-3AD203B41FA5}">
                      <a16:colId xmlns:a16="http://schemas.microsoft.com/office/drawing/2014/main" val="2934730786"/>
                    </a:ext>
                  </a:extLst>
                </a:gridCol>
                <a:gridCol w="3162461">
                  <a:extLst>
                    <a:ext uri="{9D8B030D-6E8A-4147-A177-3AD203B41FA5}">
                      <a16:colId xmlns:a16="http://schemas.microsoft.com/office/drawing/2014/main" val="105815801"/>
                    </a:ext>
                  </a:extLst>
                </a:gridCol>
              </a:tblGrid>
              <a:tr h="370840">
                <a:tc>
                  <a:txBody>
                    <a:bodyPr/>
                    <a:lstStyle/>
                    <a:p>
                      <a:pPr algn="ctr"/>
                      <a:r>
                        <a:rPr lang="en-US" sz="2600" dirty="0" err="1" smtClean="0">
                          <a:latin typeface="Times New Roman" panose="02020603050405020304" pitchFamily="18" charset="0"/>
                          <a:cs typeface="Times New Roman" panose="02020603050405020304" pitchFamily="18" charset="0"/>
                        </a:rPr>
                        <a:t>Giàu</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chất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tinh</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bột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chất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đường</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và</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chất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xơ</a:t>
                      </a:r>
                      <a:endParaRPr lang="en-US" sz="2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600" dirty="0" err="1" smtClean="0">
                          <a:latin typeface="Times New Roman" panose="02020603050405020304" pitchFamily="18" charset="0"/>
                          <a:cs typeface="Times New Roman" panose="02020603050405020304" pitchFamily="18" charset="0"/>
                        </a:rPr>
                        <a:t>Giàu</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chất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đạm</a:t>
                      </a:r>
                      <a:endParaRPr lang="en-US" sz="2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2600" dirty="0" err="1" smtClean="0">
                          <a:latin typeface="Times New Roman" panose="02020603050405020304" pitchFamily="18" charset="0"/>
                          <a:cs typeface="Times New Roman" panose="02020603050405020304" pitchFamily="18" charset="0"/>
                        </a:rPr>
                        <a:t>Giàu</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chất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béo</a:t>
                      </a:r>
                      <a:endParaRPr lang="en-US" sz="2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9332588"/>
                  </a:ext>
                </a:extLst>
              </a:tr>
            </a:tbl>
          </a:graphicData>
        </a:graphic>
      </p:graphicFrame>
      <p:pic>
        <p:nvPicPr>
          <p:cNvPr id="12" name="btnInknoeActivity"/>
          <p:cNvPicPr>
            <a:picLocks noChangeAspect="1"/>
          </p:cNvPicPr>
          <p:nvPr>
            <p:custDataLst>
              <p:tags r:id="rId1"/>
            </p:custDataLst>
          </p:nvPr>
        </p:nvPicPr>
        <p:blipFill>
          <a:blip r:embed="rId4" r:link="rId5" cstate="print">
            <a:extLst>
              <a:ext uri="{28A0092B-C50C-407E-A947-70E740481C1C}">
                <a14:useLocalDpi xmlns:a14="http://schemas.microsoft.com/office/drawing/2010/main" val="0"/>
              </a:ext>
            </a:extLst>
          </a:blip>
          <a:stretch>
            <a:fillRect/>
          </a:stretch>
        </p:blipFill>
        <p:spPr>
          <a:xfrm>
            <a:off x="6781800" y="3855359"/>
            <a:ext cx="2219546" cy="571500"/>
          </a:xfrm>
          <a:prstGeom prst="rect">
            <a:avLst/>
          </a:prstGeom>
        </p:spPr>
      </p:pic>
    </p:spTree>
    <p:extLst>
      <p:ext uri="{BB962C8B-B14F-4D97-AF65-F5344CB8AC3E}">
        <p14:creationId xmlns:p14="http://schemas.microsoft.com/office/powerpoint/2010/main" val="1586191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pPr algn="just"/>
            <a:r>
              <a:rPr lang="en-US" dirty="0" err="1" smtClean="0"/>
              <a:t>Các</a:t>
            </a:r>
            <a:r>
              <a:rPr lang="en-US" dirty="0" smtClean="0"/>
              <a:t> </a:t>
            </a:r>
            <a:r>
              <a:rPr lang="en-US" dirty="0" err="1" smtClean="0"/>
              <a:t>loại</a:t>
            </a:r>
            <a:r>
              <a:rPr lang="en-US" dirty="0" smtClean="0"/>
              <a:t> </a:t>
            </a:r>
            <a:r>
              <a:rPr lang="en-US" dirty="0" err="1" smtClean="0"/>
              <a:t>thực</a:t>
            </a:r>
            <a:r>
              <a:rPr lang="en-US" dirty="0" smtClean="0"/>
              <a:t> </a:t>
            </a:r>
            <a:r>
              <a:rPr lang="en-US" dirty="0" err="1" smtClean="0"/>
              <a:t>phẩm</a:t>
            </a:r>
            <a:r>
              <a:rPr lang="en-US" dirty="0" smtClean="0"/>
              <a:t> </a:t>
            </a:r>
            <a:r>
              <a:rPr lang="en-US" dirty="0" err="1" smtClean="0"/>
              <a:t>thường</a:t>
            </a:r>
            <a:r>
              <a:rPr lang="en-US" dirty="0" smtClean="0"/>
              <a:t> </a:t>
            </a:r>
            <a:r>
              <a:rPr lang="en-US" dirty="0" err="1" smtClean="0"/>
              <a:t>chứa</a:t>
            </a:r>
            <a:r>
              <a:rPr lang="en-US" dirty="0" smtClean="0"/>
              <a:t> </a:t>
            </a:r>
            <a:r>
              <a:rPr lang="en-US" dirty="0" err="1" smtClean="0"/>
              <a:t>nhiều</a:t>
            </a:r>
            <a:r>
              <a:rPr lang="en-US" dirty="0" smtClean="0"/>
              <a:t> </a:t>
            </a:r>
            <a:r>
              <a:rPr lang="en-US" dirty="0" err="1" smtClean="0"/>
              <a:t>chất</a:t>
            </a:r>
            <a:r>
              <a:rPr lang="en-US" dirty="0" smtClean="0"/>
              <a:t> </a:t>
            </a:r>
            <a:r>
              <a:rPr lang="en-US" dirty="0" err="1" smtClean="0"/>
              <a:t>dinh</a:t>
            </a:r>
            <a:r>
              <a:rPr lang="en-US" dirty="0" smtClean="0"/>
              <a:t> </a:t>
            </a:r>
            <a:r>
              <a:rPr lang="en-US" dirty="0" err="1" smtClean="0"/>
              <a:t>dưỡng</a:t>
            </a:r>
            <a:r>
              <a:rPr lang="en-US" dirty="0" smtClean="0"/>
              <a:t> </a:t>
            </a:r>
            <a:r>
              <a:rPr lang="en-US" dirty="0" err="1" smtClean="0"/>
              <a:t>khác</a:t>
            </a:r>
            <a:r>
              <a:rPr lang="en-US" dirty="0" smtClean="0"/>
              <a:t> </a:t>
            </a:r>
            <a:r>
              <a:rPr lang="en-US" dirty="0" err="1" smtClean="0"/>
              <a:t>nhau</a:t>
            </a:r>
            <a:r>
              <a:rPr lang="en-US" dirty="0" smtClean="0"/>
              <a:t>, </a:t>
            </a:r>
            <a:r>
              <a:rPr lang="en-US" dirty="0" err="1" smtClean="0"/>
              <a:t>cần</a:t>
            </a:r>
            <a:r>
              <a:rPr lang="en-US" dirty="0" smtClean="0"/>
              <a:t> </a:t>
            </a:r>
            <a:r>
              <a:rPr lang="en-US" dirty="0" err="1" smtClean="0"/>
              <a:t>căn</a:t>
            </a:r>
            <a:r>
              <a:rPr lang="en-US" dirty="0" smtClean="0"/>
              <a:t> </a:t>
            </a:r>
            <a:r>
              <a:rPr lang="en-US" dirty="0" err="1" smtClean="0"/>
              <a:t>cứ</a:t>
            </a:r>
            <a:r>
              <a:rPr lang="en-US" dirty="0" smtClean="0"/>
              <a:t> </a:t>
            </a:r>
            <a:r>
              <a:rPr lang="en-US" dirty="0" err="1" smtClean="0"/>
              <a:t>vào</a:t>
            </a:r>
            <a:r>
              <a:rPr lang="en-US" dirty="0" smtClean="0"/>
              <a:t> </a:t>
            </a:r>
            <a:r>
              <a:rPr lang="en-US" dirty="0" err="1" smtClean="0"/>
              <a:t>tỉ</a:t>
            </a:r>
            <a:r>
              <a:rPr lang="en-US" dirty="0" smtClean="0"/>
              <a:t> </a:t>
            </a:r>
            <a:r>
              <a:rPr lang="en-US" dirty="0" err="1" smtClean="0"/>
              <a:t>lệ</a:t>
            </a:r>
            <a:r>
              <a:rPr lang="en-US" dirty="0" smtClean="0"/>
              <a:t> </a:t>
            </a:r>
            <a:r>
              <a:rPr lang="en-US" dirty="0" err="1" smtClean="0"/>
              <a:t>thành</a:t>
            </a:r>
            <a:r>
              <a:rPr lang="en-US" dirty="0" smtClean="0"/>
              <a:t> </a:t>
            </a:r>
            <a:r>
              <a:rPr lang="en-US" dirty="0" err="1" smtClean="0"/>
              <a:t>phần</a:t>
            </a:r>
            <a:r>
              <a:rPr lang="en-US" dirty="0" smtClean="0"/>
              <a:t> </a:t>
            </a:r>
            <a:r>
              <a:rPr lang="en-US" dirty="0" err="1" smtClean="0"/>
              <a:t>chất</a:t>
            </a:r>
            <a:r>
              <a:rPr lang="en-US" dirty="0" smtClean="0"/>
              <a:t> </a:t>
            </a:r>
            <a:r>
              <a:rPr lang="en-US" dirty="0" err="1" smtClean="0"/>
              <a:t>dinh</a:t>
            </a:r>
            <a:r>
              <a:rPr lang="en-US" dirty="0" smtClean="0"/>
              <a:t> </a:t>
            </a:r>
            <a:r>
              <a:rPr lang="en-US" dirty="0" err="1" smtClean="0"/>
              <a:t>dưỡng</a:t>
            </a:r>
            <a:r>
              <a:rPr lang="en-US" dirty="0" smtClean="0"/>
              <a:t> </a:t>
            </a:r>
            <a:r>
              <a:rPr lang="en-US" dirty="0" err="1" smtClean="0"/>
              <a:t>cao</a:t>
            </a:r>
            <a:r>
              <a:rPr lang="en-US" dirty="0" smtClean="0"/>
              <a:t> </a:t>
            </a:r>
            <a:r>
              <a:rPr lang="en-US" dirty="0" err="1" smtClean="0"/>
              <a:t>nhất</a:t>
            </a:r>
            <a:r>
              <a:rPr lang="en-US" dirty="0" smtClean="0"/>
              <a:t> </a:t>
            </a:r>
            <a:r>
              <a:rPr lang="en-US" dirty="0" err="1" smtClean="0"/>
              <a:t>để</a:t>
            </a:r>
            <a:r>
              <a:rPr lang="en-US" dirty="0" smtClean="0"/>
              <a:t> </a:t>
            </a:r>
            <a:r>
              <a:rPr lang="en-US" dirty="0" err="1" smtClean="0"/>
              <a:t>sắp</a:t>
            </a:r>
            <a:r>
              <a:rPr lang="en-US" dirty="0" smtClean="0"/>
              <a:t> </a:t>
            </a:r>
            <a:r>
              <a:rPr lang="en-US" dirty="0" err="1" smtClean="0"/>
              <a:t>xếp</a:t>
            </a:r>
            <a:r>
              <a:rPr lang="en-US" dirty="0" smtClean="0"/>
              <a:t> </a:t>
            </a:r>
            <a:r>
              <a:rPr lang="en-US" dirty="0" err="1" smtClean="0"/>
              <a:t>thực</a:t>
            </a:r>
            <a:r>
              <a:rPr lang="en-US" dirty="0" smtClean="0"/>
              <a:t> </a:t>
            </a:r>
            <a:r>
              <a:rPr lang="en-US" dirty="0" err="1" smtClean="0"/>
              <a:t>phẩm</a:t>
            </a:r>
            <a:r>
              <a:rPr lang="en-US" dirty="0" smtClean="0"/>
              <a:t> </a:t>
            </a:r>
            <a:r>
              <a:rPr lang="en-US" dirty="0" err="1" smtClean="0"/>
              <a:t>vào</a:t>
            </a:r>
            <a:r>
              <a:rPr lang="en-US" dirty="0" smtClean="0"/>
              <a:t> </a:t>
            </a:r>
            <a:r>
              <a:rPr lang="en-US" dirty="0" err="1" smtClean="0"/>
              <a:t>nhóm</a:t>
            </a:r>
            <a:r>
              <a:rPr lang="en-US" dirty="0" smtClean="0"/>
              <a:t> </a:t>
            </a:r>
            <a:r>
              <a:rPr lang="en-US" dirty="0" err="1" smtClean="0"/>
              <a:t>tương</a:t>
            </a:r>
            <a:r>
              <a:rPr lang="en-US" dirty="0" smtClean="0"/>
              <a:t> </a:t>
            </a:r>
            <a:r>
              <a:rPr lang="en-US" dirty="0" err="1" smtClean="0"/>
              <a:t>ứng</a:t>
            </a:r>
            <a:r>
              <a:rPr lang="en-US" dirty="0" smtClean="0"/>
              <a:t>.</a:t>
            </a:r>
          </a:p>
        </p:txBody>
      </p:sp>
      <p:pic>
        <p:nvPicPr>
          <p:cNvPr id="4" name="Picture 10" descr="guest-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4470"/>
            <a:ext cx="771030" cy="77844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026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39750" y="1438275"/>
            <a:ext cx="8375650" cy="45053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685800" y="1671211"/>
            <a:ext cx="7812087" cy="3939540"/>
          </a:xfrm>
          <a:prstGeom prst="rect">
            <a:avLst/>
          </a:prstGeom>
        </p:spPr>
        <p:txBody>
          <a:bodyPr>
            <a:spAutoFit/>
          </a:bodyPr>
          <a:lstStyle/>
          <a:p>
            <a:pPr>
              <a:defRPr/>
            </a:pPr>
            <a:endParaRPr lang="en-US" dirty="0"/>
          </a:p>
          <a:p>
            <a:pPr marL="514350" indent="-514350">
              <a:buAutoNum type="arabicPeriod"/>
              <a:defRPr/>
            </a:pPr>
            <a:r>
              <a:rPr lang="en-US" sz="3200" dirty="0" err="1" smtClean="0">
                <a:solidFill>
                  <a:schemeClr val="bg1"/>
                </a:solidFill>
                <a:ea typeface="+mj-ea"/>
                <a:cs typeface="Times New Roman" panose="02020603050405020304" pitchFamily="18" charset="0"/>
              </a:rPr>
              <a:t>Quan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sát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và</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tên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các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hay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trong</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tuần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có</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nhận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xét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gì</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 </a:t>
            </a:r>
            <a:endParaRPr lang="en-US" sz="3200" dirty="0" smtClean="0">
              <a:solidFill>
                <a:schemeClr val="bg1"/>
              </a:solidFill>
              <a:ea typeface="+mj-ea"/>
              <a:cs typeface="Times New Roman" panose="02020603050405020304" pitchFamily="18" charset="0"/>
            </a:endParaRPr>
          </a:p>
          <a:p>
            <a:pPr marL="514350" indent="-514350">
              <a:buAutoNum type="arabicPeriod"/>
              <a:defRPr/>
            </a:pPr>
            <a:r>
              <a:rPr lang="en-US" sz="3200" dirty="0" err="1" smtClean="0">
                <a:solidFill>
                  <a:schemeClr val="bg1"/>
                </a:solidFill>
                <a:ea typeface="+mj-ea"/>
                <a:cs typeface="Times New Roman" panose="02020603050405020304" pitchFamily="18" charset="0"/>
              </a:rPr>
              <a:t>Đọc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trước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phần</a:t>
            </a:r>
            <a:r>
              <a:rPr lang="en-US" sz="3200" dirty="0" smtClean="0">
                <a:solidFill>
                  <a:schemeClr val="bg1"/>
                </a:solidFill>
                <a:ea typeface="+mj-ea"/>
                <a:cs typeface="Times New Roman" panose="02020603050405020304" pitchFamily="18" charset="0"/>
              </a:rPr>
              <a:t> </a:t>
            </a:r>
            <a:r>
              <a:rPr lang="en-US" sz="3200" dirty="0" smtClean="0">
                <a:solidFill>
                  <a:schemeClr val="bg1"/>
                </a:solidFill>
                <a:ea typeface="+mj-ea"/>
                <a:cs typeface="Times New Roman" panose="02020603050405020304" pitchFamily="18" charset="0"/>
              </a:rPr>
              <a:t>II “</a:t>
            </a:r>
            <a:r>
              <a:rPr lang="en-US" sz="3200" dirty="0" err="1" smtClean="0">
                <a:solidFill>
                  <a:schemeClr val="bg1"/>
                </a:solidFill>
                <a:ea typeface="+mj-ea"/>
                <a:cs typeface="Times New Roman" panose="02020603050405020304" pitchFamily="18" charset="0"/>
              </a:rPr>
              <a:t>Ăn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uống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khoa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học</a:t>
            </a:r>
            <a:r>
              <a:rPr lang="en-US" sz="3200" dirty="0" smtClean="0">
                <a:solidFill>
                  <a:schemeClr val="bg1"/>
                </a:solidFill>
                <a:ea typeface="+mj-ea"/>
                <a:cs typeface="Times New Roman" panose="02020603050405020304" pitchFamily="18" charset="0"/>
              </a:rPr>
              <a:t>”.</a:t>
            </a:r>
            <a:r>
              <a:rPr lang="vi-VN" dirty="0"/>
              <a:t/>
            </a:r>
            <a:br>
              <a:rPr lang="vi-VN" dirty="0"/>
            </a:br>
            <a:r>
              <a:rPr lang="vi-VN" dirty="0"/>
              <a:t/>
            </a:r>
            <a:br>
              <a:rPr lang="vi-VN" dirty="0"/>
            </a:br>
            <a:endParaRPr lang="vi-VN" dirty="0"/>
          </a:p>
          <a:p>
            <a:pPr>
              <a:defRPr/>
            </a:pPr>
            <a:r>
              <a:rPr lang="vi-VN" dirty="0"/>
              <a:t/>
            </a:r>
            <a:br>
              <a:rPr lang="vi-VN" dirty="0"/>
            </a:br>
            <a:endParaRPr lang="en-US" dirty="0"/>
          </a:p>
        </p:txBody>
      </p:sp>
      <p:pic>
        <p:nvPicPr>
          <p:cNvPr id="2867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2513" y="95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2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7713" y="629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err="1" smtClean="0">
                <a:solidFill>
                  <a:srgbClr val="FF0000"/>
                </a:solidFill>
              </a:rPr>
              <a:t>Hướng</a:t>
            </a:r>
            <a:r>
              <a:rPr lang="en-US" b="1" dirty="0" smtClean="0">
                <a:solidFill>
                  <a:srgbClr val="FF0000"/>
                </a:solidFill>
              </a:rPr>
              <a:t> </a:t>
            </a:r>
            <a:r>
              <a:rPr lang="en-US" b="1" dirty="0" err="1" smtClean="0">
                <a:solidFill>
                  <a:srgbClr val="FF0000"/>
                </a:solidFill>
              </a:rPr>
              <a:t>dẫn</a:t>
            </a:r>
            <a:r>
              <a:rPr lang="en-US" b="1" dirty="0" smtClean="0">
                <a:solidFill>
                  <a:srgbClr val="FF0000"/>
                </a:solidFill>
              </a:rPr>
              <a:t> </a:t>
            </a:r>
            <a:r>
              <a:rPr lang="en-US" b="1" dirty="0" err="1" smtClean="0">
                <a:solidFill>
                  <a:srgbClr val="FF0000"/>
                </a:solidFill>
              </a:rPr>
              <a:t>về</a:t>
            </a:r>
            <a:r>
              <a:rPr lang="en-US" b="1" dirty="0" smtClean="0">
                <a:solidFill>
                  <a:srgbClr val="FF0000"/>
                </a:solidFill>
              </a:rPr>
              <a:t> </a:t>
            </a:r>
            <a:r>
              <a:rPr lang="en-US" b="1" dirty="0" err="1" smtClean="0">
                <a:solidFill>
                  <a:srgbClr val="FF0000"/>
                </a:solidFill>
              </a:rPr>
              <a:t>nhà</a:t>
            </a:r>
            <a:endParaRPr lang="en-US" b="1" dirty="0">
              <a:solidFill>
                <a:srgbClr val="FF0000"/>
              </a:solidFill>
            </a:endParaRPr>
          </a:p>
        </p:txBody>
      </p:sp>
    </p:spTree>
    <p:extLst>
      <p:ext uri="{BB962C8B-B14F-4D97-AF65-F5344CB8AC3E}">
        <p14:creationId xmlns:p14="http://schemas.microsoft.com/office/powerpoint/2010/main" val="3170012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5344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smtClean="0">
                <a:solidFill>
                  <a:srgbClr val="FF0000"/>
                </a:solidFill>
              </a:rPr>
              <a:t>1. NHÓM THỰC PHẨM GIÀU CHẤT TINH BỘT, CHẤT ĐƯỜNG VÀ CHẤT XƠ</a:t>
            </a:r>
            <a:endParaRPr lang="en-US" sz="32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24000"/>
            <a:ext cx="4038600" cy="1981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1"/>
            <a:ext cx="3581400" cy="1981200"/>
          </a:xfrm>
          <a:prstGeom prst="rect">
            <a:avLst/>
          </a:prstGeom>
        </p:spPr>
      </p:pic>
      <p:grpSp>
        <p:nvGrpSpPr>
          <p:cNvPr id="4" name="Group 3"/>
          <p:cNvGrpSpPr/>
          <p:nvPr/>
        </p:nvGrpSpPr>
        <p:grpSpPr>
          <a:xfrm>
            <a:off x="5334000" y="3578507"/>
            <a:ext cx="4114800" cy="2133600"/>
            <a:chOff x="609600" y="3962400"/>
            <a:chExt cx="4114800" cy="2133600"/>
          </a:xfrm>
        </p:grpSpPr>
        <p:sp>
          <p:nvSpPr>
            <p:cNvPr id="2" name="Cloud 1"/>
            <p:cNvSpPr/>
            <p:nvPr/>
          </p:nvSpPr>
          <p:spPr>
            <a:xfrm>
              <a:off x="609600" y="3962400"/>
              <a:ext cx="4114800" cy="2133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143000" y="4121259"/>
              <a:ext cx="3276600" cy="1815882"/>
            </a:xfrm>
            <a:prstGeom prst="rect">
              <a:avLst/>
            </a:prstGeom>
            <a:noFill/>
          </p:spPr>
          <p:txBody>
            <a:bodyPr wrap="square" rtlCol="0">
              <a:spAutoFit/>
            </a:bodyPr>
            <a:lstStyle/>
            <a:p>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tinh</a:t>
              </a:r>
              <a:r>
                <a:rPr lang="en-US" sz="2800" b="1" dirty="0" smtClean="0">
                  <a:solidFill>
                    <a:srgbClr val="FF0000"/>
                  </a:solidFill>
                </a:rPr>
                <a:t> </a:t>
              </a:r>
              <a:r>
                <a:rPr lang="en-US" sz="2800" b="1" dirty="0" err="1" smtClean="0">
                  <a:solidFill>
                    <a:srgbClr val="FF0000"/>
                  </a:solidFill>
                </a:rPr>
                <a:t>bột</a:t>
              </a:r>
              <a:r>
                <a:rPr lang="en-US" sz="2800" b="1" dirty="0" smtClean="0">
                  <a:solidFill>
                    <a:srgbClr val="FF0000"/>
                  </a:solidFill>
                </a:rPr>
                <a:t>, </a:t>
              </a:r>
              <a:r>
                <a:rPr lang="en-US" sz="2800" b="1" dirty="0" err="1" smtClean="0">
                  <a:solidFill>
                    <a:srgbClr val="FF0000"/>
                  </a:solidFill>
                </a:rPr>
                <a:t>đường</a:t>
              </a:r>
              <a:r>
                <a:rPr lang="en-US" sz="2800" b="1" dirty="0" smtClean="0">
                  <a:solidFill>
                    <a:srgbClr val="FF0000"/>
                  </a:solidFill>
                </a:rPr>
                <a:t> , </a:t>
              </a:r>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xơ</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vai</a:t>
              </a:r>
              <a:r>
                <a:rPr lang="en-US" sz="2800" b="1" dirty="0" smtClean="0">
                  <a:solidFill>
                    <a:srgbClr val="FF0000"/>
                  </a:solidFill>
                </a:rPr>
                <a:t> </a:t>
              </a:r>
              <a:r>
                <a:rPr lang="en-US" sz="2800" b="1" dirty="0" err="1" smtClean="0">
                  <a:solidFill>
                    <a:srgbClr val="FF0000"/>
                  </a:solidFill>
                </a:rPr>
                <a:t>trò</a:t>
              </a:r>
              <a:r>
                <a:rPr lang="en-US" sz="2800" b="1" dirty="0" smtClean="0">
                  <a:solidFill>
                    <a:srgbClr val="FF0000"/>
                  </a:solidFill>
                </a:rPr>
                <a:t> </a:t>
              </a:r>
              <a:r>
                <a:rPr lang="en-US" sz="2800" b="1" dirty="0" err="1" smtClean="0">
                  <a:solidFill>
                    <a:srgbClr val="FF0000"/>
                  </a:solidFill>
                </a:rPr>
                <a:t>như</a:t>
              </a:r>
              <a:r>
                <a:rPr lang="en-US" sz="2800" b="1" dirty="0" smtClean="0">
                  <a:solidFill>
                    <a:srgbClr val="FF0000"/>
                  </a:solidFill>
                </a:rPr>
                <a:t> </a:t>
              </a:r>
              <a:r>
                <a:rPr lang="en-US" sz="2800" b="1" dirty="0" err="1" smtClean="0">
                  <a:solidFill>
                    <a:srgbClr val="FF0000"/>
                  </a:solidFill>
                </a:rPr>
                <a:t>thế</a:t>
              </a:r>
              <a:r>
                <a:rPr lang="en-US" sz="2800" b="1" dirty="0" smtClean="0">
                  <a:solidFill>
                    <a:srgbClr val="FF0000"/>
                  </a:solidFill>
                </a:rPr>
                <a:t> </a:t>
              </a:r>
              <a:r>
                <a:rPr lang="en-US" sz="2800" b="1" dirty="0" err="1" smtClean="0">
                  <a:solidFill>
                    <a:srgbClr val="FF0000"/>
                  </a:solidFill>
                </a:rPr>
                <a:t>nào</a:t>
              </a:r>
              <a:r>
                <a:rPr lang="en-US" sz="2800" b="1" dirty="0" smtClean="0">
                  <a:solidFill>
                    <a:srgbClr val="FF0000"/>
                  </a:solidFill>
                </a:rPr>
                <a:t> </a:t>
              </a:r>
              <a:r>
                <a:rPr lang="en-US" sz="2800" b="1" dirty="0" err="1" smtClean="0">
                  <a:solidFill>
                    <a:srgbClr val="FF0000"/>
                  </a:solidFill>
                </a:rPr>
                <a:t>với</a:t>
              </a:r>
              <a:r>
                <a:rPr lang="en-US" sz="2800" b="1" dirty="0" smtClean="0">
                  <a:solidFill>
                    <a:srgbClr val="FF0000"/>
                  </a:solidFill>
                </a:rPr>
                <a:t> </a:t>
              </a:r>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endParaRPr lang="en-US" sz="2800" b="1" dirty="0">
                <a:solidFill>
                  <a:srgbClr val="FF0000"/>
                </a:solidFill>
              </a:endParaRPr>
            </a:p>
          </p:txBody>
        </p:sp>
      </p:grpSp>
      <p:sp>
        <p:nvSpPr>
          <p:cNvPr id="9" name="Text Box 5"/>
          <p:cNvSpPr txBox="1">
            <a:spLocks noChangeArrowheads="1"/>
          </p:cNvSpPr>
          <p:nvPr/>
        </p:nvSpPr>
        <p:spPr bwMode="auto">
          <a:xfrm>
            <a:off x="175066" y="3737366"/>
            <a:ext cx="538753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dirty="0" err="1">
                <a:solidFill>
                  <a:srgbClr val="0070C0"/>
                </a:solidFill>
                <a:cs typeface="Times New Roman" pitchFamily="18" charset="0"/>
              </a:rPr>
              <a:t>Chất</a:t>
            </a:r>
            <a:r>
              <a:rPr lang="en-US" altLang="en-US" sz="3200" dirty="0">
                <a:solidFill>
                  <a:srgbClr val="0070C0"/>
                </a:solidFill>
                <a:cs typeface="Times New Roman" pitchFamily="18" charset="0"/>
              </a:rPr>
              <a:t> </a:t>
            </a:r>
            <a:r>
              <a:rPr lang="vi-VN" altLang="en-US" sz="3200" dirty="0">
                <a:solidFill>
                  <a:srgbClr val="0070C0"/>
                </a:solidFill>
                <a:cs typeface="Times New Roman" pitchFamily="18" charset="0"/>
              </a:rPr>
              <a:t>tinh bột</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chất đường là nguồn cung cấp năng lượng chủ yếu cho mọi hoạt động của cơ thể</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a:t>
            </a:r>
            <a:r>
              <a:rPr lang="en-US" altLang="en-US" sz="3200" dirty="0">
                <a:solidFill>
                  <a:srgbClr val="0070C0"/>
                </a:solidFill>
                <a:cs typeface="Times New Roman" pitchFamily="18" charset="0"/>
              </a:rPr>
              <a:t>C</a:t>
            </a:r>
            <a:r>
              <a:rPr lang="vi-VN" altLang="en-US" sz="3200" dirty="0">
                <a:solidFill>
                  <a:srgbClr val="0070C0"/>
                </a:solidFill>
                <a:cs typeface="Times New Roman" pitchFamily="18" charset="0"/>
              </a:rPr>
              <a:t>hất xơ hỗ trợ cho  hệ tiêu hóa</a:t>
            </a:r>
            <a:r>
              <a:rPr lang="en-US" altLang="en-US" sz="3200" dirty="0" smtClean="0">
                <a:solidFill>
                  <a:srgbClr val="0070C0"/>
                </a:solidFill>
                <a:cs typeface="Times New Roman" pitchFamily="18" charset="0"/>
              </a:rPr>
              <a:t>.</a:t>
            </a:r>
          </a:p>
          <a:p>
            <a:pPr>
              <a:spcBef>
                <a:spcPct val="50000"/>
              </a:spcBef>
            </a:pPr>
            <a:endParaRPr lang="en-US" altLang="vi-VN" sz="3200" dirty="0">
              <a:solidFill>
                <a:srgbClr val="0070C0"/>
              </a:solidFill>
              <a:cs typeface="Times New Roman" pitchFamily="18" charset="0"/>
            </a:endParaRPr>
          </a:p>
        </p:txBody>
      </p:sp>
    </p:spTree>
    <p:extLst>
      <p:ext uri="{BB962C8B-B14F-4D97-AF65-F5344CB8AC3E}">
        <p14:creationId xmlns:p14="http://schemas.microsoft.com/office/powerpoint/2010/main" val="1352055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4225" y="1125538"/>
            <a:ext cx="8131175" cy="2200275"/>
          </a:xfrm>
          <a:prstGeom prst="rect">
            <a:avLst/>
          </a:prstGeom>
        </p:spPr>
        <p:txBody>
          <a:bodyPr>
            <a:spAutoFit/>
          </a:bodyPr>
          <a:lstStyle/>
          <a:p>
            <a:pPr algn="ctr">
              <a:lnSpc>
                <a:spcPct val="107000"/>
              </a:lnSpc>
              <a:defRPr/>
            </a:pPr>
            <a:r>
              <a:rPr lang="vi-VN" dirty="0"/>
              <a:t> </a:t>
            </a:r>
            <a:r>
              <a:rPr lang="vi-VN" sz="3200" dirty="0">
                <a:solidFill>
                  <a:srgbClr val="0070C0"/>
                </a:solidFill>
                <a:ea typeface="+mj-ea"/>
                <a:cs typeface="Times New Roman" panose="02020603050405020304" pitchFamily="18" charset="0"/>
              </a:rPr>
              <a:t>Ngũ cốc </a:t>
            </a:r>
            <a:r>
              <a:rPr lang="en-US" sz="3200" dirty="0" err="1" smtClean="0">
                <a:solidFill>
                  <a:srgbClr val="0070C0"/>
                </a:solidFill>
                <a:ea typeface="+mj-ea"/>
                <a:cs typeface="Times New Roman" panose="02020603050405020304" pitchFamily="18" charset="0"/>
              </a:rPr>
              <a:t>là</a:t>
            </a:r>
            <a:r>
              <a:rPr lang="vi-VN" sz="3200" dirty="0" smtClean="0">
                <a:solidFill>
                  <a:srgbClr val="0070C0"/>
                </a:solidFill>
                <a:ea typeface="+mj-ea"/>
                <a:cs typeface="Times New Roman" panose="02020603050405020304" pitchFamily="18" charset="0"/>
              </a:rPr>
              <a:t> </a:t>
            </a:r>
            <a:r>
              <a:rPr lang="en-US" sz="3200" dirty="0">
                <a:solidFill>
                  <a:srgbClr val="0070C0"/>
                </a:solidFill>
                <a:ea typeface="+mj-ea"/>
                <a:cs typeface="Times New Roman" panose="02020603050405020304" pitchFamily="18" charset="0"/>
              </a:rPr>
              <a:t>t</a:t>
            </a:r>
            <a:r>
              <a:rPr lang="vi-VN" sz="3200" dirty="0">
                <a:solidFill>
                  <a:srgbClr val="0070C0"/>
                </a:solidFill>
                <a:ea typeface="+mj-ea"/>
                <a:cs typeface="Times New Roman" panose="02020603050405020304" pitchFamily="18" charset="0"/>
              </a:rPr>
              <a:t>ên gọi chung của 5 loại hạt dùng đ</a:t>
            </a:r>
            <a:r>
              <a:rPr lang="en-US" sz="3200" dirty="0">
                <a:solidFill>
                  <a:srgbClr val="0070C0"/>
                </a:solidFill>
                <a:ea typeface="+mj-ea"/>
                <a:cs typeface="Times New Roman" panose="02020603050405020304" pitchFamily="18" charset="0"/>
              </a:rPr>
              <a:t>ể</a:t>
            </a:r>
            <a:r>
              <a:rPr lang="vi-VN" sz="3200" dirty="0">
                <a:solidFill>
                  <a:srgbClr val="0070C0"/>
                </a:solidFill>
                <a:ea typeface="+mj-ea"/>
                <a:cs typeface="Times New Roman" panose="02020603050405020304" pitchFamily="18" charset="0"/>
              </a:rPr>
              <a:t> ăn</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kê</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a:t>
            </a:r>
            <a:r>
              <a:rPr lang="en-US" sz="3200" dirty="0" err="1">
                <a:solidFill>
                  <a:srgbClr val="0070C0"/>
                </a:solidFill>
                <a:ea typeface="+mj-ea"/>
                <a:cs typeface="Times New Roman" panose="02020603050405020304" pitchFamily="18" charset="0"/>
              </a:rPr>
              <a:t>ậu</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ngô</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nếp</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tẻ</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Ngày</a:t>
            </a:r>
            <a:r>
              <a:rPr lang="vi-VN" sz="3200" dirty="0">
                <a:solidFill>
                  <a:srgbClr val="0070C0"/>
                </a:solidFill>
                <a:ea typeface="+mj-ea"/>
                <a:cs typeface="Times New Roman" panose="02020603050405020304" pitchFamily="18" charset="0"/>
              </a:rPr>
              <a:t> nay</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ngũ cốc là tên gọi chung của các loại cây có hạt </a:t>
            </a:r>
            <a:r>
              <a:rPr lang="en-US" sz="3200" dirty="0" err="1">
                <a:solidFill>
                  <a:srgbClr val="0070C0"/>
                </a:solidFill>
                <a:ea typeface="+mj-ea"/>
                <a:cs typeface="Times New Roman" panose="02020603050405020304" pitchFamily="18" charset="0"/>
              </a:rPr>
              <a:t>dùng</a:t>
            </a:r>
            <a:r>
              <a:rPr lang="vi-VN" sz="3200" dirty="0">
                <a:solidFill>
                  <a:srgbClr val="0070C0"/>
                </a:solidFill>
                <a:ea typeface="+mj-ea"/>
                <a:cs typeface="Times New Roman" panose="02020603050405020304" pitchFamily="18" charset="0"/>
              </a:rPr>
              <a:t> làm </a:t>
            </a:r>
            <a:r>
              <a:rPr lang="en-US" sz="3200" dirty="0" err="1">
                <a:solidFill>
                  <a:srgbClr val="0070C0"/>
                </a:solidFill>
                <a:ea typeface="+mj-ea"/>
                <a:cs typeface="Times New Roman" panose="02020603050405020304" pitchFamily="18" charset="0"/>
              </a:rPr>
              <a:t>lương</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thực</a:t>
            </a:r>
            <a:r>
              <a:rPr lang="en-US" sz="3200" dirty="0">
                <a:solidFill>
                  <a:srgbClr val="0070C0"/>
                </a:solidFill>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04800"/>
            <a:ext cx="1630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7086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790296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477838" y="12065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2. </a:t>
            </a:r>
            <a:r>
              <a:rPr lang="vi-VN" altLang="en-US" sz="3200">
                <a:solidFill>
                  <a:srgbClr val="0070C0"/>
                </a:solidFill>
                <a:cs typeface="Times New Roman" pitchFamily="18" charset="0"/>
              </a:rPr>
              <a:t>Nhóm thực phẩm giàu chất đạm</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854075" y="2024063"/>
            <a:ext cx="36464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Chất đạm(</a:t>
            </a:r>
            <a:r>
              <a:rPr lang="vi-VN" altLang="en-US" sz="3200">
                <a:solidFill>
                  <a:srgbClr val="0070C0"/>
                </a:solidFill>
                <a:cs typeface="Times New Roman" pitchFamily="18" charset="0"/>
              </a:rPr>
              <a:t>protein</a:t>
            </a:r>
            <a:r>
              <a:rPr lang="en-US" altLang="en-US" sz="3200">
                <a:solidFill>
                  <a:srgbClr val="0070C0"/>
                </a:solidFill>
                <a:cs typeface="Times New Roman" pitchFamily="18" charset="0"/>
              </a:rPr>
              <a:t>)</a:t>
            </a:r>
            <a:r>
              <a:rPr lang="vi-VN" altLang="en-US" sz="3200">
                <a:solidFill>
                  <a:srgbClr val="0070C0"/>
                </a:solidFill>
                <a:cs typeface="Times New Roman" pitchFamily="18" charset="0"/>
              </a:rPr>
              <a:t> là thành phần dinh dưỡng để cấu trúc cơ thể và giúp cơ thể phát triển tốt</a:t>
            </a:r>
            <a:endParaRPr lang="en-US" altLang="vi-VN" sz="3200">
              <a:solidFill>
                <a:srgbClr val="0070C0"/>
              </a:solidFill>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32542" t="-4684" r="35843" b="53040"/>
          <a:stretch>
            <a:fillRect/>
          </a:stretch>
        </p:blipFill>
        <p:spPr bwMode="auto">
          <a:xfrm>
            <a:off x="4713288" y="1477963"/>
            <a:ext cx="37639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219406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90600"/>
            <a:ext cx="8116887" cy="850900"/>
          </a:xfrm>
        </p:spPr>
        <p:txBody>
          <a:bodyPr/>
          <a:lstStyle/>
          <a:p>
            <a:r>
              <a:rPr lang="en-US" dirty="0" smtClean="0">
                <a:solidFill>
                  <a:srgbClr val="FF0000"/>
                </a:solidFill>
              </a:rPr>
              <a:t>BẢO QUẢN VÀ CHẾ BIẾN THỰC PHẨM</a:t>
            </a:r>
            <a:endParaRPr lang="en-US" dirty="0">
              <a:solidFill>
                <a:srgbClr val="FF0000"/>
              </a:solidFill>
            </a:endParaRPr>
          </a:p>
        </p:txBody>
      </p:sp>
      <p:sp>
        <p:nvSpPr>
          <p:cNvPr id="5" name="Text Placeholder 4"/>
          <p:cNvSpPr>
            <a:spLocks noGrp="1"/>
          </p:cNvSpPr>
          <p:nvPr>
            <p:ph type="body" idx="1"/>
          </p:nvPr>
        </p:nvSpPr>
        <p:spPr>
          <a:xfrm>
            <a:off x="3124200" y="228600"/>
            <a:ext cx="2314800" cy="596900"/>
          </a:xfrm>
        </p:spPr>
        <p:txBody>
          <a:bodyPr>
            <a:normAutofit/>
          </a:bodyPr>
          <a:lstStyle/>
          <a:p>
            <a:pPr algn="ctr"/>
            <a:r>
              <a:rPr lang="en-US" sz="3200" b="1" i="1" dirty="0" smtClean="0">
                <a:solidFill>
                  <a:srgbClr val="00B050"/>
                </a:solidFill>
              </a:rPr>
              <a:t>CHƯƠNG II</a:t>
            </a:r>
            <a:endParaRPr lang="en-US" sz="3200" b="1" i="1" dirty="0">
              <a:solidFill>
                <a:srgbClr val="00B050"/>
              </a:solidFill>
            </a:endParaRPr>
          </a:p>
        </p:txBody>
      </p:sp>
      <p:pic>
        <p:nvPicPr>
          <p:cNvPr id="1026" name="Picture 2" descr="Thực phẩm xanh là gì? Có gì tốt đối với sức khỏe? - Gợi ý -  Thuvienmuasam.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468" y="2521857"/>
            <a:ext cx="4264561" cy="4031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lựa chọn và chế biến thực phẩm giúp đảm bảo chất dinh dư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5315953" cy="306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18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29147"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rgbClr val="FF0000"/>
                </a:solidFill>
                <a:cs typeface="Times New Roman" pitchFamily="18" charset="0"/>
              </a:rPr>
              <a:t>Căn</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cứ</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vào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dinh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dưỡng</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có</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tỉ</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lệ</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cao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thực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phẩm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được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phân</a:t>
            </a:r>
            <a:r>
              <a:rPr lang="en-US" altLang="en-US" sz="2800" dirty="0">
                <a:solidFill>
                  <a:srgbClr val="FF0000"/>
                </a:solidFill>
                <a:cs typeface="Times New Roman" pitchFamily="18" charset="0"/>
              </a:rPr>
              <a:t> chia </a:t>
            </a:r>
            <a:r>
              <a:rPr lang="en-US" altLang="en-US" sz="2800" dirty="0" err="1">
                <a:solidFill>
                  <a:srgbClr val="FF0000"/>
                </a:solidFill>
                <a:cs typeface="Times New Roman" pitchFamily="18" charset="0"/>
              </a:rPr>
              <a:t>thành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các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nhóm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như</a:t>
            </a:r>
            <a:r>
              <a:rPr lang="en-US" altLang="en-US" sz="2800" dirty="0">
                <a:solidFill>
                  <a:srgbClr val="FF0000"/>
                </a:solidFill>
                <a:cs typeface="Times New Roman" pitchFamily="18" charset="0"/>
              </a:rPr>
              <a:t> ở </a:t>
            </a:r>
            <a:r>
              <a:rPr lang="en-US" altLang="en-US" sz="2800" dirty="0" err="1">
                <a:solidFill>
                  <a:srgbClr val="FF0000"/>
                </a:solidFill>
                <a:cs typeface="Times New Roman" pitchFamily="18" charset="0"/>
              </a:rPr>
              <a:t>cột</a:t>
            </a:r>
            <a:r>
              <a:rPr lang="en-US" altLang="en-US" sz="2800" dirty="0">
                <a:solidFill>
                  <a:srgbClr val="FF0000"/>
                </a:solidFill>
                <a:cs typeface="Times New Roman" pitchFamily="18" charset="0"/>
              </a:rPr>
              <a:t> (1</a:t>
            </a:r>
            <a:r>
              <a:rPr lang="en-US" altLang="en-US" sz="2800" dirty="0" smtClean="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7173" name="Rectangle 10"/>
          <p:cNvSpPr>
            <a:spLocks noChangeArrowheads="1"/>
          </p:cNvSpPr>
          <p:nvPr/>
        </p:nvSpPr>
        <p:spPr bwMode="auto">
          <a:xfrm>
            <a:off x="114300" y="7034213"/>
            <a:ext cx="8616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chemeClr val="hlink"/>
                </a:solidFill>
              </a:rPr>
              <a:t>- Em hãy  cho biết tên các nhóm thực phẩm có trong Hình 4.1.</a:t>
            </a:r>
            <a:endParaRPr lang="en-US" altLang="en-US" sz="2600"/>
          </a:p>
        </p:txBody>
      </p:sp>
      <p:pic>
        <p:nvPicPr>
          <p:cNvPr id="717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0" y="22098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747713" y="157797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smtClean="0">
                <a:solidFill>
                  <a:srgbClr val="00B050"/>
                </a:solidFill>
                <a:cs typeface="Times New Roman" pitchFamily="18" charset="0"/>
              </a:rPr>
              <a:t>   </a:t>
            </a:r>
            <a:r>
              <a:rPr lang="en-US" altLang="en-US" sz="2800" b="1" i="1" dirty="0" err="1" smtClean="0">
                <a:solidFill>
                  <a:srgbClr val="00B050"/>
                </a:solidFill>
                <a:cs typeface="Times New Roman" pitchFamily="18" charset="0"/>
              </a:rPr>
              <a:t>Nhóm</a:t>
            </a:r>
            <a:r>
              <a:rPr lang="en-US" altLang="en-US" sz="2800" b="1" i="1" dirty="0" smtClean="0">
                <a:solidFill>
                  <a:srgbClr val="00B050"/>
                </a:solidFill>
                <a:cs typeface="Times New Roman" pitchFamily="18" charset="0"/>
              </a:rPr>
              <a:t> </a:t>
            </a:r>
            <a:r>
              <a:rPr lang="en-US" altLang="en-US" sz="2800" b="1" i="1" dirty="0" err="1">
                <a:solidFill>
                  <a:srgbClr val="00B050"/>
                </a:solidFill>
                <a:cs typeface="Times New Roman" pitchFamily="18" charset="0"/>
              </a:rPr>
              <a:t>thực</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phẩm</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và</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nguồn</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cung</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cấp</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chính</a:t>
            </a:r>
            <a:endParaRPr lang="en-US" altLang="en-US" sz="2800" b="1" i="1" dirty="0">
              <a:solidFill>
                <a:srgbClr val="00B050"/>
              </a:solidFill>
              <a:cs typeface="Times New Roman" pitchFamily="18" charset="0"/>
            </a:endParaRPr>
          </a:p>
        </p:txBody>
      </p:sp>
    </p:spTree>
    <p:extLst>
      <p:ext uri="{BB962C8B-B14F-4D97-AF65-F5344CB8AC3E}">
        <p14:creationId xmlns:p14="http://schemas.microsoft.com/office/powerpoint/2010/main" val="1225827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wipe(down)">
                                      <p:cBhvr>
                                        <p:cTn id="19"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604838" y="1117600"/>
            <a:ext cx="843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0070C0"/>
                </a:solidFill>
                <a:cs typeface="Times New Roman" pitchFamily="18" charset="0"/>
              </a:rPr>
              <a:t>5. </a:t>
            </a:r>
            <a:r>
              <a:rPr lang="vi-VN" altLang="en-US" sz="3200">
                <a:solidFill>
                  <a:srgbClr val="0070C0"/>
                </a:solidFill>
                <a:cs typeface="Times New Roman" pitchFamily="18" charset="0"/>
              </a:rPr>
              <a:t>Nhóm </a:t>
            </a:r>
            <a:r>
              <a:rPr lang="en-US" altLang="en-US" sz="3200">
                <a:solidFill>
                  <a:srgbClr val="0070C0"/>
                </a:solidFill>
                <a:cs typeface="Times New Roman" pitchFamily="18" charset="0"/>
              </a:rPr>
              <a:t>thực phẩm giàu chất khoáng</a:t>
            </a:r>
          </a:p>
        </p:txBody>
      </p:sp>
      <p:sp>
        <p:nvSpPr>
          <p:cNvPr id="10" name="Text Box 5"/>
          <p:cNvSpPr txBox="1">
            <a:spLocks noChangeArrowheads="1"/>
          </p:cNvSpPr>
          <p:nvPr/>
        </p:nvSpPr>
        <p:spPr bwMode="auto">
          <a:xfrm>
            <a:off x="782638" y="2303463"/>
            <a:ext cx="36464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Chất khoáng giúp cho sự phát triển của xương</a:t>
            </a:r>
            <a:r>
              <a:rPr lang="en-US" altLang="en-US" sz="3200" dirty="0" smtClean="0">
                <a:solidFill>
                  <a:srgbClr val="0070C0"/>
                </a:solidFill>
                <a:latin typeface="+mj-lt"/>
              </a:rPr>
              <a:t>,</a:t>
            </a:r>
            <a:r>
              <a:rPr lang="vi-VN" altLang="en-US" sz="3200" dirty="0" smtClean="0">
                <a:solidFill>
                  <a:srgbClr val="0070C0"/>
                </a:solidFill>
                <a:latin typeface="+mj-lt"/>
              </a:rPr>
              <a:t> hoạt động của cơ bắp</a:t>
            </a:r>
            <a:r>
              <a:rPr lang="en-US" altLang="en-US" sz="3200" dirty="0" smtClean="0">
                <a:solidFill>
                  <a:srgbClr val="0070C0"/>
                </a:solidFill>
                <a:latin typeface="+mj-lt"/>
              </a:rPr>
              <a:t>,</a:t>
            </a:r>
            <a:r>
              <a:rPr lang="vi-VN" altLang="en-US" sz="3200" dirty="0" smtClean="0">
                <a:solidFill>
                  <a:srgbClr val="0070C0"/>
                </a:solidFill>
                <a:latin typeface="+mj-lt"/>
              </a:rPr>
              <a:t> cấu tạo hồng cầu</a:t>
            </a:r>
            <a:endParaRPr lang="en-US" altLang="vi-VN" sz="3200" dirty="0" smtClean="0">
              <a:solidFill>
                <a:srgbClr val="0070C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63231" t="45784" r="661" b="10193"/>
          <a:stretch>
            <a:fillRect/>
          </a:stretch>
        </p:blipFill>
        <p:spPr bwMode="auto">
          <a:xfrm>
            <a:off x="4556125" y="2362200"/>
            <a:ext cx="4295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536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531213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7411" name="Rectangle 10"/>
          <p:cNvSpPr>
            <a:spLocks noChangeArrowheads="1"/>
          </p:cNvSpPr>
          <p:nvPr/>
        </p:nvSpPr>
        <p:spPr bwMode="auto">
          <a:xfrm>
            <a:off x="477838" y="533400"/>
            <a:ext cx="4857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3300"/>
                </a:solidFill>
              </a:rPr>
              <a:t>II. </a:t>
            </a:r>
            <a:r>
              <a:rPr lang="en-US" altLang="en-US"/>
              <a:t> </a:t>
            </a:r>
            <a:r>
              <a:rPr lang="en-US" altLang="en-US" sz="3200">
                <a:solidFill>
                  <a:srgbClr val="FF3300"/>
                </a:solidFill>
              </a:rPr>
              <a:t>ĂN UỐNG KHOA HỌC</a:t>
            </a:r>
          </a:p>
        </p:txBody>
      </p:sp>
      <p:sp>
        <p:nvSpPr>
          <p:cNvPr id="9" name="Text Box 5"/>
          <p:cNvSpPr txBox="1">
            <a:spLocks noChangeArrowheads="1"/>
          </p:cNvSpPr>
          <p:nvPr/>
        </p:nvSpPr>
        <p:spPr bwMode="auto">
          <a:xfrm>
            <a:off x="533400" y="1349375"/>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1. </a:t>
            </a:r>
            <a:r>
              <a:rPr lang="vi-VN" altLang="en-US" sz="3200">
                <a:solidFill>
                  <a:srgbClr val="0070C0"/>
                </a:solidFill>
                <a:cs typeface="Times New Roman" pitchFamily="18" charset="0"/>
              </a:rPr>
              <a:t>Bữa  ăn hợp lý</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498475" y="1933575"/>
            <a:ext cx="3983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Bữa ăn hợp lý là bữa ăn có sự kết hợp đa dạng các loại thực phẩm cần thiết theo tỉ lệ thích hợp để cung cấp vừa đủ cho nhu cầu của cơ thể </a:t>
            </a:r>
            <a:r>
              <a:rPr lang="en-US" altLang="en-US" sz="3200" dirty="0" smtClean="0">
                <a:solidFill>
                  <a:srgbClr val="0070C0"/>
                </a:solidFill>
                <a:latin typeface="+mj-lt"/>
              </a:rPr>
              <a:t>n</a:t>
            </a:r>
            <a:r>
              <a:rPr lang="vi-VN" altLang="en-US" sz="3200" dirty="0" smtClean="0">
                <a:solidFill>
                  <a:srgbClr val="0070C0"/>
                </a:solidFill>
                <a:latin typeface="+mj-lt"/>
              </a:rPr>
              <a:t>ăng lượng và chất dinh dưỡng</a:t>
            </a:r>
            <a:endParaRPr lang="en-US" altLang="vi-VN" sz="3200" dirty="0" smtClean="0">
              <a:solidFill>
                <a:srgbClr val="0070C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6763" y="2000250"/>
            <a:ext cx="401796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772936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9463" name="Rectangle 1"/>
          <p:cNvSpPr>
            <a:spLocks noChangeArrowheads="1"/>
          </p:cNvSpPr>
          <p:nvPr/>
        </p:nvSpPr>
        <p:spPr bwMode="auto">
          <a:xfrm>
            <a:off x="762000" y="1184275"/>
            <a:ext cx="7467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Trong ba bữa sau bữa ăn nào đảm bảo </a:t>
            </a:r>
            <a:r>
              <a:rPr lang="en-US" altLang="en-US" sz="3200" dirty="0" err="1">
                <a:solidFill>
                  <a:srgbClr val="0070C0"/>
                </a:solidFill>
                <a:cs typeface="Times New Roman" panose="02020603050405020304" pitchFamily="18" charset="0"/>
              </a:rPr>
              <a:t>tiêu</a:t>
            </a:r>
            <a:r>
              <a:rPr lang="en-US" altLang="en-US" sz="3200" dirty="0">
                <a:solidFill>
                  <a:srgbClr val="0070C0"/>
                </a:solidFill>
                <a:cs typeface="Times New Roman" panose="02020603050405020304" pitchFamily="18" charset="0"/>
              </a:rPr>
              <a:t> </a:t>
            </a:r>
            <a:r>
              <a:rPr lang="en-US" altLang="en-US" sz="3200" dirty="0" err="1">
                <a:solidFill>
                  <a:srgbClr val="0070C0"/>
                </a:solidFill>
                <a:cs typeface="Times New Roman" panose="02020603050405020304" pitchFamily="18" charset="0"/>
              </a:rPr>
              <a:t>chí</a:t>
            </a:r>
            <a:r>
              <a:rPr lang="en-US" altLang="en-US" sz="3200" dirty="0">
                <a:solidFill>
                  <a:srgbClr val="0070C0"/>
                </a:solidFill>
                <a:cs typeface="Times New Roman" panose="02020603050405020304" pitchFamily="18" charset="0"/>
              </a:rPr>
              <a:t> </a:t>
            </a:r>
            <a:r>
              <a:rPr lang="vi-VN" altLang="en-US" sz="3200" dirty="0">
                <a:solidFill>
                  <a:srgbClr val="0070C0"/>
                </a:solidFill>
                <a:latin typeface="+mj-lt"/>
              </a:rPr>
              <a:t>của </a:t>
            </a:r>
            <a:r>
              <a:rPr lang="vi-VN" altLang="en-US" sz="3200" dirty="0" smtClean="0">
                <a:solidFill>
                  <a:srgbClr val="0070C0"/>
                </a:solidFill>
                <a:latin typeface="+mj-lt"/>
              </a:rPr>
              <a:t>bữa ăn hợp lý nhất</a:t>
            </a:r>
            <a:r>
              <a:rPr lang="en-US" altLang="en-US" sz="3200" dirty="0" smtClean="0">
                <a:solidFill>
                  <a:srgbClr val="0070C0"/>
                </a:solidFill>
                <a:latin typeface="+mj-lt"/>
              </a:rPr>
              <a:t>?</a:t>
            </a:r>
            <a:r>
              <a:rPr lang="vi-VN" altLang="en-US" sz="3200" dirty="0" smtClean="0">
                <a:solidFill>
                  <a:srgbClr val="0070C0"/>
                </a:solidFill>
                <a:latin typeface="+mj-lt"/>
              </a:rPr>
              <a:t> Vì sao</a:t>
            </a:r>
            <a:r>
              <a:rPr lang="en-US" altLang="en-US" sz="3200" dirty="0" smtClean="0">
                <a:solidFill>
                  <a:srgbClr val="0070C0"/>
                </a:solidFill>
                <a:latin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910" t="19839" r="-2910" b="-752"/>
          <a:stretch>
            <a:fillRect/>
          </a:stretch>
        </p:blipFill>
        <p:spPr bwMode="auto">
          <a:xfrm>
            <a:off x="358775" y="2235200"/>
            <a:ext cx="8785225"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1"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47149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2" y="30480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219200" y="446087"/>
            <a:ext cx="2628900" cy="584200"/>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0000"/>
                </a:solidFill>
                <a:latin typeface="#9Slide05 Habano" panose="02040603050506020204" pitchFamily="18" charset="0"/>
              </a:rPr>
              <a:t>Khám</a:t>
            </a:r>
            <a:r>
              <a:rPr lang="en-US" sz="3200" b="1" kern="0" dirty="0" smtClean="0">
                <a:solidFill>
                  <a:srgbClr val="FF0000"/>
                </a:solidFill>
                <a:latin typeface="#9Slide05 Habano" panose="02040603050506020204" pitchFamily="18" charset="0"/>
              </a:rPr>
              <a:t> </a:t>
            </a:r>
            <a:r>
              <a:rPr lang="en-US" sz="3200" b="1" kern="0" dirty="0" err="1" smtClean="0">
                <a:solidFill>
                  <a:srgbClr val="FF0000"/>
                </a:solidFill>
                <a:latin typeface="#9Slide05 Habano" panose="02040603050506020204" pitchFamily="18" charset="0"/>
              </a:rPr>
              <a:t>phá</a:t>
            </a:r>
            <a:endParaRPr lang="en-US" sz="3200" b="1" kern="0" dirty="0">
              <a:solidFill>
                <a:srgbClr val="FF0000"/>
              </a:solidFill>
              <a:latin typeface="#9Slide05 Habano" panose="02040603050506020204" pitchFamily="18" charset="0"/>
            </a:endParaRPr>
          </a:p>
        </p:txBody>
      </p:sp>
      <p:sp>
        <p:nvSpPr>
          <p:cNvPr id="10" name="Rectangle 9"/>
          <p:cNvSpPr/>
          <p:nvPr/>
        </p:nvSpPr>
        <p:spPr>
          <a:xfrm>
            <a:off x="631824" y="1219200"/>
            <a:ext cx="7826375" cy="1146175"/>
          </a:xfrm>
          <a:prstGeom prst="rect">
            <a:avLst/>
          </a:prstGeom>
        </p:spPr>
        <p:txBody>
          <a:bodyPr>
            <a:spAutoFit/>
          </a:bodyPr>
          <a:lstStyle/>
          <a:p>
            <a:pPr algn="ctr">
              <a:lnSpc>
                <a:spcPct val="107000"/>
              </a:lnSpc>
              <a:defRPr/>
            </a:pPr>
            <a:r>
              <a:rPr lang="en-US" sz="3200" dirty="0">
                <a:solidFill>
                  <a:srgbClr val="0070C0"/>
                </a:solidFill>
                <a:ea typeface="+mj-ea"/>
                <a:cs typeface="Times New Roman" panose="02020603050405020304" pitchFamily="18" charset="0"/>
              </a:rPr>
              <a:t>Theo </a:t>
            </a:r>
            <a:r>
              <a:rPr lang="vi-VN" sz="3200" dirty="0">
                <a:solidFill>
                  <a:srgbClr val="0070C0"/>
                </a:solidFill>
                <a:ea typeface="+mj-ea"/>
                <a:cs typeface="Times New Roman" panose="02020603050405020304" pitchFamily="18" charset="0"/>
              </a:rPr>
              <a:t>em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vi-VN" sz="3200" dirty="0">
                <a:solidFill>
                  <a:srgbClr val="0070C0"/>
                </a:solidFill>
                <a:ea typeface="+mj-ea"/>
                <a:cs typeface="Times New Roman" panose="02020603050405020304" pitchFamily="18" charset="0"/>
              </a:rPr>
              <a:t> xem chương trình truyền hình trong bữa ăn sẽ có tác hại gì</a:t>
            </a:r>
            <a:r>
              <a:rPr lang="en-US" sz="3200" dirty="0">
                <a:solidFill>
                  <a:srgbClr val="0070C0"/>
                </a:solidFill>
                <a:ea typeface="+mj-ea"/>
                <a:cs typeface="Times New Roman" panose="02020603050405020304" pitchFamily="18" charset="0"/>
              </a:rPr>
              <a:t>?</a:t>
            </a:r>
          </a:p>
        </p:txBody>
      </p:sp>
      <p:sp>
        <p:nvSpPr>
          <p:cNvPr id="2150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8674" name="Picture 2" descr="Tác hại khó lường khi vừa ăn vừa xem tivi, điện th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571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9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ppt_x"/>
                                          </p:val>
                                        </p:tav>
                                        <p:tav tm="100000">
                                          <p:val>
                                            <p:strVal val="#ppt_x"/>
                                          </p:val>
                                        </p:tav>
                                      </p:tavLst>
                                    </p:anim>
                                    <p:anim calcmode="lin" valueType="num">
                                      <p:cBhvr additive="base">
                                        <p:cTn id="17"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a:t>
            </a:r>
            <a:r>
              <a:rPr lang="vi-VN" sz="3200" b="1" dirty="0">
                <a:solidFill>
                  <a:schemeClr val="bg1"/>
                </a:solidFill>
                <a:latin typeface="+mj-lt"/>
                <a:ea typeface="+mj-ea"/>
                <a:cs typeface="+mj-cs"/>
              </a:rPr>
              <a:t>cuộc</a:t>
            </a:r>
            <a:r>
              <a:rPr lang="vi-VN" sz="3200" dirty="0">
                <a:solidFill>
                  <a:schemeClr val="bg1"/>
                </a:solidFill>
                <a:latin typeface="+mj-lt"/>
                <a:ea typeface="+mj-ea"/>
                <a:cs typeface="+mj-cs"/>
              </a:rPr>
              <a:t>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9459" name="Rectangle 10"/>
          <p:cNvSpPr>
            <a:spLocks noChangeArrowheads="1"/>
          </p:cNvSpPr>
          <p:nvPr/>
        </p:nvSpPr>
        <p:spPr bwMode="auto">
          <a:xfrm>
            <a:off x="477838" y="288563"/>
            <a:ext cx="5110502" cy="584775"/>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a:solidFill>
                  <a:srgbClr val="FF3300"/>
                </a:solidFill>
              </a:rPr>
              <a:t>II.  ĂN UỐNG KHOA HỌC</a:t>
            </a:r>
          </a:p>
        </p:txBody>
      </p:sp>
      <p:sp>
        <p:nvSpPr>
          <p:cNvPr id="9" name="Text Box 5"/>
          <p:cNvSpPr txBox="1">
            <a:spLocks noChangeArrowheads="1"/>
          </p:cNvSpPr>
          <p:nvPr/>
        </p:nvSpPr>
        <p:spPr bwMode="auto">
          <a:xfrm>
            <a:off x="272005" y="878575"/>
            <a:ext cx="6084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dirty="0">
                <a:solidFill>
                  <a:srgbClr val="0070C0"/>
                </a:solidFill>
                <a:cs typeface="Times New Roman" pitchFamily="18" charset="0"/>
              </a:rPr>
              <a:t>2. </a:t>
            </a:r>
            <a:r>
              <a:rPr lang="vi-VN" altLang="en-US" sz="3200" b="1" dirty="0">
                <a:solidFill>
                  <a:srgbClr val="0070C0"/>
                </a:solidFill>
                <a:cs typeface="Times New Roman" pitchFamily="18" charset="0"/>
              </a:rPr>
              <a:t>Thói quen ăn uống khoa học </a:t>
            </a:r>
            <a:endParaRPr lang="en-US" altLang="vi-VN" sz="3200" b="1" dirty="0">
              <a:solidFill>
                <a:srgbClr val="0070C0"/>
              </a:solidFill>
              <a:cs typeface="Times New Roman" pitchFamily="18" charset="0"/>
            </a:endParaRPr>
          </a:p>
        </p:txBody>
      </p:sp>
      <p:sp>
        <p:nvSpPr>
          <p:cNvPr id="10" name="Text Box 5"/>
          <p:cNvSpPr txBox="1">
            <a:spLocks noChangeArrowheads="1"/>
          </p:cNvSpPr>
          <p:nvPr/>
        </p:nvSpPr>
        <p:spPr bwMode="auto">
          <a:xfrm>
            <a:off x="511597" y="1930430"/>
            <a:ext cx="411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dirty="0" smtClean="0">
                <a:solidFill>
                  <a:srgbClr val="0070C0"/>
                </a:solidFill>
                <a:latin typeface="Arial" panose="020B0604020202020204" pitchFamily="34" charset="0"/>
              </a:rPr>
              <a:t> </a:t>
            </a:r>
            <a:r>
              <a:rPr lang="vi-VN" altLang="en-US" sz="3200" dirty="0" smtClean="0">
                <a:solidFill>
                  <a:srgbClr val="0070C0"/>
                </a:solidFill>
                <a:latin typeface="+mj-lt"/>
              </a:rPr>
              <a:t>Ăn </a:t>
            </a:r>
            <a:r>
              <a:rPr lang="en-US" altLang="en-US" sz="3200" dirty="0" err="1" smtClean="0">
                <a:solidFill>
                  <a:srgbClr val="0070C0"/>
                </a:solidFill>
                <a:latin typeface="+mj-lt"/>
              </a:rPr>
              <a:t>đúng</a:t>
            </a:r>
            <a:r>
              <a:rPr lang="en-US" altLang="en-US" sz="3200" dirty="0" smtClean="0">
                <a:solidFill>
                  <a:srgbClr val="0070C0"/>
                </a:solidFill>
                <a:latin typeface="+mj-lt"/>
              </a:rPr>
              <a:t> </a:t>
            </a:r>
            <a:r>
              <a:rPr lang="en-US" altLang="en-US" sz="3200" dirty="0" err="1" smtClean="0">
                <a:solidFill>
                  <a:srgbClr val="0070C0"/>
                </a:solidFill>
                <a:latin typeface="+mj-lt"/>
              </a:rPr>
              <a:t>bữa</a:t>
            </a:r>
            <a:endParaRPr lang="en-US" altLang="en-US" sz="3200" dirty="0" smtClean="0">
              <a:solidFill>
                <a:srgbClr val="0070C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1882775"/>
            <a:ext cx="4951412"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Text Box 5"/>
          <p:cNvSpPr txBox="1">
            <a:spLocks noChangeArrowheads="1"/>
          </p:cNvSpPr>
          <p:nvPr/>
        </p:nvSpPr>
        <p:spPr bwMode="auto">
          <a:xfrm>
            <a:off x="327025" y="27066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Ăn đúng cách </a:t>
            </a:r>
            <a:endParaRPr lang="en-US" altLang="en-US" sz="3200" dirty="0" smtClean="0">
              <a:solidFill>
                <a:srgbClr val="0070C0"/>
              </a:solidFill>
              <a:latin typeface="+mj-lt"/>
            </a:endParaRPr>
          </a:p>
        </p:txBody>
      </p:sp>
      <p:sp>
        <p:nvSpPr>
          <p:cNvPr id="13" name="Text Box 5"/>
          <p:cNvSpPr txBox="1">
            <a:spLocks noChangeArrowheads="1"/>
          </p:cNvSpPr>
          <p:nvPr/>
        </p:nvSpPr>
        <p:spPr bwMode="auto">
          <a:xfrm>
            <a:off x="304800" y="48783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Uống </a:t>
            </a:r>
            <a:r>
              <a:rPr lang="en-US" altLang="en-US" sz="3200" dirty="0" err="1" smtClean="0">
                <a:solidFill>
                  <a:srgbClr val="0070C0"/>
                </a:solidFill>
                <a:latin typeface="+mj-lt"/>
              </a:rPr>
              <a:t>đủ</a:t>
            </a:r>
            <a:r>
              <a:rPr lang="vi-VN" altLang="en-US" sz="3200" dirty="0" smtClean="0">
                <a:solidFill>
                  <a:srgbClr val="0070C0"/>
                </a:solidFill>
                <a:latin typeface="+mj-lt"/>
              </a:rPr>
              <a:t> nước</a:t>
            </a:r>
            <a:endParaRPr lang="en-US" altLang="vi-VN" sz="3200" dirty="0" smtClean="0">
              <a:solidFill>
                <a:srgbClr val="0070C0"/>
              </a:solidFill>
              <a:latin typeface="+mj-lt"/>
            </a:endParaRPr>
          </a:p>
        </p:txBody>
      </p:sp>
      <p:sp>
        <p:nvSpPr>
          <p:cNvPr id="14" name="Text Box 5"/>
          <p:cNvSpPr txBox="1">
            <a:spLocks noChangeArrowheads="1"/>
          </p:cNvSpPr>
          <p:nvPr/>
        </p:nvSpPr>
        <p:spPr bwMode="auto">
          <a:xfrm>
            <a:off x="304800" y="3429000"/>
            <a:ext cx="4114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Đảm bảo an toàn vệ</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mj-lt"/>
              </a:rPr>
              <a:t> sinh thực phẩm</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Arial" panose="020B0604020202020204" pitchFamily="34" charset="0"/>
              </a:rPr>
              <a:t> </a:t>
            </a:r>
            <a:endParaRPr lang="en-US" altLang="vi-VN" sz="3200" dirty="0" smtClean="0">
              <a:solidFill>
                <a:srgbClr val="0070C0"/>
              </a:solidFill>
              <a:latin typeface="Arial" panose="020B0604020202020204" pitchFamily="34"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56675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29718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3124200"/>
            <a:ext cx="4865523" cy="3763701"/>
            <a:chOff x="0" y="3124200"/>
            <a:chExt cx="4865523" cy="3763701"/>
          </a:xfrm>
        </p:grpSpPr>
        <p:sp>
          <p:nvSpPr>
            <p:cNvPr id="5" name="Explosion 2 4"/>
            <p:cNvSpPr/>
            <p:nvPr/>
          </p:nvSpPr>
          <p:spPr>
            <a:xfrm>
              <a:off x="0" y="3124200"/>
              <a:ext cx="4865523" cy="37637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57038">
              <a:off x="714726" y="4229361"/>
              <a:ext cx="3240247" cy="1938992"/>
            </a:xfrm>
            <a:prstGeom prst="rect">
              <a:avLst/>
            </a:prstGeom>
            <a:noFill/>
          </p:spPr>
          <p:txBody>
            <a:bodyPr wrap="square" rtlCol="0">
              <a:spAutoFit/>
            </a:bodyPr>
            <a:lstStyle/>
            <a:p>
              <a:pPr algn="ct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đóng</a:t>
              </a:r>
              <a:r>
                <a:rPr lang="en-US" sz="2400" b="1" dirty="0" smtClean="0">
                  <a:solidFill>
                    <a:schemeClr val="tx2"/>
                  </a:solidFill>
                </a:rPr>
                <a:t> </a:t>
              </a:r>
              <a:r>
                <a:rPr lang="en-US" sz="2400" b="1" dirty="0" err="1" smtClean="0">
                  <a:solidFill>
                    <a:schemeClr val="tx2"/>
                  </a:solidFill>
                </a:rPr>
                <a:t>vai</a:t>
              </a:r>
              <a:r>
                <a:rPr lang="en-US" sz="2400" b="1" dirty="0" smtClean="0">
                  <a:solidFill>
                    <a:schemeClr val="tx2"/>
                  </a:solidFill>
                </a:rPr>
                <a:t> 1 </a:t>
              </a:r>
              <a:r>
                <a:rPr lang="en-US" sz="2400" b="1" dirty="0" err="1" smtClean="0">
                  <a:solidFill>
                    <a:schemeClr val="tx2"/>
                  </a:solidFill>
                </a:rPr>
                <a:t>chuyên</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em</a:t>
              </a:r>
              <a:r>
                <a:rPr lang="en-US" sz="2400" b="1" dirty="0" smtClean="0">
                  <a:solidFill>
                    <a:schemeClr val="tx2"/>
                  </a:solidFill>
                </a:rPr>
                <a:t> </a:t>
              </a: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thiết</a:t>
              </a:r>
              <a:r>
                <a:rPr lang="en-US" sz="2400" b="1" dirty="0" smtClean="0">
                  <a:solidFill>
                    <a:schemeClr val="tx2"/>
                  </a:solidFill>
                </a:rPr>
                <a:t> </a:t>
              </a:r>
              <a:r>
                <a:rPr lang="en-US" sz="2400" b="1" dirty="0" err="1" smtClean="0">
                  <a:solidFill>
                    <a:schemeClr val="tx2"/>
                  </a:solidFill>
                </a:rPr>
                <a:t>kế</a:t>
              </a:r>
              <a:r>
                <a:rPr lang="en-US" sz="2400" b="1" dirty="0" smtClean="0">
                  <a:solidFill>
                    <a:schemeClr val="tx2"/>
                  </a:solidFill>
                </a:rPr>
                <a:t> 1 </a:t>
              </a:r>
              <a:r>
                <a:rPr lang="en-US" sz="2400" b="1" dirty="0" err="1" smtClean="0">
                  <a:solidFill>
                    <a:schemeClr val="tx2"/>
                  </a:solidFill>
                </a:rPr>
                <a:t>bữa</a:t>
              </a:r>
              <a:r>
                <a:rPr lang="en-US" sz="2400" b="1" dirty="0" smtClean="0">
                  <a:solidFill>
                    <a:schemeClr val="tx2"/>
                  </a:solidFill>
                </a:rPr>
                <a:t> </a:t>
              </a:r>
              <a:r>
                <a:rPr lang="en-US" sz="2400" b="1" dirty="0" err="1" smtClean="0">
                  <a:solidFill>
                    <a:schemeClr val="tx2"/>
                  </a:solidFill>
                </a:rPr>
                <a:t>ăn</a:t>
              </a:r>
              <a:r>
                <a:rPr lang="en-US" sz="2400" b="1" dirty="0" smtClean="0">
                  <a:solidFill>
                    <a:schemeClr val="tx2"/>
                  </a:solidFill>
                </a:rPr>
                <a:t> </a:t>
              </a:r>
              <a:r>
                <a:rPr lang="en-US" sz="2400" b="1" dirty="0" err="1" smtClean="0">
                  <a:solidFill>
                    <a:schemeClr val="tx2"/>
                  </a:solidFill>
                </a:rPr>
                <a:t>có</a:t>
              </a:r>
              <a:r>
                <a:rPr lang="en-US" sz="2400" b="1" dirty="0" smtClean="0">
                  <a:solidFill>
                    <a:schemeClr val="tx2"/>
                  </a:solidFill>
                </a:rPr>
                <a:t> </a:t>
              </a:r>
              <a:r>
                <a:rPr lang="en-US" sz="2400" b="1" dirty="0" err="1" smtClean="0">
                  <a:solidFill>
                    <a:schemeClr val="tx2"/>
                  </a:solidFill>
                </a:rPr>
                <a:t>đầy</a:t>
              </a:r>
              <a:r>
                <a:rPr lang="en-US" sz="2400" b="1" dirty="0" smtClean="0">
                  <a:solidFill>
                    <a:schemeClr val="tx2"/>
                  </a:solidFill>
                </a:rPr>
                <a:t> </a:t>
              </a:r>
              <a:r>
                <a:rPr lang="en-US" sz="2400" b="1" dirty="0" err="1" smtClean="0">
                  <a:solidFill>
                    <a:schemeClr val="tx2"/>
                  </a:solidFill>
                </a:rPr>
                <a:t>đủ</a:t>
              </a:r>
              <a:r>
                <a:rPr lang="en-US" sz="2400" b="1" dirty="0" smtClean="0">
                  <a:solidFill>
                    <a:schemeClr val="tx2"/>
                  </a:solidFill>
                </a:rPr>
                <a:t> </a:t>
              </a:r>
              <a:r>
                <a:rPr lang="en-US" sz="2400" b="1" dirty="0" err="1" smtClean="0">
                  <a:solidFill>
                    <a:schemeClr val="tx2"/>
                  </a:solidFill>
                </a:rPr>
                <a:t>chất</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cho</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đình</a:t>
              </a:r>
              <a:r>
                <a:rPr lang="en-US" sz="2400" b="1" dirty="0" smtClean="0">
                  <a:solidFill>
                    <a:schemeClr val="tx2"/>
                  </a:solidFill>
                </a:rPr>
                <a:t>?</a:t>
              </a:r>
              <a:endParaRPr lang="en-US" sz="2400" b="1" dirty="0">
                <a:solidFill>
                  <a:schemeClr val="tx2"/>
                </a:solidFill>
              </a:endParaRPr>
            </a:p>
          </p:txBody>
        </p:sp>
      </p:grpSp>
      <p:sp>
        <p:nvSpPr>
          <p:cNvPr id="8" name="TextBox 7"/>
          <p:cNvSpPr txBox="1"/>
          <p:nvPr/>
        </p:nvSpPr>
        <p:spPr>
          <a:xfrm>
            <a:off x="369963" y="815876"/>
            <a:ext cx="7543800" cy="2308324"/>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Chuyên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dinh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dưỡng</a:t>
            </a:r>
            <a:r>
              <a:rPr lang="en-US" sz="2400" b="1" dirty="0" smtClean="0">
                <a:solidFill>
                  <a:srgbClr val="FF0000"/>
                </a:solidFill>
                <a:latin typeface="Times New Roman" pitchFamily="18" charset="0"/>
                <a:cs typeface="Times New Roman" pitchFamily="18" charset="0"/>
              </a:rPr>
              <a:t> </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nghiên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cứu</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thực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phẩm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tư</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vấn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cho</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mọi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lối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trong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uống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giúp</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cơ</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thể</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phát</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triển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toàn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Chuyên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gia</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thường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tại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các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bệnh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phòng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khám</a:t>
            </a:r>
            <a:r>
              <a:rPr lang="en-US" sz="2400" b="1" dirty="0" smtClean="0">
                <a:solidFill>
                  <a:schemeClr val="tx2"/>
                </a:solidFill>
                <a:latin typeface="Times New Roman" pitchFamily="18" charset="0"/>
                <a:cs typeface="Times New Roman" pitchFamily="18" charset="0"/>
              </a:rPr>
              <a:t> y </a:t>
            </a:r>
            <a:r>
              <a:rPr lang="en-US" sz="2400" b="1" dirty="0" err="1" smtClean="0">
                <a:solidFill>
                  <a:schemeClr val="tx2"/>
                </a:solidFill>
                <a:latin typeface="Times New Roman" pitchFamily="18" charset="0"/>
                <a:cs typeface="Times New Roman" pitchFamily="18" charset="0"/>
              </a:rPr>
              <a:t>tế</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cộng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trung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tâm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chăm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sóc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sức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a:t>
            </a:r>
            <a:endParaRPr lang="en-US" sz="2400" b="1" dirty="0">
              <a:solidFill>
                <a:schemeClr val="tx2"/>
              </a:solidFill>
              <a:latin typeface="Times New Roman" pitchFamily="18" charset="0"/>
              <a:cs typeface="Times New Roman" pitchFamily="18"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2" y="164306"/>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08416" y="272534"/>
            <a:ext cx="3200400" cy="369332"/>
          </a:xfrm>
          <a:prstGeom prst="rect">
            <a:avLst/>
          </a:prstGeom>
          <a:noFill/>
        </p:spPr>
        <p:txBody>
          <a:bodyPr wrap="square" rtlCol="0">
            <a:spAutoFit/>
          </a:bodyPr>
          <a:lstStyle/>
          <a:p>
            <a:r>
              <a:rPr lang="en-US" b="1" dirty="0" smtClean="0"/>
              <a:t>KẾT NỐI NGHỀ NGHIỆP </a:t>
            </a:r>
            <a:endParaRPr lang="en-US" b="1" dirty="0"/>
          </a:p>
        </p:txBody>
      </p:sp>
    </p:spTree>
    <p:extLst>
      <p:ext uri="{BB962C8B-B14F-4D97-AF65-F5344CB8AC3E}">
        <p14:creationId xmlns:p14="http://schemas.microsoft.com/office/powerpoint/2010/main" val="3236298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39750" y="1438275"/>
            <a:ext cx="8375650" cy="45053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685800" y="1671211"/>
            <a:ext cx="7812087" cy="5755422"/>
          </a:xfrm>
          <a:prstGeom prst="rect">
            <a:avLst/>
          </a:prstGeom>
        </p:spPr>
        <p:txBody>
          <a:bodyPr>
            <a:spAutoFit/>
          </a:bodyPr>
          <a:lstStyle/>
          <a:p>
            <a:pPr>
              <a:defRPr/>
            </a:pPr>
            <a:endParaRPr lang="en-US" dirty="0"/>
          </a:p>
          <a:p>
            <a:pPr marL="514350" indent="-514350">
              <a:buAutoNum type="arabicPeriod"/>
              <a:defRPr/>
            </a:pPr>
            <a:r>
              <a:rPr lang="en-US" sz="3200" dirty="0" err="1" smtClean="0">
                <a:solidFill>
                  <a:schemeClr val="bg1"/>
                </a:solidFill>
                <a:ea typeface="+mj-ea"/>
                <a:cs typeface="Times New Roman" panose="02020603050405020304" pitchFamily="18" charset="0"/>
              </a:rPr>
              <a:t>Quan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sát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và</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tên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các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hay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trong</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tuần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có</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nhận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xét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gì</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 </a:t>
            </a:r>
          </a:p>
          <a:p>
            <a:pPr marL="514350" indent="-514350">
              <a:buAutoNum type="arabicPeriod"/>
              <a:defRPr/>
            </a:pP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hãy</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xuất</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số</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làm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thành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thói</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quen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ăn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uống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khoa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học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cho</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a:t>
            </a:r>
            <a:endParaRPr lang="vi-VN" sz="3200" dirty="0">
              <a:solidFill>
                <a:schemeClr val="bg1"/>
              </a:solidFill>
              <a:ea typeface="+mj-ea"/>
              <a:cs typeface="Times New Roman" panose="02020603050405020304" pitchFamily="18" charset="0"/>
            </a:endParaRPr>
          </a:p>
          <a:p>
            <a:pPr>
              <a:defRPr/>
            </a:pPr>
            <a:r>
              <a:rPr lang="vi-VN" dirty="0"/>
              <a:t/>
            </a:r>
            <a:br>
              <a:rPr lang="vi-VN" dirty="0"/>
            </a:br>
            <a:r>
              <a:rPr lang="vi-VN" dirty="0"/>
              <a:t/>
            </a:r>
            <a:br>
              <a:rPr lang="vi-VN" dirty="0"/>
            </a:br>
            <a:endParaRPr lang="vi-VN" dirty="0"/>
          </a:p>
          <a:p>
            <a:pPr>
              <a:defRPr/>
            </a:pPr>
            <a:r>
              <a:rPr lang="vi-VN" dirty="0"/>
              <a:t/>
            </a:r>
            <a:br>
              <a:rPr lang="vi-VN" dirty="0"/>
            </a:br>
            <a:endParaRPr lang="en-US" dirty="0"/>
          </a:p>
        </p:txBody>
      </p:sp>
      <p:pic>
        <p:nvPicPr>
          <p:cNvPr id="2867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3550"/>
            <a:ext cx="2143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95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2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713" y="629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29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66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solidFill>
                  <a:srgbClr val="FF0000"/>
                </a:solidFill>
              </a:rPr>
              <a:t>Nội</a:t>
            </a:r>
            <a:r>
              <a:rPr lang="en-US" b="1" dirty="0" smtClean="0">
                <a:solidFill>
                  <a:srgbClr val="FF0000"/>
                </a:solidFill>
              </a:rPr>
              <a:t> dung </a:t>
            </a:r>
            <a:r>
              <a:rPr lang="en-US" b="1" dirty="0" err="1" smtClean="0">
                <a:solidFill>
                  <a:srgbClr val="FF0000"/>
                </a:solidFill>
              </a:rPr>
              <a:t>chương</a:t>
            </a:r>
            <a:endParaRPr lang="en-US" b="1" dirty="0">
              <a:solidFill>
                <a:srgbClr val="FF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765981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401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04800"/>
            <a:ext cx="4457700" cy="6324600"/>
          </a:xfrm>
          <a:prstGeom prst="rect">
            <a:avLst/>
          </a:prstGeom>
        </p:spPr>
      </p:pic>
      <p:sp>
        <p:nvSpPr>
          <p:cNvPr id="6" name="Cloud Callout 5"/>
          <p:cNvSpPr/>
          <p:nvPr/>
        </p:nvSpPr>
        <p:spPr>
          <a:xfrm>
            <a:off x="0" y="1066800"/>
            <a:ext cx="4343400" cy="3733800"/>
          </a:xfrm>
          <a:prstGeom prst="cloudCallout">
            <a:avLst>
              <a:gd name="adj1" fmla="val -29003"/>
              <a:gd name="adj2" fmla="val 82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p:cNvSpPr>
            <a:spLocks noGrp="1"/>
          </p:cNvSpPr>
          <p:nvPr>
            <p:ph type="title"/>
          </p:nvPr>
        </p:nvSpPr>
        <p:spPr>
          <a:xfrm>
            <a:off x="609600" y="2895600"/>
            <a:ext cx="3124200" cy="1143000"/>
          </a:xfrm>
        </p:spPr>
        <p:txBody>
          <a:bodyPr>
            <a:noAutofit/>
          </a:bodyPr>
          <a:lstStyle/>
          <a:p>
            <a:pPr>
              <a:defRPr/>
            </a:pPr>
            <a:r>
              <a:rPr lang="en-US" sz="3200" b="1" dirty="0" smtClean="0">
                <a:solidFill>
                  <a:schemeClr val="hlink"/>
                </a:solidFill>
                <a:latin typeface="Times New Roman" panose="02020603050405020304" pitchFamily="18" charset="0"/>
                <a:ea typeface="+mn-ea"/>
                <a:cs typeface="+mn-cs"/>
              </a:rPr>
              <a:t>Theo </a:t>
            </a:r>
            <a:r>
              <a:rPr lang="en-US" sz="3200" b="1" dirty="0" err="1" smtClean="0">
                <a:solidFill>
                  <a:schemeClr val="hlink"/>
                </a:solidFill>
                <a:latin typeface="Times New Roman" panose="02020603050405020304" pitchFamily="18" charset="0"/>
                <a:ea typeface="+mn-ea"/>
                <a:cs typeface="+mn-cs"/>
              </a:rPr>
              <a:t>em</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vì</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sao</a:t>
            </a:r>
            <a:r>
              <a:rPr lang="en-US" sz="3200" b="1" dirty="0" smtClean="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hằng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ngày</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chúng</a:t>
            </a:r>
            <a:r>
              <a:rPr lang="en-US" sz="3200" b="1" dirty="0">
                <a:solidFill>
                  <a:schemeClr val="hlink"/>
                </a:solidFill>
                <a:latin typeface="Times New Roman" panose="02020603050405020304" pitchFamily="18" charset="0"/>
                <a:ea typeface="+mn-ea"/>
                <a:cs typeface="+mn-cs"/>
              </a:rPr>
              <a:t> ta </a:t>
            </a:r>
            <a:r>
              <a:rPr lang="en-US" sz="3200" b="1" dirty="0" err="1">
                <a:solidFill>
                  <a:schemeClr val="hlink"/>
                </a:solidFill>
                <a:latin typeface="Times New Roman" panose="02020603050405020304" pitchFamily="18" charset="0"/>
                <a:ea typeface="+mn-ea"/>
                <a:cs typeface="+mn-cs"/>
              </a:rPr>
              <a:t>phải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sử</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dụng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nhiều</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loại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thực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phẩm</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khác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nhau</a:t>
            </a:r>
            <a:r>
              <a:rPr lang="en-US" sz="3200" b="1" dirty="0">
                <a:solidFill>
                  <a:schemeClr val="hlink"/>
                </a:solidFill>
                <a:latin typeface="Times New Roman" panose="02020603050405020304" pitchFamily="18" charset="0"/>
                <a:ea typeface="+mn-ea"/>
                <a:cs typeface="+mn-cs"/>
              </a:rPr>
              <a:t>?</a:t>
            </a:r>
            <a:r>
              <a:rPr lang="en-US" sz="3200" b="1" dirty="0"/>
              <a:t/>
            </a:r>
            <a:br>
              <a:rPr lang="en-US" sz="3200" b="1" dirty="0"/>
            </a:br>
            <a:r>
              <a:rPr lang="en-US" sz="3200" b="1" dirty="0"/>
              <a:t/>
            </a:r>
            <a:br>
              <a:rPr lang="en-US" sz="3200" b="1" dirty="0"/>
            </a:br>
            <a:endParaRPr lang="en-US" altLang="en-US" sz="3200" b="1" dirty="0">
              <a:solidFill>
                <a:schemeClr val="hlink"/>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73895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6612810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a:spLocks noGrp="1"/>
          </p:cNvSpPr>
          <p:nvPr>
            <p:ph type="title"/>
          </p:nvPr>
        </p:nvSpPr>
        <p:spPr>
          <a:xfrm>
            <a:off x="762000" y="609600"/>
            <a:ext cx="8116887" cy="850900"/>
          </a:xfrm>
        </p:spPr>
        <p:txBody>
          <a:bodyPr>
            <a:normAutofit/>
          </a:bodyPr>
          <a:lstStyle/>
          <a:p>
            <a:r>
              <a:rPr lang="en-US" b="1" dirty="0" smtClean="0">
                <a:solidFill>
                  <a:srgbClr val="FF0000"/>
                </a:solidFill>
              </a:rPr>
              <a:t>THỰC PHẨM VÀ DINH DƯỠNG</a:t>
            </a:r>
            <a:endParaRPr lang="en-US" b="1" dirty="0">
              <a:solidFill>
                <a:srgbClr val="FF0000"/>
              </a:solidFill>
            </a:endParaRPr>
          </a:p>
        </p:txBody>
      </p:sp>
      <p:sp>
        <p:nvSpPr>
          <p:cNvPr id="7" name="Text Placeholder 4"/>
          <p:cNvSpPr txBox="1">
            <a:spLocks/>
          </p:cNvSpPr>
          <p:nvPr/>
        </p:nvSpPr>
        <p:spPr>
          <a:xfrm>
            <a:off x="2971800" y="88900"/>
            <a:ext cx="2895600" cy="596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smtClean="0">
                <a:solidFill>
                  <a:srgbClr val="00B050"/>
                </a:solidFill>
              </a:rPr>
              <a:t>TIẾT 6 – BÀI 7</a:t>
            </a:r>
            <a:endParaRPr lang="en-US" b="1" i="1" dirty="0">
              <a:solidFill>
                <a:srgbClr val="00B050"/>
              </a:solidFill>
            </a:endParaRPr>
          </a:p>
        </p:txBody>
      </p:sp>
    </p:spTree>
    <p:extLst>
      <p:ext uri="{BB962C8B-B14F-4D97-AF65-F5344CB8AC3E}">
        <p14:creationId xmlns:p14="http://schemas.microsoft.com/office/powerpoint/2010/main" val="3854024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1676400" y="228600"/>
            <a:ext cx="6781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smtClean="0">
                <a:solidFill>
                  <a:srgbClr val="FF3300"/>
                </a:solidFill>
              </a:rPr>
              <a:t>1. MỘT SỐ NHÓM </a:t>
            </a:r>
            <a:r>
              <a:rPr lang="en-US" altLang="en-US" sz="3200" b="1" dirty="0">
                <a:solidFill>
                  <a:srgbClr val="FF3300"/>
                </a:solidFill>
              </a:rPr>
              <a:t>THỰC </a:t>
            </a:r>
            <a:r>
              <a:rPr lang="en-US" altLang="en-US" sz="3200" b="1" dirty="0" smtClean="0">
                <a:solidFill>
                  <a:srgbClr val="FF3300"/>
                </a:solidFill>
              </a:rPr>
              <a:t>PHẨM CHÍNH </a:t>
            </a:r>
            <a:endParaRPr lang="en-US" altLang="en-US" sz="3200" b="1" dirty="0">
              <a:solidFill>
                <a:srgbClr val="FF3300"/>
              </a:solidFill>
            </a:endParaRPr>
          </a:p>
          <a:p>
            <a:endParaRPr lang="en-US" altLang="en-US" sz="3200" b="1" dirty="0">
              <a:solidFill>
                <a:srgbClr val="FF3300"/>
              </a:solidFill>
            </a:endParaRPr>
          </a:p>
        </p:txBody>
      </p:sp>
      <p:sp>
        <p:nvSpPr>
          <p:cNvPr id="6" name="Google Shape;361;p14"/>
          <p:cNvSpPr txBox="1"/>
          <p:nvPr/>
        </p:nvSpPr>
        <p:spPr>
          <a:xfrm>
            <a:off x="447600" y="1557181"/>
            <a:ext cx="2067000" cy="1280368"/>
          </a:xfrm>
          <a:prstGeom prst="flowChartDisplay">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err="1" smtClean="0">
                <a:solidFill>
                  <a:schemeClr val="bg1"/>
                </a:solidFill>
                <a:latin typeface="Cambria Math" panose="02040503050406030204" pitchFamily="18" charset="0"/>
                <a:ea typeface="Cambria Math" panose="02040503050406030204" pitchFamily="18" charset="0"/>
              </a:rPr>
              <a:t>Thực</a:t>
            </a:r>
            <a:r>
              <a:rPr lang="en-US" sz="3200" b="1" dirty="0" smtClean="0">
                <a:solidFill>
                  <a:schemeClr val="bg1"/>
                </a:solidFill>
                <a:latin typeface="Cambria Math" panose="02040503050406030204" pitchFamily="18" charset="0"/>
                <a:ea typeface="Cambria Math" panose="02040503050406030204" pitchFamily="18" charset="0"/>
              </a:rPr>
              <a:t> </a:t>
            </a:r>
            <a:r>
              <a:rPr lang="en-US" sz="3200" b="1" dirty="0" err="1" smtClean="0">
                <a:solidFill>
                  <a:schemeClr val="bg1"/>
                </a:solidFill>
                <a:latin typeface="Cambria Math" panose="02040503050406030204" pitchFamily="18" charset="0"/>
                <a:ea typeface="Cambria Math" panose="02040503050406030204" pitchFamily="18" charset="0"/>
              </a:rPr>
              <a:t>phẩm</a:t>
            </a:r>
            <a:endParaRPr sz="3200" b="1" dirty="0">
              <a:solidFill>
                <a:schemeClr val="bg1"/>
              </a:solidFill>
              <a:latin typeface="Cambria Math" panose="02040503050406030204" pitchFamily="18" charset="0"/>
              <a:ea typeface="Cambria Math" panose="02040503050406030204" pitchFamily="18" charset="0"/>
            </a:endParaRPr>
          </a:p>
        </p:txBody>
      </p:sp>
      <p:sp>
        <p:nvSpPr>
          <p:cNvPr id="8" name="Oval 7">
            <a:extLst>
              <a:ext uri="{FF2B5EF4-FFF2-40B4-BE49-F238E27FC236}">
                <a16:creationId xmlns:a16="http://schemas.microsoft.com/office/drawing/2014/main" id="{6AB433DA-9B3E-4762-B5CD-2D42367B727D}"/>
              </a:ext>
            </a:extLst>
          </p:cNvPr>
          <p:cNvSpPr/>
          <p:nvPr/>
        </p:nvSpPr>
        <p:spPr>
          <a:xfrm>
            <a:off x="3326476" y="776368"/>
            <a:ext cx="5131724" cy="1156347"/>
          </a:xfrm>
          <a:prstGeom prst="ellipse">
            <a:avLst/>
          </a:prstGeom>
          <a:solidFill>
            <a:srgbClr val="FFFF00"/>
          </a:solidFill>
          <a:ln>
            <a:solidFill>
              <a:srgbClr val="FFFF00"/>
            </a:solidFill>
          </a:ln>
          <a:scene3d>
            <a:camera prst="orthographicFront">
              <a:rot lat="0" lon="0" rev="0"/>
            </a:camera>
            <a:lightRig rig="threePt" dir="t">
              <a:rot lat="0" lon="0" rev="1200000"/>
            </a:lightRig>
          </a:scene3d>
          <a:sp3d>
            <a:bevelT w="63500" h="25400" prst="slop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err="1" smtClean="0">
                <a:solidFill>
                  <a:srgbClr val="184769"/>
                </a:solidFill>
                <a:latin typeface="Cambria Math" panose="02040503050406030204" pitchFamily="18" charset="0"/>
                <a:ea typeface="Cambria Math" panose="02040503050406030204" pitchFamily="18" charset="0"/>
              </a:rPr>
              <a:t>Cung</a:t>
            </a:r>
            <a:r>
              <a:rPr lang="en-US" sz="3200" b="1" dirty="0" smtClean="0">
                <a:solidFill>
                  <a:srgbClr val="184769"/>
                </a:solidFill>
                <a:latin typeface="Cambria Math" panose="02040503050406030204" pitchFamily="18" charset="0"/>
                <a:ea typeface="Cambria Math" panose="02040503050406030204" pitchFamily="18" charset="0"/>
              </a:rPr>
              <a:t> </a:t>
            </a:r>
            <a:r>
              <a:rPr lang="en-US" sz="3200" b="1" dirty="0" err="1" smtClean="0">
                <a:solidFill>
                  <a:srgbClr val="184769"/>
                </a:solidFill>
                <a:latin typeface="Cambria Math" panose="02040503050406030204" pitchFamily="18" charset="0"/>
                <a:ea typeface="Cambria Math" panose="02040503050406030204" pitchFamily="18" charset="0"/>
              </a:rPr>
              <a:t>cấp</a:t>
            </a:r>
            <a:r>
              <a:rPr lang="en-US" sz="3200" b="1" dirty="0" smtClean="0">
                <a:solidFill>
                  <a:srgbClr val="184769"/>
                </a:solidFill>
                <a:latin typeface="Cambria Math" panose="02040503050406030204" pitchFamily="18" charset="0"/>
                <a:ea typeface="Cambria Math" panose="02040503050406030204" pitchFamily="18" charset="0"/>
              </a:rPr>
              <a:t> </a:t>
            </a:r>
            <a:r>
              <a:rPr lang="en-US" sz="3200" b="1" dirty="0" err="1" smtClean="0">
                <a:solidFill>
                  <a:srgbClr val="184769"/>
                </a:solidFill>
                <a:latin typeface="Cambria Math" panose="02040503050406030204" pitchFamily="18" charset="0"/>
                <a:ea typeface="Cambria Math" panose="02040503050406030204" pitchFamily="18" charset="0"/>
              </a:rPr>
              <a:t>các</a:t>
            </a:r>
            <a:r>
              <a:rPr lang="en-US" sz="3200" b="1" dirty="0" smtClean="0">
                <a:solidFill>
                  <a:srgbClr val="184769"/>
                </a:solidFill>
                <a:latin typeface="Cambria Math" panose="02040503050406030204" pitchFamily="18" charset="0"/>
                <a:ea typeface="Cambria Math" panose="02040503050406030204" pitchFamily="18" charset="0"/>
              </a:rPr>
              <a:t> </a:t>
            </a:r>
            <a:r>
              <a:rPr lang="en-US" sz="3200" b="1" dirty="0" err="1" smtClean="0">
                <a:solidFill>
                  <a:srgbClr val="184769"/>
                </a:solidFill>
                <a:latin typeface="Cambria Math" panose="02040503050406030204" pitchFamily="18" charset="0"/>
                <a:ea typeface="Cambria Math" panose="02040503050406030204" pitchFamily="18" charset="0"/>
              </a:rPr>
              <a:t>chất</a:t>
            </a:r>
            <a:r>
              <a:rPr lang="en-US" sz="3200" b="1" dirty="0" smtClean="0">
                <a:solidFill>
                  <a:srgbClr val="184769"/>
                </a:solidFill>
                <a:latin typeface="Cambria Math" panose="02040503050406030204" pitchFamily="18" charset="0"/>
                <a:ea typeface="Cambria Math" panose="02040503050406030204" pitchFamily="18" charset="0"/>
              </a:rPr>
              <a:t> </a:t>
            </a:r>
            <a:r>
              <a:rPr lang="en-US" sz="3200" b="1" dirty="0" err="1" smtClean="0">
                <a:solidFill>
                  <a:srgbClr val="184769"/>
                </a:solidFill>
                <a:latin typeface="Cambria Math" panose="02040503050406030204" pitchFamily="18" charset="0"/>
                <a:ea typeface="Cambria Math" panose="02040503050406030204" pitchFamily="18" charset="0"/>
              </a:rPr>
              <a:t>dinh</a:t>
            </a:r>
            <a:r>
              <a:rPr lang="en-US" sz="3200" b="1" dirty="0" smtClean="0">
                <a:solidFill>
                  <a:srgbClr val="184769"/>
                </a:solidFill>
                <a:latin typeface="Cambria Math" panose="02040503050406030204" pitchFamily="18" charset="0"/>
                <a:ea typeface="Cambria Math" panose="02040503050406030204" pitchFamily="18" charset="0"/>
              </a:rPr>
              <a:t> </a:t>
            </a:r>
            <a:r>
              <a:rPr lang="en-US" sz="3200" b="1" dirty="0" err="1" smtClean="0">
                <a:solidFill>
                  <a:srgbClr val="184769"/>
                </a:solidFill>
                <a:latin typeface="Cambria Math" panose="02040503050406030204" pitchFamily="18" charset="0"/>
                <a:ea typeface="Cambria Math" panose="02040503050406030204" pitchFamily="18" charset="0"/>
              </a:rPr>
              <a:t>dưỡng</a:t>
            </a:r>
            <a:endParaRPr lang="en-US" sz="3200" b="1" dirty="0">
              <a:solidFill>
                <a:srgbClr val="184769"/>
              </a:solidFill>
              <a:latin typeface="Cambria Math" panose="02040503050406030204" pitchFamily="18" charset="0"/>
              <a:ea typeface="Cambria Math" panose="02040503050406030204" pitchFamily="18" charset="0"/>
            </a:endParaRPr>
          </a:p>
        </p:txBody>
      </p:sp>
      <p:sp>
        <p:nvSpPr>
          <p:cNvPr id="9" name="Oval 8">
            <a:extLst>
              <a:ext uri="{FF2B5EF4-FFF2-40B4-BE49-F238E27FC236}">
                <a16:creationId xmlns:a16="http://schemas.microsoft.com/office/drawing/2014/main" id="{CE48F73F-5750-4011-94BF-C3A77F842FD8}"/>
              </a:ext>
            </a:extLst>
          </p:cNvPr>
          <p:cNvSpPr/>
          <p:nvPr/>
        </p:nvSpPr>
        <p:spPr>
          <a:xfrm>
            <a:off x="3199475" y="1978697"/>
            <a:ext cx="5944526" cy="1580932"/>
          </a:xfrm>
          <a:prstGeom prst="ellipse">
            <a:avLst/>
          </a:prstGeom>
          <a:solidFill>
            <a:srgbClr val="FFFF00"/>
          </a:solidFill>
          <a:ln>
            <a:solidFill>
              <a:srgbClr val="FFFF00"/>
            </a:solidFill>
          </a:ln>
          <a:scene3d>
            <a:camera prst="orthographicFront">
              <a:rot lat="0" lon="0" rev="0"/>
            </a:camera>
            <a:lightRig rig="threePt" dir="t">
              <a:rot lat="0" lon="0" rev="1200000"/>
            </a:lightRig>
          </a:scene3d>
          <a:sp3d>
            <a:bevelT w="63500" h="25400" prst="slop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900" b="1" dirty="0" err="1" smtClean="0">
                <a:solidFill>
                  <a:srgbClr val="184769"/>
                </a:solidFill>
                <a:latin typeface="Cambria Math" panose="02040503050406030204" pitchFamily="18" charset="0"/>
                <a:ea typeface="Cambria Math" panose="02040503050406030204" pitchFamily="18" charset="0"/>
              </a:rPr>
              <a:t>Giúp</a:t>
            </a:r>
            <a:r>
              <a:rPr lang="en-US" sz="2900" b="1" dirty="0" smtClean="0">
                <a:solidFill>
                  <a:srgbClr val="184769"/>
                </a:solidFill>
                <a:latin typeface="Cambria Math" panose="02040503050406030204" pitchFamily="18" charset="0"/>
                <a:ea typeface="Cambria Math" panose="02040503050406030204" pitchFamily="18" charset="0"/>
              </a:rPr>
              <a:t> con </a:t>
            </a:r>
            <a:r>
              <a:rPr lang="en-US" sz="2900" b="1" dirty="0" err="1" smtClean="0">
                <a:solidFill>
                  <a:srgbClr val="184769"/>
                </a:solidFill>
                <a:latin typeface="Cambria Math" panose="02040503050406030204" pitchFamily="18" charset="0"/>
                <a:ea typeface="Cambria Math" panose="02040503050406030204" pitchFamily="18" charset="0"/>
              </a:rPr>
              <a:t>người</a:t>
            </a:r>
            <a:r>
              <a:rPr lang="en-US" sz="2900" b="1" dirty="0" smtClean="0">
                <a:solidFill>
                  <a:srgbClr val="184769"/>
                </a:solidFill>
                <a:latin typeface="Cambria Math" panose="02040503050406030204" pitchFamily="18" charset="0"/>
                <a:ea typeface="Cambria Math" panose="02040503050406030204" pitchFamily="18" charset="0"/>
              </a:rPr>
              <a:t> </a:t>
            </a:r>
            <a:r>
              <a:rPr lang="en-US" sz="2900" b="1" dirty="0" err="1" smtClean="0">
                <a:solidFill>
                  <a:srgbClr val="184769"/>
                </a:solidFill>
                <a:latin typeface="Cambria Math" panose="02040503050406030204" pitchFamily="18" charset="0"/>
                <a:ea typeface="Cambria Math" panose="02040503050406030204" pitchFamily="18" charset="0"/>
              </a:rPr>
              <a:t>phát</a:t>
            </a:r>
            <a:r>
              <a:rPr lang="en-US" sz="2900" b="1" dirty="0" smtClean="0">
                <a:solidFill>
                  <a:srgbClr val="184769"/>
                </a:solidFill>
                <a:latin typeface="Cambria Math" panose="02040503050406030204" pitchFamily="18" charset="0"/>
                <a:ea typeface="Cambria Math" panose="02040503050406030204" pitchFamily="18" charset="0"/>
              </a:rPr>
              <a:t> </a:t>
            </a:r>
            <a:r>
              <a:rPr lang="en-US" sz="2900" b="1" dirty="0" err="1" smtClean="0">
                <a:solidFill>
                  <a:srgbClr val="184769"/>
                </a:solidFill>
                <a:latin typeface="Cambria Math" panose="02040503050406030204" pitchFamily="18" charset="0"/>
                <a:ea typeface="Cambria Math" panose="02040503050406030204" pitchFamily="18" charset="0"/>
              </a:rPr>
              <a:t>triển</a:t>
            </a:r>
            <a:r>
              <a:rPr lang="en-US" sz="2900" b="1" dirty="0" smtClean="0">
                <a:solidFill>
                  <a:srgbClr val="184769"/>
                </a:solidFill>
                <a:latin typeface="Cambria Math" panose="02040503050406030204" pitchFamily="18" charset="0"/>
                <a:ea typeface="Cambria Math" panose="02040503050406030204" pitchFamily="18" charset="0"/>
              </a:rPr>
              <a:t> </a:t>
            </a:r>
            <a:r>
              <a:rPr lang="en-US" sz="2900" b="1" dirty="0" err="1" smtClean="0">
                <a:solidFill>
                  <a:srgbClr val="184769"/>
                </a:solidFill>
                <a:latin typeface="Cambria Math" panose="02040503050406030204" pitchFamily="18" charset="0"/>
                <a:ea typeface="Cambria Math" panose="02040503050406030204" pitchFamily="18" charset="0"/>
              </a:rPr>
              <a:t>cân</a:t>
            </a:r>
            <a:r>
              <a:rPr lang="en-US" sz="2900" b="1" dirty="0" smtClean="0">
                <a:solidFill>
                  <a:srgbClr val="184769"/>
                </a:solidFill>
                <a:latin typeface="Cambria Math" panose="02040503050406030204" pitchFamily="18" charset="0"/>
                <a:ea typeface="Cambria Math" panose="02040503050406030204" pitchFamily="18" charset="0"/>
              </a:rPr>
              <a:t> </a:t>
            </a:r>
            <a:r>
              <a:rPr lang="en-US" sz="2900" b="1" dirty="0" err="1" smtClean="0">
                <a:solidFill>
                  <a:srgbClr val="184769"/>
                </a:solidFill>
                <a:latin typeface="Cambria Math" panose="02040503050406030204" pitchFamily="18" charset="0"/>
                <a:ea typeface="Cambria Math" panose="02040503050406030204" pitchFamily="18" charset="0"/>
              </a:rPr>
              <a:t>đối</a:t>
            </a:r>
            <a:r>
              <a:rPr lang="en-US" sz="2900" b="1" dirty="0" smtClean="0">
                <a:solidFill>
                  <a:srgbClr val="184769"/>
                </a:solidFill>
                <a:latin typeface="Cambria Math" panose="02040503050406030204" pitchFamily="18" charset="0"/>
                <a:ea typeface="Cambria Math" panose="02040503050406030204" pitchFamily="18" charset="0"/>
              </a:rPr>
              <a:t> </a:t>
            </a:r>
            <a:r>
              <a:rPr lang="en-US" sz="2900" b="1" dirty="0" err="1" smtClean="0">
                <a:solidFill>
                  <a:srgbClr val="184769"/>
                </a:solidFill>
                <a:latin typeface="Cambria Math" panose="02040503050406030204" pitchFamily="18" charset="0"/>
                <a:ea typeface="Cambria Math" panose="02040503050406030204" pitchFamily="18" charset="0"/>
              </a:rPr>
              <a:t>và</a:t>
            </a:r>
            <a:r>
              <a:rPr lang="en-US" sz="2900" b="1" dirty="0" smtClean="0">
                <a:solidFill>
                  <a:srgbClr val="184769"/>
                </a:solidFill>
                <a:latin typeface="Cambria Math" panose="02040503050406030204" pitchFamily="18" charset="0"/>
                <a:ea typeface="Cambria Math" panose="02040503050406030204" pitchFamily="18" charset="0"/>
              </a:rPr>
              <a:t> </a:t>
            </a:r>
            <a:r>
              <a:rPr lang="en-US" sz="2900" b="1" dirty="0" err="1" smtClean="0">
                <a:solidFill>
                  <a:srgbClr val="184769"/>
                </a:solidFill>
                <a:latin typeface="Cambria Math" panose="02040503050406030204" pitchFamily="18" charset="0"/>
                <a:ea typeface="Cambria Math" panose="02040503050406030204" pitchFamily="18" charset="0"/>
              </a:rPr>
              <a:t>khỏe</a:t>
            </a:r>
            <a:r>
              <a:rPr lang="en-US" sz="2900" b="1" dirty="0" smtClean="0">
                <a:solidFill>
                  <a:srgbClr val="184769"/>
                </a:solidFill>
                <a:latin typeface="Cambria Math" panose="02040503050406030204" pitchFamily="18" charset="0"/>
                <a:ea typeface="Cambria Math" panose="02040503050406030204" pitchFamily="18" charset="0"/>
              </a:rPr>
              <a:t> </a:t>
            </a:r>
            <a:r>
              <a:rPr lang="en-US" sz="2900" b="1" dirty="0" err="1" smtClean="0">
                <a:solidFill>
                  <a:srgbClr val="184769"/>
                </a:solidFill>
                <a:latin typeface="Cambria Math" panose="02040503050406030204" pitchFamily="18" charset="0"/>
                <a:ea typeface="Cambria Math" panose="02040503050406030204" pitchFamily="18" charset="0"/>
              </a:rPr>
              <a:t>mạnh</a:t>
            </a:r>
            <a:endParaRPr lang="en-US" sz="2900" b="1" dirty="0">
              <a:solidFill>
                <a:srgbClr val="184769"/>
              </a:solidFill>
              <a:latin typeface="Cambria Math" panose="02040503050406030204" pitchFamily="18" charset="0"/>
              <a:ea typeface="Cambria Math" panose="02040503050406030204" pitchFamily="18" charset="0"/>
            </a:endParaRPr>
          </a:p>
        </p:txBody>
      </p:sp>
      <p:sp>
        <p:nvSpPr>
          <p:cNvPr id="10" name="Arrow: Right 7">
            <a:extLst>
              <a:ext uri="{FF2B5EF4-FFF2-40B4-BE49-F238E27FC236}">
                <a16:creationId xmlns:a16="http://schemas.microsoft.com/office/drawing/2014/main" id="{8A6FF26D-5382-4CE1-8B7E-0AC866D113B8}"/>
              </a:ext>
            </a:extLst>
          </p:cNvPr>
          <p:cNvSpPr/>
          <p:nvPr/>
        </p:nvSpPr>
        <p:spPr>
          <a:xfrm rot="20262926">
            <a:off x="2450773" y="1275760"/>
            <a:ext cx="849743" cy="562841"/>
          </a:xfrm>
          <a:prstGeom prst="rightArrow">
            <a:avLst/>
          </a:prstGeom>
          <a:solidFill>
            <a:srgbClr val="0070C0"/>
          </a:solidFill>
          <a:ln>
            <a:solidFill>
              <a:srgbClr val="5AB91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184769"/>
              </a:solidFill>
            </a:endParaRPr>
          </a:p>
        </p:txBody>
      </p:sp>
      <p:sp>
        <p:nvSpPr>
          <p:cNvPr id="11" name="Arrow: Right 13">
            <a:extLst>
              <a:ext uri="{FF2B5EF4-FFF2-40B4-BE49-F238E27FC236}">
                <a16:creationId xmlns:a16="http://schemas.microsoft.com/office/drawing/2014/main" id="{7DF02357-DBD3-4E00-A511-F43E3420F229}"/>
              </a:ext>
            </a:extLst>
          </p:cNvPr>
          <p:cNvSpPr/>
          <p:nvPr/>
        </p:nvSpPr>
        <p:spPr>
          <a:xfrm rot="1135039">
            <a:off x="2463245" y="2521399"/>
            <a:ext cx="827186" cy="562841"/>
          </a:xfrm>
          <a:prstGeom prst="rightArrow">
            <a:avLst/>
          </a:prstGeom>
          <a:solidFill>
            <a:srgbClr val="0070C0"/>
          </a:solidFill>
          <a:ln>
            <a:solidFill>
              <a:srgbClr val="5AB91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t="21265" r="8609" b="8281"/>
          <a:stretch/>
        </p:blipFill>
        <p:spPr bwMode="auto">
          <a:xfrm>
            <a:off x="1219200" y="3485028"/>
            <a:ext cx="6443700" cy="327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descr="guest-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4122" y="653056"/>
            <a:ext cx="771030" cy="77844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56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2;p12">
            <a:extLst>
              <a:ext uri="{FF2B5EF4-FFF2-40B4-BE49-F238E27FC236}">
                <a16:creationId xmlns:a16="http://schemas.microsoft.com/office/drawing/2014/main" id="{66BA08F0-E2A8-48D0-AD72-007AD3EC3F8F}"/>
              </a:ext>
            </a:extLst>
          </p:cNvPr>
          <p:cNvSpPr txBox="1">
            <a:spLocks/>
          </p:cNvSpPr>
          <p:nvPr/>
        </p:nvSpPr>
        <p:spPr>
          <a:xfrm>
            <a:off x="384629" y="1600200"/>
            <a:ext cx="8763000" cy="3150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dirty="0" err="1" smtClean="0">
                <a:solidFill>
                  <a:srgbClr val="002060"/>
                </a:solidFill>
                <a:latin typeface="Book Antiqua" panose="02040602050305030304" pitchFamily="18" charset="0"/>
                <a:ea typeface="MS UI Gothic" panose="020B0600070205080204" pitchFamily="34" charset="-128"/>
              </a:rPr>
              <a:t>Kể</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tên</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một</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số</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loại</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thực</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phẩm</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mà</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gia</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đình</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em</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thường</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sử</a:t>
            </a:r>
            <a:r>
              <a:rPr lang="en-US" sz="3200" b="1" dirty="0" smtClean="0">
                <a:solidFill>
                  <a:srgbClr val="002060"/>
                </a:solidFill>
                <a:latin typeface="Book Antiqua" panose="02040602050305030304" pitchFamily="18" charset="0"/>
                <a:ea typeface="MS UI Gothic" panose="020B0600070205080204" pitchFamily="34" charset="-128"/>
              </a:rPr>
              <a:t> </a:t>
            </a:r>
            <a:r>
              <a:rPr lang="en-US" sz="3200" b="1" dirty="0" err="1" smtClean="0">
                <a:solidFill>
                  <a:srgbClr val="002060"/>
                </a:solidFill>
                <a:latin typeface="Book Antiqua" panose="02040602050305030304" pitchFamily="18" charset="0"/>
                <a:ea typeface="MS UI Gothic" panose="020B0600070205080204" pitchFamily="34" charset="-128"/>
              </a:rPr>
              <a:t>dụng</a:t>
            </a:r>
            <a:r>
              <a:rPr lang="en-US" sz="3200" b="1" dirty="0" smtClean="0">
                <a:solidFill>
                  <a:srgbClr val="002060"/>
                </a:solidFill>
                <a:latin typeface="Book Antiqua" panose="02040602050305030304" pitchFamily="18" charset="0"/>
                <a:ea typeface="MS UI Gothic" panose="020B0600070205080204" pitchFamily="34" charset="-128"/>
              </a:rPr>
              <a:t> hang </a:t>
            </a:r>
            <a:r>
              <a:rPr lang="en-US" sz="3200" b="1" dirty="0" err="1" smtClean="0">
                <a:solidFill>
                  <a:srgbClr val="002060"/>
                </a:solidFill>
                <a:latin typeface="Book Antiqua" panose="02040602050305030304" pitchFamily="18" charset="0"/>
                <a:ea typeface="MS UI Gothic" panose="020B0600070205080204" pitchFamily="34" charset="-128"/>
              </a:rPr>
              <a:t>ngày</a:t>
            </a:r>
            <a:r>
              <a:rPr lang="en-US" sz="3200" b="1" dirty="0" smtClean="0">
                <a:solidFill>
                  <a:srgbClr val="002060"/>
                </a:solidFill>
                <a:latin typeface="Book Antiqua" panose="02040602050305030304" pitchFamily="18" charset="0"/>
                <a:ea typeface="MS UI Gothic" panose="020B0600070205080204" pitchFamily="34" charset="-128"/>
              </a:rPr>
              <a:t>.</a:t>
            </a:r>
            <a:endParaRPr lang="en-US" sz="3200" b="1" dirty="0">
              <a:solidFill>
                <a:srgbClr val="002060"/>
              </a:solidFill>
              <a:latin typeface="Book Antiqua" panose="02040602050305030304" pitchFamily="18" charset="0"/>
              <a:ea typeface="MS UI Gothic" panose="020B0600070205080204" pitchFamily="34" charset="-128"/>
            </a:endParaRPr>
          </a:p>
          <a:p>
            <a:pPr algn="just"/>
            <a:endParaRPr lang="en-US" sz="3200" dirty="0">
              <a:solidFill>
                <a:srgbClr val="2EB8DF"/>
              </a:solidFill>
              <a:latin typeface="Book Antiqua" panose="02040602050305030304" pitchFamily="18" charset="0"/>
              <a:ea typeface="MS UI Gothic" panose="020B0600070205080204" pitchFamily="34" charset="-128"/>
            </a:endParaRPr>
          </a:p>
          <a:p>
            <a:pPr algn="just"/>
            <a:r>
              <a:rPr lang="en-US" sz="3200" i="1" dirty="0" err="1">
                <a:solidFill>
                  <a:srgbClr val="FF0066"/>
                </a:solidFill>
                <a:latin typeface="Book Antiqua" panose="02040602050305030304" pitchFamily="18" charset="0"/>
                <a:ea typeface="MS UI Gothic" panose="020B0600070205080204" pitchFamily="34" charset="-128"/>
              </a:rPr>
              <a:t>Thời</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gian</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a:solidFill>
                  <a:srgbClr val="FF0066"/>
                </a:solidFill>
                <a:latin typeface="Book Antiqua" panose="02040602050305030304" pitchFamily="18" charset="0"/>
                <a:ea typeface="MS UI Gothic" panose="020B0600070205080204" pitchFamily="34" charset="-128"/>
              </a:rPr>
              <a:t>1</a:t>
            </a:r>
            <a:r>
              <a:rPr lang="en-US" sz="3200" i="1" dirty="0" smtClean="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phút</a:t>
            </a:r>
            <a:endParaRPr lang="en-US" sz="3200" i="1" dirty="0">
              <a:solidFill>
                <a:srgbClr val="FF0066"/>
              </a:solidFill>
              <a:latin typeface="Book Antiqua" panose="02040602050305030304" pitchFamily="18" charset="0"/>
              <a:ea typeface="MS UI Gothic" panose="020B0600070205080204" pitchFamily="34" charset="-128"/>
            </a:endParaRPr>
          </a:p>
          <a:p>
            <a:pPr algn="just"/>
            <a:r>
              <a:rPr lang="en-US" sz="3200" i="1" dirty="0" err="1">
                <a:solidFill>
                  <a:srgbClr val="FF0066"/>
                </a:solidFill>
                <a:latin typeface="Book Antiqua" panose="02040602050305030304" pitchFamily="18" charset="0"/>
                <a:ea typeface="MS UI Gothic" panose="020B0600070205080204" pitchFamily="34" charset="-128"/>
              </a:rPr>
              <a:t>Trình</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bày</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câu</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trả</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lời</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Trên</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err="1">
                <a:solidFill>
                  <a:srgbClr val="FF0066"/>
                </a:solidFill>
                <a:latin typeface="Book Antiqua" panose="02040602050305030304" pitchFamily="18" charset="0"/>
                <a:ea typeface="MS UI Gothic" panose="020B0600070205080204" pitchFamily="34" charset="-128"/>
              </a:rPr>
              <a:t>khung</a:t>
            </a:r>
            <a:r>
              <a:rPr lang="en-US" sz="3200" i="1" dirty="0">
                <a:solidFill>
                  <a:srgbClr val="FF0066"/>
                </a:solidFill>
                <a:latin typeface="Book Antiqua" panose="02040602050305030304" pitchFamily="18" charset="0"/>
                <a:ea typeface="MS UI Gothic" panose="020B0600070205080204" pitchFamily="34" charset="-128"/>
              </a:rPr>
              <a:t> </a:t>
            </a:r>
            <a:r>
              <a:rPr lang="en-US" sz="3200" i="1" dirty="0" smtClean="0">
                <a:solidFill>
                  <a:srgbClr val="FF0066"/>
                </a:solidFill>
                <a:latin typeface="Book Antiqua" panose="02040602050305030304" pitchFamily="18" charset="0"/>
                <a:ea typeface="MS UI Gothic" panose="020B0600070205080204" pitchFamily="34" charset="-128"/>
              </a:rPr>
              <a:t>chat, </a:t>
            </a:r>
            <a:r>
              <a:rPr lang="en-US" sz="3200" i="1" dirty="0" err="1" smtClean="0">
                <a:solidFill>
                  <a:srgbClr val="FF0066"/>
                </a:solidFill>
                <a:latin typeface="Book Antiqua" panose="02040602050305030304" pitchFamily="18" charset="0"/>
                <a:ea typeface="MS UI Gothic" panose="020B0600070205080204" pitchFamily="34" charset="-128"/>
              </a:rPr>
              <a:t>classpoint</a:t>
            </a:r>
            <a:endParaRPr lang="vi-VN" sz="3200" i="1" dirty="0">
              <a:solidFill>
                <a:srgbClr val="FF0066"/>
              </a:solidFill>
              <a:latin typeface="Book Antiqua" panose="02040602050305030304" pitchFamily="18" charset="0"/>
              <a:ea typeface="MS UI Gothic" panose="020B0600070205080204" pitchFamily="34" charset="-128"/>
            </a:endParaRPr>
          </a:p>
        </p:txBody>
      </p:sp>
      <p:pic>
        <p:nvPicPr>
          <p:cNvPr id="5" name="btnInknoeActivity"/>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3462227" y="5429250"/>
            <a:ext cx="2219546" cy="571500"/>
          </a:xfrm>
          <a:prstGeom prst="rect">
            <a:avLst/>
          </a:prstGeom>
        </p:spPr>
      </p:pic>
    </p:spTree>
    <p:extLst>
      <p:ext uri="{BB962C8B-B14F-4D97-AF65-F5344CB8AC3E}">
        <p14:creationId xmlns:p14="http://schemas.microsoft.com/office/powerpoint/2010/main" val="36755678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solidFill>
                  <a:srgbClr val="FF0000"/>
                </a:solidFill>
              </a:rPr>
              <a:t>5 </a:t>
            </a:r>
            <a:r>
              <a:rPr lang="en-US" sz="4000" b="1" dirty="0" err="1" smtClean="0">
                <a:solidFill>
                  <a:srgbClr val="FF0000"/>
                </a:solidFill>
              </a:rPr>
              <a:t>nhóm</a:t>
            </a:r>
            <a:r>
              <a:rPr lang="en-US" sz="4000" b="1" dirty="0" smtClean="0">
                <a:solidFill>
                  <a:srgbClr val="FF0000"/>
                </a:solidFill>
              </a:rPr>
              <a:t> </a:t>
            </a:r>
            <a:r>
              <a:rPr lang="en-US" sz="4000" b="1" dirty="0" err="1" smtClean="0">
                <a:solidFill>
                  <a:srgbClr val="FF0000"/>
                </a:solidFill>
              </a:rPr>
              <a:t>thực</a:t>
            </a:r>
            <a:r>
              <a:rPr lang="en-US" sz="4000" b="1" dirty="0" smtClean="0">
                <a:solidFill>
                  <a:srgbClr val="FF0000"/>
                </a:solidFill>
              </a:rPr>
              <a:t> </a:t>
            </a:r>
            <a:r>
              <a:rPr lang="en-US" sz="4000" b="1" dirty="0" err="1" smtClean="0">
                <a:solidFill>
                  <a:srgbClr val="FF0000"/>
                </a:solidFill>
              </a:rPr>
              <a:t>phẩm</a:t>
            </a:r>
            <a:r>
              <a:rPr lang="en-US" sz="4000" b="1" dirty="0" smtClean="0">
                <a:solidFill>
                  <a:srgbClr val="FF0000"/>
                </a:solidFill>
              </a:rPr>
              <a:t> </a:t>
            </a:r>
            <a:r>
              <a:rPr lang="en-US" sz="4000" b="1" dirty="0" err="1" smtClean="0">
                <a:solidFill>
                  <a:srgbClr val="FF0000"/>
                </a:solidFill>
              </a:rPr>
              <a:t>chính</a:t>
            </a:r>
            <a:r>
              <a:rPr lang="en-US" sz="4000" b="1" dirty="0" smtClean="0">
                <a:solidFill>
                  <a:srgbClr val="FF0000"/>
                </a:solidFill>
              </a:rPr>
              <a:t>:</a:t>
            </a:r>
            <a:endParaRPr lang="en-US" sz="4000" b="1" dirty="0">
              <a:solidFill>
                <a:srgbClr val="FF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701048167"/>
              </p:ext>
            </p:extLst>
          </p:nvPr>
        </p:nvGraphicFramePr>
        <p:xfrm>
          <a:off x="304800" y="1219200"/>
          <a:ext cx="8229600" cy="521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0" descr="gues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41981"/>
            <a:ext cx="771030" cy="77844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38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graphicEl>
                                              <a:dgm id="{8AEBCBD4-0A7D-445F-A7D2-F697545B0751}"/>
                                            </p:graphicEl>
                                          </p:spTgt>
                                        </p:tgtEl>
                                        <p:attrNameLst>
                                          <p:attrName>style.visibility</p:attrName>
                                        </p:attrNameLst>
                                      </p:cBhvr>
                                      <p:to>
                                        <p:strVal val="visible"/>
                                      </p:to>
                                    </p:set>
                                    <p:anim calcmode="lin" valueType="num">
                                      <p:cBhvr>
                                        <p:cTn id="13" dur="500" fill="hold"/>
                                        <p:tgtEl>
                                          <p:spTgt spid="4">
                                            <p:graphicEl>
                                              <a:dgm id="{8AEBCBD4-0A7D-445F-A7D2-F697545B0751}"/>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dgm id="{8AEBCBD4-0A7D-445F-A7D2-F697545B0751}"/>
                                            </p:graphicEl>
                                          </p:spTgt>
                                        </p:tgtEl>
                                        <p:attrNameLst>
                                          <p:attrName>ppt_h</p:attrName>
                                        </p:attrNameLst>
                                      </p:cBhvr>
                                      <p:tavLst>
                                        <p:tav tm="0">
                                          <p:val>
                                            <p:fltVal val="0"/>
                                          </p:val>
                                        </p:tav>
                                        <p:tav tm="100000">
                                          <p:val>
                                            <p:strVal val="#ppt_h"/>
                                          </p:val>
                                        </p:tav>
                                      </p:tavLst>
                                    </p:anim>
                                    <p:animEffect transition="in" filter="fade">
                                      <p:cBhvr>
                                        <p:cTn id="15" dur="500"/>
                                        <p:tgtEl>
                                          <p:spTgt spid="4">
                                            <p:graphicEl>
                                              <a:dgm id="{8AEBCBD4-0A7D-445F-A7D2-F697545B0751}"/>
                                            </p:graphic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graphicEl>
                                              <a:dgm id="{31D49B71-982F-49A4-8EC3-7D647C4F5C77}"/>
                                            </p:graphicEl>
                                          </p:spTgt>
                                        </p:tgtEl>
                                        <p:attrNameLst>
                                          <p:attrName>style.visibility</p:attrName>
                                        </p:attrNameLst>
                                      </p:cBhvr>
                                      <p:to>
                                        <p:strVal val="visible"/>
                                      </p:to>
                                    </p:set>
                                    <p:anim calcmode="lin" valueType="num">
                                      <p:cBhvr>
                                        <p:cTn id="18" dur="500" fill="hold"/>
                                        <p:tgtEl>
                                          <p:spTgt spid="4">
                                            <p:graphicEl>
                                              <a:dgm id="{31D49B71-982F-49A4-8EC3-7D647C4F5C77}"/>
                                            </p:graphicEl>
                                          </p:spTgt>
                                        </p:tgtEl>
                                        <p:attrNameLst>
                                          <p:attrName>ppt_w</p:attrName>
                                        </p:attrNameLst>
                                      </p:cBhvr>
                                      <p:tavLst>
                                        <p:tav tm="0">
                                          <p:val>
                                            <p:fltVal val="0"/>
                                          </p:val>
                                        </p:tav>
                                        <p:tav tm="100000">
                                          <p:val>
                                            <p:strVal val="#ppt_w"/>
                                          </p:val>
                                        </p:tav>
                                      </p:tavLst>
                                    </p:anim>
                                    <p:anim calcmode="lin" valueType="num">
                                      <p:cBhvr>
                                        <p:cTn id="19" dur="500" fill="hold"/>
                                        <p:tgtEl>
                                          <p:spTgt spid="4">
                                            <p:graphicEl>
                                              <a:dgm id="{31D49B71-982F-49A4-8EC3-7D647C4F5C77}"/>
                                            </p:graphicEl>
                                          </p:spTgt>
                                        </p:tgtEl>
                                        <p:attrNameLst>
                                          <p:attrName>ppt_h</p:attrName>
                                        </p:attrNameLst>
                                      </p:cBhvr>
                                      <p:tavLst>
                                        <p:tav tm="0">
                                          <p:val>
                                            <p:fltVal val="0"/>
                                          </p:val>
                                        </p:tav>
                                        <p:tav tm="100000">
                                          <p:val>
                                            <p:strVal val="#ppt_h"/>
                                          </p:val>
                                        </p:tav>
                                      </p:tavLst>
                                    </p:anim>
                                    <p:animEffect transition="in" filter="fade">
                                      <p:cBhvr>
                                        <p:cTn id="20" dur="500"/>
                                        <p:tgtEl>
                                          <p:spTgt spid="4">
                                            <p:graphicEl>
                                              <a:dgm id="{31D49B71-982F-49A4-8EC3-7D647C4F5C77}"/>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graphicEl>
                                              <a:dgm id="{D0D45E8F-8E5B-4B6A-95E5-4175D396C755}"/>
                                            </p:graphicEl>
                                          </p:spTgt>
                                        </p:tgtEl>
                                        <p:attrNameLst>
                                          <p:attrName>style.visibility</p:attrName>
                                        </p:attrNameLst>
                                      </p:cBhvr>
                                      <p:to>
                                        <p:strVal val="visible"/>
                                      </p:to>
                                    </p:set>
                                    <p:anim calcmode="lin" valueType="num">
                                      <p:cBhvr>
                                        <p:cTn id="23" dur="500" fill="hold"/>
                                        <p:tgtEl>
                                          <p:spTgt spid="4">
                                            <p:graphicEl>
                                              <a:dgm id="{D0D45E8F-8E5B-4B6A-95E5-4175D396C755}"/>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D0D45E8F-8E5B-4B6A-95E5-4175D396C755}"/>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D0D45E8F-8E5B-4B6A-95E5-4175D396C75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03538F4-4E4E-4BBB-BE1E-26A10021D6AC}"/>
                                            </p:graphicEl>
                                          </p:spTgt>
                                        </p:tgtEl>
                                        <p:attrNameLst>
                                          <p:attrName>style.visibility</p:attrName>
                                        </p:attrNameLst>
                                      </p:cBhvr>
                                      <p:to>
                                        <p:strVal val="visible"/>
                                      </p:to>
                                    </p:set>
                                    <p:anim calcmode="lin" valueType="num">
                                      <p:cBhvr>
                                        <p:cTn id="30" dur="500" fill="hold"/>
                                        <p:tgtEl>
                                          <p:spTgt spid="4">
                                            <p:graphicEl>
                                              <a:dgm id="{C03538F4-4E4E-4BBB-BE1E-26A10021D6AC}"/>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03538F4-4E4E-4BBB-BE1E-26A10021D6AC}"/>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03538F4-4E4E-4BBB-BE1E-26A10021D6AC}"/>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graphicEl>
                                              <a:dgm id="{1E337570-D81C-45BB-8495-77BA27FA9C15}"/>
                                            </p:graphicEl>
                                          </p:spTgt>
                                        </p:tgtEl>
                                        <p:attrNameLst>
                                          <p:attrName>style.visibility</p:attrName>
                                        </p:attrNameLst>
                                      </p:cBhvr>
                                      <p:to>
                                        <p:strVal val="visible"/>
                                      </p:to>
                                    </p:set>
                                    <p:anim calcmode="lin" valueType="num">
                                      <p:cBhvr>
                                        <p:cTn id="35" dur="500" fill="hold"/>
                                        <p:tgtEl>
                                          <p:spTgt spid="4">
                                            <p:graphicEl>
                                              <a:dgm id="{1E337570-D81C-45BB-8495-77BA27FA9C15}"/>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1E337570-D81C-45BB-8495-77BA27FA9C15}"/>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1E337570-D81C-45BB-8495-77BA27FA9C1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8A58DE0-B40C-4495-A190-ABCD9FA9A70A}"/>
                                            </p:graphicEl>
                                          </p:spTgt>
                                        </p:tgtEl>
                                        <p:attrNameLst>
                                          <p:attrName>style.visibility</p:attrName>
                                        </p:attrNameLst>
                                      </p:cBhvr>
                                      <p:to>
                                        <p:strVal val="visible"/>
                                      </p:to>
                                    </p:set>
                                    <p:anim calcmode="lin" valueType="num">
                                      <p:cBhvr>
                                        <p:cTn id="42" dur="500" fill="hold"/>
                                        <p:tgtEl>
                                          <p:spTgt spid="4">
                                            <p:graphicEl>
                                              <a:dgm id="{F8A58DE0-B40C-4495-A190-ABCD9FA9A70A}"/>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8A58DE0-B40C-4495-A190-ABCD9FA9A70A}"/>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8A58DE0-B40C-4495-A190-ABCD9FA9A70A}"/>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graphicEl>
                                              <a:dgm id="{4349D5B1-8D1E-45D2-89F6-A677C49E6DE4}"/>
                                            </p:graphicEl>
                                          </p:spTgt>
                                        </p:tgtEl>
                                        <p:attrNameLst>
                                          <p:attrName>style.visibility</p:attrName>
                                        </p:attrNameLst>
                                      </p:cBhvr>
                                      <p:to>
                                        <p:strVal val="visible"/>
                                      </p:to>
                                    </p:set>
                                    <p:anim calcmode="lin" valueType="num">
                                      <p:cBhvr>
                                        <p:cTn id="47" dur="500" fill="hold"/>
                                        <p:tgtEl>
                                          <p:spTgt spid="4">
                                            <p:graphicEl>
                                              <a:dgm id="{4349D5B1-8D1E-45D2-89F6-A677C49E6DE4}"/>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4349D5B1-8D1E-45D2-89F6-A677C49E6DE4}"/>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4349D5B1-8D1E-45D2-89F6-A677C49E6DE4}"/>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F74CE290-61F4-4A76-B66F-A989FE840BCF}"/>
                                            </p:graphicEl>
                                          </p:spTgt>
                                        </p:tgtEl>
                                        <p:attrNameLst>
                                          <p:attrName>style.visibility</p:attrName>
                                        </p:attrNameLst>
                                      </p:cBhvr>
                                      <p:to>
                                        <p:strVal val="visible"/>
                                      </p:to>
                                    </p:set>
                                    <p:anim calcmode="lin" valueType="num">
                                      <p:cBhvr>
                                        <p:cTn id="54" dur="500" fill="hold"/>
                                        <p:tgtEl>
                                          <p:spTgt spid="4">
                                            <p:graphicEl>
                                              <a:dgm id="{F74CE290-61F4-4A76-B66F-A989FE840BC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F74CE290-61F4-4A76-B66F-A989FE840BC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F74CE290-61F4-4A76-B66F-A989FE840BCF}"/>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
                                            <p:graphicEl>
                                              <a:dgm id="{B129F27E-E0FE-45E4-A857-AF3C592E321C}"/>
                                            </p:graphicEl>
                                          </p:spTgt>
                                        </p:tgtEl>
                                        <p:attrNameLst>
                                          <p:attrName>style.visibility</p:attrName>
                                        </p:attrNameLst>
                                      </p:cBhvr>
                                      <p:to>
                                        <p:strVal val="visible"/>
                                      </p:to>
                                    </p:set>
                                    <p:anim calcmode="lin" valueType="num">
                                      <p:cBhvr>
                                        <p:cTn id="59" dur="500" fill="hold"/>
                                        <p:tgtEl>
                                          <p:spTgt spid="4">
                                            <p:graphicEl>
                                              <a:dgm id="{B129F27E-E0FE-45E4-A857-AF3C592E321C}"/>
                                            </p:graphicEl>
                                          </p:spTgt>
                                        </p:tgtEl>
                                        <p:attrNameLst>
                                          <p:attrName>ppt_w</p:attrName>
                                        </p:attrNameLst>
                                      </p:cBhvr>
                                      <p:tavLst>
                                        <p:tav tm="0">
                                          <p:val>
                                            <p:fltVal val="0"/>
                                          </p:val>
                                        </p:tav>
                                        <p:tav tm="100000">
                                          <p:val>
                                            <p:strVal val="#ppt_w"/>
                                          </p:val>
                                        </p:tav>
                                      </p:tavLst>
                                    </p:anim>
                                    <p:anim calcmode="lin" valueType="num">
                                      <p:cBhvr>
                                        <p:cTn id="60" dur="500" fill="hold"/>
                                        <p:tgtEl>
                                          <p:spTgt spid="4">
                                            <p:graphicEl>
                                              <a:dgm id="{B129F27E-E0FE-45E4-A857-AF3C592E321C}"/>
                                            </p:graphicEl>
                                          </p:spTgt>
                                        </p:tgtEl>
                                        <p:attrNameLst>
                                          <p:attrName>ppt_h</p:attrName>
                                        </p:attrNameLst>
                                      </p:cBhvr>
                                      <p:tavLst>
                                        <p:tav tm="0">
                                          <p:val>
                                            <p:fltVal val="0"/>
                                          </p:val>
                                        </p:tav>
                                        <p:tav tm="100000">
                                          <p:val>
                                            <p:strVal val="#ppt_h"/>
                                          </p:val>
                                        </p:tav>
                                      </p:tavLst>
                                    </p:anim>
                                    <p:animEffect transition="in" filter="fade">
                                      <p:cBhvr>
                                        <p:cTn id="61" dur="500"/>
                                        <p:tgtEl>
                                          <p:spTgt spid="4">
                                            <p:graphicEl>
                                              <a:dgm id="{B129F27E-E0FE-45E4-A857-AF3C592E321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
                                            <p:graphicEl>
                                              <a:dgm id="{D62BD45B-6511-43E9-AEA8-212C47D9FA1A}"/>
                                            </p:graphicEl>
                                          </p:spTgt>
                                        </p:tgtEl>
                                        <p:attrNameLst>
                                          <p:attrName>style.visibility</p:attrName>
                                        </p:attrNameLst>
                                      </p:cBhvr>
                                      <p:to>
                                        <p:strVal val="visible"/>
                                      </p:to>
                                    </p:set>
                                    <p:anim calcmode="lin" valueType="num">
                                      <p:cBhvr>
                                        <p:cTn id="66" dur="500" fill="hold"/>
                                        <p:tgtEl>
                                          <p:spTgt spid="4">
                                            <p:graphicEl>
                                              <a:dgm id="{D62BD45B-6511-43E9-AEA8-212C47D9FA1A}"/>
                                            </p:graphicEl>
                                          </p:spTgt>
                                        </p:tgtEl>
                                        <p:attrNameLst>
                                          <p:attrName>ppt_w</p:attrName>
                                        </p:attrNameLst>
                                      </p:cBhvr>
                                      <p:tavLst>
                                        <p:tav tm="0">
                                          <p:val>
                                            <p:fltVal val="0"/>
                                          </p:val>
                                        </p:tav>
                                        <p:tav tm="100000">
                                          <p:val>
                                            <p:strVal val="#ppt_w"/>
                                          </p:val>
                                        </p:tav>
                                      </p:tavLst>
                                    </p:anim>
                                    <p:anim calcmode="lin" valueType="num">
                                      <p:cBhvr>
                                        <p:cTn id="67" dur="500" fill="hold"/>
                                        <p:tgtEl>
                                          <p:spTgt spid="4">
                                            <p:graphicEl>
                                              <a:dgm id="{D62BD45B-6511-43E9-AEA8-212C47D9FA1A}"/>
                                            </p:graphicEl>
                                          </p:spTgt>
                                        </p:tgtEl>
                                        <p:attrNameLst>
                                          <p:attrName>ppt_h</p:attrName>
                                        </p:attrNameLst>
                                      </p:cBhvr>
                                      <p:tavLst>
                                        <p:tav tm="0">
                                          <p:val>
                                            <p:fltVal val="0"/>
                                          </p:val>
                                        </p:tav>
                                        <p:tav tm="100000">
                                          <p:val>
                                            <p:strVal val="#ppt_h"/>
                                          </p:val>
                                        </p:tav>
                                      </p:tavLst>
                                    </p:anim>
                                    <p:animEffect transition="in" filter="fade">
                                      <p:cBhvr>
                                        <p:cTn id="68" dur="500"/>
                                        <p:tgtEl>
                                          <p:spTgt spid="4">
                                            <p:graphicEl>
                                              <a:dgm id="{D62BD45B-6511-43E9-AEA8-212C47D9FA1A}"/>
                                            </p:graphicEl>
                                          </p:spTgt>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
                                            <p:graphicEl>
                                              <a:dgm id="{FC3288A1-3B5B-4085-A93E-AC68E4A2C1FF}"/>
                                            </p:graphicEl>
                                          </p:spTgt>
                                        </p:tgtEl>
                                        <p:attrNameLst>
                                          <p:attrName>style.visibility</p:attrName>
                                        </p:attrNameLst>
                                      </p:cBhvr>
                                      <p:to>
                                        <p:strVal val="visible"/>
                                      </p:to>
                                    </p:set>
                                    <p:anim calcmode="lin" valueType="num">
                                      <p:cBhvr>
                                        <p:cTn id="71" dur="500" fill="hold"/>
                                        <p:tgtEl>
                                          <p:spTgt spid="4">
                                            <p:graphicEl>
                                              <a:dgm id="{FC3288A1-3B5B-4085-A93E-AC68E4A2C1FF}"/>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FC3288A1-3B5B-4085-A93E-AC68E4A2C1FF}"/>
                                            </p:graphicEl>
                                          </p:spTgt>
                                        </p:tgtEl>
                                        <p:attrNameLst>
                                          <p:attrName>ppt_h</p:attrName>
                                        </p:attrNameLst>
                                      </p:cBhvr>
                                      <p:tavLst>
                                        <p:tav tm="0">
                                          <p:val>
                                            <p:fltVal val="0"/>
                                          </p:val>
                                        </p:tav>
                                        <p:tav tm="100000">
                                          <p:val>
                                            <p:strVal val="#ppt_h"/>
                                          </p:val>
                                        </p:tav>
                                      </p:tavLst>
                                    </p:anim>
                                    <p:animEffect transition="in" filter="fade">
                                      <p:cBhvr>
                                        <p:cTn id="73" dur="500"/>
                                        <p:tgtEl>
                                          <p:spTgt spid="4">
                                            <p:graphicEl>
                                              <a:dgm id="{FC3288A1-3B5B-4085-A93E-AC68E4A2C1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rgbClr val="00B050"/>
                </a:solidFill>
              </a:rPr>
              <a:t>Thảo</a:t>
            </a:r>
            <a:r>
              <a:rPr lang="en-US" sz="4000" b="1" dirty="0" smtClean="0">
                <a:solidFill>
                  <a:srgbClr val="00B050"/>
                </a:solidFill>
              </a:rPr>
              <a:t> </a:t>
            </a:r>
            <a:r>
              <a:rPr lang="en-US" sz="4000" b="1" dirty="0" err="1" smtClean="0">
                <a:solidFill>
                  <a:srgbClr val="00B050"/>
                </a:solidFill>
              </a:rPr>
              <a:t>luận</a:t>
            </a:r>
            <a:r>
              <a:rPr lang="en-US" sz="4000" b="1" dirty="0" smtClean="0">
                <a:solidFill>
                  <a:srgbClr val="00B050"/>
                </a:solidFill>
              </a:rPr>
              <a:t> </a:t>
            </a:r>
            <a:r>
              <a:rPr lang="en-US" sz="4000" b="1" dirty="0" err="1" smtClean="0">
                <a:solidFill>
                  <a:srgbClr val="00B050"/>
                </a:solidFill>
              </a:rPr>
              <a:t>nhóm</a:t>
            </a:r>
            <a:endParaRPr lang="en-US" sz="4000" b="1" dirty="0">
              <a:solidFill>
                <a:srgbClr val="00B050"/>
              </a:solidFill>
            </a:endParaRPr>
          </a:p>
        </p:txBody>
      </p:sp>
      <p:sp>
        <p:nvSpPr>
          <p:cNvPr id="3" name="Rectangle 2"/>
          <p:cNvSpPr/>
          <p:nvPr/>
        </p:nvSpPr>
        <p:spPr>
          <a:xfrm>
            <a:off x="471714" y="1676400"/>
            <a:ext cx="8382000" cy="3046988"/>
          </a:xfrm>
          <a:prstGeom prst="rect">
            <a:avLst/>
          </a:prstGeom>
        </p:spPr>
        <p:txBody>
          <a:bodyPr wrap="square">
            <a:spAutoFit/>
          </a:bodyPr>
          <a:lstStyle/>
          <a:p>
            <a:pPr marL="457200" indent="-457200" algn="just">
              <a:buFontTx/>
              <a:buChar char="-"/>
            </a:pPr>
            <a:r>
              <a:rPr lang="en-US" sz="3200" dirty="0" err="1" smtClean="0">
                <a:solidFill>
                  <a:srgbClr val="0070C0"/>
                </a:solidFill>
                <a:latin typeface="Book Antiqua" panose="02040602050305030304" pitchFamily="18" charset="0"/>
                <a:ea typeface="MS UI Gothic" panose="020B0600070205080204" pitchFamily="34" charset="-128"/>
              </a:rPr>
              <a:t>Các</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nhóm</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thảo</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luận</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về</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phiếu</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học</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tập</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đã</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giao</a:t>
            </a:r>
            <a:r>
              <a:rPr lang="en-US" sz="3200" dirty="0" smtClean="0">
                <a:solidFill>
                  <a:srgbClr val="0070C0"/>
                </a:solidFill>
                <a:latin typeface="Book Antiqua" panose="02040602050305030304" pitchFamily="18" charset="0"/>
                <a:ea typeface="MS UI Gothic" panose="020B0600070205080204" pitchFamily="34" charset="-128"/>
              </a:rPr>
              <a:t>.</a:t>
            </a:r>
          </a:p>
          <a:p>
            <a:pPr marL="457200" indent="-457200" algn="just">
              <a:buFontTx/>
              <a:buChar char="-"/>
            </a:pPr>
            <a:r>
              <a:rPr lang="en-US" sz="3200" dirty="0" err="1" smtClean="0">
                <a:solidFill>
                  <a:srgbClr val="0070C0"/>
                </a:solidFill>
                <a:latin typeface="Book Antiqua" panose="02040602050305030304" pitchFamily="18" charset="0"/>
                <a:ea typeface="MS UI Gothic" panose="020B0600070205080204" pitchFamily="34" charset="-128"/>
              </a:rPr>
              <a:t>Cử</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đại</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diện</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lên</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báo</a:t>
            </a:r>
            <a:r>
              <a:rPr lang="en-US" sz="3200" dirty="0" smtClean="0">
                <a:solidFill>
                  <a:srgbClr val="0070C0"/>
                </a:solidFill>
                <a:latin typeface="Book Antiqua" panose="02040602050305030304" pitchFamily="18" charset="0"/>
                <a:ea typeface="MS UI Gothic" panose="020B0600070205080204" pitchFamily="34" charset="-128"/>
              </a:rPr>
              <a:t> </a:t>
            </a:r>
            <a:r>
              <a:rPr lang="en-US" sz="3200" dirty="0" err="1" smtClean="0">
                <a:solidFill>
                  <a:srgbClr val="0070C0"/>
                </a:solidFill>
                <a:latin typeface="Book Antiqua" panose="02040602050305030304" pitchFamily="18" charset="0"/>
                <a:ea typeface="MS UI Gothic" panose="020B0600070205080204" pitchFamily="34" charset="-128"/>
              </a:rPr>
              <a:t>cáo</a:t>
            </a:r>
            <a:r>
              <a:rPr lang="en-US" sz="3200" dirty="0">
                <a:solidFill>
                  <a:srgbClr val="0070C0"/>
                </a:solidFill>
                <a:latin typeface="Book Antiqua" panose="02040602050305030304" pitchFamily="18" charset="0"/>
                <a:ea typeface="MS UI Gothic" panose="020B0600070205080204" pitchFamily="34" charset="-128"/>
              </a:rPr>
              <a:t>.</a:t>
            </a:r>
          </a:p>
          <a:p>
            <a:pPr algn="just"/>
            <a:endParaRPr lang="en-US" sz="3200" dirty="0">
              <a:solidFill>
                <a:srgbClr val="2EB8DF"/>
              </a:solidFill>
              <a:latin typeface="Book Antiqua" panose="02040602050305030304" pitchFamily="18" charset="0"/>
              <a:ea typeface="MS UI Gothic" panose="020B0600070205080204" pitchFamily="34" charset="-128"/>
            </a:endParaRPr>
          </a:p>
          <a:p>
            <a:pPr algn="just"/>
            <a:r>
              <a:rPr lang="en-US" sz="3200" i="1" dirty="0" err="1">
                <a:solidFill>
                  <a:srgbClr val="7030A0"/>
                </a:solidFill>
                <a:latin typeface="Book Antiqua" panose="02040602050305030304" pitchFamily="18" charset="0"/>
                <a:ea typeface="MS UI Gothic" panose="020B0600070205080204" pitchFamily="34" charset="-128"/>
              </a:rPr>
              <a:t>Thời</a:t>
            </a:r>
            <a:r>
              <a:rPr lang="en-US" sz="3200" i="1" dirty="0">
                <a:solidFill>
                  <a:srgbClr val="7030A0"/>
                </a:solidFill>
                <a:latin typeface="Book Antiqua" panose="02040602050305030304" pitchFamily="18" charset="0"/>
                <a:ea typeface="MS UI Gothic" panose="020B0600070205080204" pitchFamily="34" charset="-128"/>
              </a:rPr>
              <a:t> </a:t>
            </a:r>
            <a:r>
              <a:rPr lang="en-US" sz="3200" i="1" dirty="0" err="1">
                <a:solidFill>
                  <a:srgbClr val="7030A0"/>
                </a:solidFill>
                <a:latin typeface="Book Antiqua" panose="02040602050305030304" pitchFamily="18" charset="0"/>
                <a:ea typeface="MS UI Gothic" panose="020B0600070205080204" pitchFamily="34" charset="-128"/>
              </a:rPr>
              <a:t>gian</a:t>
            </a:r>
            <a:r>
              <a:rPr lang="en-US" sz="3200" i="1" dirty="0">
                <a:solidFill>
                  <a:srgbClr val="7030A0"/>
                </a:solidFill>
                <a:latin typeface="Book Antiqua" panose="02040602050305030304" pitchFamily="18" charset="0"/>
                <a:ea typeface="MS UI Gothic" panose="020B0600070205080204" pitchFamily="34" charset="-128"/>
              </a:rPr>
              <a:t>: 5 </a:t>
            </a:r>
            <a:r>
              <a:rPr lang="en-US" sz="3200" i="1" dirty="0" err="1">
                <a:solidFill>
                  <a:srgbClr val="7030A0"/>
                </a:solidFill>
                <a:latin typeface="Book Antiqua" panose="02040602050305030304" pitchFamily="18" charset="0"/>
                <a:ea typeface="MS UI Gothic" panose="020B0600070205080204" pitchFamily="34" charset="-128"/>
              </a:rPr>
              <a:t>phút</a:t>
            </a:r>
            <a:endParaRPr lang="en-US" sz="3200" i="1" dirty="0">
              <a:solidFill>
                <a:srgbClr val="7030A0"/>
              </a:solidFill>
              <a:latin typeface="Book Antiqua" panose="02040602050305030304" pitchFamily="18" charset="0"/>
              <a:ea typeface="MS UI Gothic" panose="020B0600070205080204" pitchFamily="34" charset="-128"/>
            </a:endParaRPr>
          </a:p>
          <a:p>
            <a:pPr algn="just"/>
            <a:r>
              <a:rPr lang="en-US" sz="3200" i="1" dirty="0" err="1">
                <a:solidFill>
                  <a:srgbClr val="7030A0"/>
                </a:solidFill>
                <a:latin typeface="Book Antiqua" panose="02040602050305030304" pitchFamily="18" charset="0"/>
                <a:ea typeface="MS UI Gothic" panose="020B0600070205080204" pitchFamily="34" charset="-128"/>
              </a:rPr>
              <a:t>Trình</a:t>
            </a:r>
            <a:r>
              <a:rPr lang="en-US" sz="3200" i="1" dirty="0">
                <a:solidFill>
                  <a:srgbClr val="7030A0"/>
                </a:solidFill>
                <a:latin typeface="Book Antiqua" panose="02040602050305030304" pitchFamily="18" charset="0"/>
                <a:ea typeface="MS UI Gothic" panose="020B0600070205080204" pitchFamily="34" charset="-128"/>
              </a:rPr>
              <a:t> </a:t>
            </a:r>
            <a:r>
              <a:rPr lang="en-US" sz="3200" i="1" dirty="0" err="1">
                <a:solidFill>
                  <a:srgbClr val="7030A0"/>
                </a:solidFill>
                <a:latin typeface="Book Antiqua" panose="02040602050305030304" pitchFamily="18" charset="0"/>
                <a:ea typeface="MS UI Gothic" panose="020B0600070205080204" pitchFamily="34" charset="-128"/>
              </a:rPr>
              <a:t>bày</a:t>
            </a:r>
            <a:r>
              <a:rPr lang="en-US" sz="3200" i="1" dirty="0">
                <a:solidFill>
                  <a:srgbClr val="7030A0"/>
                </a:solidFill>
                <a:latin typeface="Book Antiqua" panose="02040602050305030304" pitchFamily="18" charset="0"/>
                <a:ea typeface="MS UI Gothic" panose="020B0600070205080204" pitchFamily="34" charset="-128"/>
              </a:rPr>
              <a:t> </a:t>
            </a:r>
            <a:r>
              <a:rPr lang="en-US" sz="3200" i="1" dirty="0" err="1">
                <a:solidFill>
                  <a:srgbClr val="7030A0"/>
                </a:solidFill>
                <a:latin typeface="Book Antiqua" panose="02040602050305030304" pitchFamily="18" charset="0"/>
                <a:ea typeface="MS UI Gothic" panose="020B0600070205080204" pitchFamily="34" charset="-128"/>
              </a:rPr>
              <a:t>câu</a:t>
            </a:r>
            <a:r>
              <a:rPr lang="en-US" sz="3200" i="1" dirty="0">
                <a:solidFill>
                  <a:srgbClr val="7030A0"/>
                </a:solidFill>
                <a:latin typeface="Book Antiqua" panose="02040602050305030304" pitchFamily="18" charset="0"/>
                <a:ea typeface="MS UI Gothic" panose="020B0600070205080204" pitchFamily="34" charset="-128"/>
              </a:rPr>
              <a:t> </a:t>
            </a:r>
            <a:r>
              <a:rPr lang="en-US" sz="3200" i="1" dirty="0" err="1">
                <a:solidFill>
                  <a:srgbClr val="7030A0"/>
                </a:solidFill>
                <a:latin typeface="Book Antiqua" panose="02040602050305030304" pitchFamily="18" charset="0"/>
                <a:ea typeface="MS UI Gothic" panose="020B0600070205080204" pitchFamily="34" charset="-128"/>
              </a:rPr>
              <a:t>trả</a:t>
            </a:r>
            <a:r>
              <a:rPr lang="en-US" sz="3200" i="1" dirty="0">
                <a:solidFill>
                  <a:srgbClr val="7030A0"/>
                </a:solidFill>
                <a:latin typeface="Book Antiqua" panose="02040602050305030304" pitchFamily="18" charset="0"/>
                <a:ea typeface="MS UI Gothic" panose="020B0600070205080204" pitchFamily="34" charset="-128"/>
              </a:rPr>
              <a:t> </a:t>
            </a:r>
            <a:r>
              <a:rPr lang="en-US" sz="3200" i="1" dirty="0" err="1">
                <a:solidFill>
                  <a:srgbClr val="7030A0"/>
                </a:solidFill>
                <a:latin typeface="Book Antiqua" panose="02040602050305030304" pitchFamily="18" charset="0"/>
                <a:ea typeface="MS UI Gothic" panose="020B0600070205080204" pitchFamily="34" charset="-128"/>
              </a:rPr>
              <a:t>lời</a:t>
            </a:r>
            <a:r>
              <a:rPr lang="en-US" sz="3200" i="1" dirty="0">
                <a:solidFill>
                  <a:srgbClr val="7030A0"/>
                </a:solidFill>
                <a:latin typeface="Book Antiqua" panose="02040602050305030304" pitchFamily="18" charset="0"/>
                <a:ea typeface="MS UI Gothic" panose="020B0600070205080204" pitchFamily="34" charset="-128"/>
              </a:rPr>
              <a:t>: </a:t>
            </a:r>
            <a:r>
              <a:rPr lang="en-US" sz="3200" i="1" dirty="0" err="1">
                <a:solidFill>
                  <a:srgbClr val="7030A0"/>
                </a:solidFill>
                <a:latin typeface="Book Antiqua" panose="02040602050305030304" pitchFamily="18" charset="0"/>
                <a:ea typeface="MS UI Gothic" panose="020B0600070205080204" pitchFamily="34" charset="-128"/>
              </a:rPr>
              <a:t>Trên</a:t>
            </a:r>
            <a:r>
              <a:rPr lang="en-US" sz="3200" i="1" dirty="0">
                <a:solidFill>
                  <a:srgbClr val="7030A0"/>
                </a:solidFill>
                <a:latin typeface="Book Antiqua" panose="02040602050305030304" pitchFamily="18" charset="0"/>
                <a:ea typeface="MS UI Gothic" panose="020B0600070205080204" pitchFamily="34" charset="-128"/>
              </a:rPr>
              <a:t> </a:t>
            </a:r>
            <a:r>
              <a:rPr lang="en-US" sz="3200" i="1" dirty="0" smtClean="0">
                <a:solidFill>
                  <a:srgbClr val="7030A0"/>
                </a:solidFill>
                <a:latin typeface="Book Antiqua" panose="02040602050305030304" pitchFamily="18" charset="0"/>
                <a:ea typeface="MS UI Gothic" panose="020B0600070205080204" pitchFamily="34" charset="-128"/>
              </a:rPr>
              <a:t>zoom</a:t>
            </a:r>
            <a:endParaRPr lang="vi-VN" sz="3200" i="1" dirty="0">
              <a:solidFill>
                <a:srgbClr val="7030A0"/>
              </a:solidFill>
              <a:latin typeface="Book Antiqua" panose="02040602050305030304" pitchFamily="18" charset="0"/>
              <a:ea typeface="MS UI Gothic" panose="020B0600070205080204" pitchFamily="34" charset="-128"/>
            </a:endParaRPr>
          </a:p>
        </p:txBody>
      </p:sp>
    </p:spTree>
    <p:extLst>
      <p:ext uri="{BB962C8B-B14F-4D97-AF65-F5344CB8AC3E}">
        <p14:creationId xmlns:p14="http://schemas.microsoft.com/office/powerpoint/2010/main" val="737495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72410008"/>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10,&quot;HasMultipleSubmission&quot;:true,&quot;HasAutoStop&quot;:false,&quot;HasMinimizeMode&quot;:false,&quot;TimerValue&quot;:&quot;01:00&quot;,&quot;HasAutoStart&quot;:false,&quot;HasCorrectAnswers&quot;:false,&quot;McqAnswers&quot;:[],&quot;ActivityId&quot;:null,&quot;IaMcqCompetition&quot;:false,&quot;IsAnonymous&quot;:false,&quot;AutoAdvance&quot;:false,&quot;IsCompetitionMode&quot;:fals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3,&quot;HasMultipleSubmission&quot;:true,&quot;HasAutoStop&quot;:tru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fals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1261</Words>
  <Application>Microsoft Office PowerPoint</Application>
  <PresentationFormat>On-screen Show (4:3)</PresentationFormat>
  <Paragraphs>135</Paragraphs>
  <Slides>28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MS UI Gothic</vt:lpstr>
      <vt:lpstr>SimSun</vt:lpstr>
      <vt:lpstr>#9Slide04 AdrianeSwash</vt:lpstr>
      <vt:lpstr>#9Slide05 Habano</vt:lpstr>
      <vt:lpstr>.VnAristote</vt:lpstr>
      <vt:lpstr>Arial</vt:lpstr>
      <vt:lpstr>Book Antiqua</vt:lpstr>
      <vt:lpstr>Calibri</vt:lpstr>
      <vt:lpstr>Cambria Math</vt:lpstr>
      <vt:lpstr>Lato Light</vt:lpstr>
      <vt:lpstr>Times New Roman</vt:lpstr>
      <vt:lpstr>VNI-Times</vt:lpstr>
      <vt:lpstr>Office Theme</vt:lpstr>
      <vt:lpstr>PowerPoint Presentation</vt:lpstr>
      <vt:lpstr>BẢO QUẢN VÀ CHẾ BIẾN THỰC PHẨM</vt:lpstr>
      <vt:lpstr>Nội dung chương</vt:lpstr>
      <vt:lpstr>Theo em vì sao hằng ngày chúng ta phải sử dụng nhiều loại thực phẩm khác nhau?  </vt:lpstr>
      <vt:lpstr>THỰC PHẨM VÀ DINH DƯỠNG</vt:lpstr>
      <vt:lpstr>PowerPoint Presentation</vt:lpstr>
      <vt:lpstr>PowerPoint Presentation</vt:lpstr>
      <vt:lpstr>5 nhóm thực phẩm chính:</vt:lpstr>
      <vt:lpstr>Thảo luận nhóm</vt:lpstr>
      <vt:lpstr>PowerPoint Presentation</vt:lpstr>
      <vt:lpstr>bảng 4.1 một số thực phẩm chính giàu vitamin</vt:lpstr>
      <vt:lpstr>Bảng 4.2 một số thực phẩm chính giàu chất khoáng</vt:lpstr>
      <vt:lpstr>PowerPoint Presentation</vt:lpstr>
      <vt:lpstr>PowerPoint Presentation</vt:lpstr>
      <vt:lpstr>PowerPoint Presentation</vt:lpstr>
      <vt:lpstr>Hướng dẫn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77</cp:revision>
  <dcterms:created xsi:type="dcterms:W3CDTF">2021-08-28T03:00:03Z</dcterms:created>
  <dcterms:modified xsi:type="dcterms:W3CDTF">2021-10-11T04:41:32Z</dcterms:modified>
</cp:coreProperties>
</file>