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43"/>
  </p:notesMasterIdLst>
  <p:handoutMasterIdLst>
    <p:handoutMasterId r:id="rId44"/>
  </p:handoutMasterIdLst>
  <p:sldIdLst>
    <p:sldId id="256" r:id="rId13"/>
    <p:sldId id="286" r:id="rId14"/>
    <p:sldId id="559" r:id="rId15"/>
    <p:sldId id="3493" r:id="rId16"/>
    <p:sldId id="3241" r:id="rId17"/>
    <p:sldId id="3540" r:id="rId18"/>
    <p:sldId id="3562" r:id="rId19"/>
    <p:sldId id="3581" r:id="rId20"/>
    <p:sldId id="3582" r:id="rId21"/>
    <p:sldId id="3578" r:id="rId22"/>
    <p:sldId id="3579" r:id="rId23"/>
    <p:sldId id="3242" r:id="rId24"/>
    <p:sldId id="3546" r:id="rId25"/>
    <p:sldId id="3565" r:id="rId26"/>
    <p:sldId id="3246" r:id="rId27"/>
    <p:sldId id="3488" r:id="rId28"/>
    <p:sldId id="3328" r:id="rId29"/>
    <p:sldId id="3572" r:id="rId30"/>
    <p:sldId id="3580" r:id="rId31"/>
    <p:sldId id="3469" r:id="rId32"/>
    <p:sldId id="3470" r:id="rId33"/>
    <p:sldId id="3472" r:id="rId34"/>
    <p:sldId id="3473" r:id="rId35"/>
    <p:sldId id="3574" r:id="rId36"/>
    <p:sldId id="3558" r:id="rId37"/>
    <p:sldId id="3548" r:id="rId38"/>
    <p:sldId id="3245" r:id="rId39"/>
    <p:sldId id="3559" r:id="rId40"/>
    <p:sldId id="3211" r:id="rId41"/>
    <p:sldId id="550" r:id="rId42"/>
  </p:sldIdLst>
  <p:sldSz cx="12192000" cy="6858000"/>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0EEB3"/>
    <a:srgbClr val="FF6600"/>
    <a:srgbClr val="FF7C80"/>
    <a:srgbClr val="A7D4D9"/>
    <a:srgbClr val="FFFF99"/>
    <a:srgbClr val="FFCCCC"/>
    <a:srgbClr val="FFCC66"/>
    <a:srgbClr val="FF9999"/>
    <a:srgbClr val="FF99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5" autoAdjust="0"/>
    <p:restoredTop sz="84715" autoAdjust="0"/>
  </p:normalViewPr>
  <p:slideViewPr>
    <p:cSldViewPr>
      <p:cViewPr varScale="1">
        <p:scale>
          <a:sx n="69" d="100"/>
          <a:sy n="69" d="100"/>
        </p:scale>
        <p:origin x="582" y="18"/>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22/01/2026</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extLst>
      <p:ext uri="{BB962C8B-B14F-4D97-AF65-F5344CB8AC3E}">
        <p14:creationId xmlns:p14="http://schemas.microsoft.com/office/powerpoint/2010/main" val="32707835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04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25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60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1/22/2026</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id="{D2D03FD8-E3CD-6652-6738-4D05C5C9A816}"/>
              </a:ext>
            </a:extLst>
          </p:cNvPr>
          <p:cNvGrpSpPr/>
          <p:nvPr userDrawn="1"/>
        </p:nvGrpSpPr>
        <p:grpSpPr>
          <a:xfrm>
            <a:off x="929" y="-70771"/>
            <a:ext cx="12191071" cy="1366171"/>
            <a:chOff x="929" y="-70771"/>
            <a:chExt cx="12191071" cy="1366171"/>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4" name="Rectangle: Rounded Corners 3">
              <a:extLst>
                <a:ext uri="{FF2B5EF4-FFF2-40B4-BE49-F238E27FC236}">
                  <a16:creationId xmlns:a16="http://schemas.microsoft.com/office/drawing/2014/main" id="{BED4565F-2C19-7DC9-64BB-162120EA7927}"/>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80"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id="{FED389FD-5D4D-C501-41F6-C11FE23B76E8}"/>
              </a:ext>
            </a:extLst>
          </p:cNvPr>
          <p:cNvGrpSpPr/>
          <p:nvPr userDrawn="1"/>
        </p:nvGrpSpPr>
        <p:grpSpPr>
          <a:xfrm>
            <a:off x="929" y="-70771"/>
            <a:ext cx="12191071" cy="1366171"/>
            <a:chOff x="929" y="-70771"/>
            <a:chExt cx="12191071" cy="1366171"/>
          </a:xfrm>
        </p:grpSpPr>
        <p:grpSp>
          <p:nvGrpSpPr>
            <p:cNvPr id="3" name="Group 2">
              <a:extLst>
                <a:ext uri="{FF2B5EF4-FFF2-40B4-BE49-F238E27FC236}">
                  <a16:creationId xmlns:a16="http://schemas.microsoft.com/office/drawing/2014/main" id="{2C69BFDC-5E7C-34FF-2F22-12D40A63934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id="{78ECEFF6-03F7-15DF-9B90-A7E8D5C5E572}"/>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id="{84DED095-48C3-3178-BEB5-6B91F475379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id="{3EA3B8F3-83C7-25DF-871A-18D793592671}"/>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id="{837CC90C-0854-730D-AB51-CA4639A09B23}"/>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id="{38A5CC8D-41F2-C2DE-680A-5A1AA1095BF8}"/>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id="{63568773-5B9B-6C37-64D6-ADDDC78FB14F}"/>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FCC79109-14FB-7CF2-E25D-DB51BCFA2A9A}"/>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id="{30A69D3F-42C2-DAFD-104F-1C859AAE8FAC}"/>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id="{78A6C367-110E-5D56-3969-4BA6A2A8CB0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284684F3-F56E-F3A1-022C-C25B25B3DC36}"/>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id="{DE22BB46-C5BD-56DE-A178-DE2D8B296530}"/>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8" name="Rectangle: Rounded Corners 3">
              <a:extLst>
                <a:ext uri="{FF2B5EF4-FFF2-40B4-BE49-F238E27FC236}">
                  <a16:creationId xmlns:a16="http://schemas.microsoft.com/office/drawing/2014/main" id="{E0990F08-F11E-F3BD-1AD5-07F7FA93FBA2}"/>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fif"/></Relationships>
</file>

<file path=ppt/slides/_rels/slide22.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fi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1.jfif"/><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1.jfif"/></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1.xml"/><Relationship Id="rId6" Type="http://schemas.openxmlformats.org/officeDocument/2006/relationships/hyperlink" Target="https://nhattruongtqb.violet.vn/entry/tin-hoc-6789-online-kntt-13883740.html" TargetMode="External"/><Relationship Id="rId5" Type="http://schemas.openxmlformats.org/officeDocument/2006/relationships/hyperlink" Target="https://sunrise1582.violet.vn/entry/tin-hoc-9-online-kntt-13875729.html" TargetMode="External"/><Relationship Id="rId4" Type="http://schemas.openxmlformats.org/officeDocument/2006/relationships/hyperlink" Target="https://www.facebook.com/emvuiemho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mond 17">
            <a:extLst>
              <a:ext uri="{FF2B5EF4-FFF2-40B4-BE49-F238E27FC236}">
                <a16:creationId xmlns:a16="http://schemas.microsoft.com/office/drawing/2014/main" id="{8E0CDB78-0961-4F67-AD65-2B218C9CA07A}"/>
              </a:ext>
            </a:extLst>
          </p:cNvPr>
          <p:cNvSpPr/>
          <p:nvPr/>
        </p:nvSpPr>
        <p:spPr>
          <a:xfrm>
            <a:off x="3639555" y="2587984"/>
            <a:ext cx="3895517" cy="3895517"/>
          </a:xfrm>
          <a:prstGeom prst="diamon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Hình ảnh 9">
            <a:extLst>
              <a:ext uri="{FF2B5EF4-FFF2-40B4-BE49-F238E27FC236}">
                <a16:creationId xmlns:a16="http://schemas.microsoft.com/office/drawing/2014/main" id="{17BFCF03-812E-C9BE-0FE7-8836D03E7E26}"/>
              </a:ext>
            </a:extLst>
          </p:cNvPr>
          <p:cNvPicPr>
            <a:picLocks noChangeAspect="1"/>
          </p:cNvPicPr>
          <p:nvPr/>
        </p:nvPicPr>
        <p:blipFill>
          <a:blip r:embed="rId2"/>
          <a:stretch>
            <a:fillRect/>
          </a:stretch>
        </p:blipFill>
        <p:spPr>
          <a:xfrm>
            <a:off x="-237126" y="1001890"/>
            <a:ext cx="7162800" cy="6331527"/>
          </a:xfrm>
          <a:prstGeom prst="rect">
            <a:avLst/>
          </a:prstGeom>
        </p:spPr>
      </p:pic>
      <p:grpSp>
        <p:nvGrpSpPr>
          <p:cNvPr id="2" name="Group 16">
            <a:extLst>
              <a:ext uri="{FF2B5EF4-FFF2-40B4-BE49-F238E27FC236}">
                <a16:creationId xmlns:a16="http://schemas.microsoft.com/office/drawing/2014/main" id="{1E2A529C-9102-0536-25A9-8BD1A2C17998}"/>
              </a:ext>
            </a:extLst>
          </p:cNvPr>
          <p:cNvGrpSpPr/>
          <p:nvPr/>
        </p:nvGrpSpPr>
        <p:grpSpPr>
          <a:xfrm>
            <a:off x="5638800" y="-1809989"/>
            <a:ext cx="7145483" cy="10477977"/>
            <a:chOff x="5737165" y="-1853702"/>
            <a:chExt cx="7145483" cy="10477977"/>
          </a:xfrm>
          <a:blipFill dpi="0" rotWithShape="1">
            <a:blip r:embed="rId3"/>
            <a:srcRect/>
            <a:stretch>
              <a:fillRect l="-15000" r="-35000"/>
            </a:stretch>
          </a:blipFill>
        </p:grpSpPr>
        <p:sp>
          <p:nvSpPr>
            <p:cNvPr id="3" name="Hexagon 1">
              <a:extLst>
                <a:ext uri="{FF2B5EF4-FFF2-40B4-BE49-F238E27FC236}">
                  <a16:creationId xmlns:a16="http://schemas.microsoft.com/office/drawing/2014/main" id="{4E5C645F-880C-EE89-818F-606217780AB8}"/>
                </a:ext>
              </a:extLst>
            </p:cNvPr>
            <p:cNvSpPr/>
            <p:nvPr/>
          </p:nvSpPr>
          <p:spPr>
            <a:xfrm>
              <a:off x="5783610" y="1655488"/>
              <a:ext cx="3948545" cy="34039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2">
              <a:extLst>
                <a:ext uri="{FF2B5EF4-FFF2-40B4-BE49-F238E27FC236}">
                  <a16:creationId xmlns:a16="http://schemas.microsoft.com/office/drawing/2014/main" id="{019633A0-4E90-FFE8-1251-E85FA5929F5A}"/>
                </a:ext>
              </a:extLst>
            </p:cNvPr>
            <p:cNvSpPr/>
            <p:nvPr/>
          </p:nvSpPr>
          <p:spPr>
            <a:xfrm>
              <a:off x="8934103" y="-85187"/>
              <a:ext cx="3948545" cy="34039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3">
              <a:extLst>
                <a:ext uri="{FF2B5EF4-FFF2-40B4-BE49-F238E27FC236}">
                  <a16:creationId xmlns:a16="http://schemas.microsoft.com/office/drawing/2014/main" id="{A8D26C6A-F319-6AB5-36E5-DF3D3FA3D55B}"/>
                </a:ext>
              </a:extLst>
            </p:cNvPr>
            <p:cNvSpPr/>
            <p:nvPr/>
          </p:nvSpPr>
          <p:spPr>
            <a:xfrm>
              <a:off x="8934103" y="3451843"/>
              <a:ext cx="3948545" cy="34039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4">
              <a:extLst>
                <a:ext uri="{FF2B5EF4-FFF2-40B4-BE49-F238E27FC236}">
                  <a16:creationId xmlns:a16="http://schemas.microsoft.com/office/drawing/2014/main" id="{F025716C-3091-ED4D-5582-BA9A02AB0943}"/>
                </a:ext>
              </a:extLst>
            </p:cNvPr>
            <p:cNvSpPr/>
            <p:nvPr/>
          </p:nvSpPr>
          <p:spPr>
            <a:xfrm>
              <a:off x="5737166" y="5220357"/>
              <a:ext cx="3948545" cy="34039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5">
              <a:extLst>
                <a:ext uri="{FF2B5EF4-FFF2-40B4-BE49-F238E27FC236}">
                  <a16:creationId xmlns:a16="http://schemas.microsoft.com/office/drawing/2014/main" id="{6ABFDBC6-7145-F945-632C-B2A624C92070}"/>
                </a:ext>
              </a:extLst>
            </p:cNvPr>
            <p:cNvSpPr/>
            <p:nvPr/>
          </p:nvSpPr>
          <p:spPr>
            <a:xfrm>
              <a:off x="5737165" y="-1853702"/>
              <a:ext cx="3948545" cy="34039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ình chữ nhật: Góc Tròn 10">
            <a:extLst>
              <a:ext uri="{FF2B5EF4-FFF2-40B4-BE49-F238E27FC236}">
                <a16:creationId xmlns:a16="http://schemas.microsoft.com/office/drawing/2014/main" id="{4B375158-17BA-1CED-1FAC-0A4A06585859}"/>
              </a:ext>
            </a:extLst>
          </p:cNvPr>
          <p:cNvSpPr/>
          <p:nvPr/>
        </p:nvSpPr>
        <p:spPr>
          <a:xfrm>
            <a:off x="245917" y="658990"/>
            <a:ext cx="2209800" cy="685800"/>
          </a:xfrm>
          <a:prstGeom prst="roundRect">
            <a:avLst/>
          </a:prstGeom>
          <a:solidFill>
            <a:srgbClr val="92D050"/>
          </a:solidFill>
          <a:ln>
            <a:noFill/>
          </a:ln>
          <a:effectLst>
            <a:glow rad="101600">
              <a:schemeClr val="accent2">
                <a:satMod val="175000"/>
                <a:alpha val="40000"/>
              </a:schemeClr>
            </a:glow>
            <a:outerShdw blurRad="149987" dist="250190" dir="8460000" algn="ctr">
              <a:srgbClr val="000000">
                <a:alpha val="28000"/>
              </a:srgbClr>
            </a:outerShdw>
            <a:reflection blurRad="6350" stA="52000" endA="300" endPos="35000" dir="5400000" sy="-100000" algn="bl" rotWithShape="0"/>
            <a:softEdge rad="3175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vi-VN" sz="3200" b="1">
                <a:solidFill>
                  <a:srgbClr val="FF0000"/>
                </a:solidFill>
                <a:effectLst>
                  <a:glow rad="63500">
                    <a:schemeClr val="accent2">
                      <a:satMod val="175000"/>
                      <a:alpha val="40000"/>
                    </a:schemeClr>
                  </a:glow>
                  <a:outerShdw blurRad="50800" dist="38100" dir="10800000" algn="r" rotWithShape="0">
                    <a:prstClr val="black">
                      <a:alpha val="40000"/>
                    </a:prstClr>
                  </a:outerShdw>
                </a:effectLst>
              </a:rPr>
              <a:t>BÀI 11a</a:t>
            </a:r>
            <a:endParaRPr lang="en-US" sz="3200" b="1">
              <a:solidFill>
                <a:srgbClr val="FF0000"/>
              </a:solidFill>
              <a:effectLst>
                <a:glow rad="63500">
                  <a:schemeClr val="accent2">
                    <a:satMod val="175000"/>
                    <a:alpha val="40000"/>
                  </a:schemeClr>
                </a:glow>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26654817"/>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4981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49655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Hàm </a:t>
            </a:r>
            <a:r>
              <a:rPr lang="en-US" sz="3200" dirty="0" err="1">
                <a:solidFill>
                  <a:srgbClr val="000000"/>
                </a:solidFill>
                <a:latin typeface="Times New Roman" panose="02020603050405020304" pitchFamily="18" charset="0"/>
                <a:cs typeface="Times New Roman" panose="02020603050405020304" pitchFamily="18" charset="0"/>
              </a:rPr>
              <a:t>Sumif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669618744"/>
              </p:ext>
            </p:extLst>
          </p:nvPr>
        </p:nvGraphicFramePr>
        <p:xfrm>
          <a:off x="432006" y="1022640"/>
          <a:ext cx="11327988" cy="55305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SUMIF?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Hàm SUMIF tính tổng giá trị của những ô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một điều kiện nào đó. </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hãy trình bày công thức chung của hàm </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SUM</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IF?</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 SUMIF(</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phạm vi chứa các giá trị cần kiểm tra hoặc tính tổng các giá trị nếu không có tham số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điều kiện kiểm tra. </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tuỳ</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chọn): phạm vi chứa các giá trị cần tính tổng, nếu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bị bỏ qua thì tính tổng các ô trong tham số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a:t>
                      </a:r>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ĐK.</a:t>
                      </a:r>
                      <a:endPar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958988"/>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23006" y="1084289"/>
            <a:ext cx="7111794" cy="973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36846"/>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5">
            <a:extLst>
              <a:ext uri="{FF2B5EF4-FFF2-40B4-BE49-F238E27FC236}">
                <a16:creationId xmlns:a16="http://schemas.microsoft.com/office/drawing/2014/main" id="{D36BA527-9B0D-69FE-86B3-D6AE482AB6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1999" y="4099124"/>
            <a:ext cx="3066211" cy="2149276"/>
          </a:xfrm>
          <a:prstGeom prst="rect">
            <a:avLst/>
          </a:prstGeom>
        </p:spPr>
      </p:pic>
      <p:sp>
        <p:nvSpPr>
          <p:cNvPr id="7" name="Rectangle 1">
            <a:extLst>
              <a:ext uri="{FF2B5EF4-FFF2-40B4-BE49-F238E27FC236}">
                <a16:creationId xmlns:a16="http://schemas.microsoft.com/office/drawing/2014/main" id="{872BA5AB-BE18-F0E8-C88A-AE568AA02471}"/>
              </a:ext>
            </a:extLst>
          </p:cNvPr>
          <p:cNvSpPr/>
          <p:nvPr/>
        </p:nvSpPr>
        <p:spPr>
          <a:xfrm>
            <a:off x="4623006" y="2227288"/>
            <a:ext cx="7111794" cy="4249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66152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F82CA27-D745-E500-2925-9F9ABE685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4" y="3619180"/>
            <a:ext cx="11378996" cy="3162620"/>
          </a:xfrm>
          <a:prstGeom prst="rect">
            <a:avLst/>
          </a:prstGeom>
          <a:noFill/>
          <a:ln>
            <a:noFill/>
          </a:ln>
        </p:spPr>
      </p:pic>
      <p:sp>
        <p:nvSpPr>
          <p:cNvPr id="9" name="Rectangle 8">
            <a:extLst>
              <a:ext uri="{FF2B5EF4-FFF2-40B4-BE49-F238E27FC236}">
                <a16:creationId xmlns:a16="http://schemas.microsoft.com/office/drawing/2014/main" id="{4F0AE406-205F-4F85-BAD9-EA7B91B7E58E}"/>
              </a:ext>
            </a:extLst>
          </p:cNvPr>
          <p:cNvSpPr/>
          <p:nvPr/>
        </p:nvSpPr>
        <p:spPr>
          <a:xfrm>
            <a:off x="432005" y="458803"/>
            <a:ext cx="4901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334001" y="457200"/>
            <a:ext cx="6425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cố</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246981713"/>
              </p:ext>
            </p:extLst>
          </p:nvPr>
        </p:nvGraphicFramePr>
        <p:xfrm>
          <a:off x="432006" y="983286"/>
          <a:ext cx="11327988" cy="2582400"/>
        </p:xfrm>
        <a:graphic>
          <a:graphicData uri="http://schemas.openxmlformats.org/drawingml/2006/table">
            <a:tbl>
              <a:tblPr firstRow="1" bandRow="1">
                <a:tableStyleId>{F5AB1C69-6EDB-4FF4-983F-18BD219EF322}</a:tableStyleId>
              </a:tblPr>
              <a:tblGrid>
                <a:gridCol w="4901994">
                  <a:extLst>
                    <a:ext uri="{9D8B030D-6E8A-4147-A177-3AD203B41FA5}">
                      <a16:colId xmlns:a16="http://schemas.microsoft.com/office/drawing/2014/main" val="795175101"/>
                    </a:ext>
                  </a:extLst>
                </a:gridCol>
                <a:gridCol w="6425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11a.3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họa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dữ</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Thu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Công thức ô </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H2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=SUMIF($B$3:$B$8,F2,$D$3:$D$8)</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Giá trị ô H2 là Tổng tiền của Khoản thu Lương</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5363244" y="990600"/>
            <a:ext cx="6396750" cy="2502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spTree>
    <p:extLst>
      <p:ext uri="{BB962C8B-B14F-4D97-AF65-F5344CB8AC3E}">
        <p14:creationId xmlns:p14="http://schemas.microsoft.com/office/powerpoint/2010/main" val="17793914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048000" y="2373275"/>
            <a:ext cx="5638800" cy="1558052"/>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2.</a:t>
            </a:r>
            <a:r>
              <a:rPr lang="vi-VN" sz="3600"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Thực hành: Sử dụng hàm SUMIF </a:t>
            </a:r>
          </a:p>
        </p:txBody>
      </p:sp>
      <p:pic>
        <p:nvPicPr>
          <p:cNvPr id="2" name="Picture 1" descr="Graphical user interface, application&#10;&#10;Description automatically generated">
            <a:extLst>
              <a:ext uri="{FF2B5EF4-FFF2-40B4-BE49-F238E27FC236}">
                <a16:creationId xmlns:a16="http://schemas.microsoft.com/office/drawing/2014/main"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80B36FF5-AFDF-847B-8458-8BD4EAC4474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id="{40ADE15E-F8AD-2333-CD3C-C95A3864456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000"/>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457200" y="0"/>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hàm SUMIF.</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Nhiệm vụ: Sử dụng hàm SUMIF để tính tổng số tiền của mỗi khoản chi tiêu. </a:t>
            </a:r>
            <a:endParaRPr lang="vi-VN" altLang="vi-VN" sz="32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id="{CB1A8976-E390-E1C0-0AC4-D02C32988806}"/>
              </a:ext>
            </a:extLst>
          </p:cNvPr>
          <p:cNvSpPr txBox="1">
            <a:spLocks noChangeArrowheads="1"/>
          </p:cNvSpPr>
          <p:nvPr/>
        </p:nvSpPr>
        <p:spPr bwMode="auto">
          <a:xfrm>
            <a:off x="228600" y="1066800"/>
            <a:ext cx="115824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a) Tính tổng số tiền của mỗi khoản chi trong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Mở tệp bảng tính TaiChinhGiaDinh.xlsx, chọn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Tại ô H2, nhập công thức =SUMIF($B$3:$B$10,F2,$D$3:$D$10) để tính tổng số tiền của khoản chi Ở (Hình 11a.2).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Sao chép công thức trong ô H2 sang các ô từ H3 đến H10 để tính tổng số tiền của mỗi khoản chi còn lại.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Lưu tệp.</a:t>
            </a:r>
          </a:p>
        </p:txBody>
      </p:sp>
      <p:pic>
        <p:nvPicPr>
          <p:cNvPr id="4" name="Picture 4">
            <a:extLst>
              <a:ext uri="{FF2B5EF4-FFF2-40B4-BE49-F238E27FC236}">
                <a16:creationId xmlns:a16="http://schemas.microsoft.com/office/drawing/2014/main" id="{87DBFEA6-82B0-5026-3ADF-CF99E79D759A}"/>
              </a:ext>
            </a:extLst>
          </p:cNvPr>
          <p:cNvPicPr>
            <a:picLocks noChangeAspect="1"/>
          </p:cNvPicPr>
          <p:nvPr/>
        </p:nvPicPr>
        <p:blipFill>
          <a:blip r:embed="rId4"/>
          <a:stretch>
            <a:fillRect/>
          </a:stretch>
        </p:blipFill>
        <p:spPr>
          <a:xfrm>
            <a:off x="4114800" y="3657600"/>
            <a:ext cx="7848600" cy="3124200"/>
          </a:xfrm>
          <a:prstGeom prst="rect">
            <a:avLst/>
          </a:prstGeom>
        </p:spPr>
      </p:pic>
    </p:spTree>
    <p:extLst>
      <p:ext uri="{BB962C8B-B14F-4D97-AF65-F5344CB8AC3E}">
        <p14:creationId xmlns:p14="http://schemas.microsoft.com/office/powerpoint/2010/main" val="1459251405"/>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33399" y="82927"/>
            <a:ext cx="11125201" cy="40318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Tính tổng số tiền của mỗi khoản thu trong trang tính Thu nhập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Thu nhập (Hình 11a.3).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Tại ô H2, nhập công thức =SUMIF($B$3:$B$8,F2,$D$3:$D$8) để tính tổng tiền của khoản thu từ Lương.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Sao chép công thức trong ô H2 sang các ô từ H3 đến H6 để tính tổng tiền cho các khoản thu còn lại.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Lưu tệp</a:t>
            </a: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pic>
        <p:nvPicPr>
          <p:cNvPr id="2" name="Picture 8">
            <a:extLst>
              <a:ext uri="{FF2B5EF4-FFF2-40B4-BE49-F238E27FC236}">
                <a16:creationId xmlns:a16="http://schemas.microsoft.com/office/drawing/2014/main" id="{97F6FAF1-942F-943C-1A49-739D89AA7B78}"/>
              </a:ext>
            </a:extLst>
          </p:cNvPr>
          <p:cNvPicPr>
            <a:picLocks noChangeAspect="1"/>
          </p:cNvPicPr>
          <p:nvPr/>
        </p:nvPicPr>
        <p:blipFill>
          <a:blip r:embed="rId4"/>
          <a:stretch>
            <a:fillRect/>
          </a:stretch>
        </p:blipFill>
        <p:spPr>
          <a:xfrm>
            <a:off x="2133600" y="3505200"/>
            <a:ext cx="9829800" cy="3352800"/>
          </a:xfrm>
          <a:prstGeom prst="rect">
            <a:avLst/>
          </a:prstGeom>
        </p:spPr>
      </p:pic>
    </p:spTree>
    <p:extLst>
      <p:ext uri="{BB962C8B-B14F-4D97-AF65-F5344CB8AC3E}">
        <p14:creationId xmlns:p14="http://schemas.microsoft.com/office/powerpoint/2010/main" val="677087080"/>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F90255-90EC-5A15-0E3C-92C82E141D4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4" y="2140554"/>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sum_range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057400"/>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4" y="4384406"/>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84333" y="5535502"/>
            <a:ext cx="976213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82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criteria</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799821"/>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622769"/>
            <a:ext cx="41148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807917"/>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IF</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399" y="1851659"/>
            <a:ext cx="10478011"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Hàm nào trong Excel dùng để tính tổng giá trị của những ô </a:t>
            </a:r>
            <a:r>
              <a:rPr lang="vi-VN" sz="3200" dirty="0" err="1">
                <a:solidFill>
                  <a:schemeClr val="accent2"/>
                </a:solidFill>
                <a:latin typeface="Times New Roman" panose="02020603050405020304" pitchFamily="18" charset="0"/>
                <a:cs typeface="Times New Roman" panose="02020603050405020304" pitchFamily="18" charset="0"/>
              </a:rPr>
              <a:t>thoả</a:t>
            </a:r>
            <a:r>
              <a:rPr lang="vi-VN" sz="3200" dirty="0">
                <a:solidFill>
                  <a:schemeClr val="accent2"/>
                </a:solidFill>
                <a:latin typeface="Times New Roman" panose="02020603050405020304" pitchFamily="18" charset="0"/>
                <a:cs typeface="Times New Roman" panose="02020603050405020304" pitchFamily="18" charset="0"/>
              </a:rPr>
              <a:t> mãn một điều kiện nào đó?</a:t>
            </a:r>
          </a:p>
        </p:txBody>
      </p:sp>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438136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=COUNTIF(F2:F10,G7).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527406"/>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=COUNTIF(B3:B10,“Giải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350354"/>
            <a:ext cx="41148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=SUMIF(B3:B10,Giải trí,D3:D10).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535502"/>
            <a:ext cx="4222404"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=SUMIF(B3:B10,F7,D3:D10).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1071473"/>
            <a:ext cx="2057400" cy="27521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cần nhập vào ô G7 là gì?</a:t>
            </a:r>
          </a:p>
        </p:txBody>
      </p:sp>
      <p:pic>
        <p:nvPicPr>
          <p:cNvPr id="10" name="Hình ảnh 9">
            <a:extLst>
              <a:ext uri="{FF2B5EF4-FFF2-40B4-BE49-F238E27FC236}">
                <a16:creationId xmlns:a16="http://schemas.microsoft.com/office/drawing/2014/main" id="{5F620DE7-014C-27C4-2757-3043D6C23F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665868"/>
            <a:ext cx="8534400" cy="3475920"/>
          </a:xfrm>
          <a:prstGeom prst="rect">
            <a:avLst/>
          </a:prstGeom>
          <a:noFill/>
          <a:ln>
            <a:noFill/>
          </a:ln>
        </p:spPr>
      </p:pic>
    </p:spTree>
    <p:extLst>
      <p:ext uri="{BB962C8B-B14F-4D97-AF65-F5344CB8AC3E}">
        <p14:creationId xmlns:p14="http://schemas.microsoft.com/office/powerpoint/2010/main" val="41778366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7690" y="2443136"/>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latin typeface="Times New Roman" panose="02020603050405020304" pitchFamily="18" charset="0"/>
                <a:cs typeface="Times New Roman" panose="02020603050405020304" pitchFamily="18" charset="0"/>
              </a:rPr>
              <a:t>Hàm SUMIF</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70238" y="3576524"/>
            <a:ext cx="931030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hàm SUMIF </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06502"/>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35035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569554"/>
            <a:ext cx="9735698"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479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99144" y="743307"/>
            <a:ext cx="9293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=SUM(B2:B6,“&lt;100”).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=SUMIF(B2:B6,“&gt;100”).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nhỏ hơn 100 trong vùng B2:B6 là</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=SUMIF(C4:C10,“SGK”,A4:A10).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600" dirty="0">
                <a:solidFill>
                  <a:schemeClr val="tx1"/>
                </a:solidFill>
                <a:latin typeface="Times New Roman" panose="02020603050405020304" pitchFamily="18" charset="0"/>
                <a:cs typeface="Times New Roman" panose="02020603050405020304" pitchFamily="18" charset="0"/>
              </a:rPr>
              <a:t>=SUM(A4:A10,“SGK”,C4:C10).</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 </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29435" y="762330"/>
            <a:ext cx="987193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C4:C10 với các ô tương ứng trong vùng A4:A10 có giá trị là “SGK”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range).</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criteria).</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2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Công thức chung của hàm SUMIF là</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6"/>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521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22770"/>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807918"/>
            <a:ext cx="9817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00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752601" y="762330"/>
            <a:ext cx="9993866"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D1:D7 với các ô tương ứng trong vùng A1:A7 có giá trị giống như ô F3 là</a:t>
            </a:r>
          </a:p>
        </p:txBody>
      </p:sp>
      <p:pic>
        <p:nvPicPr>
          <p:cNvPr id="8" name="Picture 7" descr="A picture containing clipart&#10;&#10;Description automatically generated">
            <a:extLst>
              <a:ext uri="{FF2B5EF4-FFF2-40B4-BE49-F238E27FC236}">
                <a16:creationId xmlns:a16="http://schemas.microsoft.com/office/drawing/2014/main" id="{9B2D0D16-BD52-D6C9-EAB3-314A0F903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&amp; 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 B6,E2:E10).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=SUMIF(E2:E10,“&gt;” &amp; B6,A2:A10).</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2656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489915"/>
            <a:ext cx="9594033"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E2:E10 với các ô tương ứng trong vùng A2:A10 có giá trị lớn hơn giá trị tại ô B6 là</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163701270"/>
              </p:ext>
            </p:extLst>
          </p:nvPr>
        </p:nvGraphicFramePr>
        <p:xfrm>
          <a:off x="381000" y="76200"/>
          <a:ext cx="11506200" cy="6644640"/>
        </p:xfrm>
        <a:graphic>
          <a:graphicData uri="http://schemas.openxmlformats.org/drawingml/2006/table">
            <a:tbl>
              <a:tblPr firstRow="1" bandRow="1">
                <a:tableStyleId>{F5AB1C69-6EDB-4FF4-983F-18BD219EF322}</a:tableStyleId>
              </a:tblPr>
              <a:tblGrid>
                <a:gridCol w="2679526">
                  <a:extLst>
                    <a:ext uri="{9D8B030D-6E8A-4147-A177-3AD203B41FA5}">
                      <a16:colId xmlns:a16="http://schemas.microsoft.com/office/drawing/2014/main" val="2211991875"/>
                    </a:ext>
                  </a:extLst>
                </a:gridCol>
                <a:gridCol w="8826674">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 THỰC HÀNH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bổ sung thêm một số dòng dữ liệu thu, chi vào cuối phần dữ liệu của cả hai trang tính Thu nhập và Chi tiêu. Hãy điều chỉnh công thức SUMIF ở cột H để kết quả tổng tiền của mỗi khoản thu, chi được chính xác.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các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khoản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chi</a:t>
                      </a:r>
                      <a:endParaRPr lang="vi-VN"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971800" y="110066"/>
            <a:ext cx="542288" cy="499534"/>
          </a:xfrm>
          <a:prstGeom prst="rect">
            <a:avLst/>
          </a:prstGeom>
        </p:spPr>
      </p:pic>
      <p:pic>
        <p:nvPicPr>
          <p:cNvPr id="7" name="Hình ảnh 6">
            <a:extLst>
              <a:ext uri="{FF2B5EF4-FFF2-40B4-BE49-F238E27FC236}">
                <a16:creationId xmlns:a16="http://schemas.microsoft.com/office/drawing/2014/main" id="{C97D8D25-6C39-0715-22CC-E97300153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1143000"/>
            <a:ext cx="8648700" cy="2620010"/>
          </a:xfrm>
          <a:prstGeom prst="rect">
            <a:avLst/>
          </a:prstGeom>
          <a:noFill/>
          <a:ln>
            <a:noFill/>
          </a:ln>
        </p:spPr>
      </p:pic>
      <p:pic>
        <p:nvPicPr>
          <p:cNvPr id="9" name="Hình ảnh 8">
            <a:extLst>
              <a:ext uri="{FF2B5EF4-FFF2-40B4-BE49-F238E27FC236}">
                <a16:creationId xmlns:a16="http://schemas.microsoft.com/office/drawing/2014/main" id="{2671997E-965F-BD87-6B3D-5BAE44DE38D5}"/>
              </a:ext>
            </a:extLst>
          </p:cNvPr>
          <p:cNvPicPr>
            <a:picLocks noChangeAspect="1"/>
          </p:cNvPicPr>
          <p:nvPr/>
        </p:nvPicPr>
        <p:blipFill rotWithShape="1">
          <a:blip r:embed="rId5">
            <a:extLst>
              <a:ext uri="{28A0092B-C50C-407E-A947-70E740481C1C}">
                <a14:useLocalDpi xmlns:a14="http://schemas.microsoft.com/office/drawing/2010/main" val="0"/>
              </a:ext>
            </a:extLst>
          </a:blip>
          <a:srcRect t="6958" r="4487"/>
          <a:stretch/>
        </p:blipFill>
        <p:spPr bwMode="auto">
          <a:xfrm>
            <a:off x="3162300" y="3886201"/>
            <a:ext cx="8648700" cy="2819400"/>
          </a:xfrm>
          <a:prstGeom prst="rect">
            <a:avLst/>
          </a:prstGeom>
          <a:noFill/>
          <a:ln>
            <a:noFill/>
          </a:ln>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EB6E334-CAC2-CDFB-0278-03C9A7B42D11}"/>
              </a:ext>
            </a:extLst>
          </p:cNvPr>
          <p:cNvPicPr>
            <a:picLocks noChangeAspect="1"/>
          </p:cNvPicPr>
          <p:nvPr/>
        </p:nvPicPr>
        <p:blipFill>
          <a:blip r:embed="rId2"/>
          <a:stretch>
            <a:fillRect/>
          </a:stretch>
        </p:blipFill>
        <p:spPr>
          <a:xfrm>
            <a:off x="283694" y="1981200"/>
            <a:ext cx="11527306" cy="4755489"/>
          </a:xfrm>
          <a:prstGeom prst="rect">
            <a:avLst/>
          </a:prstGeom>
        </p:spPr>
      </p:pic>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698222443"/>
              </p:ext>
            </p:extLst>
          </p:nvPr>
        </p:nvGraphicFramePr>
        <p:xfrm>
          <a:off x="228600" y="76200"/>
          <a:ext cx="11734800" cy="1889760"/>
        </p:xfrm>
        <a:graphic>
          <a:graphicData uri="http://schemas.openxmlformats.org/drawingml/2006/table">
            <a:tbl>
              <a:tblPr firstRow="1" bandRow="1">
                <a:tableStyleId>{F5AB1C69-6EDB-4FF4-983F-18BD219EF322}</a:tableStyleId>
              </a:tblPr>
              <a:tblGrid>
                <a:gridCol w="117348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cs typeface="Times New Roman" panose="02020603050405020304" pitchFamily="18" charset="0"/>
                        </a:rPr>
                        <a:t>THỰC HÀNH VẬN DỤNG</a:t>
                      </a:r>
                      <a:endParaRPr lang="vi-VN" sz="28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Em hãy mở bảng tính KinhPhiTrienLam.xlsx đã lưu ở phần Vận dụng, Bài 10a và sử dụng hàm SUMIF để tính tổng các khoản thu, chi của dự án Triển lãm tin học. Lưu tệp sau khi hoàn thành công việc.</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895600" y="136551"/>
            <a:ext cx="542288" cy="473049"/>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48F69-089F-4ADD-97AB-C8E1FF712F28}"/>
              </a:ext>
            </a:extLst>
          </p:cNvPr>
          <p:cNvSpPr txBox="1"/>
          <p:nvPr/>
        </p:nvSpPr>
        <p:spPr>
          <a:xfrm>
            <a:off x="381000" y="1295400"/>
            <a:ext cx="11506200" cy="5632311"/>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Link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hlinkClick r:id="rId2"/>
              </a:rPr>
              <a:t>https://forlangworld.blogspot.com/</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3"/>
              </a:rPr>
              <a:t>https://www.youtube.com/c/ForlangWorld</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4"/>
              </a:rPr>
              <a:t>https://www.facebook.com/emvuiemhoc</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5"/>
              </a:rPr>
              <a:t>https://sunrise1582.violet.vn/entry/tin-hoc-9-online-kntt-13875729.html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6"/>
              </a:rPr>
              <a:t>https://nhattruongtqb.violet.vn/entry/tin-hoc-6789-online-kntt-13883740.html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833CD3FC-3335-B17C-04EE-0BE811C8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spTree>
    <p:extLst>
      <p:ext uri="{BB962C8B-B14F-4D97-AF65-F5344CB8AC3E}">
        <p14:creationId xmlns:p14="http://schemas.microsoft.com/office/powerpoint/2010/main" val="2434678473"/>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017937201"/>
              </p:ext>
            </p:extLst>
          </p:nvPr>
        </p:nvGraphicFramePr>
        <p:xfrm>
          <a:off x="1298069" y="1587262"/>
          <a:ext cx="9767634" cy="616440"/>
        </p:xfrm>
        <a:graphic>
          <a:graphicData uri="http://schemas.openxmlformats.org/drawingml/2006/table">
            <a:tbl>
              <a:tblPr firstRow="1" bandRow="1">
                <a:tableStyleId>{F5AB1C69-6EDB-4FF4-983F-18BD219EF322}</a:tableStyleId>
              </a:tblPr>
              <a:tblGrid>
                <a:gridCol w="9767634">
                  <a:extLst>
                    <a:ext uri="{9D8B030D-6E8A-4147-A177-3AD203B41FA5}">
                      <a16:colId xmlns:a16="http://schemas.microsoft.com/office/drawing/2014/main" val="795175101"/>
                    </a:ext>
                  </a:extLst>
                </a:gridCol>
              </a:tblGrid>
              <a:tr h="370840">
                <a:tc>
                  <a:txBody>
                    <a:bodyPr/>
                    <a:lstStyle/>
                    <a:p>
                      <a:pPr algn="just">
                        <a:lnSpc>
                          <a:spcPct val="100000"/>
                        </a:lnSpc>
                        <a:spcAft>
                          <a:spcPts val="0"/>
                        </a:spcAft>
                      </a:pPr>
                      <a:endPar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pic>
        <p:nvPicPr>
          <p:cNvPr id="3" name="Picture 2">
            <a:extLst>
              <a:ext uri="{FF2B5EF4-FFF2-40B4-BE49-F238E27FC236}">
                <a16:creationId xmlns:a16="http://schemas.microsoft.com/office/drawing/2014/main" id="{47D177AF-8670-4E16-3250-1842EC45685A}"/>
              </a:ext>
            </a:extLst>
          </p:cNvPr>
          <p:cNvPicPr>
            <a:picLocks noChangeAspect="1"/>
          </p:cNvPicPr>
          <p:nvPr/>
        </p:nvPicPr>
        <p:blipFill>
          <a:blip r:embed="rId3"/>
          <a:stretch>
            <a:fillRect/>
          </a:stretch>
        </p:blipFill>
        <p:spPr>
          <a:xfrm>
            <a:off x="76199" y="131164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id="{FA48AA21-34AC-69BE-93FA-94D3FDAF52A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pic>
        <p:nvPicPr>
          <p:cNvPr id="7" name="Hình ảnh 6">
            <a:extLst>
              <a:ext uri="{FF2B5EF4-FFF2-40B4-BE49-F238E27FC236}">
                <a16:creationId xmlns:a16="http://schemas.microsoft.com/office/drawing/2014/main" id="{8A4E871F-781B-2E15-373B-62CFCA5CD5FE}"/>
              </a:ext>
            </a:extLst>
          </p:cNvPr>
          <p:cNvPicPr>
            <a:picLocks noChangeAspect="1"/>
          </p:cNvPicPr>
          <p:nvPr/>
        </p:nvPicPr>
        <p:blipFill>
          <a:blip r:embed="rId6"/>
          <a:stretch>
            <a:fillRect/>
          </a:stretch>
        </p:blipFill>
        <p:spPr>
          <a:xfrm>
            <a:off x="685799" y="1371600"/>
            <a:ext cx="10515602" cy="1676400"/>
          </a:xfrm>
          <a:prstGeom prst="rect">
            <a:avLst/>
          </a:prstGeom>
        </p:spPr>
      </p:pic>
      <p:pic>
        <p:nvPicPr>
          <p:cNvPr id="8" name="Picture 10">
            <a:extLst>
              <a:ext uri="{FF2B5EF4-FFF2-40B4-BE49-F238E27FC236}">
                <a16:creationId xmlns:a16="http://schemas.microsoft.com/office/drawing/2014/main" id="{51B4E3B8-EA78-9640-C74B-F6FD76D6BED1}"/>
              </a:ext>
            </a:extLst>
          </p:cNvPr>
          <p:cNvPicPr>
            <a:picLocks noChangeAspect="1"/>
          </p:cNvPicPr>
          <p:nvPr/>
        </p:nvPicPr>
        <p:blipFill>
          <a:blip r:embed="rId7"/>
          <a:stretch>
            <a:fillRect/>
          </a:stretch>
        </p:blipFill>
        <p:spPr>
          <a:xfrm>
            <a:off x="412082" y="3048000"/>
            <a:ext cx="10599167" cy="3733800"/>
          </a:xfrm>
          <a:prstGeom prst="rect">
            <a:avLst/>
          </a:prstGeom>
        </p:spPr>
      </p:pic>
    </p:spTree>
    <p:extLst>
      <p:ext uri="{BB962C8B-B14F-4D97-AF65-F5344CB8AC3E}">
        <p14:creationId xmlns:p14="http://schemas.microsoft.com/office/powerpoint/2010/main" val="2623955560"/>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159854"/>
            <a:ext cx="5410200" cy="779026"/>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1. Hàm SUMIF.</a:t>
            </a:r>
          </a:p>
        </p:txBody>
      </p:sp>
      <p:pic>
        <p:nvPicPr>
          <p:cNvPr id="2" name="Picture 1" descr="Graphical user interface, application&#10;&#10;Description automatically generated">
            <a:extLst>
              <a:ext uri="{FF2B5EF4-FFF2-40B4-BE49-F238E27FC236}">
                <a16:creationId xmlns:a16="http://schemas.microsoft.com/office/drawing/2014/main" id="{B618CBB6-E644-8714-BC46-2E500B9D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5300"/>
            <a:ext cx="2133600" cy="1595400"/>
          </a:xfrm>
          <a:prstGeom prst="rect">
            <a:avLst/>
          </a:prstGeom>
        </p:spPr>
      </p:pic>
      <p:pic>
        <p:nvPicPr>
          <p:cNvPr id="5" name="Hình ảnh 4">
            <a:extLst>
              <a:ext uri="{FF2B5EF4-FFF2-40B4-BE49-F238E27FC236}">
                <a16:creationId xmlns:a16="http://schemas.microsoft.com/office/drawing/2014/main" id="{CF3034E5-54B6-7902-AD0F-0AAD6E64C5B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048000"/>
            <a:ext cx="1143000" cy="11430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0C65F70-0A5F-2786-E9E1-1D65E747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91000"/>
            <a:ext cx="2286000" cy="1676400"/>
          </a:xfrm>
          <a:prstGeom prst="rect">
            <a:avLst/>
          </a:prstGeom>
        </p:spPr>
      </p:pic>
      <p:pic>
        <p:nvPicPr>
          <p:cNvPr id="6" name="Picture 5">
            <a:extLst>
              <a:ext uri="{FF2B5EF4-FFF2-40B4-BE49-F238E27FC236}">
                <a16:creationId xmlns:a16="http://schemas.microsoft.com/office/drawing/2014/main" id="{2E9D6A67-F219-61C6-9940-03656F662C8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1125216"/>
            <a:ext cx="2194742" cy="113630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6112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6096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Tổng hợp chi tiêu theo từng khoản</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539725214"/>
              </p:ext>
            </p:extLst>
          </p:nvPr>
        </p:nvGraphicFramePr>
        <p:xfrm>
          <a:off x="432006" y="1135686"/>
          <a:ext cx="11327988" cy="3070080"/>
        </p:xfrm>
        <a:graphic>
          <a:graphicData uri="http://schemas.openxmlformats.org/drawingml/2006/table">
            <a:tbl>
              <a:tblPr firstRow="1" bandRow="1">
                <a:tableStyleId>{F5AB1C69-6EDB-4FF4-983F-18BD219EF322}</a:tableStyleId>
              </a:tblPr>
              <a:tblGrid>
                <a:gridCol w="5740194">
                  <a:extLst>
                    <a:ext uri="{9D8B030D-6E8A-4147-A177-3AD203B41FA5}">
                      <a16:colId xmlns:a16="http://schemas.microsoft.com/office/drawing/2014/main" val="795175101"/>
                    </a:ext>
                  </a:extLst>
                </a:gridCol>
                <a:gridCol w="55877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 11a.1 là trang tính Chi tiêu đã được bổ sung thêm cột Tổng tiền. Theo em, con số 920 ở ô H2 mang ý nghĩa gì? Công thức ở ô H2 liên quan đến những dữ liệu nào trong vùng dữ liệu A3:D10?</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 số 920 là tổng số tiền của khoản chi “ở”</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ở ô H2 liên quan đến dữ liệu “Khoản chi” trong vùng dữ liệu A3:D10</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6248400" y="1219200"/>
            <a:ext cx="5511594"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12">
            <a:extLst>
              <a:ext uri="{FF2B5EF4-FFF2-40B4-BE49-F238E27FC236}">
                <a16:creationId xmlns:a16="http://schemas.microsoft.com/office/drawing/2014/main" id="{7D404DD9-C570-2FD8-2815-9D27C6770254}"/>
              </a:ext>
            </a:extLst>
          </p:cNvPr>
          <p:cNvPicPr>
            <a:picLocks noChangeAspect="1"/>
          </p:cNvPicPr>
          <p:nvPr/>
        </p:nvPicPr>
        <p:blipFill>
          <a:blip r:embed="rId3"/>
          <a:stretch>
            <a:fillRect/>
          </a:stretch>
        </p:blipFill>
        <p:spPr>
          <a:xfrm>
            <a:off x="304800" y="4289280"/>
            <a:ext cx="11506200" cy="2466370"/>
          </a:xfrm>
          <a:prstGeom prst="rect">
            <a:avLst/>
          </a:prstGeom>
        </p:spPr>
      </p:pic>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A056E6B0-57E1-89E9-EE88-6BD3C13E7537}"/>
              </a:ext>
            </a:extLst>
          </p:cNvPr>
          <p:cNvPicPr>
            <a:picLocks noChangeAspect="1"/>
          </p:cNvPicPr>
          <p:nvPr/>
        </p:nvPicPr>
        <p:blipFill>
          <a:blip r:embed="rId2"/>
          <a:stretch>
            <a:fillRect/>
          </a:stretch>
        </p:blipFill>
        <p:spPr>
          <a:xfrm>
            <a:off x="457200" y="3026926"/>
            <a:ext cx="11430000" cy="3754873"/>
          </a:xfrm>
          <a:prstGeom prst="rect">
            <a:avLst/>
          </a:prstGeom>
        </p:spPr>
      </p:pic>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3"/>
          <a:stretch>
            <a:fillRect/>
          </a:stretch>
        </p:blipFill>
        <p:spPr>
          <a:xfrm>
            <a:off x="89076" y="442555"/>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534412"/>
            <a:ext cx="11277600" cy="24776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100" dirty="0">
                <a:latin typeface="Times New Roman" panose="02020603050405020304" pitchFamily="18" charset="0"/>
                <a:ea typeface="Arial" panose="020B0604020202020204" pitchFamily="34"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sp>
        <p:nvSpPr>
          <p:cNvPr id="3" name="TextBox 5">
            <a:extLst>
              <a:ext uri="{FF2B5EF4-FFF2-40B4-BE49-F238E27FC236}">
                <a16:creationId xmlns:a16="http://schemas.microsoft.com/office/drawing/2014/main" id="{CAE4161C-21CB-6546-492E-F497EAD23D30}"/>
              </a:ext>
            </a:extLst>
          </p:cNvPr>
          <p:cNvSpPr txBox="1">
            <a:spLocks noChangeArrowheads="1"/>
          </p:cNvSpPr>
          <p:nvPr/>
        </p:nvSpPr>
        <p:spPr bwMode="auto">
          <a:xfrm>
            <a:off x="152400" y="-14645"/>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1. Hàm SUMIF.</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B8B20BB7-82F5-74F6-0380-AAA35A9649B4}"/>
              </a:ext>
            </a:extLst>
          </p:cNvPr>
          <p:cNvPicPr>
            <a:picLocks noChangeAspect="1"/>
          </p:cNvPicPr>
          <p:nvPr/>
        </p:nvPicPr>
        <p:blipFill>
          <a:blip r:embed="rId2"/>
          <a:stretch>
            <a:fillRect/>
          </a:stretch>
        </p:blipFill>
        <p:spPr>
          <a:xfrm>
            <a:off x="381000" y="1371600"/>
            <a:ext cx="11430000" cy="5410200"/>
          </a:xfrm>
          <a:prstGeom prst="rect">
            <a:avLst/>
          </a:prstGeom>
        </p:spPr>
      </p:pic>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3"/>
          <a:stretch>
            <a:fillRect/>
          </a:stretch>
        </p:blipFill>
        <p:spPr>
          <a:xfrm>
            <a:off x="89076" y="1371600"/>
            <a:ext cx="519342" cy="517633"/>
          </a:xfrm>
          <a:prstGeom prst="rect">
            <a:avLst/>
          </a:prstGeom>
        </p:spPr>
      </p:pic>
    </p:spTree>
    <p:extLst>
      <p:ext uri="{BB962C8B-B14F-4D97-AF65-F5344CB8AC3E}">
        <p14:creationId xmlns:p14="http://schemas.microsoft.com/office/powerpoint/2010/main" val="1888119068"/>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323C2FC-B576-A038-CED4-2D98C18FA419}"/>
              </a:ext>
            </a:extLst>
          </p:cNvPr>
          <p:cNvPicPr>
            <a:picLocks noChangeAspect="1"/>
          </p:cNvPicPr>
          <p:nvPr/>
        </p:nvPicPr>
        <p:blipFill>
          <a:blip r:embed="rId2"/>
          <a:stretch>
            <a:fillRect/>
          </a:stretch>
        </p:blipFill>
        <p:spPr>
          <a:xfrm>
            <a:off x="228600" y="1362060"/>
            <a:ext cx="11811000" cy="5343540"/>
          </a:xfrm>
          <a:prstGeom prst="rect">
            <a:avLst/>
          </a:prstGeom>
        </p:spPr>
      </p:pic>
      <p:sp>
        <p:nvSpPr>
          <p:cNvPr id="4" name="Bong bóng Lời nói: Hình chữ nhật với Góc Tròn 3">
            <a:extLst>
              <a:ext uri="{FF2B5EF4-FFF2-40B4-BE49-F238E27FC236}">
                <a16:creationId xmlns:a16="http://schemas.microsoft.com/office/drawing/2014/main" id="{B513615C-0A31-C8A3-86C1-8F28596D9767}"/>
              </a:ext>
            </a:extLst>
          </p:cNvPr>
          <p:cNvSpPr/>
          <p:nvPr/>
        </p:nvSpPr>
        <p:spPr>
          <a:xfrm>
            <a:off x="3200400" y="1347192"/>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H2:</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F2</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5" name="Bong bóng Lời nói: Hình chữ nhật với Góc Tròn 4">
            <a:extLst>
              <a:ext uri="{FF2B5EF4-FFF2-40B4-BE49-F238E27FC236}">
                <a16:creationId xmlns:a16="http://schemas.microsoft.com/office/drawing/2014/main" id="{0F0106B7-17E6-E172-2E3E-BAA886B8DE70}"/>
              </a:ext>
            </a:extLst>
          </p:cNvPr>
          <p:cNvSpPr/>
          <p:nvPr/>
        </p:nvSpPr>
        <p:spPr>
          <a:xfrm>
            <a:off x="3581400" y="1905000"/>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H3:</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F3</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Bong bóng Lời nói: Hình chữ nhật với Góc Tròn 5">
            <a:extLst>
              <a:ext uri="{FF2B5EF4-FFF2-40B4-BE49-F238E27FC236}">
                <a16:creationId xmlns:a16="http://schemas.microsoft.com/office/drawing/2014/main" id="{8447069B-8785-FBD5-9CE7-1FD1A9086EAB}"/>
              </a:ext>
            </a:extLst>
          </p:cNvPr>
          <p:cNvSpPr/>
          <p:nvPr/>
        </p:nvSpPr>
        <p:spPr>
          <a:xfrm>
            <a:off x="3276600" y="4648200"/>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H9:</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F9</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7" name="Bong bóng Lời nói: Hình chữ nhật với Góc Tròn 6">
            <a:extLst>
              <a:ext uri="{FF2B5EF4-FFF2-40B4-BE49-F238E27FC236}">
                <a16:creationId xmlns:a16="http://schemas.microsoft.com/office/drawing/2014/main" id="{7370AD16-4B08-2922-284B-E83233E61951}"/>
              </a:ext>
            </a:extLst>
          </p:cNvPr>
          <p:cNvSpPr/>
          <p:nvPr/>
        </p:nvSpPr>
        <p:spPr>
          <a:xfrm>
            <a:off x="3429000" y="5080992"/>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H10:</a:t>
            </a:r>
          </a:p>
          <a:p>
            <a:pPr algn="just"/>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8261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12563</TotalTime>
  <Words>1694</Words>
  <Application>Microsoft Office PowerPoint</Application>
  <PresentationFormat>Màn hình rộng</PresentationFormat>
  <Paragraphs>123</Paragraphs>
  <Slides>30</Slides>
  <Notes>14</Notes>
  <HiddenSlides>0</HiddenSlides>
  <MMClips>0</MMClips>
  <ScaleCrop>false</ScaleCrop>
  <HeadingPairs>
    <vt:vector size="6" baseType="variant">
      <vt:variant>
        <vt:lpstr>Phông được Dùng</vt:lpstr>
      </vt:variant>
      <vt:variant>
        <vt:i4>4</vt:i4>
      </vt:variant>
      <vt:variant>
        <vt:lpstr>Chủ đề</vt:lpstr>
      </vt:variant>
      <vt:variant>
        <vt:i4>12</vt:i4>
      </vt:variant>
      <vt:variant>
        <vt:lpstr>Tiêu đề Bản chiếu</vt:lpstr>
      </vt:variant>
      <vt:variant>
        <vt:i4>30</vt:i4>
      </vt:variant>
    </vt:vector>
  </HeadingPairs>
  <TitlesOfParts>
    <vt:vector size="46" baseType="lpstr">
      <vt:lpstr>Arial</vt:lpstr>
      <vt:lpstr>Calibri</vt:lpstr>
      <vt:lpstr>Calibri Light</vt:lpstr>
      <vt:lpstr>Times New Roman</vt: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Administrator</cp:lastModifiedBy>
  <cp:revision>838</cp:revision>
  <dcterms:created xsi:type="dcterms:W3CDTF">2018-08-20T15:06:27Z</dcterms:created>
  <dcterms:modified xsi:type="dcterms:W3CDTF">2026-01-22T10:36:23Z</dcterms:modified>
</cp:coreProperties>
</file>