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3"/>
  </p:notesMasterIdLst>
  <p:sldIdLst>
    <p:sldId id="314" r:id="rId2"/>
    <p:sldId id="298" r:id="rId3"/>
    <p:sldId id="256" r:id="rId4"/>
    <p:sldId id="258" r:id="rId5"/>
    <p:sldId id="295" r:id="rId6"/>
    <p:sldId id="316" r:id="rId7"/>
    <p:sldId id="317" r:id="rId8"/>
    <p:sldId id="302" r:id="rId9"/>
    <p:sldId id="318" r:id="rId10"/>
    <p:sldId id="301" r:id="rId11"/>
    <p:sldId id="306" r:id="rId12"/>
    <p:sldId id="307" r:id="rId13"/>
    <p:sldId id="319" r:id="rId14"/>
    <p:sldId id="320" r:id="rId15"/>
    <p:sldId id="308" r:id="rId16"/>
    <p:sldId id="310" r:id="rId17"/>
    <p:sldId id="311" r:id="rId18"/>
    <p:sldId id="312" r:id="rId19"/>
    <p:sldId id="303" r:id="rId20"/>
    <p:sldId id="315" r:id="rId21"/>
    <p:sldId id="278"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Condensed Light" panose="020B0604020202020204" charset="0"/>
      <p:regular r:id="rId28"/>
      <p:italic r:id="rId29"/>
    </p:embeddedFont>
    <p:embeddedFont>
      <p:font typeface="Arvo" panose="020B0604020202020204" charset="0"/>
      <p:regular r:id="rId30"/>
      <p:bold r:id="rId31"/>
      <p:italic r:id="rId32"/>
      <p:boldItalic r:id="rId33"/>
    </p:embeddedFont>
    <p:embeddedFont>
      <p:font typeface="Roboto Condensed" panose="020B060402020202020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Microsoft Sans Serif" panose="020B0604020202020204"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3509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4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28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46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42"/>
            <a:ext cx="9144000" cy="5143500"/>
          </a:xfrm>
          <a:prstGeom prst="rect">
            <a:avLst/>
          </a:prstGeom>
        </p:spPr>
      </p:pic>
      <p:sp>
        <p:nvSpPr>
          <p:cNvPr id="4" name="TextBox 3"/>
          <p:cNvSpPr txBox="1"/>
          <p:nvPr/>
        </p:nvSpPr>
        <p:spPr>
          <a:xfrm>
            <a:off x="1619672" y="627534"/>
            <a:ext cx="5237331" cy="584775"/>
          </a:xfrm>
          <a:prstGeom prst="rect">
            <a:avLst/>
          </a:prstGeom>
          <a:noFill/>
        </p:spPr>
        <p:txBody>
          <a:bodyPr wrap="none" rtlCol="0">
            <a:spAutoFit/>
          </a:bodyPr>
          <a:lstStyle/>
          <a:p>
            <a:r>
              <a:rPr lang="vi-VN" sz="3200" b="1" dirty="0">
                <a:solidFill>
                  <a:schemeClr val="tx1"/>
                </a:solidFill>
              </a:rPr>
              <a:t>Trường</a:t>
            </a:r>
            <a:r>
              <a:rPr lang="en-US" sz="3200" b="1" dirty="0">
                <a:solidFill>
                  <a:schemeClr val="tx1"/>
                </a:solidFill>
              </a:rPr>
              <a:t> </a:t>
            </a:r>
            <a:r>
              <a:rPr lang="en-US" sz="3200" b="1" dirty="0" smtClean="0">
                <a:solidFill>
                  <a:schemeClr val="tx1"/>
                </a:solidFill>
              </a:rPr>
              <a:t>THCS </a:t>
            </a:r>
            <a:r>
              <a:rPr lang="en-US" sz="3200" b="1" dirty="0" err="1" smtClean="0">
                <a:solidFill>
                  <a:schemeClr val="tx1"/>
                </a:solidFill>
              </a:rPr>
              <a:t>Đức</a:t>
            </a:r>
            <a:r>
              <a:rPr lang="en-US" sz="3200" b="1" dirty="0" smtClean="0">
                <a:solidFill>
                  <a:schemeClr val="tx1"/>
                </a:solidFill>
              </a:rPr>
              <a:t> </a:t>
            </a:r>
            <a:r>
              <a:rPr lang="en-US" sz="3200" b="1" dirty="0" err="1" smtClean="0">
                <a:solidFill>
                  <a:schemeClr val="tx1"/>
                </a:solidFill>
              </a:rPr>
              <a:t>Giang</a:t>
            </a:r>
            <a:r>
              <a:rPr lang="en-US" sz="3200" b="1" dirty="0" smtClean="0">
                <a:solidFill>
                  <a:schemeClr val="tx1"/>
                </a:solidFill>
              </a:rPr>
              <a:t> </a:t>
            </a:r>
            <a:endParaRPr lang="vi-VN" sz="3200" b="1" dirty="0">
              <a:solidFill>
                <a:schemeClr val="tx1"/>
              </a:solidFill>
            </a:endParaRPr>
          </a:p>
        </p:txBody>
      </p:sp>
    </p:spTree>
    <p:extLst>
      <p:ext uri="{BB962C8B-B14F-4D97-AF65-F5344CB8AC3E}">
        <p14:creationId xmlns:p14="http://schemas.microsoft.com/office/powerpoint/2010/main" val="293710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251520" y="195486"/>
            <a:ext cx="4536504" cy="496996"/>
          </a:xfrm>
          <a:prstGeom prst="rect">
            <a:avLst/>
          </a:prstGeom>
        </p:spPr>
        <p:txBody>
          <a:bodyPr wrap="square">
            <a:spAutoFit/>
          </a:bodyPr>
          <a:lstStyle/>
          <a:p>
            <a:pPr algn="just">
              <a:lnSpc>
                <a:spcPct val="150000"/>
              </a:lnSpc>
            </a:pPr>
            <a:r>
              <a:rPr lang="nl-NL" sz="2000" b="1" dirty="0">
                <a:solidFill>
                  <a:srgbClr val="FF0000"/>
                </a:solidFill>
              </a:rPr>
              <a:t>1. Khái niệm về nghề nghiệp </a:t>
            </a:r>
            <a:endParaRPr lang="en-US" sz="2000" b="1" dirty="0">
              <a:solidFill>
                <a:srgbClr val="FF0000"/>
              </a:solidFill>
            </a:endParaRPr>
          </a:p>
        </p:txBody>
      </p:sp>
      <p:sp>
        <p:nvSpPr>
          <p:cNvPr id="7" name="TextBox 6">
            <a:extLst>
              <a:ext uri="{FF2B5EF4-FFF2-40B4-BE49-F238E27FC236}">
                <a16:creationId xmlns:a16="http://schemas.microsoft.com/office/drawing/2014/main" xmlns="" id="{FD8BCBFD-D53F-6CE7-361F-77D6635853C7}"/>
              </a:ext>
            </a:extLst>
          </p:cNvPr>
          <p:cNvSpPr txBox="1"/>
          <p:nvPr/>
        </p:nvSpPr>
        <p:spPr>
          <a:xfrm>
            <a:off x="1043608" y="1419623"/>
            <a:ext cx="5040559" cy="1938992"/>
          </a:xfrm>
          <a:prstGeom prst="rect">
            <a:avLst/>
          </a:prstGeom>
          <a:noFill/>
        </p:spPr>
        <p:txBody>
          <a:bodyPr wrap="square">
            <a:spAutoFit/>
          </a:bodyPr>
          <a:lstStyle/>
          <a:p>
            <a:r>
              <a:rPr lang="vi-VN" sz="2000" dirty="0">
                <a:solidFill>
                  <a:schemeClr val="bg1"/>
                </a:solidFill>
                <a:latin typeface="Calibri" panose="020F0502020204030204" pitchFamily="34" charset="0"/>
                <a:cs typeface="Calibri" panose="020F0502020204030204" pitchFamily="34" charset="0"/>
              </a:rPr>
              <a:t>- Nghề nghiệp là tập hợp các công việc trong một lĩnh vực hoạt động, được xã hội công nhận và thường gắn bó lâu dài với mỗi người; </a:t>
            </a:r>
          </a:p>
          <a:p>
            <a:r>
              <a:rPr lang="vi-VN" sz="2000" dirty="0">
                <a:solidFill>
                  <a:schemeClr val="bg1"/>
                </a:solidFill>
                <a:latin typeface="Calibri" panose="020F0502020204030204" pitchFamily="34" charset="0"/>
                <a:cs typeface="Calibri" panose="020F0502020204030204" pitchFamily="34" charset="0"/>
              </a:rPr>
              <a:t>- Người lao động nhờ được đào tạo mà có năng lực, phẩm chất để tạo ra sản phẩm, phục vụ cho đời sống cá nhân, gia đình và xã hội.</a:t>
            </a:r>
          </a:p>
        </p:txBody>
      </p:sp>
    </p:spTree>
    <p:extLst>
      <p:ext uri="{BB962C8B-B14F-4D97-AF65-F5344CB8AC3E}">
        <p14:creationId xmlns:p14="http://schemas.microsoft.com/office/powerpoint/2010/main" val="17042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AutoShape 2" descr="Hình ảnh Bắt đầu Học Nói Giơ Tay Lên, Ben., Mỗi Ngày, Bằng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ular Callout 3"/>
          <p:cNvSpPr/>
          <p:nvPr/>
        </p:nvSpPr>
        <p:spPr>
          <a:xfrm>
            <a:off x="4799085" y="145128"/>
            <a:ext cx="4189340" cy="112953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t>2. </a:t>
            </a:r>
            <a:r>
              <a:rPr lang="en-US" sz="2000" dirty="0" err="1"/>
              <a:t>Tầm</a:t>
            </a:r>
            <a:r>
              <a:rPr lang="en-US" sz="2000" dirty="0"/>
              <a:t> </a:t>
            </a:r>
            <a:r>
              <a:rPr lang="vi-VN" sz="2000" dirty="0"/>
              <a:t>quan trọng </a:t>
            </a:r>
            <a:r>
              <a:rPr lang="en-US" sz="2000" dirty="0" err="1"/>
              <a:t>của</a:t>
            </a:r>
            <a:r>
              <a:rPr lang="en-US" sz="2000" dirty="0"/>
              <a:t> n</a:t>
            </a:r>
            <a:r>
              <a:rPr lang="vi-VN" sz="2000" dirty="0"/>
              <a:t>ghề nghiệp </a:t>
            </a:r>
            <a:r>
              <a:rPr lang="en-US" sz="2000" dirty="0"/>
              <a:t>đ</a:t>
            </a:r>
            <a:r>
              <a:rPr lang="vi-VN" sz="2000" dirty="0"/>
              <a:t>ối với con người và xã hội</a:t>
            </a:r>
            <a:endParaRPr lang="en-US" sz="2000" dirty="0"/>
          </a:p>
        </p:txBody>
      </p:sp>
      <p:pic>
        <p:nvPicPr>
          <p:cNvPr id="5" name="Picture 4">
            <a:extLst>
              <a:ext uri="{FF2B5EF4-FFF2-40B4-BE49-F238E27FC236}">
                <a16:creationId xmlns:a16="http://schemas.microsoft.com/office/drawing/2014/main" xmlns="" id="{2C21B635-9B16-4ACE-A61C-CA3CE670F487}"/>
              </a:ext>
            </a:extLst>
          </p:cNvPr>
          <p:cNvPicPr>
            <a:picLocks noChangeAspect="1"/>
          </p:cNvPicPr>
          <p:nvPr/>
        </p:nvPicPr>
        <p:blipFill>
          <a:blip r:embed="rId2"/>
          <a:stretch>
            <a:fillRect/>
          </a:stretch>
        </p:blipFill>
        <p:spPr>
          <a:xfrm>
            <a:off x="-2086" y="646109"/>
            <a:ext cx="4705226" cy="4050023"/>
          </a:xfrm>
          <a:prstGeom prst="rect">
            <a:avLst/>
          </a:prstGeom>
        </p:spPr>
      </p:pic>
      <p:sp>
        <p:nvSpPr>
          <p:cNvPr id="10" name="TextBox 9">
            <a:extLst>
              <a:ext uri="{FF2B5EF4-FFF2-40B4-BE49-F238E27FC236}">
                <a16:creationId xmlns:a16="http://schemas.microsoft.com/office/drawing/2014/main" xmlns="" id="{EE32A106-9A80-4121-58B5-E79FF939AA9C}"/>
              </a:ext>
            </a:extLst>
          </p:cNvPr>
          <p:cNvSpPr txBox="1"/>
          <p:nvPr/>
        </p:nvSpPr>
        <p:spPr>
          <a:xfrm>
            <a:off x="4799085" y="1401309"/>
            <a:ext cx="4189340" cy="3323987"/>
          </a:xfrm>
          <a:prstGeom prst="rect">
            <a:avLst/>
          </a:prstGeom>
          <a:noFill/>
        </p:spPr>
        <p:txBody>
          <a:bodyPr wrap="square">
            <a:spAutoFit/>
          </a:bodyPr>
          <a:lstStyle/>
          <a:p>
            <a:r>
              <a:rPr lang="vi-VN" dirty="0"/>
              <a:t>- Đối với con người: </a:t>
            </a:r>
          </a:p>
          <a:p>
            <a:r>
              <a:rPr lang="vi-VN" dirty="0"/>
              <a:t>.Nghề nghiệp cho chúng ta nguồn thu nhập ổn định để chăm lo cho bản thân gia đình;</a:t>
            </a:r>
          </a:p>
          <a:p>
            <a:r>
              <a:rPr lang="vi-VN" dirty="0"/>
              <a:t>.Tạo ra môi trường để phát triển nhân cách, phát huy năng lực sở trường giúp chúng ta thỏa mãn đam mê, khát khao tạo nên niềm vui, hạnh phúc trong cuộc sống.</a:t>
            </a:r>
          </a:p>
          <a:p>
            <a:r>
              <a:rPr lang="vi-VN" dirty="0"/>
              <a:t>- Đối với xã hội:</a:t>
            </a:r>
          </a:p>
          <a:p>
            <a:r>
              <a:rPr lang="vi-VN" dirty="0"/>
              <a:t>.Nghề nghiệp góp phần tạo ra sản phẩm vật chất, tinh thần đáp ứng nhu cầu ngày càng cao của xã hội;</a:t>
            </a:r>
          </a:p>
          <a:p>
            <a:r>
              <a:rPr lang="vi-VN" dirty="0"/>
              <a:t>.Góp phần thúc đẩy phát triển kinh tế đem lại phồn vinh cho xã hội;</a:t>
            </a:r>
          </a:p>
          <a:p>
            <a:r>
              <a:rPr lang="vi-VN" dirty="0"/>
              <a:t>.Nghề nghiệp góp phần giảm các tệ nạn xã hội đảm bảo kỷ cương ổn định xã hội</a:t>
            </a:r>
          </a:p>
        </p:txBody>
      </p:sp>
    </p:spTree>
    <p:extLst>
      <p:ext uri="{BB962C8B-B14F-4D97-AF65-F5344CB8AC3E}">
        <p14:creationId xmlns:p14="http://schemas.microsoft.com/office/powerpoint/2010/main" val="2837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barn(inVertical)">
                                      <p:cBhvr>
                                        <p:cTn id="24" dur="500"/>
                                        <p:tgtEl>
                                          <p:spTgt spid="10">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barn(inVertical)">
                                      <p:cBhvr>
                                        <p:cTn id="3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7765120" y="4056350"/>
            <a:ext cx="1487400" cy="315600"/>
          </a:xfrm>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a:off x="0" y="464927"/>
            <a:ext cx="6911310" cy="456535"/>
          </a:xfrm>
          <a:prstGeom prst="rect">
            <a:avLst/>
          </a:prstGeom>
        </p:spPr>
        <p:txBody>
          <a:bodyPr wrap="square">
            <a:spAutoFit/>
          </a:bodyPr>
          <a:lstStyle/>
          <a:p>
            <a:pPr>
              <a:lnSpc>
                <a:spcPct val="150000"/>
              </a:lnSpc>
            </a:pPr>
            <a:r>
              <a:rPr lang="nl-NL" sz="1800" b="1" dirty="0">
                <a:solidFill>
                  <a:schemeClr val="bg1"/>
                </a:solidFill>
              </a:rPr>
              <a:t>3.</a:t>
            </a:r>
            <a:r>
              <a:rPr lang="nl-NL" sz="1800" dirty="0">
                <a:solidFill>
                  <a:schemeClr val="bg1"/>
                </a:solidFill>
              </a:rPr>
              <a:t> </a:t>
            </a:r>
            <a:r>
              <a:rPr lang="nl-NL" sz="1800" b="1" dirty="0">
                <a:solidFill>
                  <a:schemeClr val="bg1"/>
                </a:solidFill>
              </a:rPr>
              <a:t>Ý nghĩa của việc chọn đúng nghề nghiệp của mỗi người</a:t>
            </a:r>
            <a:endParaRPr lang="en-US" sz="1800" dirty="0">
              <a:solidFill>
                <a:schemeClr val="bg1"/>
              </a:solidFill>
            </a:endParaRPr>
          </a:p>
        </p:txBody>
      </p:sp>
      <p:sp>
        <p:nvSpPr>
          <p:cNvPr id="8" name="Rounded Rectangle 7"/>
          <p:cNvSpPr/>
          <p:nvPr/>
        </p:nvSpPr>
        <p:spPr>
          <a:xfrm>
            <a:off x="2706132" y="1251134"/>
            <a:ext cx="5516800" cy="114986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
            </a:r>
            <a:r>
              <a:rPr lang="vi-VN" dirty="0">
                <a:solidFill>
                  <a:schemeClr val="tx1"/>
                </a:solidFill>
              </a:rPr>
              <a:t>Tạo ra sự say mê, hứng thú với công việc.</a:t>
            </a:r>
          </a:p>
          <a:p>
            <a:r>
              <a:rPr lang="en-US" dirty="0">
                <a:solidFill>
                  <a:schemeClr val="tx1"/>
                </a:solidFill>
              </a:rPr>
              <a:t>-</a:t>
            </a:r>
            <a:r>
              <a:rPr lang="vi-VN" dirty="0">
                <a:solidFill>
                  <a:schemeClr val="tx1"/>
                </a:solidFill>
              </a:rPr>
              <a:t>Phát huy được khả năng, tố chất của cá nhân trong nghề nghiệp.</a:t>
            </a:r>
          </a:p>
          <a:p>
            <a:r>
              <a:rPr lang="en-US" dirty="0">
                <a:solidFill>
                  <a:schemeClr val="tx1"/>
                </a:solidFill>
              </a:rPr>
              <a:t>-</a:t>
            </a:r>
            <a:r>
              <a:rPr lang="vi-VN" dirty="0">
                <a:solidFill>
                  <a:schemeClr val="tx1"/>
                </a:solidFill>
              </a:rPr>
              <a:t>Tăng hiệu quả làm việc.</a:t>
            </a:r>
          </a:p>
        </p:txBody>
      </p:sp>
      <p:sp>
        <p:nvSpPr>
          <p:cNvPr id="10" name="Rounded Rectangle 9"/>
          <p:cNvSpPr/>
          <p:nvPr/>
        </p:nvSpPr>
        <p:spPr>
          <a:xfrm>
            <a:off x="2690280" y="2570699"/>
            <a:ext cx="5300776"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rPr>
              <a:t>-Nhanh chóng có việc làm, tạo thu nhập gánh vác một phần chi phí gia đình.</a:t>
            </a:r>
            <a:endParaRPr lang="en-US" dirty="0">
              <a:solidFill>
                <a:schemeClr val="tx1"/>
              </a:solidFill>
            </a:endParaRPr>
          </a:p>
          <a:p>
            <a:r>
              <a:rPr lang="en-US" dirty="0">
                <a:solidFill>
                  <a:schemeClr val="tx1"/>
                </a:solidFill>
              </a:rPr>
              <a:t>-</a:t>
            </a:r>
            <a:r>
              <a:rPr lang="vi-VN" dirty="0">
                <a:solidFill>
                  <a:schemeClr val="tx1"/>
                </a:solidFill>
              </a:rPr>
              <a:t>Là cơ hội để xây dựng kế hoạch gia đình tương lai</a:t>
            </a:r>
          </a:p>
        </p:txBody>
      </p:sp>
      <p:sp>
        <p:nvSpPr>
          <p:cNvPr id="12" name="Rectangle 11"/>
          <p:cNvSpPr/>
          <p:nvPr/>
        </p:nvSpPr>
        <p:spPr>
          <a:xfrm>
            <a:off x="323528" y="1550722"/>
            <a:ext cx="2310596" cy="375552"/>
          </a:xfrm>
          <a:prstGeom prst="rect">
            <a:avLst/>
          </a:prstGeom>
          <a:solidFill>
            <a:srgbClr val="FFFF00"/>
          </a:solidFill>
        </p:spPr>
        <p:txBody>
          <a:bodyPr wrap="square">
            <a:spAutoFit/>
          </a:bodyPr>
          <a:lstStyle/>
          <a:p>
            <a:pPr algn="just">
              <a:lnSpc>
                <a:spcPct val="150000"/>
              </a:lnSpc>
            </a:pPr>
            <a:r>
              <a:rPr lang="nl-NL" b="1" dirty="0">
                <a:solidFill>
                  <a:schemeClr val="tx1"/>
                </a:solidFill>
              </a:rPr>
              <a:t>Đối với cá nhân</a:t>
            </a:r>
            <a:endParaRPr lang="en-US" dirty="0">
              <a:solidFill>
                <a:schemeClr val="tx1"/>
              </a:solidFill>
            </a:endParaRPr>
          </a:p>
        </p:txBody>
      </p:sp>
      <p:sp>
        <p:nvSpPr>
          <p:cNvPr id="2" name="Rectangle 1">
            <a:extLst>
              <a:ext uri="{FF2B5EF4-FFF2-40B4-BE49-F238E27FC236}">
                <a16:creationId xmlns:a16="http://schemas.microsoft.com/office/drawing/2014/main" xmlns="" id="{2EC7A10C-F833-128B-91EB-4A380CF737D8}"/>
              </a:ext>
            </a:extLst>
          </p:cNvPr>
          <p:cNvSpPr/>
          <p:nvPr/>
        </p:nvSpPr>
        <p:spPr>
          <a:xfrm>
            <a:off x="323528" y="2730673"/>
            <a:ext cx="2310596" cy="375552"/>
          </a:xfrm>
          <a:prstGeom prst="rect">
            <a:avLst/>
          </a:prstGeom>
          <a:solidFill>
            <a:srgbClr val="FFC000"/>
          </a:solidFill>
        </p:spPr>
        <p:txBody>
          <a:bodyPr wrap="square">
            <a:spAutoFit/>
          </a:bodyPr>
          <a:lstStyle/>
          <a:p>
            <a:pPr algn="just">
              <a:lnSpc>
                <a:spcPct val="150000"/>
              </a:lnSpc>
            </a:pPr>
            <a:r>
              <a:rPr lang="nl-NL" b="1" dirty="0">
                <a:solidFill>
                  <a:schemeClr val="tx1"/>
                </a:solidFill>
              </a:rPr>
              <a:t>Đối với cá nhân</a:t>
            </a:r>
            <a:endParaRPr lang="en-US" dirty="0">
              <a:solidFill>
                <a:schemeClr val="tx1"/>
              </a:solidFill>
            </a:endParaRPr>
          </a:p>
        </p:txBody>
      </p:sp>
      <p:sp>
        <p:nvSpPr>
          <p:cNvPr id="9" name="Rectangle 8">
            <a:extLst>
              <a:ext uri="{FF2B5EF4-FFF2-40B4-BE49-F238E27FC236}">
                <a16:creationId xmlns:a16="http://schemas.microsoft.com/office/drawing/2014/main" xmlns="" id="{39CF8D8C-D41D-07C2-34F6-7EEB5660C7A1}"/>
              </a:ext>
            </a:extLst>
          </p:cNvPr>
          <p:cNvSpPr/>
          <p:nvPr/>
        </p:nvSpPr>
        <p:spPr>
          <a:xfrm>
            <a:off x="395536" y="3971791"/>
            <a:ext cx="2310596" cy="375552"/>
          </a:xfrm>
          <a:prstGeom prst="rect">
            <a:avLst/>
          </a:prstGeom>
          <a:solidFill>
            <a:srgbClr val="00B0F0"/>
          </a:solidFill>
        </p:spPr>
        <p:txBody>
          <a:bodyPr wrap="square">
            <a:spAutoFit/>
          </a:bodyPr>
          <a:lstStyle/>
          <a:p>
            <a:pPr algn="just">
              <a:lnSpc>
                <a:spcPct val="150000"/>
              </a:lnSpc>
            </a:pPr>
            <a:r>
              <a:rPr lang="nl-NL" b="1" dirty="0">
                <a:solidFill>
                  <a:schemeClr val="tx1"/>
                </a:solidFill>
              </a:rPr>
              <a:t>Đối với cá nhân</a:t>
            </a:r>
            <a:endParaRPr lang="en-US" dirty="0">
              <a:solidFill>
                <a:schemeClr val="tx1"/>
              </a:solidFill>
            </a:endParaRPr>
          </a:p>
        </p:txBody>
      </p:sp>
      <p:sp>
        <p:nvSpPr>
          <p:cNvPr id="16" name="Rounded Rectangle 9">
            <a:extLst>
              <a:ext uri="{FF2B5EF4-FFF2-40B4-BE49-F238E27FC236}">
                <a16:creationId xmlns:a16="http://schemas.microsoft.com/office/drawing/2014/main" xmlns="" id="{E8F1B094-3FB3-137E-A5BC-E518D5CAFA87}"/>
              </a:ext>
            </a:extLst>
          </p:cNvPr>
          <p:cNvSpPr/>
          <p:nvPr/>
        </p:nvSpPr>
        <p:spPr>
          <a:xfrm>
            <a:off x="2680368" y="3828826"/>
            <a:ext cx="5084752" cy="103703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
            </a:r>
            <a:r>
              <a:rPr lang="vi-VN" dirty="0">
                <a:solidFill>
                  <a:schemeClr val="tx1"/>
                </a:solidFill>
              </a:rPr>
              <a:t>Tránh lãng phí nguồn lực, đào tạo đổi nghề trong quá trình học tập, làm việc.</a:t>
            </a:r>
          </a:p>
          <a:p>
            <a:r>
              <a:rPr lang="vi-VN" dirty="0">
                <a:solidFill>
                  <a:schemeClr val="tx1"/>
                </a:solidFill>
              </a:rPr>
              <a:t>-Giúp phân bổ nguồn lực đồng đều trong các lĩnh vực.</a:t>
            </a:r>
          </a:p>
          <a:p>
            <a:r>
              <a:rPr lang="vi-VN" dirty="0">
                <a:solidFill>
                  <a:schemeClr val="tx1"/>
                </a:solidFill>
              </a:rPr>
              <a:t>-Giảm thiểu tình trạng thất nghiệp.</a:t>
            </a:r>
          </a:p>
        </p:txBody>
      </p:sp>
    </p:spTree>
    <p:extLst>
      <p:ext uri="{BB962C8B-B14F-4D97-AF65-F5344CB8AC3E}">
        <p14:creationId xmlns:p14="http://schemas.microsoft.com/office/powerpoint/2010/main" val="2568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42"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000"/>
                                        <p:tgtEl>
                                          <p:spTgt spid="16"/>
                                        </p:tgtEl>
                                      </p:cBhvr>
                                    </p:animEffect>
                                    <p:anim calcmode="lin" valueType="num">
                                      <p:cBhvr>
                                        <p:cTn id="65" dur="2000" fill="hold"/>
                                        <p:tgtEl>
                                          <p:spTgt spid="16"/>
                                        </p:tgtEl>
                                        <p:attrNameLst>
                                          <p:attrName>ppt_w</p:attrName>
                                        </p:attrNameLst>
                                      </p:cBhvr>
                                      <p:tavLst>
                                        <p:tav tm="0" fmla="#ppt_w*sin(2.5*pi*$)">
                                          <p:val>
                                            <p:fltVal val="0"/>
                                          </p:val>
                                        </p:tav>
                                        <p:tav tm="100000">
                                          <p:val>
                                            <p:fltVal val="1"/>
                                          </p:val>
                                        </p:tav>
                                      </p:tavLst>
                                    </p:anim>
                                    <p:anim calcmode="lin" valueType="num">
                                      <p:cBhvr>
                                        <p:cTn id="6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2" grpId="0" animBg="1"/>
      <p:bldP spid="2" grpId="0" animBg="1"/>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8FE6555-5AE2-DB0B-7A6F-54B6C94ECC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Picture 4">
            <a:extLst>
              <a:ext uri="{FF2B5EF4-FFF2-40B4-BE49-F238E27FC236}">
                <a16:creationId xmlns:a16="http://schemas.microsoft.com/office/drawing/2014/main" xmlns="" id="{284044E2-2A25-013D-DEDF-9AF8CD6B9958}"/>
              </a:ext>
            </a:extLst>
          </p:cNvPr>
          <p:cNvPicPr>
            <a:picLocks noChangeAspect="1"/>
          </p:cNvPicPr>
          <p:nvPr/>
        </p:nvPicPr>
        <p:blipFill>
          <a:blip r:embed="rId2"/>
          <a:stretch>
            <a:fillRect/>
          </a:stretch>
        </p:blipFill>
        <p:spPr>
          <a:xfrm>
            <a:off x="0" y="483518"/>
            <a:ext cx="8184955" cy="3960440"/>
          </a:xfrm>
          <a:prstGeom prst="rect">
            <a:avLst/>
          </a:prstGeom>
        </p:spPr>
      </p:pic>
    </p:spTree>
    <p:extLst>
      <p:ext uri="{BB962C8B-B14F-4D97-AF65-F5344CB8AC3E}">
        <p14:creationId xmlns:p14="http://schemas.microsoft.com/office/powerpoint/2010/main" val="76483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915566"/>
            <a:ext cx="3672408" cy="584775"/>
          </a:xfrm>
          <a:prstGeom prst="rect">
            <a:avLst/>
          </a:prstGeom>
          <a:noFill/>
        </p:spPr>
        <p:txBody>
          <a:bodyPr wrap="square" rtlCol="0">
            <a:spAutoFit/>
          </a:bodyPr>
          <a:lstStyle/>
          <a:p>
            <a:r>
              <a:rPr lang="en-US" sz="3200" b="1" dirty="0" err="1">
                <a:solidFill>
                  <a:srgbClr val="FF0000"/>
                </a:solidFill>
              </a:rPr>
              <a:t>Kết</a:t>
            </a:r>
            <a:r>
              <a:rPr lang="en-US" sz="3200" b="1" dirty="0">
                <a:solidFill>
                  <a:srgbClr val="FF0000"/>
                </a:solidFill>
              </a:rPr>
              <a:t> </a:t>
            </a:r>
            <a:r>
              <a:rPr lang="en-US" sz="3200" b="1" dirty="0" err="1">
                <a:solidFill>
                  <a:srgbClr val="FF0000"/>
                </a:solidFill>
              </a:rPr>
              <a:t>nối</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lực</a:t>
            </a:r>
            <a:endParaRPr lang="en-US" sz="3200" b="1" dirty="0">
              <a:solidFill>
                <a:srgbClr val="FF0000"/>
              </a:solidFill>
            </a:endParaRPr>
          </a:p>
        </p:txBody>
      </p:sp>
      <p:sp>
        <p:nvSpPr>
          <p:cNvPr id="2" name="Rectangle: Rounded Corners 1">
            <a:extLst>
              <a:ext uri="{FF2B5EF4-FFF2-40B4-BE49-F238E27FC236}">
                <a16:creationId xmlns:a16="http://schemas.microsoft.com/office/drawing/2014/main" xmlns="" id="{67362C60-6758-1787-3488-ABC38F5A79D2}"/>
              </a:ext>
            </a:extLst>
          </p:cNvPr>
          <p:cNvSpPr/>
          <p:nvPr/>
        </p:nvSpPr>
        <p:spPr>
          <a:xfrm>
            <a:off x="323528" y="3067096"/>
            <a:ext cx="4968552" cy="15208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t>Kể</a:t>
            </a:r>
            <a:r>
              <a:rPr lang="en-US" sz="2800" dirty="0"/>
              <a:t> </a:t>
            </a:r>
            <a:r>
              <a:rPr lang="en-US" sz="2800" dirty="0" err="1"/>
              <a:t>tên</a:t>
            </a:r>
            <a:r>
              <a:rPr lang="en-US" sz="2800" dirty="0"/>
              <a:t> </a:t>
            </a:r>
            <a:r>
              <a:rPr lang="en-US" sz="2800" dirty="0" err="1"/>
              <a:t>một</a:t>
            </a:r>
            <a:r>
              <a:rPr lang="en-US" sz="2800" dirty="0"/>
              <a:t> </a:t>
            </a:r>
            <a:r>
              <a:rPr lang="en-US" sz="2800" dirty="0" err="1"/>
              <a:t>nghề</a:t>
            </a:r>
            <a:r>
              <a:rPr lang="en-US" sz="2800" dirty="0"/>
              <a:t> </a:t>
            </a:r>
            <a:r>
              <a:rPr lang="en-US" sz="2800" dirty="0" err="1"/>
              <a:t>thuộc</a:t>
            </a:r>
            <a:r>
              <a:rPr lang="en-US" sz="2800" dirty="0"/>
              <a:t> </a:t>
            </a:r>
            <a:r>
              <a:rPr lang="en-US" sz="2800" dirty="0" err="1"/>
              <a:t>lĩnh</a:t>
            </a:r>
            <a:r>
              <a:rPr lang="en-US" sz="2800" dirty="0"/>
              <a:t> </a:t>
            </a:r>
            <a:r>
              <a:rPr lang="en-US" sz="2800" dirty="0" err="1"/>
              <a:t>vực</a:t>
            </a:r>
            <a:r>
              <a:rPr lang="en-US" sz="2800" dirty="0"/>
              <a:t> </a:t>
            </a:r>
            <a:r>
              <a:rPr lang="en-US" sz="2800" dirty="0" err="1"/>
              <a:t>kĩ</a:t>
            </a:r>
            <a:r>
              <a:rPr lang="en-US" sz="2800" dirty="0"/>
              <a:t> </a:t>
            </a:r>
            <a:r>
              <a:rPr lang="en-US" sz="2800" dirty="0" err="1"/>
              <a:t>thuật</a:t>
            </a:r>
            <a:r>
              <a:rPr lang="en-US" sz="2800" dirty="0"/>
              <a:t>, </a:t>
            </a:r>
            <a:r>
              <a:rPr lang="en-US" sz="2800" dirty="0" err="1"/>
              <a:t>công</a:t>
            </a:r>
            <a:r>
              <a:rPr lang="en-US" sz="2800" dirty="0"/>
              <a:t> </a:t>
            </a:r>
            <a:r>
              <a:rPr lang="en-US" sz="2800" dirty="0" err="1"/>
              <a:t>nghệ</a:t>
            </a:r>
            <a:r>
              <a:rPr lang="en-US" sz="2800" dirty="0"/>
              <a:t> </a:t>
            </a:r>
            <a:r>
              <a:rPr lang="en-US" sz="2800" dirty="0" err="1"/>
              <a:t>mà</a:t>
            </a:r>
            <a:r>
              <a:rPr lang="en-US" sz="2800" dirty="0"/>
              <a:t> </a:t>
            </a:r>
            <a:r>
              <a:rPr lang="en-US" sz="2800" dirty="0" err="1"/>
              <a:t>em</a:t>
            </a:r>
            <a:r>
              <a:rPr lang="en-US" sz="2800" dirty="0"/>
              <a:t> </a:t>
            </a:r>
            <a:r>
              <a:rPr lang="en-US" sz="2800" dirty="0" err="1"/>
              <a:t>biết</a:t>
            </a:r>
            <a:endParaRPr lang="vi-VN" sz="2800" dirty="0"/>
          </a:p>
        </p:txBody>
      </p:sp>
    </p:spTree>
    <p:extLst>
      <p:ext uri="{BB962C8B-B14F-4D97-AF65-F5344CB8AC3E}">
        <p14:creationId xmlns:p14="http://schemas.microsoft.com/office/powerpoint/2010/main" val="2167439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9" name="TextBox 8"/>
          <p:cNvSpPr txBox="1"/>
          <p:nvPr/>
        </p:nvSpPr>
        <p:spPr>
          <a:xfrm>
            <a:off x="899592" y="1172291"/>
            <a:ext cx="1261884" cy="369332"/>
          </a:xfrm>
          <a:prstGeom prst="rect">
            <a:avLst/>
          </a:prstGeom>
          <a:solidFill>
            <a:srgbClr val="FF0000"/>
          </a:solidFill>
        </p:spPr>
        <p:txBody>
          <a:bodyPr wrap="none" rtlCol="0">
            <a:spAutoFit/>
          </a:bodyPr>
          <a:lstStyle/>
          <a:p>
            <a:r>
              <a:rPr lang="en-US" sz="1800" dirty="0"/>
              <a:t>HĐ </a:t>
            </a:r>
            <a:r>
              <a:rPr lang="vi-VN" sz="1800" dirty="0"/>
              <a:t>Nhóm </a:t>
            </a:r>
            <a:endParaRPr lang="en-US" sz="1800" dirty="0"/>
          </a:p>
        </p:txBody>
      </p:sp>
      <p:sp>
        <p:nvSpPr>
          <p:cNvPr id="11" name="Rectangle 10"/>
          <p:cNvSpPr/>
          <p:nvPr/>
        </p:nvSpPr>
        <p:spPr>
          <a:xfrm>
            <a:off x="-36512" y="501509"/>
            <a:ext cx="6120680" cy="646331"/>
          </a:xfrm>
          <a:prstGeom prst="rect">
            <a:avLst/>
          </a:prstGeom>
        </p:spPr>
        <p:txBody>
          <a:bodyPr wrap="square">
            <a:spAutoFit/>
          </a:bodyPr>
          <a:lstStyle/>
          <a:p>
            <a:pPr algn="ctr"/>
            <a:r>
              <a:rPr lang="nl-NL" sz="1800" b="1" dirty="0">
                <a:solidFill>
                  <a:schemeClr val="bg1"/>
                </a:solidFill>
              </a:rPr>
              <a:t>II.</a:t>
            </a:r>
            <a:r>
              <a:rPr lang="nl-NL" sz="1800" dirty="0">
                <a:solidFill>
                  <a:schemeClr val="bg1"/>
                </a:solidFill>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b="1"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46E7E9D4-59A5-EF3E-AA19-E0F61C75B411}"/>
              </a:ext>
            </a:extLst>
          </p:cNvPr>
          <p:cNvGraphicFramePr>
            <a:graphicFrameLocks noGrp="1"/>
          </p:cNvGraphicFramePr>
          <p:nvPr>
            <p:extLst>
              <p:ext uri="{D42A27DB-BD31-4B8C-83A1-F6EECF244321}">
                <p14:modId xmlns:p14="http://schemas.microsoft.com/office/powerpoint/2010/main" val="4079278096"/>
              </p:ext>
            </p:extLst>
          </p:nvPr>
        </p:nvGraphicFramePr>
        <p:xfrm>
          <a:off x="4566260" y="1395594"/>
          <a:ext cx="4063856" cy="1838537"/>
        </p:xfrm>
        <a:graphic>
          <a:graphicData uri="http://schemas.openxmlformats.org/drawingml/2006/table">
            <a:tbl>
              <a:tblPr firstRow="1" firstCol="1" bandRow="1"/>
              <a:tblGrid>
                <a:gridCol w="2592288">
                  <a:extLst>
                    <a:ext uri="{9D8B030D-6E8A-4147-A177-3AD203B41FA5}">
                      <a16:colId xmlns:a16="http://schemas.microsoft.com/office/drawing/2014/main" xmlns="" val="212117784"/>
                    </a:ext>
                  </a:extLst>
                </a:gridCol>
                <a:gridCol w="1471568">
                  <a:extLst>
                    <a:ext uri="{9D8B030D-6E8A-4147-A177-3AD203B41FA5}">
                      <a16:colId xmlns:a16="http://schemas.microsoft.com/office/drawing/2014/main" xmlns="" val="540432944"/>
                    </a:ext>
                  </a:extLst>
                </a:gridCol>
              </a:tblGrid>
              <a:tr h="371052">
                <a:tc gridSpan="2">
                  <a:txBody>
                    <a:bodyPr/>
                    <a:lstStyle/>
                    <a:p>
                      <a:pPr algn="ctr">
                        <a:lnSpc>
                          <a:spcPct val="107000"/>
                        </a:lnSpc>
                        <a:spcAft>
                          <a:spcPts val="800"/>
                        </a:spcAft>
                        <a:tabLst>
                          <a:tab pos="2675890" algn="l"/>
                        </a:tabLst>
                      </a:pPr>
                      <a:r>
                        <a:rPr lang="vi-VN" sz="1800" b="1" kern="0" dirty="0">
                          <a:solidFill>
                            <a:srgbClr val="46342B"/>
                          </a:solidFill>
                          <a:effectLst/>
                          <a:highlight>
                            <a:srgbClr val="F9AD8A"/>
                          </a:highlight>
                          <a:latin typeface="Times New Roman" panose="02020603050405020304" pitchFamily="18" charset="0"/>
                          <a:ea typeface="Arial" panose="020B0604020202020204" pitchFamily="34" charset="0"/>
                          <a:cs typeface="Times New Roman" panose="02020603050405020304" pitchFamily="18" charset="0"/>
                        </a:rPr>
                        <a:t>Ngh</a:t>
                      </a:r>
                      <a:r>
                        <a:rPr lang="en-US" sz="1800" b="1" kern="0" dirty="0">
                          <a:solidFill>
                            <a:srgbClr val="46342B"/>
                          </a:solidFill>
                          <a:effectLst/>
                          <a:highlight>
                            <a:srgbClr val="F9AD8A"/>
                          </a:highlight>
                          <a:latin typeface="Times New Roman" panose="02020603050405020304" pitchFamily="18" charset="0"/>
                          <a:ea typeface="Arial" panose="020B0604020202020204" pitchFamily="34" charset="0"/>
                          <a:cs typeface="Times New Roman" panose="02020603050405020304" pitchFamily="18" charset="0"/>
                        </a:rPr>
                        <a:t>ề</a:t>
                      </a:r>
                      <a:r>
                        <a:rPr lang="vi-VN" sz="1800" b="1" kern="0" dirty="0">
                          <a:solidFill>
                            <a:srgbClr val="46342B"/>
                          </a:solidFill>
                          <a:effectLst/>
                          <a:highlight>
                            <a:srgbClr val="F9AD8A"/>
                          </a:highlight>
                          <a:latin typeface="Times New Roman" panose="02020603050405020304" pitchFamily="18" charset="0"/>
                          <a:ea typeface="Arial" panose="020B0604020202020204" pitchFamily="34" charset="0"/>
                          <a:cs typeface="Times New Roman" panose="02020603050405020304" pitchFamily="18" charset="0"/>
                        </a:rPr>
                        <a:t> nghiệp trong lĩnh vực kĩ thuật:	</a:t>
                      </a:r>
                      <a:endParaRPr lang="vi-VN" sz="1800" kern="100" dirty="0">
                        <a:effectLst/>
                        <a:highlight>
                          <a:srgbClr val="F9AD8A"/>
                        </a:highligh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D8A"/>
                    </a:solidFill>
                  </a:tcPr>
                </a:tc>
                <a:tc hMerge="1">
                  <a:txBody>
                    <a:bodyPr/>
                    <a:lstStyle/>
                    <a:p>
                      <a:endParaRPr lang="vi-VN"/>
                    </a:p>
                  </a:txBody>
                  <a:tcPr/>
                </a:tc>
                <a:extLst>
                  <a:ext uri="{0D108BD9-81ED-4DB2-BD59-A6C34878D82A}">
                    <a16:rowId xmlns:a16="http://schemas.microsoft.com/office/drawing/2014/main" xmlns="" val="524788208"/>
                  </a:ext>
                </a:extLst>
              </a:tr>
              <a:tr h="411789">
                <a:tc>
                  <a:txBody>
                    <a:bodyPr/>
                    <a:lstStyle/>
                    <a:p>
                      <a:pPr>
                        <a:lnSpc>
                          <a:spcPct val="107000"/>
                        </a:lnSpc>
                        <a:spcAft>
                          <a:spcPts val="800"/>
                        </a:spcAft>
                      </a:pPr>
                      <a:r>
                        <a:rPr lang="vi-VN" sz="1800" b="1" kern="0" dirty="0">
                          <a:solidFill>
                            <a:srgbClr val="3C3C3C"/>
                          </a:solidFill>
                          <a:effectLst/>
                          <a:latin typeface="Times New Roman" panose="02020603050405020304" pitchFamily="18" charset="0"/>
                          <a:ea typeface="Arial" panose="020B0604020202020204" pitchFamily="34" charset="0"/>
                          <a:cs typeface="Times New Roman" panose="02020603050405020304" pitchFamily="18" charset="0"/>
                        </a:rPr>
                        <a:t>1. Đặc điểm của ngành nghê</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255135509"/>
                  </a:ext>
                </a:extLst>
              </a:tr>
              <a:tr h="243139">
                <a:tc>
                  <a:txBody>
                    <a:bodyPr/>
                    <a:lstStyle/>
                    <a:p>
                      <a:pPr>
                        <a:lnSpc>
                          <a:spcPct val="107000"/>
                        </a:lnSpc>
                        <a:spcAft>
                          <a:spcPts val="800"/>
                        </a:spcAft>
                      </a:pPr>
                      <a:r>
                        <a:rPr lang="vi-VN" sz="1800" kern="0">
                          <a:solidFill>
                            <a:srgbClr val="3C3C3C"/>
                          </a:solidFill>
                          <a:effectLst/>
                          <a:latin typeface="Times New Roman" panose="02020603050405020304" pitchFamily="18" charset="0"/>
                          <a:ea typeface="Cambria" panose="02040503050406030204" pitchFamily="18" charset="0"/>
                          <a:cs typeface="Times New Roman" panose="02020603050405020304" pitchFamily="18" charset="0"/>
                        </a:rPr>
                        <a:t>- Sản phẩm lao động</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680944090"/>
                  </a:ext>
                </a:extLst>
              </a:tr>
              <a:tr h="243139">
                <a:tc>
                  <a:txBody>
                    <a:bodyPr/>
                    <a:lstStyle/>
                    <a:p>
                      <a:pPr>
                        <a:lnSpc>
                          <a:spcPct val="107000"/>
                        </a:lnSpc>
                        <a:spcAft>
                          <a:spcPts val="800"/>
                        </a:spcAft>
                      </a:pPr>
                      <a:r>
                        <a:rPr lang="vi-VN" sz="1800" kern="0" dirty="0">
                          <a:solidFill>
                            <a:srgbClr val="3C3C3C"/>
                          </a:solidFill>
                          <a:effectLst/>
                          <a:latin typeface="Times New Roman" panose="02020603050405020304" pitchFamily="18" charset="0"/>
                          <a:ea typeface="Cambria" panose="02040503050406030204" pitchFamily="18" charset="0"/>
                          <a:cs typeface="Times New Roman" panose="02020603050405020304" pitchFamily="18" charset="0"/>
                        </a:rPr>
                        <a:t>- Đối tượng lao động</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975613738"/>
                  </a:ext>
                </a:extLst>
              </a:tr>
              <a:tr h="249099">
                <a:tc>
                  <a:txBody>
                    <a:bodyPr/>
                    <a:lstStyle/>
                    <a:p>
                      <a:pPr>
                        <a:lnSpc>
                          <a:spcPct val="107000"/>
                        </a:lnSpc>
                        <a:spcAft>
                          <a:spcPts val="800"/>
                        </a:spcAft>
                      </a:pPr>
                      <a:r>
                        <a:rPr lang="vi-VN" sz="1800" kern="0" dirty="0">
                          <a:solidFill>
                            <a:srgbClr val="3C3C3C"/>
                          </a:solidFill>
                          <a:effectLst/>
                          <a:latin typeface="Times New Roman" panose="02020603050405020304" pitchFamily="18" charset="0"/>
                          <a:ea typeface="Cambria" panose="02040503050406030204" pitchFamily="18" charset="0"/>
                          <a:cs typeface="Times New Roman" panose="02020603050405020304" pitchFamily="18" charset="0"/>
                        </a:rPr>
                        <a:t>- Môi trường làm việc</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897189815"/>
                  </a:ext>
                </a:extLst>
              </a:tr>
            </a:tbl>
          </a:graphicData>
        </a:graphic>
      </p:graphicFrame>
      <p:graphicFrame>
        <p:nvGraphicFramePr>
          <p:cNvPr id="15" name="Table 14">
            <a:extLst>
              <a:ext uri="{FF2B5EF4-FFF2-40B4-BE49-F238E27FC236}">
                <a16:creationId xmlns:a16="http://schemas.microsoft.com/office/drawing/2014/main" xmlns="" id="{D181CC59-E19F-F9AA-9CCB-7AFFE5E4193B}"/>
              </a:ext>
            </a:extLst>
          </p:cNvPr>
          <p:cNvGraphicFramePr>
            <a:graphicFrameLocks noGrp="1"/>
          </p:cNvGraphicFramePr>
          <p:nvPr>
            <p:extLst>
              <p:ext uri="{D42A27DB-BD31-4B8C-83A1-F6EECF244321}">
                <p14:modId xmlns:p14="http://schemas.microsoft.com/office/powerpoint/2010/main" val="383002384"/>
              </p:ext>
            </p:extLst>
          </p:nvPr>
        </p:nvGraphicFramePr>
        <p:xfrm>
          <a:off x="4622977" y="3368773"/>
          <a:ext cx="4063857" cy="1467485"/>
        </p:xfrm>
        <a:graphic>
          <a:graphicData uri="http://schemas.openxmlformats.org/drawingml/2006/table">
            <a:tbl>
              <a:tblPr firstRow="1" firstCol="1" bandRow="1"/>
              <a:tblGrid>
                <a:gridCol w="2551689">
                  <a:extLst>
                    <a:ext uri="{9D8B030D-6E8A-4147-A177-3AD203B41FA5}">
                      <a16:colId xmlns:a16="http://schemas.microsoft.com/office/drawing/2014/main" xmlns="" val="1318230575"/>
                    </a:ext>
                  </a:extLst>
                </a:gridCol>
                <a:gridCol w="1512168">
                  <a:extLst>
                    <a:ext uri="{9D8B030D-6E8A-4147-A177-3AD203B41FA5}">
                      <a16:colId xmlns:a16="http://schemas.microsoft.com/office/drawing/2014/main" xmlns="" val="3807113305"/>
                    </a:ext>
                  </a:extLst>
                </a:gridCol>
              </a:tblGrid>
              <a:tr h="204901">
                <a:tc gridSpan="2">
                  <a:txBody>
                    <a:bodyPr/>
                    <a:lstStyle/>
                    <a:p>
                      <a:pPr algn="ctr">
                        <a:lnSpc>
                          <a:spcPct val="107000"/>
                        </a:lnSpc>
                        <a:spcAft>
                          <a:spcPts val="800"/>
                        </a:spcAft>
                        <a:tabLst>
                          <a:tab pos="2679065" algn="l"/>
                        </a:tabLst>
                      </a:pPr>
                      <a:r>
                        <a:rPr lang="vi-VN" sz="1800" b="1" kern="0" dirty="0">
                          <a:solidFill>
                            <a:srgbClr val="46342B"/>
                          </a:solidFill>
                          <a:effectLst/>
                          <a:highlight>
                            <a:srgbClr val="F9AD8A"/>
                          </a:highlight>
                          <a:latin typeface="Times New Roman" panose="02020603050405020304" pitchFamily="18" charset="0"/>
                          <a:ea typeface="Arial" panose="020B0604020202020204" pitchFamily="34" charset="0"/>
                          <a:cs typeface="Times New Roman" panose="02020603050405020304" pitchFamily="18" charset="0"/>
                        </a:rPr>
                        <a:t>Nghề nghiệp trong lĩnh vực kĩ thuật:	</a:t>
                      </a:r>
                      <a:endParaRPr lang="vi-VN" sz="1800" kern="100" dirty="0">
                        <a:effectLst/>
                        <a:highlight>
                          <a:srgbClr val="F9AD8A"/>
                        </a:highligh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D8A"/>
                    </a:solidFill>
                  </a:tcPr>
                </a:tc>
                <a:tc hMerge="1">
                  <a:txBody>
                    <a:bodyPr/>
                    <a:lstStyle/>
                    <a:p>
                      <a:endParaRPr lang="vi-VN"/>
                    </a:p>
                  </a:txBody>
                  <a:tcPr/>
                </a:tc>
                <a:extLst>
                  <a:ext uri="{0D108BD9-81ED-4DB2-BD59-A6C34878D82A}">
                    <a16:rowId xmlns:a16="http://schemas.microsoft.com/office/drawing/2014/main" xmlns="" val="1400897967"/>
                  </a:ext>
                </a:extLst>
              </a:tr>
              <a:tr h="256158">
                <a:tc>
                  <a:txBody>
                    <a:bodyPr/>
                    <a:lstStyle/>
                    <a:p>
                      <a:pPr>
                        <a:lnSpc>
                          <a:spcPct val="107000"/>
                        </a:lnSpc>
                        <a:spcAft>
                          <a:spcPts val="800"/>
                        </a:spcAft>
                      </a:pPr>
                      <a:r>
                        <a:rPr lang="vi-VN" sz="1800" b="1" kern="0" dirty="0">
                          <a:solidFill>
                            <a:srgbClr val="3C3C3C"/>
                          </a:solidFill>
                          <a:effectLst/>
                          <a:latin typeface="Times New Roman" panose="02020603050405020304" pitchFamily="18" charset="0"/>
                          <a:ea typeface="Arial" panose="020B0604020202020204" pitchFamily="34" charset="0"/>
                          <a:cs typeface="Times New Roman" panose="02020603050405020304" pitchFamily="18" charset="0"/>
                        </a:rPr>
                        <a:t>2. Yêu cầu chung của các ngành ngh</a:t>
                      </a:r>
                      <a:r>
                        <a:rPr lang="en-US" sz="1800" b="1" kern="0" dirty="0">
                          <a:solidFill>
                            <a:srgbClr val="3C3C3C"/>
                          </a:solidFill>
                          <a:effectLst/>
                          <a:latin typeface="Times New Roman" panose="02020603050405020304" pitchFamily="18" charset="0"/>
                          <a:ea typeface="Arial" panose="020B0604020202020204" pitchFamily="34" charset="0"/>
                          <a:cs typeface="Times New Roman" panose="02020603050405020304" pitchFamily="18" charset="0"/>
                        </a:rPr>
                        <a:t>ề</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856283192"/>
                  </a:ext>
                </a:extLst>
              </a:tr>
              <a:tr h="215722">
                <a:tc>
                  <a:txBody>
                    <a:bodyPr/>
                    <a:lstStyle/>
                    <a:p>
                      <a:pPr>
                        <a:lnSpc>
                          <a:spcPct val="107000"/>
                        </a:lnSpc>
                        <a:spcAft>
                          <a:spcPts val="800"/>
                        </a:spcAft>
                      </a:pPr>
                      <a:r>
                        <a:rPr lang="vi-VN" sz="1800" kern="0" dirty="0">
                          <a:solidFill>
                            <a:srgbClr val="3C3C3C"/>
                          </a:solidFill>
                          <a:effectLst/>
                          <a:latin typeface="Times New Roman" panose="02020603050405020304" pitchFamily="18" charset="0"/>
                          <a:ea typeface="Cambria" panose="02040503050406030204" pitchFamily="18" charset="0"/>
                          <a:cs typeface="Times New Roman" panose="02020603050405020304" pitchFamily="18" charset="0"/>
                        </a:rPr>
                        <a:t>- Năng lực</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42382320"/>
                  </a:ext>
                </a:extLst>
              </a:tr>
              <a:tr h="215722">
                <a:tc>
                  <a:txBody>
                    <a:bodyPr/>
                    <a:lstStyle/>
                    <a:p>
                      <a:pPr>
                        <a:lnSpc>
                          <a:spcPct val="107000"/>
                        </a:lnSpc>
                        <a:spcBef>
                          <a:spcPts val="400"/>
                        </a:spcBef>
                        <a:spcAft>
                          <a:spcPts val="800"/>
                        </a:spcAft>
                      </a:pPr>
                      <a:r>
                        <a:rPr lang="vi-VN" sz="1800" kern="0" dirty="0">
                          <a:solidFill>
                            <a:srgbClr val="3C3C3C"/>
                          </a:solidFill>
                          <a:effectLst/>
                          <a:latin typeface="Times New Roman" panose="02020603050405020304" pitchFamily="18" charset="0"/>
                          <a:ea typeface="Cambria" panose="02040503050406030204" pitchFamily="18" charset="0"/>
                          <a:cs typeface="Times New Roman" panose="02020603050405020304" pitchFamily="18" charset="0"/>
                        </a:rPr>
                        <a:t>- Phẩm chất</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vi-VN" sz="500" kern="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41045503"/>
                  </a:ext>
                </a:extLst>
              </a:tr>
            </a:tbl>
          </a:graphicData>
        </a:graphic>
      </p:graphicFrame>
      <p:pic>
        <p:nvPicPr>
          <p:cNvPr id="16" name="Picture 15">
            <a:extLst>
              <a:ext uri="{FF2B5EF4-FFF2-40B4-BE49-F238E27FC236}">
                <a16:creationId xmlns:a16="http://schemas.microsoft.com/office/drawing/2014/main" xmlns="" id="{22AC1E2E-7B09-0D18-14FE-691F38510037}"/>
              </a:ext>
            </a:extLst>
          </p:cNvPr>
          <p:cNvPicPr>
            <a:picLocks noChangeAspect="1"/>
          </p:cNvPicPr>
          <p:nvPr/>
        </p:nvPicPr>
        <p:blipFill>
          <a:blip r:embed="rId2"/>
          <a:stretch>
            <a:fillRect/>
          </a:stretch>
        </p:blipFill>
        <p:spPr>
          <a:xfrm>
            <a:off x="66578" y="1635645"/>
            <a:ext cx="4471514" cy="3316455"/>
          </a:xfrm>
          <a:prstGeom prst="rect">
            <a:avLst/>
          </a:prstGeom>
        </p:spPr>
      </p:pic>
    </p:spTree>
    <p:extLst>
      <p:ext uri="{BB962C8B-B14F-4D97-AF65-F5344CB8AC3E}">
        <p14:creationId xmlns:p14="http://schemas.microsoft.com/office/powerpoint/2010/main" val="41905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8"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7640"/>
            <a:ext cx="1517839" cy="2227479"/>
          </a:xfrm>
          <a:prstGeom prst="rect">
            <a:avLst/>
          </a:prstGeom>
        </p:spPr>
      </p:pic>
      <p:graphicFrame>
        <p:nvGraphicFramePr>
          <p:cNvPr id="7" name="Table 6">
            <a:extLst>
              <a:ext uri="{FF2B5EF4-FFF2-40B4-BE49-F238E27FC236}">
                <a16:creationId xmlns:a16="http://schemas.microsoft.com/office/drawing/2014/main" xmlns="" id="{1C486A44-27A6-7E58-BBB9-88AFD460204D}"/>
              </a:ext>
            </a:extLst>
          </p:cNvPr>
          <p:cNvGraphicFramePr>
            <a:graphicFrameLocks noGrp="1"/>
          </p:cNvGraphicFramePr>
          <p:nvPr>
            <p:extLst>
              <p:ext uri="{D42A27DB-BD31-4B8C-83A1-F6EECF244321}">
                <p14:modId xmlns:p14="http://schemas.microsoft.com/office/powerpoint/2010/main" val="595174913"/>
              </p:ext>
            </p:extLst>
          </p:nvPr>
        </p:nvGraphicFramePr>
        <p:xfrm>
          <a:off x="1475656" y="702846"/>
          <a:ext cx="6840760" cy="3352800"/>
        </p:xfrm>
        <a:graphic>
          <a:graphicData uri="http://schemas.openxmlformats.org/drawingml/2006/table">
            <a:tbl>
              <a:tblPr firstRow="1" bandRow="1">
                <a:tableStyleId>{E27665BA-8202-44FC-AD62-C9F0E3EA811A}</a:tableStyleId>
              </a:tblPr>
              <a:tblGrid>
                <a:gridCol w="2160240">
                  <a:extLst>
                    <a:ext uri="{9D8B030D-6E8A-4147-A177-3AD203B41FA5}">
                      <a16:colId xmlns:a16="http://schemas.microsoft.com/office/drawing/2014/main" xmlns="" val="373222075"/>
                    </a:ext>
                  </a:extLst>
                </a:gridCol>
                <a:gridCol w="4680520">
                  <a:extLst>
                    <a:ext uri="{9D8B030D-6E8A-4147-A177-3AD203B41FA5}">
                      <a16:colId xmlns:a16="http://schemas.microsoft.com/office/drawing/2014/main" xmlns="" val="1114909829"/>
                    </a:ext>
                  </a:extLst>
                </a:gridCol>
              </a:tblGrid>
              <a:tr h="355064">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00CC"/>
                          </a:solidFill>
                          <a:latin typeface="Calibri" panose="020F0502020204030204" pitchFamily="34" charset="0"/>
                          <a:cs typeface="Calibri" panose="020F0502020204030204" pitchFamily="34" charset="0"/>
                        </a:rPr>
                        <a:t> </a:t>
                      </a:r>
                      <a:r>
                        <a:rPr lang="vi-VN" sz="2000" b="1" kern="0" dirty="0">
                          <a:solidFill>
                            <a:srgbClr val="0000CC"/>
                          </a:solidFill>
                          <a:effectLst/>
                          <a:latin typeface="Calibri" panose="020F0502020204030204" pitchFamily="34" charset="0"/>
                          <a:ea typeface="Arial" panose="020B0604020202020204" pitchFamily="34" charset="0"/>
                          <a:cs typeface="Calibri" panose="020F0502020204030204" pitchFamily="34" charset="0"/>
                        </a:rPr>
                        <a:t>1. Đặc điểm của ngành ngh</a:t>
                      </a:r>
                      <a:r>
                        <a:rPr lang="en-US" sz="2000" b="1" kern="0" dirty="0">
                          <a:solidFill>
                            <a:srgbClr val="0000CC"/>
                          </a:solidFill>
                          <a:effectLst/>
                          <a:latin typeface="Calibri" panose="020F0502020204030204" pitchFamily="34" charset="0"/>
                          <a:ea typeface="Arial" panose="020B0604020202020204" pitchFamily="34" charset="0"/>
                          <a:cs typeface="Calibri" panose="020F0502020204030204" pitchFamily="34" charset="0"/>
                        </a:rPr>
                        <a:t>ề</a:t>
                      </a:r>
                    </a:p>
                    <a:p>
                      <a:endParaRPr lang="vi-VN" dirty="0"/>
                    </a:p>
                  </a:txBody>
                  <a:tcPr/>
                </a:tc>
                <a:tc hMerge="1">
                  <a:txBody>
                    <a:bodyPr/>
                    <a:lstStyle/>
                    <a:p>
                      <a:endParaRPr lang="vi-VN" dirty="0"/>
                    </a:p>
                  </a:txBody>
                  <a:tcPr/>
                </a:tc>
                <a:extLst>
                  <a:ext uri="{0D108BD9-81ED-4DB2-BD59-A6C34878D82A}">
                    <a16:rowId xmlns:a16="http://schemas.microsoft.com/office/drawing/2014/main" xmlns="" val="1262929723"/>
                  </a:ext>
                </a:extLst>
              </a:tr>
              <a:tr h="370840">
                <a:tc>
                  <a:txBody>
                    <a:bodyPr/>
                    <a:lstStyle/>
                    <a:p>
                      <a:r>
                        <a:rPr lang="en-US" sz="1800" dirty="0" err="1"/>
                        <a:t>Sản</a:t>
                      </a:r>
                      <a:r>
                        <a:rPr lang="en-US" sz="1800" dirty="0"/>
                        <a:t> </a:t>
                      </a:r>
                      <a:r>
                        <a:rPr lang="en-US" sz="1800" dirty="0" err="1"/>
                        <a:t>phẩm</a:t>
                      </a:r>
                      <a:r>
                        <a:rPr lang="en-US" sz="1800" dirty="0"/>
                        <a:t> </a:t>
                      </a:r>
                      <a:r>
                        <a:rPr lang="en-US" sz="1800" dirty="0" err="1"/>
                        <a:t>lao</a:t>
                      </a:r>
                      <a:r>
                        <a:rPr lang="en-US" sz="1800" dirty="0"/>
                        <a:t> </a:t>
                      </a:r>
                      <a:r>
                        <a:rPr lang="en-US" sz="1800" dirty="0" err="1"/>
                        <a:t>động</a:t>
                      </a:r>
                      <a:endParaRPr lang="vi-VN" sz="1800" dirty="0"/>
                    </a:p>
                  </a:txBody>
                  <a:tcPr/>
                </a:tc>
                <a:tc>
                  <a:txBody>
                    <a:bodyPr/>
                    <a:lstStyle/>
                    <a:p>
                      <a:r>
                        <a:rPr lang="vi-VN" sz="1800" dirty="0"/>
                        <a:t>- Các sản phẩm cơ khí, kĩ thuật;</a:t>
                      </a:r>
                    </a:p>
                    <a:p>
                      <a:r>
                        <a:rPr lang="vi-VN" sz="1800" dirty="0"/>
                        <a:t>-Các ứng dụng phần mềm sử dụng cho các thiết bị điện tử phục vụ cho hoạt động sản xuất, kinh doanh và dịch vụ xã hội.</a:t>
                      </a:r>
                    </a:p>
                  </a:txBody>
                  <a:tcPr/>
                </a:tc>
                <a:extLst>
                  <a:ext uri="{0D108BD9-81ED-4DB2-BD59-A6C34878D82A}">
                    <a16:rowId xmlns:a16="http://schemas.microsoft.com/office/drawing/2014/main" xmlns="" val="3444428726"/>
                  </a:ext>
                </a:extLst>
              </a:tr>
              <a:tr h="370840">
                <a:tc>
                  <a:txBody>
                    <a:bodyPr/>
                    <a:lstStyle/>
                    <a:p>
                      <a:r>
                        <a:rPr lang="en-US" sz="1800" dirty="0" err="1"/>
                        <a:t>Đối</a:t>
                      </a:r>
                      <a:r>
                        <a:rPr lang="en-US" sz="1800" dirty="0"/>
                        <a:t> </a:t>
                      </a:r>
                      <a:r>
                        <a:rPr lang="en-US" sz="1800" dirty="0" err="1"/>
                        <a:t>tượng</a:t>
                      </a:r>
                      <a:r>
                        <a:rPr lang="en-US" sz="1800" dirty="0"/>
                        <a:t> </a:t>
                      </a:r>
                      <a:r>
                        <a:rPr lang="en-US" sz="1800" dirty="0" err="1"/>
                        <a:t>lao</a:t>
                      </a:r>
                      <a:r>
                        <a:rPr lang="en-US" sz="1800" dirty="0"/>
                        <a:t> </a:t>
                      </a:r>
                      <a:r>
                        <a:rPr lang="en-US" sz="1800" dirty="0" err="1"/>
                        <a:t>động</a:t>
                      </a:r>
                      <a:endParaRPr lang="vi-VN" sz="1800" dirty="0"/>
                    </a:p>
                  </a:txBody>
                  <a:tcPr/>
                </a:tc>
                <a:tc>
                  <a:txBody>
                    <a:bodyPr/>
                    <a:lstStyle/>
                    <a:p>
                      <a:r>
                        <a:rPr lang="vi-VN" sz="1800" dirty="0"/>
                        <a:t>Sử dụng công cụ lao động, vật liệu để chế tạo sản phẩm</a:t>
                      </a:r>
                    </a:p>
                  </a:txBody>
                  <a:tcPr/>
                </a:tc>
                <a:extLst>
                  <a:ext uri="{0D108BD9-81ED-4DB2-BD59-A6C34878D82A}">
                    <a16:rowId xmlns:a16="http://schemas.microsoft.com/office/drawing/2014/main" xmlns="" val="4188201621"/>
                  </a:ext>
                </a:extLst>
              </a:tr>
              <a:tr h="370840">
                <a:tc>
                  <a:txBody>
                    <a:bodyPr/>
                    <a:lstStyle/>
                    <a:p>
                      <a:r>
                        <a:rPr lang="en-US" sz="1800" dirty="0" err="1"/>
                        <a:t>Môi</a:t>
                      </a:r>
                      <a:r>
                        <a:rPr lang="en-US" sz="1800" dirty="0"/>
                        <a:t> </a:t>
                      </a:r>
                      <a:r>
                        <a:rPr lang="en-US" sz="1800" dirty="0" err="1"/>
                        <a:t>trường</a:t>
                      </a:r>
                      <a:r>
                        <a:rPr lang="en-US" sz="1800" dirty="0"/>
                        <a:t> </a:t>
                      </a:r>
                      <a:r>
                        <a:rPr lang="en-US" sz="1800" dirty="0" err="1"/>
                        <a:t>làm</a:t>
                      </a:r>
                      <a:r>
                        <a:rPr lang="en-US" sz="1800" dirty="0"/>
                        <a:t> </a:t>
                      </a:r>
                      <a:r>
                        <a:rPr lang="en-US" sz="1800" dirty="0" err="1"/>
                        <a:t>việc</a:t>
                      </a:r>
                      <a:endParaRPr lang="vi-VN" sz="1800" dirty="0"/>
                    </a:p>
                  </a:txBody>
                  <a:tcPr/>
                </a:tc>
                <a:tc>
                  <a:txBody>
                    <a:bodyPr/>
                    <a:lstStyle/>
                    <a:p>
                      <a:r>
                        <a:rPr lang="vi-VN" sz="1800" dirty="0"/>
                        <a:t>Bụi, khói, tiếng ồn, điện từ trường, phóng xạ ...gây ảnh hưởng tới môi trường và sức khỏe của người lao động.</a:t>
                      </a:r>
                    </a:p>
                  </a:txBody>
                  <a:tcPr/>
                </a:tc>
                <a:extLst>
                  <a:ext uri="{0D108BD9-81ED-4DB2-BD59-A6C34878D82A}">
                    <a16:rowId xmlns:a16="http://schemas.microsoft.com/office/drawing/2014/main" xmlns="" val="3270258569"/>
                  </a:ext>
                </a:extLst>
              </a:tr>
            </a:tbl>
          </a:graphicData>
        </a:graphic>
      </p:graphicFrame>
    </p:spTree>
    <p:extLst>
      <p:ext uri="{BB962C8B-B14F-4D97-AF65-F5344CB8AC3E}">
        <p14:creationId xmlns:p14="http://schemas.microsoft.com/office/powerpoint/2010/main" val="316473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7"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63" y="1190742"/>
            <a:ext cx="1258907" cy="3931712"/>
          </a:xfrm>
          <a:prstGeom prst="rect">
            <a:avLst/>
          </a:prstGeom>
        </p:spPr>
      </p:pic>
      <p:graphicFrame>
        <p:nvGraphicFramePr>
          <p:cNvPr id="9" name="Table 8">
            <a:extLst>
              <a:ext uri="{FF2B5EF4-FFF2-40B4-BE49-F238E27FC236}">
                <a16:creationId xmlns:a16="http://schemas.microsoft.com/office/drawing/2014/main" xmlns="" id="{2DF3F33C-12E2-0321-E4EF-A86B750DB148}"/>
              </a:ext>
            </a:extLst>
          </p:cNvPr>
          <p:cNvGraphicFramePr>
            <a:graphicFrameLocks noGrp="1"/>
          </p:cNvGraphicFramePr>
          <p:nvPr>
            <p:extLst>
              <p:ext uri="{D42A27DB-BD31-4B8C-83A1-F6EECF244321}">
                <p14:modId xmlns:p14="http://schemas.microsoft.com/office/powerpoint/2010/main" val="4273472392"/>
              </p:ext>
            </p:extLst>
          </p:nvPr>
        </p:nvGraphicFramePr>
        <p:xfrm>
          <a:off x="1187624" y="555526"/>
          <a:ext cx="7416824" cy="4323081"/>
        </p:xfrm>
        <a:graphic>
          <a:graphicData uri="http://schemas.openxmlformats.org/drawingml/2006/table">
            <a:tbl>
              <a:tblPr firstRow="1" bandRow="1">
                <a:tableStyleId>{E27665BA-8202-44FC-AD62-C9F0E3EA811A}</a:tableStyleId>
              </a:tblPr>
              <a:tblGrid>
                <a:gridCol w="1368152">
                  <a:extLst>
                    <a:ext uri="{9D8B030D-6E8A-4147-A177-3AD203B41FA5}">
                      <a16:colId xmlns:a16="http://schemas.microsoft.com/office/drawing/2014/main" xmlns="" val="373222075"/>
                    </a:ext>
                  </a:extLst>
                </a:gridCol>
                <a:gridCol w="6048672">
                  <a:extLst>
                    <a:ext uri="{9D8B030D-6E8A-4147-A177-3AD203B41FA5}">
                      <a16:colId xmlns:a16="http://schemas.microsoft.com/office/drawing/2014/main" xmlns="" val="1114909829"/>
                    </a:ext>
                  </a:extLst>
                </a:gridCol>
              </a:tblGrid>
              <a:tr h="725773">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00CC"/>
                          </a:solidFill>
                          <a:latin typeface="+mj-lt"/>
                          <a:cs typeface="Calibri" panose="020F0502020204030204" pitchFamily="34" charset="0"/>
                        </a:rPr>
                        <a:t>2. </a:t>
                      </a:r>
                      <a:r>
                        <a:rPr lang="en-US" sz="2000" dirty="0" err="1">
                          <a:solidFill>
                            <a:srgbClr val="0000CC"/>
                          </a:solidFill>
                          <a:latin typeface="+mj-lt"/>
                          <a:cs typeface="Calibri" panose="020F0502020204030204" pitchFamily="34" charset="0"/>
                        </a:rPr>
                        <a:t>Yêu</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cầu</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chung</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của</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các</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ngành</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nghề</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trong</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lĩnh</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vực</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kĩ</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thuật</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công</a:t>
                      </a:r>
                      <a:r>
                        <a:rPr lang="en-US" sz="2000" dirty="0">
                          <a:solidFill>
                            <a:srgbClr val="0000CC"/>
                          </a:solidFill>
                          <a:latin typeface="+mj-lt"/>
                          <a:cs typeface="Calibri" panose="020F0502020204030204" pitchFamily="34" charset="0"/>
                        </a:rPr>
                        <a:t> </a:t>
                      </a:r>
                      <a:r>
                        <a:rPr lang="en-US" sz="2000" dirty="0" err="1">
                          <a:solidFill>
                            <a:srgbClr val="0000CC"/>
                          </a:solidFill>
                          <a:latin typeface="+mj-lt"/>
                          <a:cs typeface="Calibri" panose="020F0502020204030204" pitchFamily="34" charset="0"/>
                        </a:rPr>
                        <a:t>nghệ</a:t>
                      </a:r>
                      <a:r>
                        <a:rPr lang="en-US" sz="2000" dirty="0">
                          <a:solidFill>
                            <a:srgbClr val="0000CC"/>
                          </a:solidFill>
                          <a:latin typeface="+mj-lt"/>
                          <a:cs typeface="Calibri" panose="020F0502020204030204" pitchFamily="34" charset="0"/>
                        </a:rPr>
                        <a:t>.</a:t>
                      </a:r>
                      <a:endParaRPr lang="vi-VN" dirty="0">
                        <a:latin typeface="+mj-lt"/>
                      </a:endParaRPr>
                    </a:p>
                  </a:txBody>
                  <a:tcPr/>
                </a:tc>
                <a:tc hMerge="1">
                  <a:txBody>
                    <a:bodyPr/>
                    <a:lstStyle/>
                    <a:p>
                      <a:endParaRPr lang="vi-VN" dirty="0"/>
                    </a:p>
                  </a:txBody>
                  <a:tcPr/>
                </a:tc>
                <a:extLst>
                  <a:ext uri="{0D108BD9-81ED-4DB2-BD59-A6C34878D82A}">
                    <a16:rowId xmlns:a16="http://schemas.microsoft.com/office/drawing/2014/main" xmlns="" val="1262929723"/>
                  </a:ext>
                </a:extLst>
              </a:tr>
              <a:tr h="2082652">
                <a:tc>
                  <a:txBody>
                    <a:bodyPr/>
                    <a:lstStyle/>
                    <a:p>
                      <a:r>
                        <a:rPr lang="en-US" sz="1800" dirty="0" err="1"/>
                        <a:t>Năng</a:t>
                      </a:r>
                      <a:r>
                        <a:rPr lang="en-US" sz="1800" dirty="0"/>
                        <a:t> </a:t>
                      </a:r>
                      <a:r>
                        <a:rPr lang="en-US" sz="1800" dirty="0" err="1"/>
                        <a:t>lực</a:t>
                      </a:r>
                      <a:endParaRPr lang="vi-VN" sz="1800" dirty="0"/>
                    </a:p>
                  </a:txBody>
                  <a:tcPr/>
                </a:tc>
                <a:tc>
                  <a:txBody>
                    <a:bodyPr/>
                    <a:lstStyle/>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trình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độ</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chuyên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môn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phù</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hợp</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với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việc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hiểu</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biết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vận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dụng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kiến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thức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vào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thực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tế</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khả</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năng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sử</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dụng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các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phương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tiện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thiết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bị</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đúng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cách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và</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hiệu</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quả</a:t>
                      </a:r>
                      <a:r>
                        <a:rPr lang="en-US" sz="1800" b="0" i="0" u="none" strike="noStrike" cap="none" dirty="0">
                          <a:solidFill>
                            <a:srgbClr val="000000"/>
                          </a:solidFill>
                          <a:effectLst/>
                          <a:latin typeface="Arial"/>
                          <a:ea typeface="Arial"/>
                          <a:cs typeface="Arial"/>
                          <a:sym typeface="Arial"/>
                        </a:rPr>
                        <a:t>.</a:t>
                      </a:r>
                      <a:endParaRPr lang="vi-VN" sz="1800" b="0" i="0" u="none" strike="noStrike" cap="none" dirty="0">
                        <a:solidFill>
                          <a:srgbClr val="000000"/>
                        </a:solidFill>
                        <a:effectLst/>
                        <a:latin typeface="Arial"/>
                        <a:ea typeface="Arial"/>
                        <a:cs typeface="Arial"/>
                        <a:sym typeface="Arial"/>
                      </a:endParaRPr>
                    </a:p>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năng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lực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việc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độc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lập</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việc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theo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nhóm</a:t>
                      </a:r>
                      <a:endParaRPr lang="vi-VN" sz="1800" b="0" i="0" u="none" strike="noStrike" cap="none" dirty="0">
                        <a:solidFill>
                          <a:srgbClr val="000000"/>
                        </a:solidFill>
                        <a:effectLst/>
                        <a:latin typeface="Arial"/>
                        <a:ea typeface="Arial"/>
                        <a:cs typeface="Arial"/>
                        <a:sym typeface="Arial"/>
                      </a:endParaRPr>
                    </a:p>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năng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lực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tự</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học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tự</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nghiên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cứu</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đổi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mới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sáng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tạo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khả</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năng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học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tập</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ngoại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ngữ</a:t>
                      </a:r>
                      <a:r>
                        <a:rPr lang="en-US" sz="1800" b="0" i="0" u="none" strike="noStrike" cap="none" dirty="0">
                          <a:solidFill>
                            <a:srgbClr val="000000"/>
                          </a:solidFill>
                          <a:effectLst/>
                          <a:latin typeface="Arial"/>
                          <a:ea typeface="Arial"/>
                          <a:cs typeface="Arial"/>
                          <a:sym typeface="Arial"/>
                        </a:rPr>
                        <a:t>, tin </a:t>
                      </a:r>
                      <a:r>
                        <a:rPr lang="en-US" sz="1800" b="0" i="0" u="none" strike="noStrike" cap="none" dirty="0" err="1">
                          <a:solidFill>
                            <a:srgbClr val="000000"/>
                          </a:solidFill>
                          <a:effectLst/>
                          <a:latin typeface="Arial"/>
                          <a:ea typeface="Arial"/>
                          <a:cs typeface="Arial"/>
                          <a:sym typeface="Arial"/>
                        </a:rPr>
                        <a:t>học</a:t>
                      </a:r>
                      <a:r>
                        <a:rPr lang="en-US" sz="1800" b="0" i="0" u="none" strike="noStrike" cap="none" dirty="0">
                          <a:solidFill>
                            <a:srgbClr val="000000"/>
                          </a:solidFill>
                          <a:effectLst/>
                          <a:latin typeface="Arial"/>
                          <a:ea typeface="Arial"/>
                          <a:cs typeface="Arial"/>
                          <a:sym typeface="Arial"/>
                        </a:rPr>
                        <a:t>.</a:t>
                      </a:r>
                      <a:endParaRPr lang="vi-VN" sz="1800" b="0" i="0" u="none" strike="noStrike" cap="none" dirty="0">
                        <a:solidFill>
                          <a:srgbClr val="000000"/>
                        </a:solidFill>
                        <a:effectLst/>
                        <a:latin typeface="Arial"/>
                        <a:ea typeface="Arial"/>
                        <a:cs typeface="Arial"/>
                        <a:sym typeface="Arial"/>
                      </a:endParaRPr>
                    </a:p>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đủ</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sức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khỏe</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để</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việc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lâu</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dài</a:t>
                      </a:r>
                      <a:endParaRPr lang="vi-VN" sz="1800" b="0" i="0" u="none" strike="noStrike" cap="none" dirty="0">
                        <a:solidFill>
                          <a:srgbClr val="000000"/>
                        </a:solidFill>
                        <a:effectLst/>
                        <a:latin typeface="Arial"/>
                        <a:ea typeface="Arial"/>
                        <a:cs typeface="Arial"/>
                        <a:sym typeface="Arial"/>
                      </a:endParaRPr>
                    </a:p>
                  </a:txBody>
                  <a:tcPr/>
                </a:tc>
                <a:extLst>
                  <a:ext uri="{0D108BD9-81ED-4DB2-BD59-A6C34878D82A}">
                    <a16:rowId xmlns:a16="http://schemas.microsoft.com/office/drawing/2014/main" xmlns="" val="3444428726"/>
                  </a:ext>
                </a:extLst>
              </a:tr>
              <a:tr h="1514656">
                <a:tc>
                  <a:txBody>
                    <a:bodyPr/>
                    <a:lstStyle/>
                    <a:p>
                      <a:r>
                        <a:rPr lang="en-US" sz="1800" dirty="0" err="1"/>
                        <a:t>Phẩm</a:t>
                      </a:r>
                      <a:r>
                        <a:rPr lang="en-US" sz="1800" dirty="0"/>
                        <a:t> </a:t>
                      </a:r>
                      <a:r>
                        <a:rPr lang="en-US" sz="1800" dirty="0" err="1"/>
                        <a:t>chất</a:t>
                      </a:r>
                      <a:endParaRPr lang="vi-VN" sz="1800" dirty="0"/>
                    </a:p>
                  </a:txBody>
                  <a:tcPr/>
                </a:tc>
                <a:tc>
                  <a:txBody>
                    <a:bodyPr/>
                    <a:lstStyle/>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Chấp</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hành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nghiêm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kỷ</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luật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lao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động</a:t>
                      </a:r>
                      <a:r>
                        <a:rPr lang="en-US" sz="1800" b="0" i="0" u="none" strike="noStrike" cap="none" dirty="0">
                          <a:solidFill>
                            <a:srgbClr val="000000"/>
                          </a:solidFill>
                          <a:effectLst/>
                          <a:latin typeface="Arial"/>
                          <a:ea typeface="Arial"/>
                          <a:cs typeface="Arial"/>
                          <a:sym typeface="Arial"/>
                        </a:rPr>
                        <a:t>;</a:t>
                      </a:r>
                      <a:endParaRPr lang="vi-VN" sz="1800" b="0" i="0" u="none" strike="noStrike" cap="none" dirty="0">
                        <a:solidFill>
                          <a:srgbClr val="000000"/>
                        </a:solidFill>
                        <a:effectLst/>
                        <a:latin typeface="Arial"/>
                        <a:ea typeface="Arial"/>
                        <a:cs typeface="Arial"/>
                        <a:sym typeface="Arial"/>
                      </a:endParaRPr>
                    </a:p>
                    <a:p>
                      <a:r>
                        <a:rPr lang="en-US" sz="1800" b="0" i="0" u="none" strike="noStrike" cap="none" dirty="0">
                          <a:solidFill>
                            <a:srgbClr val="000000"/>
                          </a:solidFill>
                          <a:effectLst/>
                          <a:latin typeface="Arial"/>
                          <a:ea typeface="Arial"/>
                          <a:cs typeface="Arial"/>
                          <a:sym typeface="Arial"/>
                        </a:rPr>
                        <a:t>- Trung </a:t>
                      </a:r>
                      <a:r>
                        <a:rPr lang="en-US" sz="1800" b="0" i="0" u="none" strike="noStrike" cap="none" dirty="0" err="1">
                          <a:solidFill>
                            <a:srgbClr val="000000"/>
                          </a:solidFill>
                          <a:effectLst/>
                          <a:latin typeface="Arial"/>
                          <a:ea typeface="Arial"/>
                          <a:cs typeface="Arial"/>
                          <a:sym typeface="Arial"/>
                        </a:rPr>
                        <a:t>thực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việc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trách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nhiệm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tuân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thủ</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đúng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quy</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định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quy</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trình</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kỹ</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thuật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và</a:t>
                      </a:r>
                      <a:r>
                        <a:rPr lang="en-US" sz="1800" b="0" i="0" u="none" strike="noStrike" cap="none" dirty="0">
                          <a:solidFill>
                            <a:srgbClr val="000000"/>
                          </a:solidFill>
                          <a:effectLst/>
                          <a:latin typeface="Arial"/>
                          <a:ea typeface="Arial"/>
                          <a:cs typeface="Arial"/>
                          <a:sym typeface="Arial"/>
                        </a:rPr>
                        <a:t> an </a:t>
                      </a:r>
                      <a:r>
                        <a:rPr lang="en-US" sz="1800" b="0" i="0" u="none" strike="noStrike" cap="none" dirty="0" err="1">
                          <a:solidFill>
                            <a:srgbClr val="000000"/>
                          </a:solidFill>
                          <a:effectLst/>
                          <a:latin typeface="Arial"/>
                          <a:ea typeface="Arial"/>
                          <a:cs typeface="Arial"/>
                          <a:sym typeface="Arial"/>
                        </a:rPr>
                        <a:t>toàn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lao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động</a:t>
                      </a:r>
                      <a:r>
                        <a:rPr lang="en-US" sz="1800" b="0" i="0" u="none" strike="noStrike" cap="none" dirty="0">
                          <a:solidFill>
                            <a:srgbClr val="000000"/>
                          </a:solidFill>
                          <a:effectLst/>
                          <a:latin typeface="Arial"/>
                          <a:ea typeface="Arial"/>
                          <a:cs typeface="Arial"/>
                          <a:sym typeface="Arial"/>
                        </a:rPr>
                        <a:t>;</a:t>
                      </a:r>
                      <a:endParaRPr lang="vi-VN" sz="1800" b="0" i="0" u="none" strike="noStrike" cap="none" dirty="0">
                        <a:solidFill>
                          <a:srgbClr val="000000"/>
                        </a:solidFill>
                        <a:effectLst/>
                        <a:latin typeface="Arial"/>
                        <a:ea typeface="Arial"/>
                        <a:cs typeface="Arial"/>
                        <a:sym typeface="Arial"/>
                      </a:endParaRPr>
                    </a:p>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Cần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cù</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chăm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chỉ</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cố</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gắng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khắc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phục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khó</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khăn</a:t>
                      </a:r>
                      <a:r>
                        <a:rPr lang="en-US" sz="1800" b="0" i="0" u="none" strike="noStrike" cap="none" dirty="0">
                          <a:solidFill>
                            <a:srgbClr val="000000"/>
                          </a:solidFill>
                          <a:effectLst/>
                          <a:latin typeface="Arial"/>
                          <a:ea typeface="Arial"/>
                          <a:cs typeface="Arial"/>
                          <a:sym typeface="Arial"/>
                        </a:rPr>
                        <a:t>;</a:t>
                      </a:r>
                      <a:endParaRPr lang="vi-VN" sz="1800" b="0" i="0" u="none" strike="noStrike" cap="none" dirty="0">
                        <a:solidFill>
                          <a:srgbClr val="000000"/>
                        </a:solidFill>
                        <a:effectLst/>
                        <a:latin typeface="Arial"/>
                        <a:ea typeface="Arial"/>
                        <a:cs typeface="Arial"/>
                        <a:sym typeface="Arial"/>
                      </a:endParaRPr>
                    </a:p>
                    <a:p>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Có</a:t>
                      </a:r>
                      <a:r>
                        <a:rPr lang="en-US" sz="1800" b="0" i="0" u="none" strike="noStrike" cap="none" dirty="0">
                          <a:solidFill>
                            <a:srgbClr val="000000"/>
                          </a:solidFill>
                          <a:effectLst/>
                          <a:latin typeface="Arial"/>
                          <a:ea typeface="Arial"/>
                          <a:cs typeface="Arial"/>
                          <a:sym typeface="Arial"/>
                        </a:rPr>
                        <a:t> ý </a:t>
                      </a:r>
                      <a:r>
                        <a:rPr lang="en-US" sz="1800" b="0" i="0" u="none" strike="noStrike" cap="none" dirty="0" err="1">
                          <a:solidFill>
                            <a:srgbClr val="000000"/>
                          </a:solidFill>
                          <a:effectLst/>
                          <a:latin typeface="Arial"/>
                          <a:ea typeface="Arial"/>
                          <a:cs typeface="Arial"/>
                          <a:sym typeface="Arial"/>
                        </a:rPr>
                        <a:t>thức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phấn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đấu</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rèn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luyện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học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tập</a:t>
                      </a:r>
                      <a:endParaRPr lang="vi-VN" sz="1800" dirty="0"/>
                    </a:p>
                  </a:txBody>
                  <a:tcPr/>
                </a:tc>
                <a:extLst>
                  <a:ext uri="{0D108BD9-81ED-4DB2-BD59-A6C34878D82A}">
                    <a16:rowId xmlns:a16="http://schemas.microsoft.com/office/drawing/2014/main" xmlns="" val="4188201621"/>
                  </a:ext>
                </a:extLst>
              </a:tr>
            </a:tbl>
          </a:graphicData>
        </a:graphic>
      </p:graphicFrame>
    </p:spTree>
    <p:extLst>
      <p:ext uri="{BB962C8B-B14F-4D97-AF65-F5344CB8AC3E}">
        <p14:creationId xmlns:p14="http://schemas.microsoft.com/office/powerpoint/2010/main" val="2026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970832"/>
            <a:ext cx="6624736" cy="2745000"/>
          </a:xfrm>
        </p:spPr>
        <p:txBody>
          <a:bodyPr/>
          <a:lstStyle/>
          <a:p>
            <a:r>
              <a:rPr lang="en-US" i="0" dirty="0">
                <a:latin typeface="Calibri" panose="020F0502020204030204" pitchFamily="34" charset="0"/>
                <a:cs typeface="Calibri" panose="020F0502020204030204" pitchFamily="34" charset="0"/>
              </a:rPr>
              <a:t>?1. </a:t>
            </a:r>
            <a:r>
              <a:rPr lang="en-US" i="0" dirty="0" err="1">
                <a:latin typeface="Calibri" panose="020F0502020204030204" pitchFamily="34" charset="0"/>
                <a:cs typeface="Calibri" panose="020F0502020204030204" pitchFamily="34" charset="0"/>
              </a:rPr>
              <a:t>Mô</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tả</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công</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việc</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cụ</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thể</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của</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nghề</a:t>
            </a:r>
            <a:r>
              <a:rPr lang="en-US" i="0" dirty="0">
                <a:latin typeface="Calibri" panose="020F0502020204030204" pitchFamily="34" charset="0"/>
                <a:cs typeface="Calibri" panose="020F0502020204030204" pitchFamily="34" charset="0"/>
              </a:rPr>
              <a:t>?</a:t>
            </a:r>
            <a:endParaRPr lang="vi-VN" i="0" dirty="0">
              <a:latin typeface="Calibri" panose="020F0502020204030204" pitchFamily="34" charset="0"/>
              <a:cs typeface="Calibri" panose="020F0502020204030204" pitchFamily="34" charset="0"/>
            </a:endParaRPr>
          </a:p>
          <a:p>
            <a:r>
              <a:rPr lang="en-US" i="0" dirty="0">
                <a:latin typeface="Calibri" panose="020F0502020204030204" pitchFamily="34" charset="0"/>
                <a:cs typeface="Calibri" panose="020F0502020204030204" pitchFamily="34" charset="0"/>
              </a:rPr>
              <a:t>?2.Nêu </a:t>
            </a:r>
            <a:r>
              <a:rPr lang="en-US" i="0" dirty="0" err="1">
                <a:latin typeface="Calibri" panose="020F0502020204030204" pitchFamily="34" charset="0"/>
                <a:cs typeface="Calibri" panose="020F0502020204030204" pitchFamily="34" charset="0"/>
              </a:rPr>
              <a:t>những</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yêu</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cầu</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đối</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với</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người</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làm</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nghề</a:t>
            </a:r>
            <a:r>
              <a:rPr lang="en-US" i="0" dirty="0">
                <a:latin typeface="Calibri" panose="020F0502020204030204" pitchFamily="34" charset="0"/>
                <a:cs typeface="Calibri" panose="020F0502020204030204" pitchFamily="34" charset="0"/>
              </a:rPr>
              <a:t>?</a:t>
            </a:r>
            <a:endParaRPr lang="vi-VN" i="0" dirty="0">
              <a:latin typeface="Calibri" panose="020F0502020204030204" pitchFamily="34" charset="0"/>
              <a:cs typeface="Calibri" panose="020F0502020204030204" pitchFamily="34" charset="0"/>
            </a:endParaRPr>
          </a:p>
          <a:p>
            <a:r>
              <a:rPr lang="en-US" i="0" dirty="0">
                <a:latin typeface="Calibri" panose="020F0502020204030204" pitchFamily="34" charset="0"/>
                <a:cs typeface="Calibri" panose="020F0502020204030204" pitchFamily="34" charset="0"/>
              </a:rPr>
              <a:t>?3. </a:t>
            </a:r>
            <a:r>
              <a:rPr lang="en-US" i="0" dirty="0" err="1">
                <a:latin typeface="Calibri" panose="020F0502020204030204" pitchFamily="34" charset="0"/>
                <a:cs typeface="Calibri" panose="020F0502020204030204" pitchFamily="34" charset="0"/>
              </a:rPr>
              <a:t>Sưu</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tầm</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một</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số</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hình</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ảnh</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liên</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quan</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đến</a:t>
            </a:r>
            <a:r>
              <a:rPr lang="en-US" i="0" dirty="0">
                <a:latin typeface="Calibri" panose="020F0502020204030204" pitchFamily="34" charset="0"/>
                <a:cs typeface="Calibri" panose="020F0502020204030204" pitchFamily="34" charset="0"/>
              </a:rPr>
              <a:t> 1 </a:t>
            </a:r>
            <a:r>
              <a:rPr lang="en-US" i="0" dirty="0" err="1">
                <a:latin typeface="Calibri" panose="020F0502020204030204" pitchFamily="34" charset="0"/>
                <a:cs typeface="Calibri" panose="020F0502020204030204" pitchFamily="34" charset="0"/>
              </a:rPr>
              <a:t>nghề</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mà</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em</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yêu</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thích</a:t>
            </a:r>
            <a:endParaRPr lang="en-US" sz="2400" i="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6" name="Google Shape;376;p25"/>
          <p:cNvGrpSpPr/>
          <p:nvPr/>
        </p:nvGrpSpPr>
        <p:grpSpPr>
          <a:xfrm rot="10800000">
            <a:off x="2123728" y="83107"/>
            <a:ext cx="3532697" cy="887725"/>
            <a:chOff x="185742" y="1287960"/>
            <a:chExt cx="8044527" cy="2067200"/>
          </a:xfrm>
          <a:solidFill>
            <a:schemeClr val="accent5">
              <a:lumMod val="20000"/>
              <a:lumOff val="80000"/>
            </a:schemeClr>
          </a:solidFill>
        </p:grpSpPr>
        <p:sp>
          <p:nvSpPr>
            <p:cNvPr id="7" name="Google Shape;377;p25"/>
            <p:cNvSpPr/>
            <p:nvPr/>
          </p:nvSpPr>
          <p:spPr>
            <a:xfrm>
              <a:off x="6978450" y="12879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rot="10800000" flipH="1">
              <a:off x="1423250" y="1697050"/>
              <a:ext cx="5566500" cy="12438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solidFill>
                    <a:srgbClr val="FF0000"/>
                  </a:solidFill>
                  <a:latin typeface="+mn-lt"/>
                  <a:ea typeface="Arvo"/>
                  <a:cs typeface="Arvo"/>
                  <a:sym typeface="Arvo"/>
                </a:rPr>
                <a:t>Luyện</a:t>
              </a:r>
              <a:r>
                <a:rPr lang="en-US" sz="3200" dirty="0">
                  <a:solidFill>
                    <a:srgbClr val="FF0000"/>
                  </a:solidFill>
                  <a:latin typeface="+mn-lt"/>
                  <a:ea typeface="Arvo"/>
                  <a:cs typeface="Arvo"/>
                  <a:sym typeface="Arvo"/>
                </a:rPr>
                <a:t> </a:t>
              </a:r>
              <a:r>
                <a:rPr lang="en-US" sz="3200" dirty="0" err="1">
                  <a:solidFill>
                    <a:srgbClr val="FF0000"/>
                  </a:solidFill>
                  <a:latin typeface="+mn-lt"/>
                  <a:ea typeface="Arvo"/>
                  <a:cs typeface="Arvo"/>
                  <a:sym typeface="Arvo"/>
                </a:rPr>
                <a:t>tập</a:t>
              </a:r>
              <a:endParaRPr sz="3200" dirty="0">
                <a:solidFill>
                  <a:srgbClr val="FF0000"/>
                </a:solidFill>
                <a:latin typeface="+mn-lt"/>
                <a:ea typeface="Arvo"/>
                <a:cs typeface="Arvo"/>
                <a:sym typeface="Arvo"/>
              </a:endParaRPr>
            </a:p>
          </p:txBody>
        </p:sp>
        <p:sp>
          <p:nvSpPr>
            <p:cNvPr id="9" name="Google Shape;379;p25"/>
            <p:cNvSpPr/>
            <p:nvPr/>
          </p:nvSpPr>
          <p:spPr>
            <a:xfrm rot="10800000" flipH="1">
              <a:off x="6986470"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extLst>
      <p:ext uri="{BB962C8B-B14F-4D97-AF65-F5344CB8AC3E}">
        <p14:creationId xmlns:p14="http://schemas.microsoft.com/office/powerpoint/2010/main" val="26072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AutoShape 2" descr="Hình ảnh Thảo Luận Nhóm Học Cuộc Sống Cuộc Sống Học Tập, Dạy Học, Trường Học,  Sinh Viên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 y="2779936"/>
            <a:ext cx="1993939" cy="2377796"/>
          </a:xfrm>
          <a:prstGeom prst="rect">
            <a:avLst/>
          </a:prstGeom>
        </p:spPr>
      </p:pic>
      <p:pic>
        <p:nvPicPr>
          <p:cNvPr id="8" name="Picture 7">
            <a:extLst>
              <a:ext uri="{FF2B5EF4-FFF2-40B4-BE49-F238E27FC236}">
                <a16:creationId xmlns:a16="http://schemas.microsoft.com/office/drawing/2014/main" xmlns="" id="{F21164EE-1363-910C-5A81-AA515877E407}"/>
              </a:ext>
            </a:extLst>
          </p:cNvPr>
          <p:cNvPicPr>
            <a:picLocks noChangeAspect="1"/>
          </p:cNvPicPr>
          <p:nvPr/>
        </p:nvPicPr>
        <p:blipFill>
          <a:blip r:embed="rId3"/>
          <a:stretch>
            <a:fillRect/>
          </a:stretch>
        </p:blipFill>
        <p:spPr>
          <a:xfrm>
            <a:off x="2483768" y="267494"/>
            <a:ext cx="5503540" cy="4176464"/>
          </a:xfrm>
          <a:prstGeom prst="rect">
            <a:avLst/>
          </a:prstGeom>
        </p:spPr>
      </p:pic>
      <p:sp>
        <p:nvSpPr>
          <p:cNvPr id="9" name="TextBox 8">
            <a:extLst>
              <a:ext uri="{FF2B5EF4-FFF2-40B4-BE49-F238E27FC236}">
                <a16:creationId xmlns:a16="http://schemas.microsoft.com/office/drawing/2014/main" xmlns="" id="{9FD03430-53A7-7216-4480-46E27C03B797}"/>
              </a:ext>
            </a:extLst>
          </p:cNvPr>
          <p:cNvSpPr txBox="1"/>
          <p:nvPr/>
        </p:nvSpPr>
        <p:spPr>
          <a:xfrm>
            <a:off x="58824" y="123478"/>
            <a:ext cx="1560848" cy="1200329"/>
          </a:xfrm>
          <a:prstGeom prst="rect">
            <a:avLst/>
          </a:prstGeom>
          <a:noFill/>
        </p:spPr>
        <p:txBody>
          <a:bodyPr wrap="square" rtlCol="0">
            <a:spAutoFit/>
          </a:bodyPr>
          <a:lstStyle/>
          <a:p>
            <a:pPr algn="ctr"/>
            <a:r>
              <a:rPr lang="en-US" sz="2400" dirty="0" err="1">
                <a:solidFill>
                  <a:srgbClr val="FF0000"/>
                </a:solidFill>
              </a:rPr>
              <a:t>Kết</a:t>
            </a:r>
            <a:r>
              <a:rPr lang="en-US" sz="2400" dirty="0">
                <a:solidFill>
                  <a:srgbClr val="FF0000"/>
                </a:solidFill>
              </a:rPr>
              <a:t> </a:t>
            </a:r>
            <a:r>
              <a:rPr lang="en-US" sz="2400" dirty="0" err="1">
                <a:solidFill>
                  <a:srgbClr val="FF0000"/>
                </a:solidFill>
              </a:rPr>
              <a:t>nối</a:t>
            </a:r>
            <a:r>
              <a:rPr lang="en-US" sz="2400" dirty="0">
                <a:solidFill>
                  <a:srgbClr val="FF0000"/>
                </a:solidFill>
              </a:rPr>
              <a:t> </a:t>
            </a:r>
            <a:r>
              <a:rPr lang="en-US" sz="2400" dirty="0" err="1">
                <a:solidFill>
                  <a:srgbClr val="FF0000"/>
                </a:solidFill>
              </a:rPr>
              <a:t>nghề</a:t>
            </a:r>
            <a:r>
              <a:rPr lang="en-US" sz="2400" dirty="0">
                <a:solidFill>
                  <a:srgbClr val="FF0000"/>
                </a:solidFill>
              </a:rPr>
              <a:t> </a:t>
            </a:r>
            <a:r>
              <a:rPr lang="en-US" sz="2400" dirty="0" err="1">
                <a:solidFill>
                  <a:srgbClr val="FF0000"/>
                </a:solidFill>
              </a:rPr>
              <a:t>nghiệp</a:t>
            </a:r>
            <a:endParaRPr lang="vi-VN" sz="2400" dirty="0">
              <a:solidFill>
                <a:srgbClr val="FF0000"/>
              </a:solidFill>
            </a:endParaRPr>
          </a:p>
        </p:txBody>
      </p:sp>
    </p:spTree>
    <p:extLst>
      <p:ext uri="{BB962C8B-B14F-4D97-AF65-F5344CB8AC3E}">
        <p14:creationId xmlns:p14="http://schemas.microsoft.com/office/powerpoint/2010/main" val="357546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4" name="Rectangle 3"/>
          <p:cNvSpPr/>
          <p:nvPr/>
        </p:nvSpPr>
        <p:spPr>
          <a:xfrm>
            <a:off x="5136560" y="1563638"/>
            <a:ext cx="3240360" cy="1631216"/>
          </a:xfrm>
          <a:prstGeom prst="rect">
            <a:avLst/>
          </a:prstGeom>
          <a:solidFill>
            <a:schemeClr val="accent6">
              <a:lumMod val="40000"/>
              <a:lumOff val="60000"/>
            </a:schemeClr>
          </a:solidFill>
        </p:spPr>
        <p:txBody>
          <a:bodyPr wrap="square">
            <a:spAutoFit/>
          </a:bodyPr>
          <a:lstStyle/>
          <a:p>
            <a:pPr>
              <a:lnSpc>
                <a:spcPts val="2400"/>
              </a:lnSpc>
            </a:pPr>
            <a:r>
              <a:rPr lang="nl-NL" sz="2000" b="1" dirty="0"/>
              <a:t>1. Tên nghề làm việc của mỗi người?</a:t>
            </a:r>
          </a:p>
          <a:p>
            <a:pPr>
              <a:lnSpc>
                <a:spcPts val="2400"/>
              </a:lnSpc>
            </a:pPr>
            <a:endParaRPr lang="vi-VN" sz="2000" b="1" dirty="0"/>
          </a:p>
          <a:p>
            <a:pPr>
              <a:lnSpc>
                <a:spcPts val="2400"/>
              </a:lnSpc>
            </a:pPr>
            <a:r>
              <a:rPr lang="vi-VN" sz="2000" b="1" dirty="0"/>
              <a:t>2.</a:t>
            </a:r>
            <a:r>
              <a:rPr lang="nl-NL" sz="2000" b="1" dirty="0"/>
              <a:t> Em hãy mô tả công việc của mỗi nghề đó?</a:t>
            </a:r>
            <a:endParaRPr lang="vi-VN" sz="2000" b="1" dirty="0"/>
          </a:p>
        </p:txBody>
      </p:sp>
      <p:pic>
        <p:nvPicPr>
          <p:cNvPr id="8" name="Picture 7">
            <a:extLst>
              <a:ext uri="{FF2B5EF4-FFF2-40B4-BE49-F238E27FC236}">
                <a16:creationId xmlns:a16="http://schemas.microsoft.com/office/drawing/2014/main" xmlns="" id="{8EBA2BB1-E0B7-378A-1013-CF28C5252BB4}"/>
              </a:ext>
            </a:extLst>
          </p:cNvPr>
          <p:cNvPicPr>
            <a:picLocks noChangeAspect="1"/>
          </p:cNvPicPr>
          <p:nvPr/>
        </p:nvPicPr>
        <p:blipFill>
          <a:blip r:embed="rId2"/>
          <a:stretch>
            <a:fillRect/>
          </a:stretch>
        </p:blipFill>
        <p:spPr>
          <a:xfrm>
            <a:off x="38600" y="212272"/>
            <a:ext cx="4320480" cy="4931228"/>
          </a:xfrm>
          <a:prstGeom prst="rect">
            <a:avLst/>
          </a:prstGeom>
        </p:spPr>
      </p:pic>
    </p:spTree>
    <p:extLst>
      <p:ext uri="{BB962C8B-B14F-4D97-AF65-F5344CB8AC3E}">
        <p14:creationId xmlns:p14="http://schemas.microsoft.com/office/powerpoint/2010/main" val="15328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4" name="TextBox 3"/>
          <p:cNvSpPr txBox="1"/>
          <p:nvPr/>
        </p:nvSpPr>
        <p:spPr>
          <a:xfrm>
            <a:off x="1115616" y="536362"/>
            <a:ext cx="1601721" cy="523220"/>
          </a:xfrm>
          <a:prstGeom prst="rect">
            <a:avLst/>
          </a:prstGeom>
          <a:noFill/>
        </p:spPr>
        <p:txBody>
          <a:bodyPr wrap="none" rtlCol="0">
            <a:spAutoFit/>
          </a:bodyPr>
          <a:lstStyle/>
          <a:p>
            <a:r>
              <a:rPr lang="en-US" sz="2800" b="1" dirty="0">
                <a:solidFill>
                  <a:schemeClr val="bg1"/>
                </a:solidFill>
              </a:rPr>
              <a:t>DẶN DÒ</a:t>
            </a:r>
            <a:endParaRPr lang="vi-VN" sz="2800" b="1" dirty="0">
              <a:solidFill>
                <a:schemeClr val="bg1"/>
              </a:solidFill>
            </a:endParaRPr>
          </a:p>
        </p:txBody>
      </p:sp>
      <p:sp>
        <p:nvSpPr>
          <p:cNvPr id="5" name="TextBox 4"/>
          <p:cNvSpPr txBox="1"/>
          <p:nvPr/>
        </p:nvSpPr>
        <p:spPr>
          <a:xfrm flipH="1">
            <a:off x="1475656" y="1841888"/>
            <a:ext cx="6768752" cy="958660"/>
          </a:xfrm>
          <a:prstGeom prst="rect">
            <a:avLst/>
          </a:prstGeom>
          <a:noFill/>
        </p:spPr>
        <p:txBody>
          <a:bodyPr wrap="square" rtlCol="0">
            <a:spAutoFit/>
          </a:bodyPr>
          <a:lstStyle/>
          <a:p>
            <a:pPr marL="285750" indent="-285750">
              <a:lnSpc>
                <a:spcPct val="150000"/>
              </a:lnSpc>
              <a:buFontTx/>
              <a:buChar char="-"/>
            </a:pPr>
            <a:r>
              <a:rPr lang="vi-VN" sz="2000" b="1" dirty="0"/>
              <a:t>Tìm hiểu thêm về </a:t>
            </a:r>
            <a:r>
              <a:rPr lang="en-US" sz="2000" b="1" dirty="0"/>
              <a:t>2 </a:t>
            </a:r>
            <a:r>
              <a:rPr lang="en-US" sz="2000" b="1" dirty="0" err="1"/>
              <a:t>ngành</a:t>
            </a:r>
            <a:r>
              <a:rPr lang="en-US" sz="2000" b="1" dirty="0"/>
              <a:t> </a:t>
            </a:r>
            <a:r>
              <a:rPr lang="en-US" sz="2000" b="1" dirty="0" err="1"/>
              <a:t>nghề</a:t>
            </a:r>
            <a:r>
              <a:rPr lang="en-US" sz="2000" b="1" dirty="0"/>
              <a:t> </a:t>
            </a:r>
            <a:r>
              <a:rPr lang="en-US" sz="2000" b="1" dirty="0" err="1"/>
              <a:t>mới</a:t>
            </a:r>
            <a:endParaRPr lang="vi-VN" sz="2000" b="1" dirty="0"/>
          </a:p>
          <a:p>
            <a:pPr marL="285750" indent="-285750">
              <a:lnSpc>
                <a:spcPct val="150000"/>
              </a:lnSpc>
              <a:buFontTx/>
              <a:buChar char="-"/>
            </a:pPr>
            <a:r>
              <a:rPr lang="en-US" sz="2000" b="1" dirty="0" err="1"/>
              <a:t>Đọc</a:t>
            </a:r>
            <a:r>
              <a:rPr lang="en-US" sz="2000" b="1" dirty="0"/>
              <a:t> </a:t>
            </a:r>
            <a:r>
              <a:rPr lang="en-US" sz="2000" b="1" dirty="0" err="1"/>
              <a:t>và</a:t>
            </a:r>
            <a:r>
              <a:rPr lang="en-US" sz="2000" b="1" dirty="0"/>
              <a:t> </a:t>
            </a:r>
            <a:r>
              <a:rPr lang="en-US" sz="2000" b="1" dirty="0" err="1"/>
              <a:t>tìm</a:t>
            </a:r>
            <a:r>
              <a:rPr lang="en-US" sz="2000" b="1" dirty="0"/>
              <a:t> </a:t>
            </a:r>
            <a:r>
              <a:rPr lang="en-US" sz="2000" b="1" dirty="0" err="1"/>
              <a:t>hiểu</a:t>
            </a:r>
            <a:r>
              <a:rPr lang="en-US" sz="2000" b="1" dirty="0"/>
              <a:t> </a:t>
            </a:r>
            <a:r>
              <a:rPr lang="en-US" sz="2000" b="1" dirty="0" err="1"/>
              <a:t>trước</a:t>
            </a:r>
            <a:r>
              <a:rPr lang="en-US" sz="2000" b="1" dirty="0"/>
              <a:t> </a:t>
            </a:r>
            <a:r>
              <a:rPr lang="en-US" sz="2000" b="1" dirty="0" err="1"/>
              <a:t>bài</a:t>
            </a:r>
            <a:r>
              <a:rPr lang="en-US" sz="2000" b="1" dirty="0"/>
              <a:t> 2</a:t>
            </a:r>
            <a:endParaRPr lang="vi-VN" sz="2000" b="1" dirty="0"/>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0" y="3567201"/>
            <a:ext cx="1650377" cy="14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30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525" name="Google Shape;525;p33"/>
          <p:cNvSpPr txBox="1">
            <a:spLocks noGrp="1"/>
          </p:cNvSpPr>
          <p:nvPr>
            <p:ph type="subTitle" idx="4294967295"/>
          </p:nvPr>
        </p:nvSpPr>
        <p:spPr>
          <a:xfrm>
            <a:off x="818034" y="2355726"/>
            <a:ext cx="8218461" cy="1342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600" b="1" dirty="0">
                <a:effectLst>
                  <a:outerShdw blurRad="38100" dist="38100" dir="2700000" algn="tl">
                    <a:srgbClr val="000000">
                      <a:alpha val="43137"/>
                    </a:srgbClr>
                  </a:outerShdw>
                </a:effectLst>
                <a:latin typeface="+mn-lt"/>
              </a:rPr>
              <a:t>Xin c</a:t>
            </a:r>
            <a:r>
              <a:rPr lang="vi-VN" sz="3600" b="1" dirty="0">
                <a:effectLst>
                  <a:outerShdw blurRad="38100" dist="38100" dir="2700000" algn="tl">
                    <a:srgbClr val="000000">
                      <a:alpha val="43137"/>
                    </a:srgbClr>
                  </a:outerShdw>
                </a:effectLst>
                <a:latin typeface="+mn-lt"/>
              </a:rPr>
              <a:t>ảm ơn thầy cô và các em</a:t>
            </a:r>
            <a:r>
              <a:rPr lang="en-US" sz="3600" b="1" dirty="0">
                <a:effectLst>
                  <a:outerShdw blurRad="38100" dist="38100" dir="2700000" algn="tl">
                    <a:srgbClr val="000000">
                      <a:alpha val="43137"/>
                    </a:srgbClr>
                  </a:outerShdw>
                </a:effectLst>
                <a:latin typeface="+mn-lt"/>
              </a:rPr>
              <a:t> !</a:t>
            </a:r>
            <a:endParaRPr sz="3600" b="1" dirty="0">
              <a:effectLst>
                <a:outerShdw blurRad="38100" dist="38100" dir="2700000" algn="tl">
                  <a:srgbClr val="000000">
                    <a:alpha val="43137"/>
                  </a:srgbClr>
                </a:outerShdw>
              </a:effectLst>
              <a:latin typeface="+mn-lt"/>
            </a:endParaRPr>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Google Shape;221;p14"/>
          <p:cNvSpPr txBox="1">
            <a:spLocks noGrp="1"/>
          </p:cNvSpPr>
          <p:nvPr>
            <p:ph type="ctrTitle"/>
          </p:nvPr>
        </p:nvSpPr>
        <p:spPr>
          <a:xfrm>
            <a:off x="467544" y="1701576"/>
            <a:ext cx="6552728" cy="2022848"/>
          </a:xfrm>
          <a:prstGeom prst="rect">
            <a:avLst/>
          </a:prstGeom>
        </p:spPr>
        <p:txBody>
          <a:bodyPr spcFirstLastPara="1" wrap="square" lIns="91425" tIns="91425" rIns="91425" bIns="91425" anchor="b" anchorCtr="0">
            <a:noAutofit/>
          </a:bodyPr>
          <a:lstStyle/>
          <a:p>
            <a:pPr lvl="0"/>
            <a:r>
              <a:rPr lang="vi-VN" dirty="0"/>
              <a:t>Bài</a:t>
            </a:r>
            <a:r>
              <a:rPr lang="en-US" dirty="0"/>
              <a:t> 1: NGHỀ NGHIỆP TRONG LĨNH VỰC KĨ THUẬT VÀ CÔNG NGHỆ </a:t>
            </a:r>
            <a:endParaRPr sz="3200" dirty="0">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5148064" y="4290650"/>
            <a:ext cx="3236784" cy="369332"/>
          </a:xfrm>
          <a:prstGeom prst="rect">
            <a:avLst/>
          </a:prstGeom>
          <a:noFill/>
        </p:spPr>
        <p:txBody>
          <a:bodyPr wrap="none" rtlCol="0">
            <a:spAutoFit/>
          </a:bodyPr>
          <a:lstStyle/>
          <a:p>
            <a:r>
              <a:rPr lang="vi-VN" sz="1800" dirty="0">
                <a:solidFill>
                  <a:schemeClr val="tx1"/>
                </a:solidFill>
              </a:rPr>
              <a:t>Giáo viên: </a:t>
            </a:r>
            <a:r>
              <a:rPr lang="en-US" sz="1800" dirty="0" err="1">
                <a:solidFill>
                  <a:schemeClr val="tx1"/>
                </a:solidFill>
              </a:rPr>
              <a:t>Đặng</a:t>
            </a:r>
            <a:r>
              <a:rPr lang="en-US" sz="1800" dirty="0">
                <a:solidFill>
                  <a:schemeClr val="tx1"/>
                </a:solidFill>
              </a:rPr>
              <a:t> </a:t>
            </a:r>
            <a:r>
              <a:rPr lang="en-US" sz="1800" dirty="0" err="1">
                <a:solidFill>
                  <a:schemeClr val="tx1"/>
                </a:solidFill>
              </a:rPr>
              <a:t>Thị</a:t>
            </a:r>
            <a:r>
              <a:rPr lang="en-US" sz="1800" dirty="0">
                <a:solidFill>
                  <a:schemeClr val="tx1"/>
                </a:solidFill>
              </a:rPr>
              <a:t> </a:t>
            </a:r>
            <a:r>
              <a:rPr lang="en-US" sz="1800" dirty="0" err="1">
                <a:solidFill>
                  <a:schemeClr val="tx1"/>
                </a:solidFill>
              </a:rPr>
              <a:t>Bích</a:t>
            </a:r>
            <a:r>
              <a:rPr lang="en-US" sz="1800" dirty="0">
                <a:solidFill>
                  <a:schemeClr val="tx1"/>
                </a:solidFill>
              </a:rPr>
              <a:t> </a:t>
            </a:r>
            <a:r>
              <a:rPr lang="en-US" sz="1800" dirty="0" err="1">
                <a:solidFill>
                  <a:schemeClr val="tx1"/>
                </a:solidFill>
              </a:rPr>
              <a:t>Đào</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13" name="Group 2"/>
          <p:cNvGrpSpPr/>
          <p:nvPr/>
        </p:nvGrpSpPr>
        <p:grpSpPr>
          <a:xfrm>
            <a:off x="690686" y="1614002"/>
            <a:ext cx="2974049" cy="1812739"/>
            <a:chOff x="245012" y="-250664"/>
            <a:chExt cx="7593215" cy="4770825"/>
          </a:xfrm>
          <a:solidFill>
            <a:schemeClr val="accent1">
              <a:lumMod val="75000"/>
            </a:schemeClr>
          </a:solidFill>
        </p:grpSpPr>
        <p:grpSp>
          <p:nvGrpSpPr>
            <p:cNvPr id="14" name="Group 3"/>
            <p:cNvGrpSpPr/>
            <p:nvPr/>
          </p:nvGrpSpPr>
          <p:grpSpPr>
            <a:xfrm>
              <a:off x="245012" y="-250664"/>
              <a:ext cx="7593215" cy="4770825"/>
              <a:chOff x="205542" y="-210284"/>
              <a:chExt cx="6369992" cy="4002273"/>
            </a:xfrm>
            <a:grpFill/>
          </p:grpSpPr>
          <p:sp>
            <p:nvSpPr>
              <p:cNvPr id="16" name="Freeform 4"/>
              <p:cNvSpPr/>
              <p:nvPr/>
            </p:nvSpPr>
            <p:spPr>
              <a:xfrm>
                <a:off x="205542" y="-210284"/>
                <a:ext cx="6369992" cy="4002273"/>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grpFill/>
            </p:spPr>
          </p:sp>
        </p:grpSp>
        <p:sp>
          <p:nvSpPr>
            <p:cNvPr id="15" name="TextBox 5"/>
            <p:cNvSpPr txBox="1"/>
            <p:nvPr/>
          </p:nvSpPr>
          <p:spPr>
            <a:xfrm>
              <a:off x="962227" y="551001"/>
              <a:ext cx="5200871" cy="2833962"/>
            </a:xfrm>
            <a:prstGeom prst="rect">
              <a:avLst/>
            </a:prstGeom>
            <a:grpFill/>
          </p:spPr>
          <p:txBody>
            <a:bodyPr wrap="square" lIns="0" tIns="0" rIns="0" bIns="0" rtlCol="0" anchor="t">
              <a:spAutoFit/>
            </a:bodyPr>
            <a:lstStyle/>
            <a:p>
              <a:pPr algn="ctr">
                <a:lnSpc>
                  <a:spcPct val="150000"/>
                </a:lnSpc>
              </a:pPr>
              <a:r>
                <a:rPr lang="en-US" sz="2800" b="1" dirty="0">
                  <a:solidFill>
                    <a:srgbClr val="FFFFFF"/>
                  </a:solidFill>
                  <a:latin typeface="Arial" panose="020B0604020202020204" pitchFamily="34" charset="0"/>
                  <a:cs typeface="Arial" panose="020B0604020202020204" pitchFamily="34" charset="0"/>
                </a:rPr>
                <a:t>NỘI </a:t>
              </a:r>
              <a:r>
                <a:rPr lang="en-US" sz="2800" b="1">
                  <a:solidFill>
                    <a:srgbClr val="FFFFFF"/>
                  </a:solidFill>
                  <a:latin typeface="Arial" panose="020B0604020202020204" pitchFamily="34" charset="0"/>
                  <a:cs typeface="Arial" panose="020B0604020202020204" pitchFamily="34" charset="0"/>
                </a:rPr>
                <a:t>DUNG </a:t>
              </a:r>
            </a:p>
            <a:p>
              <a:pPr algn="ctr">
                <a:lnSpc>
                  <a:spcPct val="150000"/>
                </a:lnSpc>
              </a:pPr>
              <a:r>
                <a:rPr lang="en-US" sz="2800" b="1">
                  <a:solidFill>
                    <a:srgbClr val="FFFFFF"/>
                  </a:solidFill>
                  <a:latin typeface="Arial" panose="020B0604020202020204" pitchFamily="34" charset="0"/>
                  <a:cs typeface="Arial" panose="020B0604020202020204" pitchFamily="34" charset="0"/>
                </a:rPr>
                <a:t>BÀI </a:t>
              </a:r>
              <a:r>
                <a:rPr lang="en-US" sz="2800" b="1" dirty="0">
                  <a:solidFill>
                    <a:srgbClr val="FFFFFF"/>
                  </a:solidFill>
                  <a:latin typeface="Arial" panose="020B0604020202020204" pitchFamily="34" charset="0"/>
                  <a:cs typeface="Arial" panose="020B0604020202020204" pitchFamily="34" charset="0"/>
                </a:rPr>
                <a:t>HỌC</a:t>
              </a:r>
            </a:p>
          </p:txBody>
        </p:sp>
      </p:grpSp>
      <p:grpSp>
        <p:nvGrpSpPr>
          <p:cNvPr id="17" name="Group 8"/>
          <p:cNvGrpSpPr/>
          <p:nvPr/>
        </p:nvGrpSpPr>
        <p:grpSpPr>
          <a:xfrm>
            <a:off x="4062023" y="1449628"/>
            <a:ext cx="578559" cy="639997"/>
            <a:chOff x="0" y="-230220"/>
            <a:chExt cx="969042" cy="1199262"/>
          </a:xfrm>
        </p:grpSpPr>
        <p:grpSp>
          <p:nvGrpSpPr>
            <p:cNvPr id="18" name="Group 9"/>
            <p:cNvGrpSpPr/>
            <p:nvPr/>
          </p:nvGrpSpPr>
          <p:grpSpPr>
            <a:xfrm>
              <a:off x="0" y="0"/>
              <a:ext cx="969042" cy="969042"/>
              <a:chOff x="0" y="0"/>
              <a:chExt cx="6350000" cy="6350000"/>
            </a:xfrm>
          </p:grpSpPr>
          <p:sp>
            <p:nvSpPr>
              <p:cNvPr id="2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19" name="TextBox 11"/>
            <p:cNvSpPr txBox="1"/>
            <p:nvPr/>
          </p:nvSpPr>
          <p:spPr>
            <a:xfrm>
              <a:off x="161067" y="-230220"/>
              <a:ext cx="612071" cy="1086412"/>
            </a:xfrm>
            <a:prstGeom prst="rect">
              <a:avLst/>
            </a:prstGeom>
          </p:spPr>
          <p:txBody>
            <a:bodyPr lIns="0" tIns="0" rIns="0" bIns="0" rtlCol="0" anchor="t">
              <a:spAutoFit/>
            </a:bodyPr>
            <a:lstStyle/>
            <a:p>
              <a:pPr marL="0" lvl="0" indent="0" algn="ctr">
                <a:lnSpc>
                  <a:spcPts val="5345"/>
                </a:lnSpc>
                <a:spcBef>
                  <a:spcPct val="0"/>
                </a:spcBef>
              </a:pPr>
              <a:r>
                <a:rPr lang="en-US" sz="2400" b="1">
                  <a:solidFill>
                    <a:srgbClr val="FFFFFF"/>
                  </a:solidFill>
                  <a:latin typeface="Public Sans Bold"/>
                </a:rPr>
                <a:t>1</a:t>
              </a:r>
            </a:p>
          </p:txBody>
        </p:sp>
      </p:grpSp>
      <p:grpSp>
        <p:nvGrpSpPr>
          <p:cNvPr id="21" name="Group 12"/>
          <p:cNvGrpSpPr/>
          <p:nvPr/>
        </p:nvGrpSpPr>
        <p:grpSpPr>
          <a:xfrm>
            <a:off x="4092100" y="2550593"/>
            <a:ext cx="579852" cy="661604"/>
            <a:chOff x="0" y="-198037"/>
            <a:chExt cx="969042" cy="1167079"/>
          </a:xfrm>
        </p:grpSpPr>
        <p:grpSp>
          <p:nvGrpSpPr>
            <p:cNvPr id="22" name="Group 13"/>
            <p:cNvGrpSpPr/>
            <p:nvPr/>
          </p:nvGrpSpPr>
          <p:grpSpPr>
            <a:xfrm>
              <a:off x="0" y="0"/>
              <a:ext cx="969042" cy="969042"/>
              <a:chOff x="0" y="0"/>
              <a:chExt cx="6350000" cy="6350000"/>
            </a:xfrm>
          </p:grpSpPr>
          <p:sp>
            <p:nvSpPr>
              <p:cNvPr id="2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3" name="TextBox 15"/>
            <p:cNvSpPr txBox="1"/>
            <p:nvPr/>
          </p:nvSpPr>
          <p:spPr>
            <a:xfrm>
              <a:off x="202591" y="-198037"/>
              <a:ext cx="612069" cy="773033"/>
            </a:xfrm>
            <a:prstGeom prst="rect">
              <a:avLst/>
            </a:prstGeom>
          </p:spPr>
          <p:txBody>
            <a:bodyPr lIns="0" tIns="0" rIns="0" bIns="0" rtlCol="0" anchor="t">
              <a:spAutoFit/>
            </a:bodyPr>
            <a:lstStyle/>
            <a:p>
              <a:pPr marL="0" lvl="0" indent="0" algn="ctr">
                <a:lnSpc>
                  <a:spcPts val="5345"/>
                </a:lnSpc>
                <a:spcBef>
                  <a:spcPct val="0"/>
                </a:spcBef>
              </a:pPr>
              <a:r>
                <a:rPr lang="en-US" sz="2400" b="1" dirty="0">
                  <a:solidFill>
                    <a:srgbClr val="FFFFFF"/>
                  </a:solidFill>
                  <a:latin typeface="Public Sans Bold"/>
                </a:rPr>
                <a:t>2</a:t>
              </a:r>
            </a:p>
          </p:txBody>
        </p:sp>
      </p:grpSp>
      <p:sp>
        <p:nvSpPr>
          <p:cNvPr id="29" name="Rectangle 28"/>
          <p:cNvSpPr/>
          <p:nvPr/>
        </p:nvSpPr>
        <p:spPr>
          <a:xfrm>
            <a:off x="5021284" y="1561696"/>
            <a:ext cx="3446722" cy="400110"/>
          </a:xfrm>
          <a:prstGeom prst="rect">
            <a:avLst/>
          </a:prstGeom>
          <a:ln>
            <a:solidFill>
              <a:schemeClr val="accent1"/>
            </a:solidFill>
          </a:ln>
        </p:spPr>
        <p:txBody>
          <a:bodyPr wrap="square">
            <a:spAutoFit/>
          </a:bodyPr>
          <a:lstStyle/>
          <a:p>
            <a:r>
              <a:rPr lang="nl-NL" sz="2000" b="1" dirty="0">
                <a:solidFill>
                  <a:schemeClr val="tx1"/>
                </a:solidFill>
              </a:rPr>
              <a:t>Khái quát về nghề nghiệp</a:t>
            </a:r>
            <a:endParaRPr lang="vi-VN" sz="2000" dirty="0">
              <a:solidFill>
                <a:schemeClr val="tx1"/>
              </a:solidFill>
            </a:endParaRPr>
          </a:p>
        </p:txBody>
      </p:sp>
      <p:sp>
        <p:nvSpPr>
          <p:cNvPr id="4" name="Rectangle 3"/>
          <p:cNvSpPr/>
          <p:nvPr/>
        </p:nvSpPr>
        <p:spPr>
          <a:xfrm>
            <a:off x="5073239" y="2473348"/>
            <a:ext cx="3394767" cy="1420325"/>
          </a:xfrm>
          <a:prstGeom prst="rect">
            <a:avLst/>
          </a:prstGeom>
          <a:ln>
            <a:solidFill>
              <a:schemeClr val="accent1"/>
            </a:solidFill>
          </a:ln>
        </p:spPr>
        <p:txBody>
          <a:bodyPr wrap="square">
            <a:spAutoFit/>
          </a:bodyPr>
          <a:lstStyle/>
          <a:p>
            <a:pPr>
              <a:lnSpc>
                <a:spcPct val="150000"/>
              </a:lnSpc>
            </a:pPr>
            <a:r>
              <a:rPr lang="nl-NL" sz="2000" b="1" dirty="0">
                <a:solidFill>
                  <a:schemeClr val="tx1"/>
                </a:solidFill>
              </a:rPr>
              <a:t>Đặc điểm và yêu cầu của các ngành nghề trong lĩnh vực kĩ thuật, công nghệ</a:t>
            </a:r>
            <a:endParaRPr lang="en-US"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KHÁM PHÁ</a:t>
            </a:r>
            <a:endParaRPr lang="en-US" sz="5400" b="1">
              <a:solidFill>
                <a:schemeClr val="bg1"/>
              </a:solidFill>
            </a:endParaRPr>
          </a:p>
        </p:txBody>
      </p:sp>
      <p:sp>
        <p:nvSpPr>
          <p:cNvPr id="2" name="TextBox 1">
            <a:extLst>
              <a:ext uri="{FF2B5EF4-FFF2-40B4-BE49-F238E27FC236}">
                <a16:creationId xmlns:a16="http://schemas.microsoft.com/office/drawing/2014/main" xmlns="" id="{209A5856-998C-7EDE-D344-EA45E553FBA3}"/>
              </a:ext>
            </a:extLst>
          </p:cNvPr>
          <p:cNvSpPr txBox="1"/>
          <p:nvPr/>
        </p:nvSpPr>
        <p:spPr>
          <a:xfrm>
            <a:off x="971600" y="771550"/>
            <a:ext cx="5616624" cy="738664"/>
          </a:xfrm>
          <a:prstGeom prst="rect">
            <a:avLst/>
          </a:prstGeom>
          <a:noFill/>
        </p:spPr>
        <p:txBody>
          <a:bodyPr wrap="square" rtlCol="0">
            <a:spAutoFit/>
          </a:bodyPr>
          <a:lstStyle/>
          <a:p>
            <a:r>
              <a:rPr lang="nl-NL" sz="2800" b="1" dirty="0">
                <a:solidFill>
                  <a:srgbClr val="FF0000"/>
                </a:solidFill>
              </a:rPr>
              <a:t>I. Khái quát về nghề nghiệp</a:t>
            </a:r>
            <a:endParaRPr lang="vi-VN" sz="2800" dirty="0">
              <a:solidFill>
                <a:srgbClr val="FF0000"/>
              </a:solidFill>
            </a:endParaRPr>
          </a:p>
          <a:p>
            <a:endParaRPr lang="vi-VN" dirty="0"/>
          </a:p>
        </p:txBody>
      </p:sp>
    </p:spTree>
    <p:extLst>
      <p:ext uri="{BB962C8B-B14F-4D97-AF65-F5344CB8AC3E}">
        <p14:creationId xmlns:p14="http://schemas.microsoft.com/office/powerpoint/2010/main" val="1964770117"/>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Rectangle 3"/>
          <p:cNvSpPr/>
          <p:nvPr/>
        </p:nvSpPr>
        <p:spPr>
          <a:xfrm>
            <a:off x="251520" y="525909"/>
            <a:ext cx="4179349" cy="461665"/>
          </a:xfrm>
          <a:prstGeom prst="rect">
            <a:avLst/>
          </a:prstGeom>
        </p:spPr>
        <p:txBody>
          <a:bodyPr wrap="none">
            <a:spAutoFit/>
          </a:bodyPr>
          <a:lstStyle/>
          <a:p>
            <a:r>
              <a:rPr lang="nl-NL" sz="2400" b="1" dirty="0">
                <a:solidFill>
                  <a:schemeClr val="bg1"/>
                </a:solidFill>
              </a:rPr>
              <a:t>I. Khái quát về nghề nghiệp</a:t>
            </a:r>
            <a:endParaRPr lang="vi-VN" sz="2400" dirty="0">
              <a:solidFill>
                <a:schemeClr val="bg1"/>
              </a:solidFill>
            </a:endParaRPr>
          </a:p>
        </p:txBody>
      </p:sp>
      <p:sp>
        <p:nvSpPr>
          <p:cNvPr id="2" name="AutoShape 7">
            <a:extLst>
              <a:ext uri="{FF2B5EF4-FFF2-40B4-BE49-F238E27FC236}">
                <a16:creationId xmlns:a16="http://schemas.microsoft.com/office/drawing/2014/main" xmlns="" id="{3541CFF5-C357-1F7A-0827-A38585313181}"/>
              </a:ext>
            </a:extLst>
          </p:cNvPr>
          <p:cNvSpPr>
            <a:spLocks noChangeArrowheads="1"/>
          </p:cNvSpPr>
          <p:nvPr/>
        </p:nvSpPr>
        <p:spPr bwMode="auto">
          <a:xfrm rot="19333948">
            <a:off x="2395121" y="1405504"/>
            <a:ext cx="1595699" cy="1265143"/>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marL="0" lvl="0" indent="0" algn="ctr" defTabSz="914400" eaLnBrk="1" fontAlgn="base" latinLnBrk="0" hangingPunct="1">
              <a:buSzTx/>
              <a:buFont typeface="Arial"/>
              <a:buNone/>
              <a:tabLst/>
              <a:defRPr/>
            </a:pPr>
            <a:r>
              <a:rPr lang="en-US" sz="1800" b="1" i="1" dirty="0" err="1">
                <a:solidFill>
                  <a:srgbClr val="0000CC"/>
                </a:solidFill>
                <a:latin typeface="Calibri" panose="020F0502020204030204" pitchFamily="34" charset="0"/>
                <a:cs typeface="Calibri" panose="020F0502020204030204" pitchFamily="34" charset="0"/>
              </a:rPr>
              <a:t>Tên</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nghề</a:t>
            </a:r>
            <a:endParaRPr lang="en-US" sz="1800" b="1" i="1" dirty="0">
              <a:solidFill>
                <a:srgbClr val="0000CC"/>
              </a:solidFill>
              <a:latin typeface="Calibri" panose="020F0502020204030204" pitchFamily="34" charset="0"/>
              <a:cs typeface="Calibri" panose="020F0502020204030204" pitchFamily="34" charset="0"/>
            </a:endParaRPr>
          </a:p>
        </p:txBody>
      </p:sp>
      <p:sp>
        <p:nvSpPr>
          <p:cNvPr id="5" name="AutoShape 7">
            <a:extLst>
              <a:ext uri="{FF2B5EF4-FFF2-40B4-BE49-F238E27FC236}">
                <a16:creationId xmlns:a16="http://schemas.microsoft.com/office/drawing/2014/main" xmlns="" id="{7CFCC445-254F-F79E-614B-4C3E03F1F47E}"/>
              </a:ext>
            </a:extLst>
          </p:cNvPr>
          <p:cNvSpPr>
            <a:spLocks noChangeArrowheads="1"/>
          </p:cNvSpPr>
          <p:nvPr/>
        </p:nvSpPr>
        <p:spPr bwMode="auto">
          <a:xfrm rot="17238661">
            <a:off x="1043512" y="2593873"/>
            <a:ext cx="2016224" cy="1562014"/>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8" name="AutoShape 7">
            <a:extLst>
              <a:ext uri="{FF2B5EF4-FFF2-40B4-BE49-F238E27FC236}">
                <a16:creationId xmlns:a16="http://schemas.microsoft.com/office/drawing/2014/main" xmlns="" id="{8253DBAC-A242-BF5F-E816-BC1526019926}"/>
              </a:ext>
            </a:extLst>
          </p:cNvPr>
          <p:cNvSpPr>
            <a:spLocks noChangeArrowheads="1"/>
          </p:cNvSpPr>
          <p:nvPr/>
        </p:nvSpPr>
        <p:spPr bwMode="auto">
          <a:xfrm>
            <a:off x="5849688" y="1284205"/>
            <a:ext cx="1768312" cy="1417998"/>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22B87EC-E3AF-F250-087B-D4FF7868600B}"/>
              </a:ext>
            </a:extLst>
          </p:cNvPr>
          <p:cNvSpPr txBox="1"/>
          <p:nvPr/>
        </p:nvSpPr>
        <p:spPr>
          <a:xfrm>
            <a:off x="1512181" y="3093468"/>
            <a:ext cx="1152127" cy="646331"/>
          </a:xfrm>
          <a:prstGeom prst="rect">
            <a:avLst/>
          </a:prstGeom>
          <a:noFill/>
        </p:spPr>
        <p:txBody>
          <a:bodyPr wrap="square" rtlCol="0">
            <a:spAutoFit/>
          </a:bodyPr>
          <a:lstStyle/>
          <a:p>
            <a:pPr algn="ctr"/>
            <a:r>
              <a:rPr lang="en-US" sz="1800" b="1" i="1" dirty="0" err="1">
                <a:solidFill>
                  <a:srgbClr val="0000CC"/>
                </a:solidFill>
                <a:latin typeface="Calibri" panose="020F0502020204030204" pitchFamily="34" charset="0"/>
                <a:cs typeface="Calibri" panose="020F0502020204030204" pitchFamily="34" charset="0"/>
              </a:rPr>
              <a:t>Nhiệm</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vụ</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đang</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làm</a:t>
            </a:r>
            <a:endParaRPr lang="vi-VN" sz="1800" b="1" i="1" dirty="0">
              <a:solidFill>
                <a:srgbClr val="0000CC"/>
              </a:solidFill>
              <a:latin typeface="Calibri" panose="020F0502020204030204" pitchFamily="34" charset="0"/>
              <a:cs typeface="Calibri" panose="020F0502020204030204" pitchFamily="34" charset="0"/>
            </a:endParaRPr>
          </a:p>
        </p:txBody>
      </p:sp>
      <p:sp>
        <p:nvSpPr>
          <p:cNvPr id="10" name="AutoShape 7">
            <a:extLst>
              <a:ext uri="{FF2B5EF4-FFF2-40B4-BE49-F238E27FC236}">
                <a16:creationId xmlns:a16="http://schemas.microsoft.com/office/drawing/2014/main" xmlns="" id="{3A48BF47-5CFE-CC54-3A21-B2B0CD705CFA}"/>
              </a:ext>
            </a:extLst>
          </p:cNvPr>
          <p:cNvSpPr>
            <a:spLocks noChangeArrowheads="1"/>
          </p:cNvSpPr>
          <p:nvPr/>
        </p:nvSpPr>
        <p:spPr bwMode="auto">
          <a:xfrm>
            <a:off x="4158245" y="1234599"/>
            <a:ext cx="1595699" cy="1265143"/>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marL="0" lvl="0" indent="0" algn="ctr" defTabSz="914400" eaLnBrk="1" fontAlgn="base" latinLnBrk="0" hangingPunct="1">
              <a:buSzTx/>
              <a:buFont typeface="Arial"/>
              <a:buNone/>
              <a:tabLst/>
              <a:defRPr/>
            </a:pPr>
            <a:r>
              <a:rPr lang="en-US" sz="1800" b="1" i="1" dirty="0" err="1">
                <a:solidFill>
                  <a:srgbClr val="0000CC"/>
                </a:solidFill>
                <a:latin typeface="Calibri" panose="020F0502020204030204" pitchFamily="34" charset="0"/>
                <a:cs typeface="Calibri" panose="020F0502020204030204" pitchFamily="34" charset="0"/>
              </a:rPr>
              <a:t>Môi</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trường</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làm</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việc</a:t>
            </a:r>
            <a:endParaRPr lang="en-US" sz="1800" b="1" i="1" dirty="0">
              <a:solidFill>
                <a:srgbClr val="0000CC"/>
              </a:solidFill>
              <a:latin typeface="Calibri" panose="020F0502020204030204" pitchFamily="34" charset="0"/>
              <a:cs typeface="Calibri" panose="020F0502020204030204" pitchFamily="34" charset="0"/>
            </a:endParaRPr>
          </a:p>
        </p:txBody>
      </p:sp>
      <p:sp>
        <p:nvSpPr>
          <p:cNvPr id="11" name="AutoShape 7">
            <a:extLst>
              <a:ext uri="{FF2B5EF4-FFF2-40B4-BE49-F238E27FC236}">
                <a16:creationId xmlns:a16="http://schemas.microsoft.com/office/drawing/2014/main" xmlns="" id="{445A319C-E163-08D3-8580-D00C83FF41A8}"/>
              </a:ext>
            </a:extLst>
          </p:cNvPr>
          <p:cNvSpPr>
            <a:spLocks noChangeArrowheads="1"/>
          </p:cNvSpPr>
          <p:nvPr/>
        </p:nvSpPr>
        <p:spPr bwMode="auto">
          <a:xfrm rot="1813446">
            <a:off x="7018230" y="2736715"/>
            <a:ext cx="1650296" cy="1304227"/>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2123A557-E7A8-DFDC-4BB6-6FA8801BF229}"/>
              </a:ext>
            </a:extLst>
          </p:cNvPr>
          <p:cNvSpPr txBox="1"/>
          <p:nvPr/>
        </p:nvSpPr>
        <p:spPr>
          <a:xfrm>
            <a:off x="6254211" y="1576412"/>
            <a:ext cx="1008112" cy="923330"/>
          </a:xfrm>
          <a:prstGeom prst="rect">
            <a:avLst/>
          </a:prstGeom>
          <a:noFill/>
        </p:spPr>
        <p:txBody>
          <a:bodyPr wrap="square" rtlCol="0">
            <a:spAutoFit/>
          </a:bodyPr>
          <a:lstStyle/>
          <a:p>
            <a:pPr algn="ctr"/>
            <a:r>
              <a:rPr lang="en-US" sz="1800" b="1" i="1" dirty="0" err="1">
                <a:solidFill>
                  <a:srgbClr val="0000CC"/>
                </a:solidFill>
                <a:latin typeface="Calibri" panose="020F0502020204030204" pitchFamily="34" charset="0"/>
                <a:cs typeface="Calibri" panose="020F0502020204030204" pitchFamily="34" charset="0"/>
              </a:rPr>
              <a:t>Quá</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trình</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đào</a:t>
            </a:r>
            <a:r>
              <a:rPr lang="en-US" sz="1800" b="1" i="1" dirty="0">
                <a:solidFill>
                  <a:srgbClr val="0000CC"/>
                </a:solidFill>
                <a:latin typeface="Calibri" panose="020F0502020204030204" pitchFamily="34" charset="0"/>
                <a:cs typeface="Calibri" panose="020F0502020204030204" pitchFamily="34" charset="0"/>
              </a:rPr>
              <a:t> </a:t>
            </a:r>
            <a:r>
              <a:rPr lang="en-US" sz="1800" b="1" i="1" dirty="0" err="1">
                <a:solidFill>
                  <a:srgbClr val="0000CC"/>
                </a:solidFill>
                <a:latin typeface="Calibri" panose="020F0502020204030204" pitchFamily="34" charset="0"/>
                <a:cs typeface="Calibri" panose="020F0502020204030204" pitchFamily="34" charset="0"/>
              </a:rPr>
              <a:t>tạo</a:t>
            </a:r>
            <a:endParaRPr lang="vi-VN" sz="1800" b="1" i="1" dirty="0">
              <a:solidFill>
                <a:srgbClr val="0000CC"/>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FF29A4E1-5087-FBEF-3383-C0F8AA14D713}"/>
              </a:ext>
            </a:extLst>
          </p:cNvPr>
          <p:cNvSpPr txBox="1"/>
          <p:nvPr/>
        </p:nvSpPr>
        <p:spPr>
          <a:xfrm>
            <a:off x="7345891" y="3093468"/>
            <a:ext cx="792088" cy="646331"/>
          </a:xfrm>
          <a:prstGeom prst="rect">
            <a:avLst/>
          </a:prstGeom>
          <a:noFill/>
        </p:spPr>
        <p:txBody>
          <a:bodyPr wrap="square" rtlCol="0">
            <a:spAutoFit/>
          </a:bodyPr>
          <a:lstStyle/>
          <a:p>
            <a:pPr algn="ctr"/>
            <a:r>
              <a:rPr lang="en-US" sz="1800" b="1" i="1" dirty="0">
                <a:solidFill>
                  <a:srgbClr val="0000CC"/>
                </a:solidFill>
                <a:latin typeface="Calibri" panose="020F0502020204030204" pitchFamily="34" charset="0"/>
                <a:cs typeface="Calibri" panose="020F0502020204030204" pitchFamily="34" charset="0"/>
              </a:rPr>
              <a:t>Thu </a:t>
            </a:r>
            <a:r>
              <a:rPr lang="en-US" sz="1800" b="1" i="1" dirty="0" err="1">
                <a:solidFill>
                  <a:srgbClr val="0000CC"/>
                </a:solidFill>
                <a:latin typeface="Calibri" panose="020F0502020204030204" pitchFamily="34" charset="0"/>
                <a:cs typeface="Calibri" panose="020F0502020204030204" pitchFamily="34" charset="0"/>
              </a:rPr>
              <a:t>nhập</a:t>
            </a:r>
            <a:endParaRPr lang="vi-VN" sz="1800" b="1" i="1" dirty="0">
              <a:solidFill>
                <a:srgbClr val="0000CC"/>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xmlns="" id="{F5EA03FD-0EE3-4C9A-12CE-10CA119E0ABC}"/>
              </a:ext>
            </a:extLst>
          </p:cNvPr>
          <p:cNvSpPr/>
          <p:nvPr/>
        </p:nvSpPr>
        <p:spPr>
          <a:xfrm>
            <a:off x="3451567" y="3026775"/>
            <a:ext cx="2978355" cy="177884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M</a:t>
            </a:r>
            <a:r>
              <a:rPr lang="vi-VN" sz="2400" dirty="0">
                <a:solidFill>
                  <a:srgbClr val="FF0000"/>
                </a:solidFill>
                <a:latin typeface="Calibri" panose="020F0502020204030204" pitchFamily="34" charset="0"/>
                <a:cs typeface="Calibri" panose="020F0502020204030204" pitchFamily="34" charset="0"/>
              </a:rPr>
              <a:t>ô tả nghề nghiệp của một người thân trong gia đình?</a:t>
            </a:r>
          </a:p>
        </p:txBody>
      </p:sp>
    </p:spTree>
    <p:extLst>
      <p:ext uri="{BB962C8B-B14F-4D97-AF65-F5344CB8AC3E}">
        <p14:creationId xmlns:p14="http://schemas.microsoft.com/office/powerpoint/2010/main" val="10417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p:bldP spid="10" grpId="0" animBg="1"/>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D8C60-43A2-24CD-CE7E-270795A23CA9}"/>
              </a:ext>
            </a:extLst>
          </p:cNvPr>
          <p:cNvSpPr>
            <a:spLocks noGrp="1"/>
          </p:cNvSpPr>
          <p:nvPr>
            <p:ph type="title"/>
          </p:nvPr>
        </p:nvSpPr>
        <p:spPr/>
        <p:txBody>
          <a:bodyPr/>
          <a:lstStyle/>
          <a:p>
            <a:r>
              <a:rPr lang="en-US" dirty="0" err="1"/>
              <a:t>Điền</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endParaRPr lang="vi-VN" dirty="0"/>
          </a:p>
        </p:txBody>
      </p:sp>
      <p:sp>
        <p:nvSpPr>
          <p:cNvPr id="3" name="Slide Number Placeholder 2">
            <a:extLst>
              <a:ext uri="{FF2B5EF4-FFF2-40B4-BE49-F238E27FC236}">
                <a16:creationId xmlns:a16="http://schemas.microsoft.com/office/drawing/2014/main" xmlns="" id="{0EB676A0-8B8E-B2B2-7598-9D19BB9BA1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aphicFrame>
        <p:nvGraphicFramePr>
          <p:cNvPr id="4" name="Table 3">
            <a:extLst>
              <a:ext uri="{FF2B5EF4-FFF2-40B4-BE49-F238E27FC236}">
                <a16:creationId xmlns:a16="http://schemas.microsoft.com/office/drawing/2014/main" xmlns="" id="{CDDAFF7A-133B-18F0-43A1-C292EC147EAF}"/>
              </a:ext>
            </a:extLst>
          </p:cNvPr>
          <p:cNvGraphicFramePr>
            <a:graphicFrameLocks noGrp="1"/>
          </p:cNvGraphicFramePr>
          <p:nvPr>
            <p:extLst>
              <p:ext uri="{D42A27DB-BD31-4B8C-83A1-F6EECF244321}">
                <p14:modId xmlns:p14="http://schemas.microsoft.com/office/powerpoint/2010/main" val="889209855"/>
              </p:ext>
            </p:extLst>
          </p:nvPr>
        </p:nvGraphicFramePr>
        <p:xfrm>
          <a:off x="1043608" y="1672774"/>
          <a:ext cx="6754422" cy="1797951"/>
        </p:xfrm>
        <a:graphic>
          <a:graphicData uri="http://schemas.openxmlformats.org/drawingml/2006/table">
            <a:tbl>
              <a:tblPr firstRow="1" firstCol="1" bandRow="1"/>
              <a:tblGrid>
                <a:gridCol w="1350306">
                  <a:extLst>
                    <a:ext uri="{9D8B030D-6E8A-4147-A177-3AD203B41FA5}">
                      <a16:colId xmlns:a16="http://schemas.microsoft.com/office/drawing/2014/main" xmlns="" val="2118644342"/>
                    </a:ext>
                  </a:extLst>
                </a:gridCol>
                <a:gridCol w="1351029">
                  <a:extLst>
                    <a:ext uri="{9D8B030D-6E8A-4147-A177-3AD203B41FA5}">
                      <a16:colId xmlns:a16="http://schemas.microsoft.com/office/drawing/2014/main" xmlns="" val="1133472016"/>
                    </a:ext>
                  </a:extLst>
                </a:gridCol>
                <a:gridCol w="1351029">
                  <a:extLst>
                    <a:ext uri="{9D8B030D-6E8A-4147-A177-3AD203B41FA5}">
                      <a16:colId xmlns:a16="http://schemas.microsoft.com/office/drawing/2014/main" xmlns="" val="3968659541"/>
                    </a:ext>
                  </a:extLst>
                </a:gridCol>
                <a:gridCol w="1351029">
                  <a:extLst>
                    <a:ext uri="{9D8B030D-6E8A-4147-A177-3AD203B41FA5}">
                      <a16:colId xmlns:a16="http://schemas.microsoft.com/office/drawing/2014/main" xmlns="" val="1056508820"/>
                    </a:ext>
                  </a:extLst>
                </a:gridCol>
                <a:gridCol w="1351029">
                  <a:extLst>
                    <a:ext uri="{9D8B030D-6E8A-4147-A177-3AD203B41FA5}">
                      <a16:colId xmlns:a16="http://schemas.microsoft.com/office/drawing/2014/main" xmlns="" val="119058110"/>
                    </a:ext>
                  </a:extLst>
                </a:gridCol>
              </a:tblGrid>
              <a:tr h="616671">
                <a:tc>
                  <a:txBody>
                    <a:bodyPr/>
                    <a:lstStyle/>
                    <a:p>
                      <a:pPr algn="ctr">
                        <a:lnSpc>
                          <a:spcPct val="115000"/>
                        </a:lnSpc>
                        <a:spcAft>
                          <a:spcPts val="800"/>
                        </a:spcAft>
                      </a:pP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nghề</a:t>
                      </a:r>
                      <a:endParaRPr lang="vi-VN" sz="1100" kern="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làm</a:t>
                      </a:r>
                      <a:endParaRPr lang="vi-VN" sz="1100" kern="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làm</a:t>
                      </a:r>
                      <a:endParaRPr lang="vi-VN" sz="1100" kern="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Thu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nhập</a:t>
                      </a:r>
                      <a:endParaRPr lang="vi-VN" sz="1100" kern="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1400" b="1" kern="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tạo</a:t>
                      </a:r>
                      <a:endParaRPr lang="vi-VN" sz="1100" kern="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499747200"/>
                  </a:ext>
                </a:extLst>
              </a:tr>
              <a:tr h="295320">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666247318"/>
                  </a:ext>
                </a:extLst>
              </a:tr>
              <a:tr h="295320">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176808276"/>
                  </a:ext>
                </a:extLst>
              </a:tr>
              <a:tr h="295320">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35456195"/>
                  </a:ext>
                </a:extLst>
              </a:tr>
              <a:tr h="295320">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14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10621749"/>
                  </a:ext>
                </a:extLst>
              </a:tr>
            </a:tbl>
          </a:graphicData>
        </a:graphic>
      </p:graphicFrame>
    </p:spTree>
    <p:extLst>
      <p:ext uri="{BB962C8B-B14F-4D97-AF65-F5344CB8AC3E}">
        <p14:creationId xmlns:p14="http://schemas.microsoft.com/office/powerpoint/2010/main" val="80723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loud Callout 3"/>
          <p:cNvSpPr/>
          <p:nvPr/>
        </p:nvSpPr>
        <p:spPr>
          <a:xfrm>
            <a:off x="3275856" y="483518"/>
            <a:ext cx="4176464" cy="3240360"/>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?1. </a:t>
            </a:r>
            <a:r>
              <a:rPr lang="en-US" sz="1800" dirty="0" err="1">
                <a:solidFill>
                  <a:srgbClr val="0000CC"/>
                </a:solidFill>
              </a:rPr>
              <a:t>Nghề</a:t>
            </a:r>
            <a:r>
              <a:rPr lang="en-US" sz="1800" dirty="0">
                <a:solidFill>
                  <a:srgbClr val="0000CC"/>
                </a:solidFill>
              </a:rPr>
              <a:t> </a:t>
            </a:r>
            <a:r>
              <a:rPr lang="en-US" sz="1800" dirty="0" err="1">
                <a:solidFill>
                  <a:srgbClr val="0000CC"/>
                </a:solidFill>
              </a:rPr>
              <a:t>nghiệp</a:t>
            </a:r>
            <a:r>
              <a:rPr lang="en-US" sz="1800" dirty="0">
                <a:solidFill>
                  <a:srgbClr val="0000CC"/>
                </a:solidFill>
              </a:rPr>
              <a:t> </a:t>
            </a:r>
            <a:r>
              <a:rPr lang="en-US" sz="1800" dirty="0" err="1">
                <a:solidFill>
                  <a:srgbClr val="0000CC"/>
                </a:solidFill>
              </a:rPr>
              <a:t>là</a:t>
            </a:r>
            <a:r>
              <a:rPr lang="en-US" sz="1800" dirty="0">
                <a:solidFill>
                  <a:srgbClr val="0000CC"/>
                </a:solidFill>
              </a:rPr>
              <a:t> </a:t>
            </a:r>
            <a:r>
              <a:rPr lang="en-US" sz="1800" dirty="0" err="1">
                <a:solidFill>
                  <a:srgbClr val="0000CC"/>
                </a:solidFill>
              </a:rPr>
              <a:t>gì</a:t>
            </a:r>
            <a:r>
              <a:rPr lang="en-US" sz="1800" dirty="0">
                <a:solidFill>
                  <a:srgbClr val="0000CC"/>
                </a:solidFill>
              </a:rPr>
              <a:t>?</a:t>
            </a:r>
            <a:endParaRPr lang="vi-VN" sz="1800" dirty="0">
              <a:solidFill>
                <a:srgbClr val="0000CC"/>
              </a:solidFill>
            </a:endParaRPr>
          </a:p>
          <a:p>
            <a:pPr algn="ctr"/>
            <a:r>
              <a:rPr lang="en-US" sz="1800" dirty="0">
                <a:solidFill>
                  <a:srgbClr val="0000CC"/>
                </a:solidFill>
              </a:rPr>
              <a:t>?2. </a:t>
            </a:r>
            <a:r>
              <a:rPr lang="en-US" sz="1800" dirty="0" err="1">
                <a:solidFill>
                  <a:srgbClr val="0000CC"/>
                </a:solidFill>
              </a:rPr>
              <a:t>Nghề</a:t>
            </a:r>
            <a:r>
              <a:rPr lang="en-US" sz="1800" dirty="0">
                <a:solidFill>
                  <a:srgbClr val="0000CC"/>
                </a:solidFill>
              </a:rPr>
              <a:t> </a:t>
            </a:r>
            <a:r>
              <a:rPr lang="en-US" sz="1800" dirty="0" err="1">
                <a:solidFill>
                  <a:srgbClr val="0000CC"/>
                </a:solidFill>
              </a:rPr>
              <a:t>nghiệp</a:t>
            </a:r>
            <a:r>
              <a:rPr lang="en-US" sz="1800" dirty="0">
                <a:solidFill>
                  <a:srgbClr val="0000CC"/>
                </a:solidFill>
              </a:rPr>
              <a:t> </a:t>
            </a:r>
            <a:r>
              <a:rPr lang="en-US" sz="1800" dirty="0" err="1">
                <a:solidFill>
                  <a:srgbClr val="0000CC"/>
                </a:solidFill>
              </a:rPr>
              <a:t>có</a:t>
            </a:r>
            <a:r>
              <a:rPr lang="en-US" sz="1800" dirty="0">
                <a:solidFill>
                  <a:srgbClr val="0000CC"/>
                </a:solidFill>
              </a:rPr>
              <a:t> </a:t>
            </a:r>
            <a:r>
              <a:rPr lang="en-US" sz="1800" dirty="0" err="1">
                <a:solidFill>
                  <a:srgbClr val="0000CC"/>
                </a:solidFill>
              </a:rPr>
              <a:t>tầm</a:t>
            </a:r>
            <a:r>
              <a:rPr lang="en-US" sz="1800" dirty="0">
                <a:solidFill>
                  <a:srgbClr val="0000CC"/>
                </a:solidFill>
              </a:rPr>
              <a:t> </a:t>
            </a:r>
            <a:r>
              <a:rPr lang="en-US" sz="1800" dirty="0" err="1">
                <a:solidFill>
                  <a:srgbClr val="0000CC"/>
                </a:solidFill>
              </a:rPr>
              <a:t>quan</a:t>
            </a:r>
            <a:r>
              <a:rPr lang="en-US" sz="1800" dirty="0">
                <a:solidFill>
                  <a:srgbClr val="0000CC"/>
                </a:solidFill>
              </a:rPr>
              <a:t> </a:t>
            </a:r>
            <a:r>
              <a:rPr lang="en-US" sz="1800" dirty="0" err="1">
                <a:solidFill>
                  <a:srgbClr val="0000CC"/>
                </a:solidFill>
              </a:rPr>
              <a:t>trọng</a:t>
            </a:r>
            <a:r>
              <a:rPr lang="en-US" sz="1800" dirty="0">
                <a:solidFill>
                  <a:srgbClr val="0000CC"/>
                </a:solidFill>
              </a:rPr>
              <a:t> </a:t>
            </a:r>
            <a:r>
              <a:rPr lang="en-US" sz="1800" dirty="0" err="1">
                <a:solidFill>
                  <a:srgbClr val="0000CC"/>
                </a:solidFill>
              </a:rPr>
              <a:t>gì</a:t>
            </a:r>
            <a:r>
              <a:rPr lang="en-US" sz="1800" dirty="0">
                <a:solidFill>
                  <a:srgbClr val="0000CC"/>
                </a:solidFill>
              </a:rPr>
              <a:t> </a:t>
            </a:r>
            <a:r>
              <a:rPr lang="en-US" sz="1800" dirty="0" err="1">
                <a:solidFill>
                  <a:srgbClr val="0000CC"/>
                </a:solidFill>
              </a:rPr>
              <a:t>đối</a:t>
            </a:r>
            <a:r>
              <a:rPr lang="en-US" sz="1800" dirty="0">
                <a:solidFill>
                  <a:srgbClr val="0000CC"/>
                </a:solidFill>
              </a:rPr>
              <a:t> </a:t>
            </a:r>
            <a:r>
              <a:rPr lang="en-US" sz="1800" dirty="0" err="1">
                <a:solidFill>
                  <a:srgbClr val="0000CC"/>
                </a:solidFill>
              </a:rPr>
              <a:t>với</a:t>
            </a:r>
            <a:r>
              <a:rPr lang="en-US" sz="1800" dirty="0">
                <a:solidFill>
                  <a:srgbClr val="0000CC"/>
                </a:solidFill>
              </a:rPr>
              <a:t> con </a:t>
            </a:r>
            <a:r>
              <a:rPr lang="en-US" sz="1800" dirty="0" err="1">
                <a:solidFill>
                  <a:srgbClr val="0000CC"/>
                </a:solidFill>
              </a:rPr>
              <a:t>người</a:t>
            </a:r>
            <a:r>
              <a:rPr lang="en-US" sz="1800" dirty="0">
                <a:solidFill>
                  <a:srgbClr val="0000CC"/>
                </a:solidFill>
              </a:rPr>
              <a:t> </a:t>
            </a:r>
            <a:r>
              <a:rPr lang="en-US" sz="1800" dirty="0" err="1">
                <a:solidFill>
                  <a:srgbClr val="0000CC"/>
                </a:solidFill>
              </a:rPr>
              <a:t>và</a:t>
            </a:r>
            <a:r>
              <a:rPr lang="en-US" sz="1800" dirty="0">
                <a:solidFill>
                  <a:srgbClr val="0000CC"/>
                </a:solidFill>
              </a:rPr>
              <a:t> </a:t>
            </a:r>
            <a:r>
              <a:rPr lang="en-US" sz="1800" dirty="0" err="1">
                <a:solidFill>
                  <a:srgbClr val="0000CC"/>
                </a:solidFill>
              </a:rPr>
              <a:t>xã</a:t>
            </a:r>
            <a:r>
              <a:rPr lang="en-US" sz="1800" dirty="0">
                <a:solidFill>
                  <a:srgbClr val="0000CC"/>
                </a:solidFill>
              </a:rPr>
              <a:t> </a:t>
            </a:r>
            <a:r>
              <a:rPr lang="en-US" sz="1800" dirty="0" err="1">
                <a:solidFill>
                  <a:srgbClr val="0000CC"/>
                </a:solidFill>
              </a:rPr>
              <a:t>hội</a:t>
            </a:r>
            <a:r>
              <a:rPr lang="en-US" sz="1800" dirty="0">
                <a:solidFill>
                  <a:srgbClr val="0000CC"/>
                </a:solidFill>
              </a:rPr>
              <a:t>?</a:t>
            </a:r>
            <a:endParaRPr lang="vi-VN" sz="1800" dirty="0">
              <a:solidFill>
                <a:srgbClr val="0000CC"/>
              </a:solidFill>
            </a:endParaRPr>
          </a:p>
          <a:p>
            <a:pPr algn="ctr"/>
            <a:r>
              <a:rPr lang="en-US" sz="1800" dirty="0">
                <a:solidFill>
                  <a:srgbClr val="0000CC"/>
                </a:solidFill>
              </a:rPr>
              <a:t>?3. </a:t>
            </a:r>
            <a:r>
              <a:rPr lang="en-US" sz="1800" dirty="0" err="1">
                <a:solidFill>
                  <a:srgbClr val="0000CC"/>
                </a:solidFill>
              </a:rPr>
              <a:t>Việc</a:t>
            </a:r>
            <a:r>
              <a:rPr lang="en-US" sz="1800" dirty="0">
                <a:solidFill>
                  <a:srgbClr val="0000CC"/>
                </a:solidFill>
              </a:rPr>
              <a:t> </a:t>
            </a:r>
            <a:r>
              <a:rPr lang="en-US" sz="1800" dirty="0" err="1">
                <a:solidFill>
                  <a:srgbClr val="0000CC"/>
                </a:solidFill>
              </a:rPr>
              <a:t>chọn</a:t>
            </a:r>
            <a:r>
              <a:rPr lang="en-US" sz="1800" dirty="0">
                <a:solidFill>
                  <a:srgbClr val="0000CC"/>
                </a:solidFill>
              </a:rPr>
              <a:t> </a:t>
            </a:r>
            <a:r>
              <a:rPr lang="en-US" sz="1800" dirty="0" err="1">
                <a:solidFill>
                  <a:srgbClr val="0000CC"/>
                </a:solidFill>
              </a:rPr>
              <a:t>đúng</a:t>
            </a:r>
            <a:r>
              <a:rPr lang="en-US" sz="1800" dirty="0">
                <a:solidFill>
                  <a:srgbClr val="0000CC"/>
                </a:solidFill>
              </a:rPr>
              <a:t> </a:t>
            </a:r>
            <a:r>
              <a:rPr lang="en-US" sz="1800" dirty="0" err="1">
                <a:solidFill>
                  <a:srgbClr val="0000CC"/>
                </a:solidFill>
              </a:rPr>
              <a:t>nghề</a:t>
            </a:r>
            <a:r>
              <a:rPr lang="en-US" sz="1800" dirty="0">
                <a:solidFill>
                  <a:srgbClr val="0000CC"/>
                </a:solidFill>
              </a:rPr>
              <a:t> </a:t>
            </a:r>
            <a:r>
              <a:rPr lang="en-US" sz="1800" dirty="0" err="1">
                <a:solidFill>
                  <a:srgbClr val="0000CC"/>
                </a:solidFill>
              </a:rPr>
              <a:t>có</a:t>
            </a:r>
            <a:r>
              <a:rPr lang="en-US" sz="1800" dirty="0">
                <a:solidFill>
                  <a:srgbClr val="0000CC"/>
                </a:solidFill>
              </a:rPr>
              <a:t> ý </a:t>
            </a:r>
            <a:r>
              <a:rPr lang="en-US" sz="1800" dirty="0" err="1">
                <a:solidFill>
                  <a:srgbClr val="0000CC"/>
                </a:solidFill>
              </a:rPr>
              <a:t>nghĩa</a:t>
            </a:r>
            <a:r>
              <a:rPr lang="en-US" sz="1800" dirty="0">
                <a:solidFill>
                  <a:srgbClr val="0000CC"/>
                </a:solidFill>
              </a:rPr>
              <a:t> </a:t>
            </a:r>
            <a:r>
              <a:rPr lang="en-US" sz="1800" dirty="0" err="1">
                <a:solidFill>
                  <a:srgbClr val="0000CC"/>
                </a:solidFill>
              </a:rPr>
              <a:t>gì</a:t>
            </a:r>
            <a:r>
              <a:rPr lang="en-US" sz="1800" dirty="0">
                <a:solidFill>
                  <a:srgbClr val="0000CC"/>
                </a:solidFill>
              </a:rPr>
              <a:t> </a:t>
            </a:r>
            <a:r>
              <a:rPr lang="en-US" sz="1800" dirty="0" err="1">
                <a:solidFill>
                  <a:srgbClr val="0000CC"/>
                </a:solidFill>
              </a:rPr>
              <a:t>đối</a:t>
            </a:r>
            <a:r>
              <a:rPr lang="en-US" sz="1800" dirty="0">
                <a:solidFill>
                  <a:srgbClr val="0000CC"/>
                </a:solidFill>
              </a:rPr>
              <a:t> </a:t>
            </a:r>
            <a:r>
              <a:rPr lang="en-US" sz="1800" dirty="0" err="1">
                <a:solidFill>
                  <a:srgbClr val="0000CC"/>
                </a:solidFill>
              </a:rPr>
              <a:t>với</a:t>
            </a:r>
            <a:r>
              <a:rPr lang="en-US" sz="1800" dirty="0">
                <a:solidFill>
                  <a:srgbClr val="0000CC"/>
                </a:solidFill>
              </a:rPr>
              <a:t> </a:t>
            </a:r>
            <a:r>
              <a:rPr lang="en-US" sz="1800" dirty="0" err="1">
                <a:solidFill>
                  <a:srgbClr val="0000CC"/>
                </a:solidFill>
              </a:rPr>
              <a:t>bản</a:t>
            </a:r>
            <a:r>
              <a:rPr lang="en-US" sz="1800" dirty="0">
                <a:solidFill>
                  <a:srgbClr val="0000CC"/>
                </a:solidFill>
              </a:rPr>
              <a:t> </a:t>
            </a:r>
            <a:r>
              <a:rPr lang="en-US" sz="1800" dirty="0" err="1">
                <a:solidFill>
                  <a:srgbClr val="0000CC"/>
                </a:solidFill>
              </a:rPr>
              <a:t>thân</a:t>
            </a:r>
            <a:r>
              <a:rPr lang="en-US" sz="1800" dirty="0">
                <a:solidFill>
                  <a:srgbClr val="0000CC"/>
                </a:solidFill>
              </a:rPr>
              <a:t>, </a:t>
            </a:r>
            <a:r>
              <a:rPr lang="en-US" sz="1800" dirty="0" err="1">
                <a:solidFill>
                  <a:srgbClr val="0000CC"/>
                </a:solidFill>
              </a:rPr>
              <a:t>gia</a:t>
            </a:r>
            <a:r>
              <a:rPr lang="en-US" sz="1800" dirty="0">
                <a:solidFill>
                  <a:srgbClr val="0000CC"/>
                </a:solidFill>
              </a:rPr>
              <a:t> </a:t>
            </a:r>
            <a:r>
              <a:rPr lang="en-US" sz="1800" dirty="0" err="1">
                <a:solidFill>
                  <a:srgbClr val="0000CC"/>
                </a:solidFill>
              </a:rPr>
              <a:t>đình</a:t>
            </a:r>
            <a:r>
              <a:rPr lang="en-US" sz="1800" dirty="0">
                <a:solidFill>
                  <a:srgbClr val="0000CC"/>
                </a:solidFill>
              </a:rPr>
              <a:t> </a:t>
            </a:r>
            <a:r>
              <a:rPr lang="en-US" sz="1800" dirty="0" err="1">
                <a:solidFill>
                  <a:srgbClr val="0000CC"/>
                </a:solidFill>
              </a:rPr>
              <a:t>và</a:t>
            </a:r>
            <a:r>
              <a:rPr lang="en-US" sz="1800" dirty="0">
                <a:solidFill>
                  <a:srgbClr val="0000CC"/>
                </a:solidFill>
              </a:rPr>
              <a:t> </a:t>
            </a:r>
            <a:r>
              <a:rPr lang="en-US" sz="1800" dirty="0" err="1">
                <a:solidFill>
                  <a:srgbClr val="0000CC"/>
                </a:solidFill>
              </a:rPr>
              <a:t>xã</a:t>
            </a:r>
            <a:r>
              <a:rPr lang="en-US" sz="1800" dirty="0">
                <a:solidFill>
                  <a:srgbClr val="0000CC"/>
                </a:solidFill>
              </a:rPr>
              <a:t> </a:t>
            </a:r>
            <a:r>
              <a:rPr lang="en-US" sz="1800" dirty="0" err="1">
                <a:solidFill>
                  <a:srgbClr val="0000CC"/>
                </a:solidFill>
              </a:rPr>
              <a:t>hội</a:t>
            </a:r>
            <a:r>
              <a:rPr lang="en-US" sz="1800" dirty="0">
                <a:solidFill>
                  <a:srgbClr val="0000CC"/>
                </a:solidFill>
              </a:rPr>
              <a:t>? </a:t>
            </a:r>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47" y="1581944"/>
            <a:ext cx="3539275" cy="3579862"/>
          </a:xfrm>
          <a:prstGeom prst="rect">
            <a:avLst/>
          </a:prstGeom>
        </p:spPr>
      </p:pic>
    </p:spTree>
    <p:extLst>
      <p:ext uri="{BB962C8B-B14F-4D97-AF65-F5344CB8AC3E}">
        <p14:creationId xmlns:p14="http://schemas.microsoft.com/office/powerpoint/2010/main" val="2875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xmlns="" id="{7E832F7B-27E7-50C1-EA98-6DC542529971}"/>
              </a:ext>
            </a:extLst>
          </p:cNvPr>
          <p:cNvPicPr>
            <a:picLocks noChangeAspect="1"/>
          </p:cNvPicPr>
          <p:nvPr/>
        </p:nvPicPr>
        <p:blipFill>
          <a:blip r:embed="rId2"/>
          <a:stretch>
            <a:fillRect/>
          </a:stretch>
        </p:blipFill>
        <p:spPr>
          <a:xfrm>
            <a:off x="2091369" y="191400"/>
            <a:ext cx="7014031" cy="3491533"/>
          </a:xfrm>
          <a:prstGeom prst="rect">
            <a:avLst/>
          </a:prstGeom>
        </p:spPr>
      </p:pic>
      <p:sp>
        <p:nvSpPr>
          <p:cNvPr id="11" name="Oval 10">
            <a:extLst>
              <a:ext uri="{FF2B5EF4-FFF2-40B4-BE49-F238E27FC236}">
                <a16:creationId xmlns:a16="http://schemas.microsoft.com/office/drawing/2014/main" xmlns="" id="{B8593258-B17D-28C5-A454-4C98798A21ED}"/>
              </a:ext>
            </a:extLst>
          </p:cNvPr>
          <p:cNvSpPr/>
          <p:nvPr/>
        </p:nvSpPr>
        <p:spPr>
          <a:xfrm>
            <a:off x="1" y="771550"/>
            <a:ext cx="2091368" cy="1368152"/>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solidFill>
                  <a:srgbClr val="0000CC"/>
                </a:solidFill>
                <a:latin typeface="Calibri" panose="020F0502020204030204" pitchFamily="34" charset="0"/>
                <a:cs typeface="Calibri" panose="020F0502020204030204" pitchFamily="34" charset="0"/>
              </a:rPr>
              <a:t>?1. </a:t>
            </a:r>
            <a:r>
              <a:rPr lang="en-US" sz="1800" b="1" dirty="0" err="1">
                <a:solidFill>
                  <a:srgbClr val="0000CC"/>
                </a:solidFill>
                <a:latin typeface="Calibri" panose="020F0502020204030204" pitchFamily="34" charset="0"/>
                <a:cs typeface="Calibri" panose="020F0502020204030204" pitchFamily="34" charset="0"/>
              </a:rPr>
              <a:t>Nghề</a:t>
            </a:r>
            <a:r>
              <a:rPr lang="en-US" sz="1800" b="1" dirty="0">
                <a:solidFill>
                  <a:srgbClr val="0000CC"/>
                </a:solidFill>
                <a:latin typeface="Calibri" panose="020F0502020204030204" pitchFamily="34" charset="0"/>
                <a:cs typeface="Calibri" panose="020F0502020204030204" pitchFamily="34" charset="0"/>
              </a:rPr>
              <a:t> </a:t>
            </a:r>
            <a:r>
              <a:rPr lang="en-US" sz="1800" b="1" dirty="0" err="1">
                <a:solidFill>
                  <a:srgbClr val="0000CC"/>
                </a:solidFill>
                <a:latin typeface="Calibri" panose="020F0502020204030204" pitchFamily="34" charset="0"/>
                <a:cs typeface="Calibri" panose="020F0502020204030204" pitchFamily="34" charset="0"/>
              </a:rPr>
              <a:t>nghiệp</a:t>
            </a:r>
            <a:r>
              <a:rPr lang="en-US" sz="1800" b="1" dirty="0">
                <a:solidFill>
                  <a:srgbClr val="0000CC"/>
                </a:solidFill>
                <a:latin typeface="Calibri" panose="020F0502020204030204" pitchFamily="34" charset="0"/>
                <a:cs typeface="Calibri" panose="020F0502020204030204" pitchFamily="34" charset="0"/>
              </a:rPr>
              <a:t> </a:t>
            </a:r>
            <a:r>
              <a:rPr lang="en-US" sz="1800" b="1" dirty="0" err="1">
                <a:solidFill>
                  <a:srgbClr val="0000CC"/>
                </a:solidFill>
                <a:latin typeface="Calibri" panose="020F0502020204030204" pitchFamily="34" charset="0"/>
                <a:cs typeface="Calibri" panose="020F0502020204030204" pitchFamily="34" charset="0"/>
              </a:rPr>
              <a:t>là</a:t>
            </a:r>
            <a:r>
              <a:rPr lang="en-US" sz="1800" b="1" dirty="0">
                <a:solidFill>
                  <a:srgbClr val="0000CC"/>
                </a:solidFill>
                <a:latin typeface="Calibri" panose="020F0502020204030204" pitchFamily="34" charset="0"/>
                <a:cs typeface="Calibri" panose="020F0502020204030204" pitchFamily="34" charset="0"/>
              </a:rPr>
              <a:t> </a:t>
            </a:r>
            <a:r>
              <a:rPr lang="en-US" sz="1800" b="1" dirty="0" err="1">
                <a:solidFill>
                  <a:srgbClr val="0000CC"/>
                </a:solidFill>
                <a:latin typeface="Calibri" panose="020F0502020204030204" pitchFamily="34" charset="0"/>
                <a:cs typeface="Calibri" panose="020F0502020204030204" pitchFamily="34" charset="0"/>
              </a:rPr>
              <a:t>gì</a:t>
            </a:r>
            <a:r>
              <a:rPr lang="en-US" sz="1800" b="1" dirty="0">
                <a:solidFill>
                  <a:srgbClr val="0000CC"/>
                </a:solidFill>
                <a:latin typeface="Calibri" panose="020F0502020204030204" pitchFamily="34" charset="0"/>
                <a:cs typeface="Calibri" panose="020F0502020204030204" pitchFamily="34" charset="0"/>
              </a:rPr>
              <a:t>?</a:t>
            </a:r>
            <a:endParaRPr lang="vi-VN" sz="1800" b="1" dirty="0">
              <a:solidFill>
                <a:srgbClr val="0000CC"/>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6E618DEB-7B10-4A5D-F65C-DA640604E372}"/>
              </a:ext>
            </a:extLst>
          </p:cNvPr>
          <p:cNvSpPr txBox="1"/>
          <p:nvPr/>
        </p:nvSpPr>
        <p:spPr>
          <a:xfrm>
            <a:off x="38600" y="2388096"/>
            <a:ext cx="1941112" cy="1200329"/>
          </a:xfrm>
          <a:prstGeom prst="rect">
            <a:avLst/>
          </a:prstGeom>
          <a:solidFill>
            <a:srgbClr val="FFC000"/>
          </a:solidFill>
        </p:spPr>
        <p:txBody>
          <a:bodyPr wrap="square">
            <a:spAutoFit/>
          </a:bodyPr>
          <a:lstStyle/>
          <a:p>
            <a:r>
              <a:rPr lang="vi-VN" sz="1800" b="1" dirty="0">
                <a:latin typeface="Calibri" panose="020F0502020204030204" pitchFamily="34" charset="0"/>
                <a:cs typeface="Calibri" panose="020F0502020204030204" pitchFamily="34" charset="0"/>
              </a:rPr>
              <a:t>?2. Nghề nghiệp có tầm quan trọng gì đối với con người và xã hội?</a:t>
            </a:r>
          </a:p>
        </p:txBody>
      </p:sp>
    </p:spTree>
    <p:extLst>
      <p:ext uri="{BB962C8B-B14F-4D97-AF65-F5344CB8AC3E}">
        <p14:creationId xmlns:p14="http://schemas.microsoft.com/office/powerpoint/2010/main" val="107813497"/>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1029</Words>
  <Application>Microsoft Office PowerPoint</Application>
  <PresentationFormat>On-screen Show (16:9)</PresentationFormat>
  <Paragraphs>140</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Calibri</vt:lpstr>
      <vt:lpstr>Roboto Condensed Light</vt:lpstr>
      <vt:lpstr>Arial</vt:lpstr>
      <vt:lpstr>Times New Roman</vt:lpstr>
      <vt:lpstr>Arvo</vt:lpstr>
      <vt:lpstr>Roboto Condensed</vt:lpstr>
      <vt:lpstr>Cambria</vt:lpstr>
      <vt:lpstr>Microsoft Sans Serif</vt:lpstr>
      <vt:lpstr>Public Sans Bold</vt:lpstr>
      <vt:lpstr>Salerio template</vt:lpstr>
      <vt:lpstr>PowerPoint Presentation</vt:lpstr>
      <vt:lpstr>PowerPoint Presentation</vt:lpstr>
      <vt:lpstr>Bài 1: NGHỀ NGHIỆP TRONG LĨNH VỰC KĨ THUẬT VÀ CÔNG NGHỆ </vt:lpstr>
      <vt:lpstr>PowerPoint Presentation</vt:lpstr>
      <vt:lpstr>PowerPoint Presentation</vt:lpstr>
      <vt:lpstr>PowerPoint Presentation</vt:lpstr>
      <vt:lpstr>Điền vào 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DELL</dc:creator>
  <cp:lastModifiedBy>ADMIN</cp:lastModifiedBy>
  <cp:revision>29</cp:revision>
  <dcterms:modified xsi:type="dcterms:W3CDTF">2024-08-30T08:28:12Z</dcterms:modified>
</cp:coreProperties>
</file>