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8" r:id="rId3"/>
  </p:sldMasterIdLst>
  <p:notesMasterIdLst>
    <p:notesMasterId r:id="rId9"/>
  </p:notesMasterIdLst>
  <p:sldIdLst>
    <p:sldId id="256" r:id="rId4"/>
    <p:sldId id="406" r:id="rId5"/>
    <p:sldId id="352" r:id="rId6"/>
    <p:sldId id="376" r:id="rId7"/>
    <p:sldId id="353" r:id="rId8"/>
    <p:sldId id="377" r:id="rId10"/>
    <p:sldId id="379" r:id="rId11"/>
    <p:sldId id="298" r:id="rId12"/>
    <p:sldId id="381" r:id="rId13"/>
    <p:sldId id="382" r:id="rId14"/>
    <p:sldId id="266" r:id="rId15"/>
    <p:sldId id="396" r:id="rId16"/>
    <p:sldId id="397" r:id="rId17"/>
    <p:sldId id="404" r:id="rId18"/>
    <p:sldId id="268" r:id="rId19"/>
    <p:sldId id="372" r:id="rId20"/>
    <p:sldId id="405" r:id="rId21"/>
    <p:sldId id="350"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099" autoAdjust="0"/>
  </p:normalViewPr>
  <p:slideViewPr>
    <p:cSldViewPr snapToGrid="0">
      <p:cViewPr varScale="1">
        <p:scale>
          <a:sx n="62" d="100"/>
          <a:sy n="62" d="100"/>
        </p:scale>
        <p:origin x="1254" y="42"/>
      </p:cViewPr>
      <p:guideLst>
        <p:guide orient="horz" pos="2184"/>
        <p:guide pos="38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23.wmf"/><Relationship Id="rId4" Type="http://schemas.openxmlformats.org/officeDocument/2006/relationships/image" Target="../media/image19.wmf"/><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2.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34.wmf"/><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54.wmf"/><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Cặp hình 1 không đồng dạng phối cảnh  vì  không đi qua </a:t>
            </a:r>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olidFill>
                  <a:srgbClr val="000000"/>
                </a:solidFill>
                <a:latin typeface="Arial" panose="020B0604020202020204" pitchFamily="34" charset="0"/>
                <a:cs typeface="Arial" panose="020B0604020202020204" pitchFamily="34" charset="0"/>
                <a:sym typeface="+mn-ea"/>
              </a:rPr>
              <a:t>Các em về nhà nghiên cứu và tìm hiểu thêm. Hai hình đồng dạng trong thế giới tự nhiên, trong kiến trúc sẽ được học trong tiết học sau.</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Cặp hình 1 không đồng dạng phối cảnh  vì  không đi qua </a:t>
            </a:r>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Cặp hình 1 không đồng dạng phối cảnh  vì  không đi qua </a:t>
            </a:r>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HS làm việc nhóm trong khoảng 5 phút</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133F5E9-5DAC-4C4A-9DF5-C2B87276BCC8}"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133F5E9-5DAC-4C4A-9DF5-C2B87276BCC8}"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133F5E9-5DAC-4C4A-9DF5-C2B87276BCC8}"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3F5E9-5DAC-4C4A-9DF5-C2B87276BCC8}"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33F5E9-5DAC-4C4A-9DF5-C2B87276BCC8}"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33F5E9-5DAC-4C4A-9DF5-C2B87276BCC8}"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1" Type="http://schemas.openxmlformats.org/officeDocument/2006/relationships/theme" Target="../theme/theme2.xml"/><Relationship Id="rId10" Type="http://schemas.openxmlformats.org/officeDocument/2006/relationships/image" Target="../media/image1.png"/><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fld>
            <a:endParaRPr lang="en-US" dirty="0"/>
          </a:p>
        </p:txBody>
      </p:sp>
      <p:pic>
        <p:nvPicPr>
          <p:cNvPr id="7" name="Picture 6" descr="Logo, company name&#10;&#10;Description automatically generated"/>
          <p:cNvPicPr>
            <a:picLocks noChangeAspect="1"/>
          </p:cNvPicPr>
          <p:nvPr userDrawn="1"/>
        </p:nvPicPr>
        <p:blipFill>
          <a:blip r:embed="rId10"/>
          <a:stretch>
            <a:fillRect/>
          </a:stretch>
        </p:blipFill>
        <p:spPr>
          <a:xfrm>
            <a:off x="9411307" y="5438588"/>
            <a:ext cx="2086303" cy="16561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fld>
            <a:endParaRPr lang="en-US" dirty="0">
              <a:solidFill>
                <a:prstClr val="black">
                  <a:tint val="75000"/>
                </a:prstClr>
              </a:solidFill>
            </a:endParaRPr>
          </a:p>
        </p:txBody>
      </p:sp>
      <p:pic>
        <p:nvPicPr>
          <p:cNvPr id="7" name="Picture 6" descr="Logo, company name&#10;&#10;Description automatically generated"/>
          <p:cNvPicPr>
            <a:picLocks noChangeAspect="1"/>
          </p:cNvPicPr>
          <p:nvPr userDrawn="1"/>
        </p:nvPicPr>
        <p:blipFill>
          <a:blip r:embed="rId10"/>
          <a:stretch>
            <a:fillRect/>
          </a:stretch>
        </p:blipFill>
        <p:spPr>
          <a:xfrm>
            <a:off x="9411307" y="5438588"/>
            <a:ext cx="2086303" cy="1656138"/>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4.png"/><Relationship Id="rId4" Type="http://schemas.openxmlformats.org/officeDocument/2006/relationships/image" Target="../media/image2.svg"/><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25.wmf"/><Relationship Id="rId8" Type="http://schemas.openxmlformats.org/officeDocument/2006/relationships/oleObject" Target="../embeddings/oleObject30.bin"/><Relationship Id="rId7" Type="http://schemas.openxmlformats.org/officeDocument/2006/relationships/oleObject" Target="../embeddings/oleObject29.bin"/><Relationship Id="rId6" Type="http://schemas.openxmlformats.org/officeDocument/2006/relationships/image" Target="../media/image26.wmf"/><Relationship Id="rId5" Type="http://schemas.openxmlformats.org/officeDocument/2006/relationships/oleObject" Target="../embeddings/oleObject28.bin"/><Relationship Id="rId4" Type="http://schemas.openxmlformats.org/officeDocument/2006/relationships/image" Target="../media/image35.wmf"/><Relationship Id="rId3" Type="http://schemas.openxmlformats.org/officeDocument/2006/relationships/oleObject" Target="../embeddings/oleObject27.bin"/><Relationship Id="rId2" Type="http://schemas.openxmlformats.org/officeDocument/2006/relationships/image" Target="../media/image16.png"/><Relationship Id="rId14" Type="http://schemas.openxmlformats.org/officeDocument/2006/relationships/notesSlide" Target="../notesSlides/notesSlide5.xml"/><Relationship Id="rId13" Type="http://schemas.openxmlformats.org/officeDocument/2006/relationships/vmlDrawing" Target="../drawings/vmlDrawing6.vml"/><Relationship Id="rId12" Type="http://schemas.openxmlformats.org/officeDocument/2006/relationships/slideLayout" Target="../slideLayouts/slideLayout4.xml"/><Relationship Id="rId11" Type="http://schemas.openxmlformats.org/officeDocument/2006/relationships/oleObject" Target="../embeddings/oleObject32.bin"/><Relationship Id="rId10" Type="http://schemas.openxmlformats.org/officeDocument/2006/relationships/oleObject" Target="../embeddings/oleObject31.bin"/><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35.bin"/><Relationship Id="rId8" Type="http://schemas.openxmlformats.org/officeDocument/2006/relationships/image" Target="../media/image41.wmf"/><Relationship Id="rId7" Type="http://schemas.openxmlformats.org/officeDocument/2006/relationships/oleObject" Target="../embeddings/oleObject34.bin"/><Relationship Id="rId6" Type="http://schemas.openxmlformats.org/officeDocument/2006/relationships/image" Target="../media/image40.wmf"/><Relationship Id="rId5" Type="http://schemas.openxmlformats.org/officeDocument/2006/relationships/oleObject" Target="../embeddings/oleObject33.bin"/><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7" Type="http://schemas.openxmlformats.org/officeDocument/2006/relationships/notesSlide" Target="../notesSlides/notesSlide7.xml"/><Relationship Id="rId16" Type="http://schemas.openxmlformats.org/officeDocument/2006/relationships/vmlDrawing" Target="../drawings/vmlDrawing7.vml"/><Relationship Id="rId15" Type="http://schemas.openxmlformats.org/officeDocument/2006/relationships/slideLayout" Target="../slideLayouts/slideLayout4.xml"/><Relationship Id="rId14" Type="http://schemas.openxmlformats.org/officeDocument/2006/relationships/image" Target="../media/image44.wmf"/><Relationship Id="rId13" Type="http://schemas.openxmlformats.org/officeDocument/2006/relationships/oleObject" Target="../embeddings/oleObject37.bin"/><Relationship Id="rId12" Type="http://schemas.openxmlformats.org/officeDocument/2006/relationships/image" Target="../media/image43.wmf"/><Relationship Id="rId11" Type="http://schemas.openxmlformats.org/officeDocument/2006/relationships/oleObject" Target="../embeddings/oleObject36.bin"/><Relationship Id="rId10" Type="http://schemas.openxmlformats.org/officeDocument/2006/relationships/image" Target="../media/image42.wmf"/><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1.bin"/><Relationship Id="rId8" Type="http://schemas.openxmlformats.org/officeDocument/2006/relationships/image" Target="../media/image47.wmf"/><Relationship Id="rId7" Type="http://schemas.openxmlformats.org/officeDocument/2006/relationships/oleObject" Target="../embeddings/oleObject40.bin"/><Relationship Id="rId6" Type="http://schemas.openxmlformats.org/officeDocument/2006/relationships/image" Target="../media/image46.wmf"/><Relationship Id="rId5" Type="http://schemas.openxmlformats.org/officeDocument/2006/relationships/oleObject" Target="../embeddings/oleObject39.bin"/><Relationship Id="rId4" Type="http://schemas.openxmlformats.org/officeDocument/2006/relationships/image" Target="../media/image45.wmf"/><Relationship Id="rId3" Type="http://schemas.openxmlformats.org/officeDocument/2006/relationships/oleObject" Target="../embeddings/oleObject38.bin"/><Relationship Id="rId2" Type="http://schemas.openxmlformats.org/officeDocument/2006/relationships/image" Target="../media/image38.png"/><Relationship Id="rId17" Type="http://schemas.openxmlformats.org/officeDocument/2006/relationships/notesSlide" Target="../notesSlides/notesSlide8.xml"/><Relationship Id="rId16" Type="http://schemas.openxmlformats.org/officeDocument/2006/relationships/vmlDrawing" Target="../drawings/vmlDrawing8.vml"/><Relationship Id="rId15" Type="http://schemas.openxmlformats.org/officeDocument/2006/relationships/slideLayout" Target="../slideLayouts/slideLayout4.xml"/><Relationship Id="rId14" Type="http://schemas.openxmlformats.org/officeDocument/2006/relationships/image" Target="../media/image50.wmf"/><Relationship Id="rId13" Type="http://schemas.openxmlformats.org/officeDocument/2006/relationships/oleObject" Target="../embeddings/oleObject43.bin"/><Relationship Id="rId12" Type="http://schemas.openxmlformats.org/officeDocument/2006/relationships/image" Target="../media/image49.wmf"/><Relationship Id="rId11" Type="http://schemas.openxmlformats.org/officeDocument/2006/relationships/oleObject" Target="../embeddings/oleObject42.bin"/><Relationship Id="rId10" Type="http://schemas.openxmlformats.org/officeDocument/2006/relationships/image" Target="../media/image48.wmf"/><Relationship Id="rId1" Type="http://schemas.openxmlformats.org/officeDocument/2006/relationships/image" Target="../media/image36.png"/></Relationships>
</file>

<file path=ppt/slides/_rels/slide14.xml.rels><?xml version="1.0" encoding="UTF-8" standalone="yes"?>
<Relationships xmlns="http://schemas.openxmlformats.org/package/2006/relationships"><Relationship Id="rId9" Type="http://schemas.openxmlformats.org/officeDocument/2006/relationships/image" Target="../media/image54.wmf"/><Relationship Id="rId8" Type="http://schemas.openxmlformats.org/officeDocument/2006/relationships/oleObject" Target="../embeddings/oleObject47.bin"/><Relationship Id="rId7" Type="http://schemas.openxmlformats.org/officeDocument/2006/relationships/image" Target="../media/image53.wmf"/><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 Id="rId3" Type="http://schemas.openxmlformats.org/officeDocument/2006/relationships/image" Target="../media/image51.wmf"/><Relationship Id="rId2" Type="http://schemas.openxmlformats.org/officeDocument/2006/relationships/oleObject" Target="../embeddings/oleObject44.bin"/><Relationship Id="rId12" Type="http://schemas.openxmlformats.org/officeDocument/2006/relationships/notesSlide" Target="../notesSlides/notesSlide9.xml"/><Relationship Id="rId11" Type="http://schemas.openxmlformats.org/officeDocument/2006/relationships/vmlDrawing" Target="../drawings/vmlDrawing9.vml"/><Relationship Id="rId10" Type="http://schemas.openxmlformats.org/officeDocument/2006/relationships/slideLayout" Target="../slideLayouts/slideLayout4.xml"/><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7.png"/><Relationship Id="rId1"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4.xml"/><Relationship Id="rId7" Type="http://schemas.openxmlformats.org/officeDocument/2006/relationships/oleObject" Target="../embeddings/oleObject4.bin"/><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 Id="rId3" Type="http://schemas.openxmlformats.org/officeDocument/2006/relationships/image" Target="../media/image18.wmf"/><Relationship Id="rId2" Type="http://schemas.openxmlformats.org/officeDocument/2006/relationships/oleObject" Target="../embeddings/oleObject1.bin"/><Relationship Id="rId10" Type="http://schemas.openxmlformats.org/officeDocument/2006/relationships/notesSlide" Target="../notesSlides/notesSlide1.xml"/><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oleObject" Target="../embeddings/oleObject8.bin"/><Relationship Id="rId7" Type="http://schemas.openxmlformats.org/officeDocument/2006/relationships/image" Target="../media/image22.wmf"/><Relationship Id="rId6" Type="http://schemas.openxmlformats.org/officeDocument/2006/relationships/oleObject" Target="../embeddings/oleObject7.bin"/><Relationship Id="rId5" Type="http://schemas.openxmlformats.org/officeDocument/2006/relationships/image" Target="../media/image21.wmf"/><Relationship Id="rId4" Type="http://schemas.openxmlformats.org/officeDocument/2006/relationships/oleObject" Target="../embeddings/oleObject6.bin"/><Relationship Id="rId3" Type="http://schemas.openxmlformats.org/officeDocument/2006/relationships/image" Target="../media/image20.wmf"/><Relationship Id="rId2" Type="http://schemas.openxmlformats.org/officeDocument/2006/relationships/oleObject" Target="../embeddings/oleObject5.bin"/><Relationship Id="rId15" Type="http://schemas.openxmlformats.org/officeDocument/2006/relationships/notesSlide" Target="../notesSlides/notesSlide2.xml"/><Relationship Id="rId14" Type="http://schemas.openxmlformats.org/officeDocument/2006/relationships/vmlDrawing" Target="../drawings/vmlDrawing2.vml"/><Relationship Id="rId13" Type="http://schemas.openxmlformats.org/officeDocument/2006/relationships/slideLayout" Target="../slideLayouts/slideLayout4.xml"/><Relationship Id="rId12" Type="http://schemas.openxmlformats.org/officeDocument/2006/relationships/oleObject" Target="../embeddings/oleObject10.bin"/><Relationship Id="rId11" Type="http://schemas.openxmlformats.org/officeDocument/2006/relationships/image" Target="../media/image23.wmf"/><Relationship Id="rId10" Type="http://schemas.openxmlformats.org/officeDocument/2006/relationships/oleObject" Target="../embeddings/oleObject9.bin"/><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6.bin"/><Relationship Id="rId8" Type="http://schemas.openxmlformats.org/officeDocument/2006/relationships/oleObject" Target="../embeddings/oleObject15.bin"/><Relationship Id="rId7" Type="http://schemas.openxmlformats.org/officeDocument/2006/relationships/oleObject" Target="../embeddings/oleObject14.bin"/><Relationship Id="rId6" Type="http://schemas.openxmlformats.org/officeDocument/2006/relationships/oleObject" Target="../embeddings/oleObject13.bin"/><Relationship Id="rId5" Type="http://schemas.openxmlformats.org/officeDocument/2006/relationships/image" Target="../media/image22.wmf"/><Relationship Id="rId4" Type="http://schemas.openxmlformats.org/officeDocument/2006/relationships/oleObject" Target="../embeddings/oleObject12.bin"/><Relationship Id="rId3" Type="http://schemas.openxmlformats.org/officeDocument/2006/relationships/image" Target="../media/image18.wmf"/><Relationship Id="rId2" Type="http://schemas.openxmlformats.org/officeDocument/2006/relationships/oleObject" Target="../embeddings/oleObject11.bin"/><Relationship Id="rId15" Type="http://schemas.openxmlformats.org/officeDocument/2006/relationships/notesSlide" Target="../notesSlides/notesSlide3.xml"/><Relationship Id="rId14" Type="http://schemas.openxmlformats.org/officeDocument/2006/relationships/vmlDrawing" Target="../drawings/vmlDrawing3.vml"/><Relationship Id="rId13" Type="http://schemas.openxmlformats.org/officeDocument/2006/relationships/slideLayout" Target="../slideLayouts/slideLayout4.xml"/><Relationship Id="rId12" Type="http://schemas.openxmlformats.org/officeDocument/2006/relationships/oleObject" Target="../embeddings/oleObject18.bin"/><Relationship Id="rId11" Type="http://schemas.openxmlformats.org/officeDocument/2006/relationships/oleObject" Target="../embeddings/oleObject17.bin"/><Relationship Id="rId10" Type="http://schemas.openxmlformats.org/officeDocument/2006/relationships/image" Target="../media/image19.wmf"/><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2.bin"/><Relationship Id="rId8" Type="http://schemas.openxmlformats.org/officeDocument/2006/relationships/image" Target="../media/image27.wmf"/><Relationship Id="rId7" Type="http://schemas.openxmlformats.org/officeDocument/2006/relationships/oleObject" Target="../embeddings/oleObject21.bin"/><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25.wmf"/><Relationship Id="rId3" Type="http://schemas.openxmlformats.org/officeDocument/2006/relationships/oleObject" Target="../embeddings/oleObject19.bin"/><Relationship Id="rId2" Type="http://schemas.openxmlformats.org/officeDocument/2006/relationships/image" Target="../media/image24.emf"/><Relationship Id="rId13" Type="http://schemas.openxmlformats.org/officeDocument/2006/relationships/notesSlide" Target="../notesSlides/notesSlide4.xml"/><Relationship Id="rId12" Type="http://schemas.openxmlformats.org/officeDocument/2006/relationships/vmlDrawing" Target="../drawings/vmlDrawing4.vml"/><Relationship Id="rId11" Type="http://schemas.openxmlformats.org/officeDocument/2006/relationships/slideLayout" Target="../slideLayouts/slideLayout4.xml"/><Relationship Id="rId10" Type="http://schemas.openxmlformats.org/officeDocument/2006/relationships/image" Target="../media/image28.wmf"/><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26.bin"/><Relationship Id="rId8" Type="http://schemas.openxmlformats.org/officeDocument/2006/relationships/image" Target="../media/image33.wmf"/><Relationship Id="rId7" Type="http://schemas.openxmlformats.org/officeDocument/2006/relationships/oleObject" Target="../embeddings/oleObject25.bin"/><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 Id="rId3" Type="http://schemas.openxmlformats.org/officeDocument/2006/relationships/oleObject" Target="../embeddings/oleObject23.bin"/><Relationship Id="rId2" Type="http://schemas.openxmlformats.org/officeDocument/2006/relationships/image" Target="../media/image30.png"/><Relationship Id="rId12" Type="http://schemas.openxmlformats.org/officeDocument/2006/relationships/vmlDrawing" Target="../drawings/vmlDrawing5.vml"/><Relationship Id="rId11" Type="http://schemas.openxmlformats.org/officeDocument/2006/relationships/slideLayout" Target="../slideLayouts/slideLayout4.xml"/><Relationship Id="rId10" Type="http://schemas.openxmlformats.org/officeDocument/2006/relationships/image" Target="../media/image34.wmf"/><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p:cNvSpPr>
            <a:spLocks noGrp="1"/>
          </p:cNvSpPr>
          <p:nvPr>
            <p:ph type="ctrTitle"/>
          </p:nvPr>
        </p:nvSpPr>
        <p:spPr>
          <a:xfrm>
            <a:off x="239395" y="2324100"/>
            <a:ext cx="11952605" cy="2204720"/>
          </a:xfrm>
        </p:spPr>
        <p:txBody>
          <a:bodyPr>
            <a:noAutofit/>
          </a:bodyPr>
          <a:lstStyle/>
          <a:p>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HÌNH ĐỒNG DẠNG</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(TIẾT 3)</a:t>
            </a:r>
            <a:endParaRPr lang="en-US" sz="5000" b="1">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 Đặng Thị Hồng Quyên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631394">
            <a:off x="-634327" y="3883012"/>
            <a:ext cx="3194131" cy="3194131"/>
          </a:xfrm>
          <a:prstGeom prst="rect">
            <a:avLst/>
          </a:prstGeom>
        </p:spPr>
      </p:pic>
      <p:pic>
        <p:nvPicPr>
          <p:cNvPr id="19" name="Graphic 18" descr="Rule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89495">
            <a:off x="10171718" y="145767"/>
            <a:ext cx="1574403" cy="1574403"/>
          </a:xfrm>
          <a:prstGeom prst="rect">
            <a:avLst/>
          </a:prstGeom>
        </p:spPr>
      </p:pic>
      <p:pic>
        <p:nvPicPr>
          <p:cNvPr id="21" name="Graphic 20" descr="Pencil"/>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20790">
            <a:off x="10917677" y="783939"/>
            <a:ext cx="1488402" cy="1488402"/>
          </a:xfrm>
          <a:prstGeom prst="rect">
            <a:avLst/>
          </a:prstGeom>
        </p:spPr>
      </p:pic>
      <p:sp>
        <p:nvSpPr>
          <p:cNvPr id="12" name="Subtitle 2"/>
          <p:cNvSpPr txBox="1"/>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endPar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p:cNvSpPr txBox="1"/>
          <p:nvPr/>
        </p:nvSpPr>
        <p:spPr>
          <a:xfrm>
            <a:off x="4397104" y="2138683"/>
            <a:ext cx="6762750" cy="829945"/>
          </a:xfrm>
          <a:prstGeom prst="rect">
            <a:avLst/>
          </a:prstGeom>
          <a:noFill/>
        </p:spPr>
        <p:txBody>
          <a:bodyPr wrap="square">
            <a:spAutoFit/>
          </a:bodyPr>
          <a:lstStyle/>
          <a:p>
            <a:r>
              <a:rPr lang="en-US" sz="4800" b="1">
                <a:solidFill>
                  <a:schemeClr val="accent2">
                    <a:lumMod val="75000"/>
                  </a:schemeClr>
                </a:solidFill>
                <a:latin typeface="Times New Roman" panose="02020603050405020304" pitchFamily="18" charset="0"/>
                <a:cs typeface="Times New Roman" panose="02020603050405020304" pitchFamily="18" charset="0"/>
              </a:rPr>
              <a:t>HH8 - CVII - §9</a:t>
            </a:r>
            <a:endParaRPr lang="en-US" sz="4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5400000">
            <a:off x="8732643" y="3218530"/>
            <a:ext cx="6891246" cy="653685"/>
            <a:chOff x="4871257" y="-168332"/>
            <a:chExt cx="7501721" cy="653685"/>
          </a:xfrm>
        </p:grpSpPr>
        <p:sp>
          <p:nvSpPr>
            <p:cNvPr id="28" name="Rectangle: Rounded Corners 28"/>
            <p:cNvSpPr/>
            <p:nvPr/>
          </p:nvSpPr>
          <p:spPr>
            <a:xfrm>
              <a:off x="4871257" y="-168332"/>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5268730" y="-23833"/>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104" name="Text Box 103"/>
          <p:cNvSpPr txBox="1"/>
          <p:nvPr/>
        </p:nvSpPr>
        <p:spPr>
          <a:xfrm>
            <a:off x="720725" y="198755"/>
            <a:ext cx="4110355" cy="521970"/>
          </a:xfrm>
          <a:prstGeom prst="rect">
            <a:avLst/>
          </a:prstGeom>
          <a:noFill/>
          <a:ln w="9525">
            <a:noFill/>
          </a:ln>
        </p:spPr>
        <p:txBody>
          <a:bodyPr wrap="square">
            <a:spAutoFit/>
          </a:bodyPr>
          <a:p>
            <a:pPr indent="0"/>
            <a:r>
              <a:rPr lang="en-US" sz="2800" b="1">
                <a:solidFill>
                  <a:srgbClr val="000000"/>
                </a:solidFill>
                <a:latin typeface="Times New Roman" panose="02020603050405020304" pitchFamily="18" charset="0"/>
                <a:cs typeface="Calibri" panose="020F0502020204030204" charset="0"/>
              </a:rPr>
              <a:t>* Ví dụ 3/</a:t>
            </a:r>
            <a:r>
              <a:rPr lang="en-US" sz="2800" b="1">
                <a:solidFill>
                  <a:srgbClr val="000000"/>
                </a:solidFill>
                <a:latin typeface="Times New Roman" panose="02020603050405020304" pitchFamily="18" charset="0"/>
                <a:cs typeface="Calibri" panose="020F0502020204030204" charset="0"/>
                <a:sym typeface="+mn-ea"/>
              </a:rPr>
              <a:t>SGK trang 88</a:t>
            </a:r>
            <a:r>
              <a:rPr lang="en-US" sz="2800" b="1">
                <a:solidFill>
                  <a:srgbClr val="000000"/>
                </a:solidFill>
                <a:latin typeface="Times New Roman" panose="02020603050405020304" pitchFamily="18" charset="0"/>
                <a:cs typeface="Calibri" panose="020F0502020204030204" charset="0"/>
              </a:rPr>
              <a:t>:</a:t>
            </a:r>
            <a:endParaRPr lang="en-US" sz="2800" b="1">
              <a:solidFill>
                <a:srgbClr val="000000"/>
              </a:solidFill>
              <a:latin typeface="Times New Roman" panose="02020603050405020304" pitchFamily="18" charset="0"/>
              <a:cs typeface="Calibri" panose="020F0502020204030204" charset="0"/>
            </a:endParaRPr>
          </a:p>
        </p:txBody>
      </p:sp>
      <p:pic>
        <p:nvPicPr>
          <p:cNvPr id="26" name="Picture 177"/>
          <p:cNvPicPr>
            <a:picLocks noChangeAspect="1"/>
          </p:cNvPicPr>
          <p:nvPr>
            <p:ph sz="half" idx="1"/>
          </p:nvPr>
        </p:nvPicPr>
        <p:blipFill>
          <a:blip r:embed="rId1"/>
          <a:stretch>
            <a:fillRect/>
          </a:stretch>
        </p:blipFill>
        <p:spPr>
          <a:xfrm>
            <a:off x="3128645" y="720725"/>
            <a:ext cx="5181600" cy="2427605"/>
          </a:xfrm>
          <a:prstGeom prst="rect">
            <a:avLst/>
          </a:prstGeom>
          <a:noFill/>
          <a:ln>
            <a:noFill/>
          </a:ln>
        </p:spPr>
      </p:pic>
      <p:pic>
        <p:nvPicPr>
          <p:cNvPr id="12" name="!!3"/>
          <p:cNvPicPr>
            <a:picLocks noChangeAspect="1"/>
          </p:cNvPicPr>
          <p:nvPr>
            <p:ph sz="half" idx="2"/>
          </p:nvPr>
        </p:nvPicPr>
        <p:blipFill>
          <a:blip r:embed="rId2"/>
          <a:stretch>
            <a:fillRect/>
          </a:stretch>
        </p:blipFill>
        <p:spPr>
          <a:xfrm>
            <a:off x="191135" y="5269865"/>
            <a:ext cx="1780540" cy="1588135"/>
          </a:xfrm>
          <a:prstGeom prst="rect">
            <a:avLst/>
          </a:prstGeom>
        </p:spPr>
      </p:pic>
      <p:grpSp>
        <p:nvGrpSpPr>
          <p:cNvPr id="4" name="Group 3"/>
          <p:cNvGrpSpPr/>
          <p:nvPr/>
        </p:nvGrpSpPr>
        <p:grpSpPr>
          <a:xfrm>
            <a:off x="577215" y="3276600"/>
            <a:ext cx="10696575" cy="521970"/>
            <a:chOff x="575" y="6194"/>
            <a:chExt cx="16845" cy="822"/>
          </a:xfrm>
        </p:grpSpPr>
        <p:sp>
          <p:nvSpPr>
            <p:cNvPr id="7" name="Text Box 6"/>
            <p:cNvSpPr txBox="1"/>
            <p:nvPr/>
          </p:nvSpPr>
          <p:spPr>
            <a:xfrm>
              <a:off x="575" y="6194"/>
              <a:ext cx="16551" cy="822"/>
            </a:xfrm>
            <a:prstGeom prst="rect">
              <a:avLst/>
            </a:prstGeom>
            <a:noFill/>
            <a:ln w="9525">
              <a:noFill/>
            </a:ln>
          </p:spPr>
          <p:txBody>
            <a:bodyPr wrap="square">
              <a:spAutoFit/>
            </a:bodyPr>
            <a:p>
              <a:pPr indent="0"/>
              <a:r>
                <a:rPr lang="en-US" sz="2800" b="1">
                  <a:solidFill>
                    <a:srgbClr val="000000"/>
                  </a:solidFill>
                  <a:latin typeface="Times New Roman" panose="02020603050405020304" pitchFamily="18" charset="0"/>
                  <a:cs typeface="Calibri" panose="020F0502020204030204" charset="0"/>
                </a:rPr>
                <a:t>Bước 1:</a:t>
              </a:r>
              <a:r>
                <a:rPr lang="en-US" sz="2800">
                  <a:solidFill>
                    <a:srgbClr val="000000"/>
                  </a:solidFill>
                  <a:latin typeface="Times New Roman" panose="02020603050405020304" pitchFamily="18" charset="0"/>
                  <a:cs typeface="Calibri" panose="020F0502020204030204" charset="0"/>
                </a:rPr>
                <a:t> Chứng minh hình vuông                   bằng hình vuông             </a:t>
              </a:r>
              <a:endParaRPr lang="en-US" sz="2800">
                <a:solidFill>
                  <a:srgbClr val="000000"/>
                </a:solidFill>
                <a:latin typeface="Times New Roman" panose="02020603050405020304" pitchFamily="18" charset="0"/>
                <a:cs typeface="Calibri" panose="020F0502020204030204" charset="0"/>
              </a:endParaRPr>
            </a:p>
          </p:txBody>
        </p:sp>
        <p:graphicFrame>
          <p:nvGraphicFramePr>
            <p:cNvPr id="10" name="Object 9"/>
            <p:cNvGraphicFramePr/>
            <p:nvPr/>
          </p:nvGraphicFramePr>
          <p:xfrm>
            <a:off x="8295" y="6240"/>
            <a:ext cx="2698" cy="696"/>
          </p:xfrm>
          <a:graphic>
            <a:graphicData uri="http://schemas.openxmlformats.org/presentationml/2006/ole">
              <mc:AlternateContent xmlns:mc="http://schemas.openxmlformats.org/markup-compatibility/2006">
                <mc:Choice xmlns:v="urn:schemas-microsoft-com:vml" Requires="v">
                  <p:oleObj spid="_x0000_s11" name="" r:id="rId3" imgW="698500" imgH="177165" progId="Equation.DSMT4">
                    <p:embed/>
                  </p:oleObj>
                </mc:Choice>
                <mc:Fallback>
                  <p:oleObj name="" r:id="rId3" imgW="698500" imgH="177165" progId="Equation.DSMT4">
                    <p:embed/>
                    <p:pic>
                      <p:nvPicPr>
                        <p:cNvPr id="0" name="Picture 3"/>
                        <p:cNvPicPr/>
                        <p:nvPr/>
                      </p:nvPicPr>
                      <p:blipFill>
                        <a:blip r:embed="rId4"/>
                        <a:stretch>
                          <a:fillRect/>
                        </a:stretch>
                      </p:blipFill>
                      <p:spPr>
                        <a:xfrm>
                          <a:off x="8295" y="6240"/>
                          <a:ext cx="2698" cy="696"/>
                        </a:xfrm>
                        <a:prstGeom prst="rect">
                          <a:avLst/>
                        </a:prstGeom>
                      </p:spPr>
                    </p:pic>
                  </p:oleObj>
                </mc:Fallback>
              </mc:AlternateContent>
            </a:graphicData>
          </a:graphic>
        </p:graphicFrame>
        <p:graphicFrame>
          <p:nvGraphicFramePr>
            <p:cNvPr id="2" name="Object 1"/>
            <p:cNvGraphicFramePr/>
            <p:nvPr/>
          </p:nvGraphicFramePr>
          <p:xfrm>
            <a:off x="14869" y="6234"/>
            <a:ext cx="2551" cy="696"/>
          </p:xfrm>
          <a:graphic>
            <a:graphicData uri="http://schemas.openxmlformats.org/presentationml/2006/ole">
              <mc:AlternateContent xmlns:mc="http://schemas.openxmlformats.org/markup-compatibility/2006">
                <mc:Choice xmlns:v="urn:schemas-microsoft-com:vml" Requires="v">
                  <p:oleObj spid="_x0000_s3" name="" r:id="rId5" imgW="660400" imgH="177165" progId="Equation.DSMT4">
                    <p:embed/>
                  </p:oleObj>
                </mc:Choice>
                <mc:Fallback>
                  <p:oleObj name="" r:id="rId5" imgW="660400" imgH="177165" progId="Equation.DSMT4">
                    <p:embed/>
                    <p:pic>
                      <p:nvPicPr>
                        <p:cNvPr id="0" name="Picture 3"/>
                        <p:cNvPicPr/>
                        <p:nvPr/>
                      </p:nvPicPr>
                      <p:blipFill>
                        <a:blip r:embed="rId6"/>
                        <a:stretch>
                          <a:fillRect/>
                        </a:stretch>
                      </p:blipFill>
                      <p:spPr>
                        <a:xfrm>
                          <a:off x="14869" y="6234"/>
                          <a:ext cx="2551" cy="696"/>
                        </a:xfrm>
                        <a:prstGeom prst="rect">
                          <a:avLst/>
                        </a:prstGeom>
                      </p:spPr>
                    </p:pic>
                  </p:oleObj>
                </mc:Fallback>
              </mc:AlternateContent>
            </a:graphicData>
          </a:graphic>
        </p:graphicFrame>
      </p:grpSp>
      <p:grpSp>
        <p:nvGrpSpPr>
          <p:cNvPr id="14" name="Group 13"/>
          <p:cNvGrpSpPr/>
          <p:nvPr/>
        </p:nvGrpSpPr>
        <p:grpSpPr>
          <a:xfrm>
            <a:off x="719455" y="3801110"/>
            <a:ext cx="10366375" cy="953135"/>
            <a:chOff x="1187" y="6423"/>
            <a:chExt cx="16325" cy="1501"/>
          </a:xfrm>
        </p:grpSpPr>
        <p:sp>
          <p:nvSpPr>
            <p:cNvPr id="5" name="Text Box 4"/>
            <p:cNvSpPr txBox="1"/>
            <p:nvPr/>
          </p:nvSpPr>
          <p:spPr>
            <a:xfrm>
              <a:off x="1187" y="6423"/>
              <a:ext cx="16325" cy="1501"/>
            </a:xfrm>
            <a:prstGeom prst="rect">
              <a:avLst/>
            </a:prstGeom>
            <a:noFill/>
            <a:ln w="9525">
              <a:noFill/>
            </a:ln>
          </p:spPr>
          <p:txBody>
            <a:bodyPr wrap="square">
              <a:spAutoFit/>
            </a:bodyPr>
            <a:p>
              <a:pPr indent="0"/>
              <a:r>
                <a:rPr lang="en-US" sz="2800" b="1">
                  <a:solidFill>
                    <a:srgbClr val="000000"/>
                  </a:solidFill>
                  <a:latin typeface="Times New Roman" panose="02020603050405020304" pitchFamily="18" charset="0"/>
                  <a:cs typeface="Calibri" panose="020F0502020204030204" charset="0"/>
                </a:rPr>
                <a:t>Bước 2:</a:t>
              </a:r>
              <a:r>
                <a:rPr lang="en-US" sz="2800">
                  <a:solidFill>
                    <a:srgbClr val="000000"/>
                  </a:solidFill>
                  <a:latin typeface="Times New Roman" panose="02020603050405020304" pitchFamily="18" charset="0"/>
                  <a:cs typeface="Calibri" panose="020F0502020204030204" charset="0"/>
                </a:rPr>
                <a:t> Chứng minh hình vuông                    đồng dạng phối cảnh với hình vuông             </a:t>
              </a:r>
              <a:endParaRPr lang="en-US" sz="2800">
                <a:solidFill>
                  <a:srgbClr val="000000"/>
                </a:solidFill>
                <a:latin typeface="Times New Roman" panose="02020603050405020304" pitchFamily="18" charset="0"/>
                <a:cs typeface="Calibri" panose="020F0502020204030204" charset="0"/>
              </a:endParaRPr>
            </a:p>
          </p:txBody>
        </p:sp>
        <p:graphicFrame>
          <p:nvGraphicFramePr>
            <p:cNvPr id="6" name="Object 5"/>
            <p:cNvGraphicFramePr/>
            <p:nvPr/>
          </p:nvGraphicFramePr>
          <p:xfrm>
            <a:off x="8828" y="6486"/>
            <a:ext cx="2698" cy="696"/>
          </p:xfrm>
          <a:graphic>
            <a:graphicData uri="http://schemas.openxmlformats.org/presentationml/2006/ole">
              <mc:AlternateContent xmlns:mc="http://schemas.openxmlformats.org/markup-compatibility/2006">
                <mc:Choice xmlns:v="urn:schemas-microsoft-com:vml" Requires="v">
                  <p:oleObj spid="_x0000_s8" name="" r:id="rId7" imgW="698500" imgH="177165" progId="Equation.DSMT4">
                    <p:embed/>
                  </p:oleObj>
                </mc:Choice>
                <mc:Fallback>
                  <p:oleObj name="" r:id="rId7" imgW="698500" imgH="177165" progId="Equation.DSMT4">
                    <p:embed/>
                    <p:pic>
                      <p:nvPicPr>
                        <p:cNvPr id="0" name="Picture 3"/>
                        <p:cNvPicPr/>
                        <p:nvPr/>
                      </p:nvPicPr>
                      <p:blipFill>
                        <a:blip r:embed="rId4"/>
                        <a:stretch>
                          <a:fillRect/>
                        </a:stretch>
                      </p:blipFill>
                      <p:spPr>
                        <a:xfrm>
                          <a:off x="8828" y="6486"/>
                          <a:ext cx="2698" cy="696"/>
                        </a:xfrm>
                        <a:prstGeom prst="rect">
                          <a:avLst/>
                        </a:prstGeom>
                      </p:spPr>
                    </p:pic>
                  </p:oleObj>
                </mc:Fallback>
              </mc:AlternateContent>
            </a:graphicData>
          </a:graphic>
        </p:graphicFrame>
        <p:graphicFrame>
          <p:nvGraphicFramePr>
            <p:cNvPr id="9" name="Object 8"/>
            <p:cNvGraphicFramePr/>
            <p:nvPr/>
          </p:nvGraphicFramePr>
          <p:xfrm>
            <a:off x="3963" y="7156"/>
            <a:ext cx="1864" cy="696"/>
          </p:xfrm>
          <a:graphic>
            <a:graphicData uri="http://schemas.openxmlformats.org/presentationml/2006/ole">
              <mc:AlternateContent xmlns:mc="http://schemas.openxmlformats.org/markup-compatibility/2006">
                <mc:Choice xmlns:v="urn:schemas-microsoft-com:vml" Requires="v">
                  <p:oleObj spid="_x0000_s13" name="" r:id="rId8" imgW="482600" imgH="177165" progId="Equation.DSMT4">
                    <p:embed/>
                  </p:oleObj>
                </mc:Choice>
                <mc:Fallback>
                  <p:oleObj name="" r:id="rId8" imgW="482600" imgH="177165" progId="Equation.DSMT4">
                    <p:embed/>
                    <p:pic>
                      <p:nvPicPr>
                        <p:cNvPr id="0" name="Picture 3"/>
                        <p:cNvPicPr/>
                        <p:nvPr/>
                      </p:nvPicPr>
                      <p:blipFill>
                        <a:blip r:embed="rId9"/>
                        <a:stretch>
                          <a:fillRect/>
                        </a:stretch>
                      </p:blipFill>
                      <p:spPr>
                        <a:xfrm>
                          <a:off x="3963" y="7156"/>
                          <a:ext cx="1864" cy="696"/>
                        </a:xfrm>
                        <a:prstGeom prst="rect">
                          <a:avLst/>
                        </a:prstGeom>
                      </p:spPr>
                    </p:pic>
                  </p:oleObj>
                </mc:Fallback>
              </mc:AlternateContent>
            </a:graphicData>
          </a:graphic>
        </p:graphicFrame>
      </p:grpSp>
      <p:grpSp>
        <p:nvGrpSpPr>
          <p:cNvPr id="21" name="Group 20"/>
          <p:cNvGrpSpPr/>
          <p:nvPr/>
        </p:nvGrpSpPr>
        <p:grpSpPr>
          <a:xfrm>
            <a:off x="362585" y="4756150"/>
            <a:ext cx="11536045" cy="521970"/>
            <a:chOff x="571" y="7490"/>
            <a:chExt cx="18167" cy="822"/>
          </a:xfrm>
        </p:grpSpPr>
        <p:sp>
          <p:nvSpPr>
            <p:cNvPr id="15" name="Text Box 14"/>
            <p:cNvSpPr txBox="1"/>
            <p:nvPr/>
          </p:nvSpPr>
          <p:spPr>
            <a:xfrm>
              <a:off x="571" y="7490"/>
              <a:ext cx="16325" cy="822"/>
            </a:xfrm>
            <a:prstGeom prst="rect">
              <a:avLst/>
            </a:prstGeom>
            <a:noFill/>
            <a:ln w="9525">
              <a:noFill/>
            </a:ln>
          </p:spPr>
          <p:txBody>
            <a:bodyPr wrap="square">
              <a:spAutoFit/>
            </a:bodyPr>
            <a:p>
              <a:pPr indent="0"/>
              <a:r>
                <a:rPr lang="en-US" sz="2800" b="1">
                  <a:solidFill>
                    <a:srgbClr val="000000"/>
                  </a:solidFill>
                  <a:latin typeface="Times New Roman" panose="02020603050405020304" pitchFamily="18" charset="0"/>
                  <a:cs typeface="Calibri" panose="020F0502020204030204" charset="0"/>
                </a:rPr>
                <a:t>Bước 3:</a:t>
              </a:r>
              <a:r>
                <a:rPr lang="en-US" sz="2800">
                  <a:solidFill>
                    <a:srgbClr val="000000"/>
                  </a:solidFill>
                  <a:latin typeface="Times New Roman" panose="02020603050405020304" pitchFamily="18" charset="0"/>
                  <a:cs typeface="Calibri" panose="020F0502020204030204" charset="0"/>
                </a:rPr>
                <a:t> Chứng minh hình vuông               đồng dạng với hình vuông             </a:t>
              </a:r>
              <a:endParaRPr lang="en-US" sz="2800">
                <a:solidFill>
                  <a:srgbClr val="000000"/>
                </a:solidFill>
                <a:latin typeface="Times New Roman" panose="02020603050405020304" pitchFamily="18" charset="0"/>
                <a:cs typeface="Calibri" panose="020F0502020204030204" charset="0"/>
              </a:endParaRPr>
            </a:p>
          </p:txBody>
        </p:sp>
        <p:graphicFrame>
          <p:nvGraphicFramePr>
            <p:cNvPr id="16" name="Object 15"/>
            <p:cNvGraphicFramePr/>
            <p:nvPr/>
          </p:nvGraphicFramePr>
          <p:xfrm>
            <a:off x="8364" y="7537"/>
            <a:ext cx="1864" cy="696"/>
          </p:xfrm>
          <a:graphic>
            <a:graphicData uri="http://schemas.openxmlformats.org/presentationml/2006/ole">
              <mc:AlternateContent xmlns:mc="http://schemas.openxmlformats.org/markup-compatibility/2006">
                <mc:Choice xmlns:v="urn:schemas-microsoft-com:vml" Requires="v">
                  <p:oleObj spid="_x0000_s17" name="" r:id="rId10" imgW="482600" imgH="177165" progId="Equation.DSMT4">
                    <p:embed/>
                  </p:oleObj>
                </mc:Choice>
                <mc:Fallback>
                  <p:oleObj name="" r:id="rId10" imgW="482600" imgH="177165" progId="Equation.DSMT4">
                    <p:embed/>
                    <p:pic>
                      <p:nvPicPr>
                        <p:cNvPr id="0" name="Picture 3"/>
                        <p:cNvPicPr/>
                        <p:nvPr/>
                      </p:nvPicPr>
                      <p:blipFill>
                        <a:blip r:embed="rId9"/>
                        <a:stretch>
                          <a:fillRect/>
                        </a:stretch>
                      </p:blipFill>
                      <p:spPr>
                        <a:xfrm>
                          <a:off x="8364" y="7537"/>
                          <a:ext cx="1864" cy="696"/>
                        </a:xfrm>
                        <a:prstGeom prst="rect">
                          <a:avLst/>
                        </a:prstGeom>
                      </p:spPr>
                    </p:pic>
                  </p:oleObj>
                </mc:Fallback>
              </mc:AlternateContent>
            </a:graphicData>
          </a:graphic>
        </p:graphicFrame>
        <p:graphicFrame>
          <p:nvGraphicFramePr>
            <p:cNvPr id="18" name="Object 17"/>
            <p:cNvGraphicFramePr/>
            <p:nvPr/>
          </p:nvGraphicFramePr>
          <p:xfrm>
            <a:off x="16187" y="7507"/>
            <a:ext cx="2551" cy="696"/>
          </p:xfrm>
          <a:graphic>
            <a:graphicData uri="http://schemas.openxmlformats.org/presentationml/2006/ole">
              <mc:AlternateContent xmlns:mc="http://schemas.openxmlformats.org/markup-compatibility/2006">
                <mc:Choice xmlns:v="urn:schemas-microsoft-com:vml" Requires="v">
                  <p:oleObj spid="_x0000_s19" name="" r:id="rId11" imgW="660400" imgH="177165" progId="Equation.DSMT4">
                    <p:embed/>
                  </p:oleObj>
                </mc:Choice>
                <mc:Fallback>
                  <p:oleObj name="" r:id="rId11" imgW="660400" imgH="177165" progId="Equation.DSMT4">
                    <p:embed/>
                    <p:pic>
                      <p:nvPicPr>
                        <p:cNvPr id="0" name="Picture 3"/>
                        <p:cNvPicPr/>
                        <p:nvPr/>
                      </p:nvPicPr>
                      <p:blipFill>
                        <a:blip r:embed="rId6"/>
                        <a:stretch>
                          <a:fillRect/>
                        </a:stretch>
                      </p:blipFill>
                      <p:spPr>
                        <a:xfrm>
                          <a:off x="16187" y="7507"/>
                          <a:ext cx="2551" cy="696"/>
                        </a:xfrm>
                        <a:prstGeom prst="rect">
                          <a:avLst/>
                        </a:prstGeom>
                      </p:spPr>
                    </p:pic>
                  </p:oleObj>
                </mc:Fallback>
              </mc:AlternateContent>
            </a:graphicData>
          </a:graphic>
        </p:graphicFrame>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3556000" y="1639570"/>
            <a:ext cx="5080000" cy="521970"/>
          </a:xfrm>
          <a:prstGeom prst="rect">
            <a:avLst/>
          </a:prstGeom>
          <a:noFill/>
          <a:ln w="9525">
            <a:noFill/>
          </a:ln>
        </p:spPr>
        <p:txBody>
          <a:bodyPr>
            <a:spAutoFit/>
          </a:bodyPr>
          <a:p>
            <a:pPr indent="0"/>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cs typeface="Arial" panose="020B0604020202020204" pitchFamily="34" charset="0"/>
            </a:endParaRPr>
          </a:p>
        </p:txBody>
      </p:sp>
      <p:sp>
        <p:nvSpPr>
          <p:cNvPr id="100" name="Text Box 99"/>
          <p:cNvSpPr txBox="1"/>
          <p:nvPr/>
        </p:nvSpPr>
        <p:spPr>
          <a:xfrm>
            <a:off x="614680" y="1020445"/>
            <a:ext cx="5080000" cy="521970"/>
          </a:xfrm>
          <a:prstGeom prst="rect">
            <a:avLst/>
          </a:prstGeom>
          <a:noFill/>
          <a:ln w="9525">
            <a:noFill/>
          </a:ln>
        </p:spPr>
        <p:txBody>
          <a:bodyPr>
            <a:spAutoFit/>
          </a:bodyPr>
          <a:p>
            <a:pPr indent="0"/>
            <a:r>
              <a:rPr lang="en-US" sz="2800" b="1">
                <a:solidFill>
                  <a:srgbClr val="000000"/>
                </a:solidFill>
                <a:latin typeface="Times New Roman" panose="02020603050405020304" pitchFamily="18" charset="0"/>
                <a:cs typeface="Calibri" panose="020F0502020204030204" charset="0"/>
              </a:rPr>
              <a:t>* Bài 2: SGK – Trang 89</a:t>
            </a:r>
            <a:endParaRPr lang="en-US" sz="2800" b="1">
              <a:solidFill>
                <a:srgbClr val="000000"/>
              </a:solidFill>
              <a:latin typeface="Times New Roman" panose="02020603050405020304" pitchFamily="18" charset="0"/>
              <a:cs typeface="Calibri" panose="020F0502020204030204" charset="0"/>
            </a:endParaRPr>
          </a:p>
        </p:txBody>
      </p:sp>
      <p:sp>
        <p:nvSpPr>
          <p:cNvPr id="2" name="Text Box 1"/>
          <p:cNvSpPr txBox="1"/>
          <p:nvPr/>
        </p:nvSpPr>
        <p:spPr>
          <a:xfrm>
            <a:off x="793750" y="5118418"/>
            <a:ext cx="5080000" cy="953135"/>
          </a:xfrm>
          <a:prstGeom prst="rect">
            <a:avLst/>
          </a:prstGeom>
          <a:noFill/>
          <a:ln w="9525">
            <a:noFill/>
          </a:ln>
        </p:spPr>
        <p:txBody>
          <a:bodyPr>
            <a:spAutoFit/>
          </a:bodyPr>
          <a:p>
            <a:pPr indent="0"/>
            <a:r>
              <a:rPr lang="en-US" sz="2800" b="1">
                <a:latin typeface="Times New Roman" panose="02020603050405020304" pitchFamily="18" charset="0"/>
              </a:rPr>
              <a:t>Nhóm 1+3:</a:t>
            </a:r>
            <a:r>
              <a:rPr lang="en-US" sz="2800" b="0">
                <a:latin typeface="Times New Roman" panose="02020603050405020304" pitchFamily="18" charset="0"/>
              </a:rPr>
              <a:t> làm ý a + ý c</a:t>
            </a:r>
            <a:r>
              <a:rPr lang="en-US" sz="2800" b="1">
                <a:latin typeface="Times New Roman" panose="02020603050405020304" pitchFamily="18" charset="0"/>
              </a:rPr>
              <a:t>Nhóm 2+4:</a:t>
            </a:r>
            <a:r>
              <a:rPr lang="en-US" sz="2800" b="0">
                <a:latin typeface="Times New Roman" panose="02020603050405020304" pitchFamily="18" charset="0"/>
              </a:rPr>
              <a:t> làm ý b + ý c</a:t>
            </a:r>
            <a:endParaRPr lang="en-US" sz="2800"/>
          </a:p>
        </p:txBody>
      </p:sp>
      <p:pic>
        <p:nvPicPr>
          <p:cNvPr id="25" name="Picture 219"/>
          <p:cNvPicPr>
            <a:picLocks noChangeAspect="1"/>
          </p:cNvPicPr>
          <p:nvPr>
            <p:ph idx="1"/>
          </p:nvPr>
        </p:nvPicPr>
        <p:blipFill>
          <a:blip r:embed="rId1"/>
          <a:stretch>
            <a:fillRect/>
          </a:stretch>
        </p:blipFill>
        <p:spPr>
          <a:xfrm>
            <a:off x="4634230" y="1020445"/>
            <a:ext cx="6822440" cy="4000500"/>
          </a:xfrm>
          <a:prstGeom prst="rect">
            <a:avLst/>
          </a:prstGeom>
          <a:noFill/>
          <a:ln>
            <a:noFill/>
          </a:ln>
        </p:spPr>
      </p:pic>
      <p:sp>
        <p:nvSpPr>
          <p:cNvPr id="3" name="!!4"/>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latin typeface="Times New Roman" panose="02020603050405020304" pitchFamily="18" charset="0"/>
                <a:cs typeface="Times New Roman" panose="02020603050405020304" pitchFamily="18" charset="0"/>
              </a:rPr>
              <a:t>HOẠT ĐỘNG LUYỆN TẬP</a:t>
            </a:r>
            <a:endParaRPr lang="en-US" sz="28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71145" y="132715"/>
            <a:ext cx="5080000" cy="521970"/>
          </a:xfrm>
          <a:prstGeom prst="rect">
            <a:avLst/>
          </a:prstGeom>
          <a:noFill/>
          <a:ln w="9525">
            <a:noFill/>
          </a:ln>
        </p:spPr>
        <p:txBody>
          <a:bodyPr>
            <a:spAutoFit/>
          </a:bodyPr>
          <a:p>
            <a:pPr indent="0"/>
            <a:r>
              <a:rPr lang="en-US" sz="2800" b="1">
                <a:solidFill>
                  <a:srgbClr val="000000"/>
                </a:solidFill>
                <a:latin typeface="Times New Roman" panose="02020603050405020304" pitchFamily="18" charset="0"/>
                <a:cs typeface="Calibri" panose="020F0502020204030204" charset="0"/>
              </a:rPr>
              <a:t>* Bài 2: SGK – Trang 89</a:t>
            </a:r>
            <a:endParaRPr lang="en-US" sz="2800" b="1">
              <a:solidFill>
                <a:srgbClr val="000000"/>
              </a:solidFill>
              <a:latin typeface="Times New Roman" panose="02020603050405020304" pitchFamily="18" charset="0"/>
              <a:cs typeface="Calibri" panose="020F0502020204030204" charset="0"/>
            </a:endParaRPr>
          </a:p>
        </p:txBody>
      </p:sp>
      <p:pic>
        <p:nvPicPr>
          <p:cNvPr id="25" name="Picture 219"/>
          <p:cNvPicPr>
            <a:picLocks noChangeAspect="1"/>
          </p:cNvPicPr>
          <p:nvPr>
            <p:ph sz="half" idx="1"/>
          </p:nvPr>
        </p:nvPicPr>
        <p:blipFill>
          <a:blip r:embed="rId1"/>
          <a:stretch>
            <a:fillRect/>
          </a:stretch>
        </p:blipFill>
        <p:spPr>
          <a:xfrm>
            <a:off x="5638800" y="458470"/>
            <a:ext cx="6020435" cy="3531235"/>
          </a:xfrm>
          <a:prstGeom prst="rect">
            <a:avLst/>
          </a:prstGeom>
          <a:noFill/>
          <a:ln>
            <a:noFill/>
          </a:ln>
        </p:spPr>
      </p:pic>
      <p:grpSp>
        <p:nvGrpSpPr>
          <p:cNvPr id="7" name="Group 6"/>
          <p:cNvGrpSpPr/>
          <p:nvPr/>
        </p:nvGrpSpPr>
        <p:grpSpPr>
          <a:xfrm>
            <a:off x="271145" y="873125"/>
            <a:ext cx="5080000" cy="2245360"/>
            <a:chOff x="427" y="1375"/>
            <a:chExt cx="8000" cy="3536"/>
          </a:xfrm>
        </p:grpSpPr>
        <p:sp>
          <p:nvSpPr>
            <p:cNvPr id="4" name="Text Box 3"/>
            <p:cNvSpPr txBox="1"/>
            <p:nvPr/>
          </p:nvSpPr>
          <p:spPr>
            <a:xfrm>
              <a:off x="427" y="1375"/>
              <a:ext cx="8000" cy="3536"/>
            </a:xfrm>
            <a:prstGeom prst="rect">
              <a:avLst/>
            </a:prstGeom>
            <a:noFill/>
            <a:ln w="9525">
              <a:noFill/>
            </a:ln>
          </p:spPr>
          <p:txBody>
            <a:bodyPr>
              <a:spAutoFit/>
            </a:bodyPr>
            <a:p>
              <a:pPr indent="0"/>
              <a:r>
                <a:rPr lang="en-US" sz="2800" b="0">
                  <a:solidFill>
                    <a:srgbClr val="000000"/>
                  </a:solidFill>
                  <a:latin typeface="Arial" panose="020B0604020202020204" pitchFamily="34" charset="0"/>
                  <a:cs typeface="Arial" panose="020B0604020202020204" pitchFamily="34" charset="0"/>
                </a:rPr>
                <a:t>a) Tam giác             </a:t>
              </a:r>
              <a:r>
                <a:rPr lang="en-US" sz="2800">
                  <a:solidFill>
                    <a:srgbClr val="000000"/>
                  </a:solidFill>
                  <a:latin typeface="Arial" panose="020B0604020202020204" pitchFamily="34" charset="0"/>
                  <a:cs typeface="Arial" panose="020B0604020202020204" pitchFamily="34" charset="0"/>
                  <a:sym typeface="+mn-ea"/>
                </a:rPr>
                <a:t>là hình đồng dạng phối cảnh của tam giác </a:t>
              </a:r>
              <a:r>
                <a:rPr lang="en-US" sz="2800">
                  <a:solidFill>
                    <a:srgbClr val="000000"/>
                  </a:solidFill>
                  <a:latin typeface="Arial" panose="020B0604020202020204" pitchFamily="34" charset="0"/>
                  <a:cs typeface="Arial" panose="020B0604020202020204" pitchFamily="34" charset="0"/>
                  <a:sym typeface="+mn-ea"/>
                </a:rPr>
                <a:t>         với điểm O </a:t>
              </a:r>
              <a:r>
                <a:rPr lang="en-US" sz="2800">
                  <a:solidFill>
                    <a:srgbClr val="000000"/>
                  </a:solidFill>
                  <a:latin typeface="Arial" panose="020B0604020202020204" pitchFamily="34" charset="0"/>
                  <a:cs typeface="Arial" panose="020B0604020202020204" pitchFamily="34" charset="0"/>
                  <a:sym typeface="+mn-ea"/>
                </a:rPr>
                <a:t>là tâm đồng dạng phối cảnh, tỉ số là 3 nên: </a:t>
              </a:r>
              <a:endParaRPr lang="en-US" sz="2800" b="0">
                <a:solidFill>
                  <a:srgbClr val="000000"/>
                </a:solidFill>
                <a:latin typeface="Arial" panose="020B0604020202020204" pitchFamily="34" charset="0"/>
                <a:cs typeface="Arial" panose="020B0604020202020204" pitchFamily="34" charset="0"/>
                <a:sym typeface="+mn-ea"/>
              </a:endParaRPr>
            </a:p>
          </p:txBody>
        </p:sp>
        <p:pic>
          <p:nvPicPr>
            <p:cNvPr id="12" name="Picture 11"/>
            <p:cNvPicPr/>
            <p:nvPr/>
          </p:nvPicPr>
          <p:blipFill>
            <a:blip r:embed="rId2"/>
            <a:stretch>
              <a:fillRect/>
            </a:stretch>
          </p:blipFill>
          <p:spPr>
            <a:xfrm>
              <a:off x="3523" y="1459"/>
              <a:ext cx="1846" cy="657"/>
            </a:xfrm>
            <a:prstGeom prst="rect">
              <a:avLst/>
            </a:prstGeom>
            <a:noFill/>
            <a:ln w="9525">
              <a:noFill/>
            </a:ln>
          </p:spPr>
        </p:pic>
        <p:pic>
          <p:nvPicPr>
            <p:cNvPr id="14" name="Picture 13"/>
            <p:cNvPicPr/>
            <p:nvPr/>
          </p:nvPicPr>
          <p:blipFill>
            <a:blip r:embed="rId3"/>
            <a:stretch>
              <a:fillRect/>
            </a:stretch>
          </p:blipFill>
          <p:spPr>
            <a:xfrm>
              <a:off x="1657" y="2849"/>
              <a:ext cx="1396" cy="630"/>
            </a:xfrm>
            <a:prstGeom prst="rect">
              <a:avLst/>
            </a:prstGeom>
            <a:noFill/>
            <a:ln w="9525">
              <a:noFill/>
            </a:ln>
          </p:spPr>
        </p:pic>
      </p:grpSp>
      <p:pic>
        <p:nvPicPr>
          <p:cNvPr id="16" name="Picture 15"/>
          <p:cNvPicPr/>
          <p:nvPr/>
        </p:nvPicPr>
        <p:blipFill>
          <a:blip r:embed="rId4"/>
          <a:stretch>
            <a:fillRect/>
          </a:stretch>
        </p:blipFill>
        <p:spPr>
          <a:xfrm>
            <a:off x="1122045" y="3531235"/>
            <a:ext cx="123825" cy="180975"/>
          </a:xfrm>
          <a:prstGeom prst="rect">
            <a:avLst/>
          </a:prstGeom>
          <a:noFill/>
          <a:ln w="9525">
            <a:noFill/>
          </a:ln>
        </p:spPr>
      </p:pic>
      <p:graphicFrame>
        <p:nvGraphicFramePr>
          <p:cNvPr id="2" name="Content Placeholder -2147482453"/>
          <p:cNvGraphicFramePr>
            <a:graphicFrameLocks noChangeAspect="1"/>
          </p:cNvGraphicFramePr>
          <p:nvPr>
            <p:ph sz="half" idx="2"/>
          </p:nvPr>
        </p:nvGraphicFramePr>
        <p:xfrm>
          <a:off x="748030" y="2906395"/>
          <a:ext cx="3300095" cy="805815"/>
        </p:xfrm>
        <a:graphic>
          <a:graphicData uri="http://schemas.openxmlformats.org/presentationml/2006/ole">
            <mc:AlternateContent xmlns:mc="http://schemas.openxmlformats.org/markup-compatibility/2006">
              <mc:Choice xmlns:v="urn:schemas-microsoft-com:vml" Requires="v">
                <p:oleObj spid="_x0000_s3076" name="" r:id="rId5" imgW="1562100" imgH="393700" progId="Equation.DSMT4">
                  <p:embed/>
                </p:oleObj>
              </mc:Choice>
              <mc:Fallback>
                <p:oleObj name="" r:id="rId5" imgW="1562100" imgH="393700" progId="Equation.DSMT4">
                  <p:embed/>
                  <p:pic>
                    <p:nvPicPr>
                      <p:cNvPr id="0" name="Picture 3075"/>
                      <p:cNvPicPr/>
                      <p:nvPr/>
                    </p:nvPicPr>
                    <p:blipFill>
                      <a:blip r:embed="rId6"/>
                      <a:stretch>
                        <a:fillRect/>
                      </a:stretch>
                    </p:blipFill>
                    <p:spPr>
                      <a:xfrm>
                        <a:off x="748030" y="2906395"/>
                        <a:ext cx="3300095" cy="805815"/>
                      </a:xfrm>
                      <a:prstGeom prst="rect">
                        <a:avLst/>
                      </a:prstGeom>
                      <a:noFill/>
                      <a:ln w="38100">
                        <a:noFill/>
                        <a:miter/>
                      </a:ln>
                    </p:spPr>
                  </p:pic>
                </p:oleObj>
              </mc:Fallback>
            </mc:AlternateContent>
          </a:graphicData>
        </a:graphic>
      </p:graphicFrame>
      <p:graphicFrame>
        <p:nvGraphicFramePr>
          <p:cNvPr id="3" name="Object -2147482452"/>
          <p:cNvGraphicFramePr>
            <a:graphicFrameLocks noChangeAspect="1"/>
          </p:cNvGraphicFramePr>
          <p:nvPr/>
        </p:nvGraphicFramePr>
        <p:xfrm>
          <a:off x="577215" y="3863975"/>
          <a:ext cx="4037965" cy="878840"/>
        </p:xfrm>
        <a:graphic>
          <a:graphicData uri="http://schemas.openxmlformats.org/presentationml/2006/ole">
            <mc:AlternateContent xmlns:mc="http://schemas.openxmlformats.org/markup-compatibility/2006">
              <mc:Choice xmlns:v="urn:schemas-microsoft-com:vml" Requires="v">
                <p:oleObj spid="_x0000_s9" name="" r:id="rId7" imgW="1752600" imgH="393700" progId="Equation.DSMT4">
                  <p:embed/>
                </p:oleObj>
              </mc:Choice>
              <mc:Fallback>
                <p:oleObj name="" r:id="rId7" imgW="1752600" imgH="393700" progId="Equation.DSMT4">
                  <p:embed/>
                  <p:pic>
                    <p:nvPicPr>
                      <p:cNvPr id="0" name="Picture 8"/>
                      <p:cNvPicPr/>
                      <p:nvPr/>
                    </p:nvPicPr>
                    <p:blipFill>
                      <a:blip r:embed="rId8"/>
                      <a:stretch>
                        <a:fillRect/>
                      </a:stretch>
                    </p:blipFill>
                    <p:spPr>
                      <a:xfrm>
                        <a:off x="577215" y="3863975"/>
                        <a:ext cx="4037965" cy="878840"/>
                      </a:xfrm>
                      <a:prstGeom prst="rect">
                        <a:avLst/>
                      </a:prstGeom>
                      <a:noFill/>
                      <a:ln w="38100">
                        <a:noFill/>
                        <a:miter/>
                      </a:ln>
                    </p:spPr>
                  </p:pic>
                </p:oleObj>
              </mc:Fallback>
            </mc:AlternateContent>
          </a:graphicData>
        </a:graphic>
      </p:graphicFrame>
      <p:graphicFrame>
        <p:nvGraphicFramePr>
          <p:cNvPr id="5" name="Object -2147482451"/>
          <p:cNvGraphicFramePr>
            <a:graphicFrameLocks noChangeAspect="1"/>
          </p:cNvGraphicFramePr>
          <p:nvPr/>
        </p:nvGraphicFramePr>
        <p:xfrm>
          <a:off x="577215" y="4936490"/>
          <a:ext cx="2669540" cy="421005"/>
        </p:xfrm>
        <a:graphic>
          <a:graphicData uri="http://schemas.openxmlformats.org/presentationml/2006/ole">
            <mc:AlternateContent xmlns:mc="http://schemas.openxmlformats.org/markup-compatibility/2006">
              <mc:Choice xmlns:v="urn:schemas-microsoft-com:vml" Requires="v">
                <p:oleObj spid="_x0000_s10" name="" r:id="rId9" imgW="1091565" imgH="177165" progId="Equation.DSMT4">
                  <p:embed/>
                </p:oleObj>
              </mc:Choice>
              <mc:Fallback>
                <p:oleObj name="" r:id="rId9" imgW="1091565" imgH="177165" progId="Equation.DSMT4">
                  <p:embed/>
                  <p:pic>
                    <p:nvPicPr>
                      <p:cNvPr id="0" name="Picture 9"/>
                      <p:cNvPicPr/>
                      <p:nvPr/>
                    </p:nvPicPr>
                    <p:blipFill>
                      <a:blip r:embed="rId10"/>
                      <a:stretch>
                        <a:fillRect/>
                      </a:stretch>
                    </p:blipFill>
                    <p:spPr>
                      <a:xfrm>
                        <a:off x="577215" y="4936490"/>
                        <a:ext cx="2669540" cy="421005"/>
                      </a:xfrm>
                      <a:prstGeom prst="rect">
                        <a:avLst/>
                      </a:prstGeom>
                      <a:noFill/>
                      <a:ln w="38100">
                        <a:noFill/>
                        <a:miter/>
                      </a:ln>
                    </p:spPr>
                  </p:pic>
                </p:oleObj>
              </mc:Fallback>
            </mc:AlternateContent>
          </a:graphicData>
        </a:graphic>
      </p:graphicFrame>
      <p:graphicFrame>
        <p:nvGraphicFramePr>
          <p:cNvPr id="6" name="Object -2147482450"/>
          <p:cNvGraphicFramePr>
            <a:graphicFrameLocks noChangeAspect="1"/>
          </p:cNvGraphicFramePr>
          <p:nvPr/>
        </p:nvGraphicFramePr>
        <p:xfrm>
          <a:off x="1027430" y="5488305"/>
          <a:ext cx="2381885" cy="419100"/>
        </p:xfrm>
        <a:graphic>
          <a:graphicData uri="http://schemas.openxmlformats.org/presentationml/2006/ole">
            <mc:AlternateContent xmlns:mc="http://schemas.openxmlformats.org/markup-compatibility/2006">
              <mc:Choice xmlns:v="urn:schemas-microsoft-com:vml" Requires="v">
                <p:oleObj spid="_x0000_s11" name="" r:id="rId11" imgW="977900" imgH="177165" progId="Equation.DSMT4">
                  <p:embed/>
                </p:oleObj>
              </mc:Choice>
              <mc:Fallback>
                <p:oleObj name="" r:id="rId11" imgW="977900" imgH="177165" progId="Equation.DSMT4">
                  <p:embed/>
                  <p:pic>
                    <p:nvPicPr>
                      <p:cNvPr id="0" name="Picture 10"/>
                      <p:cNvPicPr/>
                      <p:nvPr/>
                    </p:nvPicPr>
                    <p:blipFill>
                      <a:blip r:embed="rId12"/>
                      <a:stretch>
                        <a:fillRect/>
                      </a:stretch>
                    </p:blipFill>
                    <p:spPr>
                      <a:xfrm>
                        <a:off x="1027430" y="5488305"/>
                        <a:ext cx="2381885" cy="419100"/>
                      </a:xfrm>
                      <a:prstGeom prst="rect">
                        <a:avLst/>
                      </a:prstGeom>
                      <a:noFill/>
                      <a:ln w="38100">
                        <a:noFill/>
                        <a:miter/>
                      </a:ln>
                    </p:spPr>
                  </p:pic>
                </p:oleObj>
              </mc:Fallback>
            </mc:AlternateContent>
          </a:graphicData>
        </a:graphic>
      </p:graphicFrame>
      <p:graphicFrame>
        <p:nvGraphicFramePr>
          <p:cNvPr id="8" name="Object -2147482449"/>
          <p:cNvGraphicFramePr>
            <a:graphicFrameLocks noChangeAspect="1"/>
          </p:cNvGraphicFramePr>
          <p:nvPr/>
        </p:nvGraphicFramePr>
        <p:xfrm>
          <a:off x="1024255" y="5963920"/>
          <a:ext cx="2385060" cy="419735"/>
        </p:xfrm>
        <a:graphic>
          <a:graphicData uri="http://schemas.openxmlformats.org/presentationml/2006/ole">
            <mc:AlternateContent xmlns:mc="http://schemas.openxmlformats.org/markup-compatibility/2006">
              <mc:Choice xmlns:v="urn:schemas-microsoft-com:vml" Requires="v">
                <p:oleObj spid="_x0000_s17" name="" r:id="rId13" imgW="977900" imgH="177165" progId="Equation.DSMT4">
                  <p:embed/>
                </p:oleObj>
              </mc:Choice>
              <mc:Fallback>
                <p:oleObj name="" r:id="rId13" imgW="977900" imgH="177165" progId="Equation.DSMT4">
                  <p:embed/>
                  <p:pic>
                    <p:nvPicPr>
                      <p:cNvPr id="0" name="Picture 16"/>
                      <p:cNvPicPr/>
                      <p:nvPr/>
                    </p:nvPicPr>
                    <p:blipFill>
                      <a:blip r:embed="rId14"/>
                      <a:stretch>
                        <a:fillRect/>
                      </a:stretch>
                    </p:blipFill>
                    <p:spPr>
                      <a:xfrm>
                        <a:off x="1024255" y="5963920"/>
                        <a:ext cx="2385060" cy="419735"/>
                      </a:xfrm>
                      <a:prstGeom prst="rect">
                        <a:avLst/>
                      </a:prstGeom>
                      <a:noFill/>
                      <a:ln w="38100">
                        <a:noFill/>
                        <a:miter/>
                      </a:ln>
                    </p:spPr>
                  </p:pic>
                </p:oleObj>
              </mc:Fallback>
            </mc:AlternateContent>
          </a:graphicData>
        </a:graphic>
      </p:graphicFrame>
      <p:sp>
        <p:nvSpPr>
          <p:cNvPr id="15" name="!!4"/>
          <p:cNvSpPr/>
          <p:nvPr/>
        </p:nvSpPr>
        <p:spPr>
          <a:xfrm>
            <a:off x="6322006" y="13297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latin typeface="Times New Roman" panose="02020603050405020304" pitchFamily="18" charset="0"/>
                <a:cs typeface="Times New Roman" panose="02020603050405020304" pitchFamily="18" charset="0"/>
              </a:rPr>
              <a:t>HOẠT ĐỘNG LUYỆN TẬP</a:t>
            </a:r>
            <a:endParaRPr lang="en-US" sz="28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3556000" y="1639570"/>
            <a:ext cx="5080000" cy="521970"/>
          </a:xfrm>
          <a:prstGeom prst="rect">
            <a:avLst/>
          </a:prstGeom>
          <a:noFill/>
          <a:ln w="9525">
            <a:noFill/>
          </a:ln>
        </p:spPr>
        <p:txBody>
          <a:bodyPr>
            <a:spAutoFit/>
          </a:bodyPr>
          <a:p>
            <a:pPr indent="0"/>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cs typeface="Arial" panose="020B0604020202020204" pitchFamily="34" charset="0"/>
            </a:endParaRPr>
          </a:p>
        </p:txBody>
      </p:sp>
      <p:sp>
        <p:nvSpPr>
          <p:cNvPr id="100" name="Text Box 99"/>
          <p:cNvSpPr txBox="1"/>
          <p:nvPr/>
        </p:nvSpPr>
        <p:spPr>
          <a:xfrm>
            <a:off x="514350" y="161290"/>
            <a:ext cx="5080000" cy="521970"/>
          </a:xfrm>
          <a:prstGeom prst="rect">
            <a:avLst/>
          </a:prstGeom>
          <a:noFill/>
          <a:ln w="9525">
            <a:noFill/>
          </a:ln>
        </p:spPr>
        <p:txBody>
          <a:bodyPr>
            <a:spAutoFit/>
          </a:bodyPr>
          <a:p>
            <a:pPr indent="0"/>
            <a:r>
              <a:rPr lang="en-US" sz="2800" b="1">
                <a:solidFill>
                  <a:srgbClr val="000000"/>
                </a:solidFill>
                <a:latin typeface="Times New Roman" panose="02020603050405020304" pitchFamily="18" charset="0"/>
                <a:cs typeface="Calibri" panose="020F0502020204030204" charset="0"/>
              </a:rPr>
              <a:t>* Bài 2: SGK – Trang 89</a:t>
            </a:r>
            <a:endParaRPr lang="en-US" sz="2800" b="1">
              <a:solidFill>
                <a:srgbClr val="000000"/>
              </a:solidFill>
              <a:latin typeface="Times New Roman" panose="02020603050405020304" pitchFamily="18" charset="0"/>
              <a:cs typeface="Calibri" panose="020F0502020204030204" charset="0"/>
            </a:endParaRPr>
          </a:p>
        </p:txBody>
      </p:sp>
      <p:pic>
        <p:nvPicPr>
          <p:cNvPr id="25" name="Picture 219"/>
          <p:cNvPicPr>
            <a:picLocks noChangeAspect="1"/>
          </p:cNvPicPr>
          <p:nvPr>
            <p:ph sz="half" idx="1"/>
          </p:nvPr>
        </p:nvPicPr>
        <p:blipFill>
          <a:blip r:embed="rId1"/>
          <a:stretch>
            <a:fillRect/>
          </a:stretch>
        </p:blipFill>
        <p:spPr>
          <a:xfrm>
            <a:off x="5956935" y="1782445"/>
            <a:ext cx="5613400" cy="3292475"/>
          </a:xfrm>
          <a:prstGeom prst="rect">
            <a:avLst/>
          </a:prstGeom>
          <a:noFill/>
          <a:ln>
            <a:noFill/>
          </a:ln>
        </p:spPr>
      </p:pic>
      <p:grpSp>
        <p:nvGrpSpPr>
          <p:cNvPr id="7" name="Group 6"/>
          <p:cNvGrpSpPr/>
          <p:nvPr/>
        </p:nvGrpSpPr>
        <p:grpSpPr>
          <a:xfrm>
            <a:off x="379095" y="749935"/>
            <a:ext cx="5080000" cy="2245360"/>
            <a:chOff x="-88" y="1181"/>
            <a:chExt cx="8000" cy="3536"/>
          </a:xfrm>
        </p:grpSpPr>
        <p:sp>
          <p:nvSpPr>
            <p:cNvPr id="4" name="Text Box 3"/>
            <p:cNvSpPr txBox="1"/>
            <p:nvPr/>
          </p:nvSpPr>
          <p:spPr>
            <a:xfrm>
              <a:off x="-88" y="1181"/>
              <a:ext cx="8000" cy="3536"/>
            </a:xfrm>
            <a:prstGeom prst="rect">
              <a:avLst/>
            </a:prstGeom>
            <a:noFill/>
            <a:ln w="9525">
              <a:noFill/>
            </a:ln>
          </p:spPr>
          <p:txBody>
            <a:bodyPr>
              <a:spAutoFit/>
            </a:bodyPr>
            <a:p>
              <a:pPr indent="0"/>
              <a:r>
                <a:rPr lang="en-US" sz="2800" b="0">
                  <a:solidFill>
                    <a:srgbClr val="000000"/>
                  </a:solidFill>
                  <a:latin typeface="Arial" panose="020B0604020202020204" pitchFamily="34" charset="0"/>
                  <a:cs typeface="Arial" panose="020B0604020202020204" pitchFamily="34" charset="0"/>
                </a:rPr>
                <a:t>b) Tam giác               </a:t>
              </a:r>
              <a:r>
                <a:rPr lang="en-US" sz="2800">
                  <a:solidFill>
                    <a:srgbClr val="000000"/>
                  </a:solidFill>
                  <a:latin typeface="Arial" panose="020B0604020202020204" pitchFamily="34" charset="0"/>
                  <a:cs typeface="Arial" panose="020B0604020202020204" pitchFamily="34" charset="0"/>
                  <a:sym typeface="+mn-ea"/>
                </a:rPr>
                <a:t>là hình đồng dạng phối cảnh của tam giác </a:t>
              </a:r>
              <a:r>
                <a:rPr lang="en-US" sz="2800">
                  <a:solidFill>
                    <a:srgbClr val="000000"/>
                  </a:solidFill>
                  <a:latin typeface="Arial" panose="020B0604020202020204" pitchFamily="34" charset="0"/>
                  <a:cs typeface="Arial" panose="020B0604020202020204" pitchFamily="34" charset="0"/>
                  <a:sym typeface="+mn-ea"/>
                </a:rPr>
                <a:t>         với điểm I </a:t>
              </a:r>
              <a:r>
                <a:rPr lang="en-US" sz="2800">
                  <a:solidFill>
                    <a:srgbClr val="000000"/>
                  </a:solidFill>
                  <a:latin typeface="Arial" panose="020B0604020202020204" pitchFamily="34" charset="0"/>
                  <a:cs typeface="Arial" panose="020B0604020202020204" pitchFamily="34" charset="0"/>
                  <a:sym typeface="+mn-ea"/>
                </a:rPr>
                <a:t>là tâm đồng dạng phối cảnh, tỉ số là 3 nên: </a:t>
              </a:r>
              <a:endParaRPr lang="en-US" sz="2800" b="0">
                <a:solidFill>
                  <a:srgbClr val="000000"/>
                </a:solidFill>
                <a:latin typeface="Arial" panose="020B0604020202020204" pitchFamily="34" charset="0"/>
                <a:cs typeface="Arial" panose="020B0604020202020204" pitchFamily="34" charset="0"/>
                <a:sym typeface="+mn-ea"/>
              </a:endParaRPr>
            </a:p>
          </p:txBody>
        </p:sp>
        <p:pic>
          <p:nvPicPr>
            <p:cNvPr id="14" name="Picture 13"/>
            <p:cNvPicPr/>
            <p:nvPr/>
          </p:nvPicPr>
          <p:blipFill>
            <a:blip r:embed="rId2"/>
            <a:stretch>
              <a:fillRect/>
            </a:stretch>
          </p:blipFill>
          <p:spPr>
            <a:xfrm>
              <a:off x="1162" y="2656"/>
              <a:ext cx="1396" cy="630"/>
            </a:xfrm>
            <a:prstGeom prst="rect">
              <a:avLst/>
            </a:prstGeom>
            <a:noFill/>
            <a:ln w="9525">
              <a:noFill/>
            </a:ln>
          </p:spPr>
        </p:pic>
      </p:grpSp>
      <p:graphicFrame>
        <p:nvGraphicFramePr>
          <p:cNvPr id="2" name="Content Placeholder -2147482448"/>
          <p:cNvGraphicFramePr>
            <a:graphicFrameLocks noChangeAspect="1"/>
          </p:cNvGraphicFramePr>
          <p:nvPr>
            <p:ph sz="half" idx="2"/>
          </p:nvPr>
        </p:nvGraphicFramePr>
        <p:xfrm>
          <a:off x="2345055" y="749300"/>
          <a:ext cx="1311910" cy="462280"/>
        </p:xfrm>
        <a:graphic>
          <a:graphicData uri="http://schemas.openxmlformats.org/presentationml/2006/ole">
            <mc:AlternateContent xmlns:mc="http://schemas.openxmlformats.org/markup-compatibility/2006">
              <mc:Choice xmlns:v="urn:schemas-microsoft-com:vml" Requires="v">
                <p:oleObj spid="_x0000_s3076" name="" r:id="rId3" imgW="673100" imgH="177165" progId="Equation.DSMT4">
                  <p:embed/>
                </p:oleObj>
              </mc:Choice>
              <mc:Fallback>
                <p:oleObj name="" r:id="rId3" imgW="673100" imgH="177165" progId="Equation.DSMT4">
                  <p:embed/>
                  <p:pic>
                    <p:nvPicPr>
                      <p:cNvPr id="0" name="Picture 3075"/>
                      <p:cNvPicPr/>
                      <p:nvPr/>
                    </p:nvPicPr>
                    <p:blipFill>
                      <a:blip r:embed="rId4"/>
                      <a:stretch>
                        <a:fillRect/>
                      </a:stretch>
                    </p:blipFill>
                    <p:spPr>
                      <a:xfrm>
                        <a:off x="2345055" y="749300"/>
                        <a:ext cx="1311910" cy="462280"/>
                      </a:xfrm>
                      <a:prstGeom prst="rect">
                        <a:avLst/>
                      </a:prstGeom>
                      <a:noFill/>
                      <a:ln w="38100">
                        <a:noFill/>
                        <a:miter/>
                      </a:ln>
                    </p:spPr>
                  </p:pic>
                </p:oleObj>
              </mc:Fallback>
            </mc:AlternateContent>
          </a:graphicData>
        </a:graphic>
      </p:graphicFrame>
      <p:graphicFrame>
        <p:nvGraphicFramePr>
          <p:cNvPr id="3" name="Object -2147482444"/>
          <p:cNvGraphicFramePr>
            <a:graphicFrameLocks noChangeAspect="1"/>
          </p:cNvGraphicFramePr>
          <p:nvPr/>
        </p:nvGraphicFramePr>
        <p:xfrm>
          <a:off x="1247140" y="2489200"/>
          <a:ext cx="3749675" cy="847090"/>
        </p:xfrm>
        <a:graphic>
          <a:graphicData uri="http://schemas.openxmlformats.org/presentationml/2006/ole">
            <mc:AlternateContent xmlns:mc="http://schemas.openxmlformats.org/markup-compatibility/2006">
              <mc:Choice xmlns:v="urn:schemas-microsoft-com:vml" Requires="v">
                <p:oleObj spid="_x0000_s5" name="" r:id="rId5" imgW="1688465" imgH="393700" progId="Equation.DSMT4">
                  <p:embed/>
                </p:oleObj>
              </mc:Choice>
              <mc:Fallback>
                <p:oleObj name="" r:id="rId5" imgW="1688465" imgH="393700" progId="Equation.DSMT4">
                  <p:embed/>
                  <p:pic>
                    <p:nvPicPr>
                      <p:cNvPr id="0" name="Picture 2"/>
                      <p:cNvPicPr/>
                      <p:nvPr/>
                    </p:nvPicPr>
                    <p:blipFill>
                      <a:blip r:embed="rId6"/>
                      <a:stretch>
                        <a:fillRect/>
                      </a:stretch>
                    </p:blipFill>
                    <p:spPr>
                      <a:xfrm>
                        <a:off x="1247140" y="2489200"/>
                        <a:ext cx="3749675" cy="847090"/>
                      </a:xfrm>
                      <a:prstGeom prst="rect">
                        <a:avLst/>
                      </a:prstGeom>
                      <a:noFill/>
                      <a:ln w="38100">
                        <a:noFill/>
                        <a:miter/>
                      </a:ln>
                    </p:spPr>
                  </p:pic>
                </p:oleObj>
              </mc:Fallback>
            </mc:AlternateContent>
          </a:graphicData>
        </a:graphic>
      </p:graphicFrame>
      <p:graphicFrame>
        <p:nvGraphicFramePr>
          <p:cNvPr id="6" name="Object -2147482443"/>
          <p:cNvGraphicFramePr>
            <a:graphicFrameLocks noChangeAspect="1"/>
          </p:cNvGraphicFramePr>
          <p:nvPr/>
        </p:nvGraphicFramePr>
        <p:xfrm>
          <a:off x="836930" y="3335655"/>
          <a:ext cx="4178935" cy="847725"/>
        </p:xfrm>
        <a:graphic>
          <a:graphicData uri="http://schemas.openxmlformats.org/presentationml/2006/ole">
            <mc:AlternateContent xmlns:mc="http://schemas.openxmlformats.org/markup-compatibility/2006">
              <mc:Choice xmlns:v="urn:schemas-microsoft-com:vml" Requires="v">
                <p:oleObj spid="_x0000_s8" name="" r:id="rId7" imgW="1879600" imgH="393700" progId="Equation.DSMT4">
                  <p:embed/>
                </p:oleObj>
              </mc:Choice>
              <mc:Fallback>
                <p:oleObj name="" r:id="rId7" imgW="1879600" imgH="393700" progId="Equation.DSMT4">
                  <p:embed/>
                  <p:pic>
                    <p:nvPicPr>
                      <p:cNvPr id="0" name="Picture 4"/>
                      <p:cNvPicPr/>
                      <p:nvPr/>
                    </p:nvPicPr>
                    <p:blipFill>
                      <a:blip r:embed="rId8"/>
                      <a:stretch>
                        <a:fillRect/>
                      </a:stretch>
                    </p:blipFill>
                    <p:spPr>
                      <a:xfrm>
                        <a:off x="836930" y="3335655"/>
                        <a:ext cx="4178935" cy="847725"/>
                      </a:xfrm>
                      <a:prstGeom prst="rect">
                        <a:avLst/>
                      </a:prstGeom>
                      <a:noFill/>
                      <a:ln w="38100">
                        <a:noFill/>
                        <a:miter/>
                      </a:ln>
                    </p:spPr>
                  </p:pic>
                </p:oleObj>
              </mc:Fallback>
            </mc:AlternateContent>
          </a:graphicData>
        </a:graphic>
      </p:graphicFrame>
      <p:graphicFrame>
        <p:nvGraphicFramePr>
          <p:cNvPr id="9" name="Object -2147482442"/>
          <p:cNvGraphicFramePr>
            <a:graphicFrameLocks noChangeAspect="1"/>
          </p:cNvGraphicFramePr>
          <p:nvPr/>
        </p:nvGraphicFramePr>
        <p:xfrm>
          <a:off x="833755" y="4217035"/>
          <a:ext cx="2823845" cy="430530"/>
        </p:xfrm>
        <a:graphic>
          <a:graphicData uri="http://schemas.openxmlformats.org/presentationml/2006/ole">
            <mc:AlternateContent xmlns:mc="http://schemas.openxmlformats.org/markup-compatibility/2006">
              <mc:Choice xmlns:v="urn:schemas-microsoft-com:vml" Requires="v">
                <p:oleObj spid="_x0000_s10" name="" r:id="rId9" imgW="1130300" imgH="177165" progId="Equation.DSMT4">
                  <p:embed/>
                </p:oleObj>
              </mc:Choice>
              <mc:Fallback>
                <p:oleObj name="" r:id="rId9" imgW="1130300" imgH="177165" progId="Equation.DSMT4">
                  <p:embed/>
                  <p:pic>
                    <p:nvPicPr>
                      <p:cNvPr id="0" name="Picture 5"/>
                      <p:cNvPicPr/>
                      <p:nvPr/>
                    </p:nvPicPr>
                    <p:blipFill>
                      <a:blip r:embed="rId10"/>
                      <a:stretch>
                        <a:fillRect/>
                      </a:stretch>
                    </p:blipFill>
                    <p:spPr>
                      <a:xfrm>
                        <a:off x="833755" y="4217035"/>
                        <a:ext cx="2823845" cy="430530"/>
                      </a:xfrm>
                      <a:prstGeom prst="rect">
                        <a:avLst/>
                      </a:prstGeom>
                      <a:noFill/>
                      <a:ln w="38100">
                        <a:noFill/>
                        <a:miter/>
                      </a:ln>
                    </p:spPr>
                  </p:pic>
                </p:oleObj>
              </mc:Fallback>
            </mc:AlternateContent>
          </a:graphicData>
        </a:graphic>
      </p:graphicFrame>
      <p:graphicFrame>
        <p:nvGraphicFramePr>
          <p:cNvPr id="11" name="Object -2147482441"/>
          <p:cNvGraphicFramePr>
            <a:graphicFrameLocks noChangeAspect="1"/>
          </p:cNvGraphicFramePr>
          <p:nvPr/>
        </p:nvGraphicFramePr>
        <p:xfrm>
          <a:off x="1247140" y="4772660"/>
          <a:ext cx="2506345" cy="419100"/>
        </p:xfrm>
        <a:graphic>
          <a:graphicData uri="http://schemas.openxmlformats.org/presentationml/2006/ole">
            <mc:AlternateContent xmlns:mc="http://schemas.openxmlformats.org/markup-compatibility/2006">
              <mc:Choice xmlns:v="urn:schemas-microsoft-com:vml" Requires="v">
                <p:oleObj spid="_x0000_s12" name="" r:id="rId11" imgW="1028700" imgH="177165" progId="Equation.DSMT4">
                  <p:embed/>
                </p:oleObj>
              </mc:Choice>
              <mc:Fallback>
                <p:oleObj name="" r:id="rId11" imgW="1028700" imgH="177165" progId="Equation.DSMT4">
                  <p:embed/>
                  <p:pic>
                    <p:nvPicPr>
                      <p:cNvPr id="0" name="Picture 7"/>
                      <p:cNvPicPr/>
                      <p:nvPr/>
                    </p:nvPicPr>
                    <p:blipFill>
                      <a:blip r:embed="rId12"/>
                      <a:stretch>
                        <a:fillRect/>
                      </a:stretch>
                    </p:blipFill>
                    <p:spPr>
                      <a:xfrm>
                        <a:off x="1247140" y="4772660"/>
                        <a:ext cx="2506345" cy="419100"/>
                      </a:xfrm>
                      <a:prstGeom prst="rect">
                        <a:avLst/>
                      </a:prstGeom>
                      <a:noFill/>
                      <a:ln w="38100">
                        <a:noFill/>
                        <a:miter/>
                      </a:ln>
                    </p:spPr>
                  </p:pic>
                </p:oleObj>
              </mc:Fallback>
            </mc:AlternateContent>
          </a:graphicData>
        </a:graphic>
      </p:graphicFrame>
      <p:graphicFrame>
        <p:nvGraphicFramePr>
          <p:cNvPr id="13" name="Object -2147482435"/>
          <p:cNvGraphicFramePr>
            <a:graphicFrameLocks noChangeAspect="1"/>
          </p:cNvGraphicFramePr>
          <p:nvPr/>
        </p:nvGraphicFramePr>
        <p:xfrm>
          <a:off x="1205230" y="5269865"/>
          <a:ext cx="2566670" cy="434340"/>
        </p:xfrm>
        <a:graphic>
          <a:graphicData uri="http://schemas.openxmlformats.org/presentationml/2006/ole">
            <mc:AlternateContent xmlns:mc="http://schemas.openxmlformats.org/markup-compatibility/2006">
              <mc:Choice xmlns:v="urn:schemas-microsoft-com:vml" Requires="v">
                <p:oleObj spid="_x0000_s15" name="" r:id="rId13" imgW="1016000" imgH="177165" progId="Equation.DSMT4">
                  <p:embed/>
                </p:oleObj>
              </mc:Choice>
              <mc:Fallback>
                <p:oleObj name="" r:id="rId13" imgW="1016000" imgH="177165" progId="Equation.DSMT4">
                  <p:embed/>
                  <p:pic>
                    <p:nvPicPr>
                      <p:cNvPr id="0" name="Picture 8"/>
                      <p:cNvPicPr/>
                      <p:nvPr/>
                    </p:nvPicPr>
                    <p:blipFill>
                      <a:blip r:embed="rId14"/>
                      <a:stretch>
                        <a:fillRect/>
                      </a:stretch>
                    </p:blipFill>
                    <p:spPr>
                      <a:xfrm>
                        <a:off x="1205230" y="5269865"/>
                        <a:ext cx="2566670" cy="434340"/>
                      </a:xfrm>
                      <a:prstGeom prst="rect">
                        <a:avLst/>
                      </a:prstGeom>
                      <a:noFill/>
                      <a:ln w="38100">
                        <a:noFill/>
                        <a:miter/>
                      </a:ln>
                    </p:spPr>
                  </p:pic>
                </p:oleObj>
              </mc:Fallback>
            </mc:AlternateContent>
          </a:graphicData>
        </a:graphic>
      </p:graphicFrame>
      <p:sp>
        <p:nvSpPr>
          <p:cNvPr id="17" name="!!4"/>
          <p:cNvSpPr/>
          <p:nvPr/>
        </p:nvSpPr>
        <p:spPr>
          <a:xfrm>
            <a:off x="6474406" y="16154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latin typeface="Times New Roman" panose="02020603050405020304" pitchFamily="18" charset="0"/>
                <a:cs typeface="Times New Roman" panose="02020603050405020304" pitchFamily="18" charset="0"/>
              </a:rPr>
              <a:t>HOẠT ĐỘNG LUYỆN TẬP</a:t>
            </a:r>
            <a:endParaRPr lang="en-US" sz="28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57225" y="676910"/>
            <a:ext cx="5080000" cy="521970"/>
          </a:xfrm>
          <a:prstGeom prst="rect">
            <a:avLst/>
          </a:prstGeom>
          <a:noFill/>
          <a:ln w="9525">
            <a:noFill/>
          </a:ln>
        </p:spPr>
        <p:txBody>
          <a:bodyPr>
            <a:spAutoFit/>
          </a:bodyPr>
          <a:p>
            <a:pPr indent="0"/>
            <a:r>
              <a:rPr lang="en-US" sz="2800" b="1">
                <a:solidFill>
                  <a:srgbClr val="000000"/>
                </a:solidFill>
                <a:latin typeface="Times New Roman" panose="02020603050405020304" pitchFamily="18" charset="0"/>
                <a:cs typeface="Calibri" panose="020F0502020204030204" charset="0"/>
              </a:rPr>
              <a:t>* Bài 2: SGK – Trang 89</a:t>
            </a:r>
            <a:endParaRPr lang="en-US" sz="2800" b="1">
              <a:solidFill>
                <a:srgbClr val="000000"/>
              </a:solidFill>
              <a:latin typeface="Times New Roman" panose="02020603050405020304" pitchFamily="18" charset="0"/>
              <a:cs typeface="Calibri" panose="020F0502020204030204" charset="0"/>
            </a:endParaRPr>
          </a:p>
        </p:txBody>
      </p:sp>
      <p:pic>
        <p:nvPicPr>
          <p:cNvPr id="25" name="Picture 219"/>
          <p:cNvPicPr>
            <a:picLocks noChangeAspect="1"/>
          </p:cNvPicPr>
          <p:nvPr>
            <p:ph sz="half" idx="1"/>
          </p:nvPr>
        </p:nvPicPr>
        <p:blipFill>
          <a:blip r:embed="rId1"/>
          <a:stretch>
            <a:fillRect/>
          </a:stretch>
        </p:blipFill>
        <p:spPr>
          <a:xfrm>
            <a:off x="5937885" y="1534795"/>
            <a:ext cx="5629275" cy="3301365"/>
          </a:xfrm>
          <a:prstGeom prst="rect">
            <a:avLst/>
          </a:prstGeom>
          <a:noFill/>
          <a:ln>
            <a:noFill/>
          </a:ln>
        </p:spPr>
      </p:pic>
      <p:sp>
        <p:nvSpPr>
          <p:cNvPr id="4" name="Text Box 3"/>
          <p:cNvSpPr txBox="1"/>
          <p:nvPr/>
        </p:nvSpPr>
        <p:spPr>
          <a:xfrm>
            <a:off x="420370" y="1830705"/>
            <a:ext cx="5080000" cy="521970"/>
          </a:xfrm>
          <a:prstGeom prst="rect">
            <a:avLst/>
          </a:prstGeom>
          <a:noFill/>
          <a:ln w="9525">
            <a:noFill/>
          </a:ln>
        </p:spPr>
        <p:txBody>
          <a:bodyPr>
            <a:spAutoFit/>
          </a:bodyPr>
          <a:p>
            <a:pPr indent="0"/>
            <a:r>
              <a:rPr lang="en-US" sz="2800" b="0">
                <a:latin typeface="Arial" panose="020B0604020202020204" pitchFamily="34" charset="0"/>
                <a:cs typeface="Arial" panose="020B0604020202020204" pitchFamily="34" charset="0"/>
              </a:rPr>
              <a:t>c) Từ kết quả câu a và b ta có: </a:t>
            </a:r>
            <a:endParaRPr lang="en-US" sz="2800" b="0">
              <a:latin typeface="Arial" panose="020B0604020202020204" pitchFamily="34" charset="0"/>
              <a:cs typeface="Arial" panose="020B0604020202020204" pitchFamily="34" charset="0"/>
            </a:endParaRPr>
          </a:p>
        </p:txBody>
      </p:sp>
      <p:graphicFrame>
        <p:nvGraphicFramePr>
          <p:cNvPr id="2" name="Content Placeholder -2147482439"/>
          <p:cNvGraphicFramePr>
            <a:graphicFrameLocks noChangeAspect="1"/>
          </p:cNvGraphicFramePr>
          <p:nvPr>
            <p:ph sz="half" idx="2"/>
          </p:nvPr>
        </p:nvGraphicFramePr>
        <p:xfrm>
          <a:off x="1397000" y="2443480"/>
          <a:ext cx="1984375" cy="375285"/>
        </p:xfrm>
        <a:graphic>
          <a:graphicData uri="http://schemas.openxmlformats.org/presentationml/2006/ole">
            <mc:AlternateContent xmlns:mc="http://schemas.openxmlformats.org/markup-compatibility/2006">
              <mc:Choice xmlns:v="urn:schemas-microsoft-com:vml" Requires="v">
                <p:oleObj spid="_x0000_s3076" name="" r:id="rId2" imgW="850900" imgH="165100" progId="Equation.DSMT4">
                  <p:embed/>
                </p:oleObj>
              </mc:Choice>
              <mc:Fallback>
                <p:oleObj name="" r:id="rId2" imgW="850900" imgH="165100" progId="Equation.DSMT4">
                  <p:embed/>
                  <p:pic>
                    <p:nvPicPr>
                      <p:cNvPr id="0" name="Picture 3075"/>
                      <p:cNvPicPr/>
                      <p:nvPr/>
                    </p:nvPicPr>
                    <p:blipFill>
                      <a:blip r:embed="rId3"/>
                      <a:stretch>
                        <a:fillRect/>
                      </a:stretch>
                    </p:blipFill>
                    <p:spPr>
                      <a:xfrm>
                        <a:off x="1397000" y="2443480"/>
                        <a:ext cx="1984375" cy="375285"/>
                      </a:xfrm>
                      <a:prstGeom prst="rect">
                        <a:avLst/>
                      </a:prstGeom>
                      <a:noFill/>
                      <a:ln w="38100">
                        <a:noFill/>
                        <a:miter/>
                      </a:ln>
                    </p:spPr>
                  </p:pic>
                </p:oleObj>
              </mc:Fallback>
            </mc:AlternateContent>
          </a:graphicData>
        </a:graphic>
      </p:graphicFrame>
      <p:graphicFrame>
        <p:nvGraphicFramePr>
          <p:cNvPr id="3" name="Object -2147482438"/>
          <p:cNvGraphicFramePr>
            <a:graphicFrameLocks noChangeAspect="1"/>
          </p:cNvGraphicFramePr>
          <p:nvPr/>
        </p:nvGraphicFramePr>
        <p:xfrm>
          <a:off x="1364615" y="2984500"/>
          <a:ext cx="2016760" cy="401955"/>
        </p:xfrm>
        <a:graphic>
          <a:graphicData uri="http://schemas.openxmlformats.org/presentationml/2006/ole">
            <mc:AlternateContent xmlns:mc="http://schemas.openxmlformats.org/markup-compatibility/2006">
              <mc:Choice xmlns:v="urn:schemas-microsoft-com:vml" Requires="v">
                <p:oleObj spid="_x0000_s8" name="" r:id="rId4" imgW="862965" imgH="177165" progId="Equation.DSMT4">
                  <p:embed/>
                </p:oleObj>
              </mc:Choice>
              <mc:Fallback>
                <p:oleObj name="" r:id="rId4" imgW="862965" imgH="177165" progId="Equation.DSMT4">
                  <p:embed/>
                  <p:pic>
                    <p:nvPicPr>
                      <p:cNvPr id="0" name="Picture 7"/>
                      <p:cNvPicPr/>
                      <p:nvPr/>
                    </p:nvPicPr>
                    <p:blipFill>
                      <a:blip r:embed="rId5"/>
                      <a:stretch>
                        <a:fillRect/>
                      </a:stretch>
                    </p:blipFill>
                    <p:spPr>
                      <a:xfrm>
                        <a:off x="1364615" y="2984500"/>
                        <a:ext cx="2016760" cy="401955"/>
                      </a:xfrm>
                      <a:prstGeom prst="rect">
                        <a:avLst/>
                      </a:prstGeom>
                      <a:noFill/>
                      <a:ln w="38100">
                        <a:noFill/>
                        <a:miter/>
                      </a:ln>
                    </p:spPr>
                  </p:pic>
                </p:oleObj>
              </mc:Fallback>
            </mc:AlternateContent>
          </a:graphicData>
        </a:graphic>
      </p:graphicFrame>
      <p:graphicFrame>
        <p:nvGraphicFramePr>
          <p:cNvPr id="5" name="Object -2147482437"/>
          <p:cNvGraphicFramePr>
            <a:graphicFrameLocks noChangeAspect="1"/>
          </p:cNvGraphicFramePr>
          <p:nvPr/>
        </p:nvGraphicFramePr>
        <p:xfrm>
          <a:off x="1327150" y="3483610"/>
          <a:ext cx="1984375" cy="395605"/>
        </p:xfrm>
        <a:graphic>
          <a:graphicData uri="http://schemas.openxmlformats.org/presentationml/2006/ole">
            <mc:AlternateContent xmlns:mc="http://schemas.openxmlformats.org/markup-compatibility/2006">
              <mc:Choice xmlns:v="urn:schemas-microsoft-com:vml" Requires="v">
                <p:oleObj spid="_x0000_s9" name="" r:id="rId6" imgW="862965" imgH="177165" progId="Equation.DSMT4">
                  <p:embed/>
                </p:oleObj>
              </mc:Choice>
              <mc:Fallback>
                <p:oleObj name="" r:id="rId6" imgW="862965" imgH="177165" progId="Equation.DSMT4">
                  <p:embed/>
                  <p:pic>
                    <p:nvPicPr>
                      <p:cNvPr id="0" name="Picture 8"/>
                      <p:cNvPicPr/>
                      <p:nvPr/>
                    </p:nvPicPr>
                    <p:blipFill>
                      <a:blip r:embed="rId7"/>
                      <a:stretch>
                        <a:fillRect/>
                      </a:stretch>
                    </p:blipFill>
                    <p:spPr>
                      <a:xfrm>
                        <a:off x="1327150" y="3483610"/>
                        <a:ext cx="1984375" cy="395605"/>
                      </a:xfrm>
                      <a:prstGeom prst="rect">
                        <a:avLst/>
                      </a:prstGeom>
                      <a:noFill/>
                      <a:ln w="38100">
                        <a:noFill/>
                        <a:miter/>
                      </a:ln>
                    </p:spPr>
                  </p:pic>
                </p:oleObj>
              </mc:Fallback>
            </mc:AlternateContent>
          </a:graphicData>
        </a:graphic>
      </p:graphicFrame>
      <p:graphicFrame>
        <p:nvGraphicFramePr>
          <p:cNvPr id="6" name="Object -2147482436"/>
          <p:cNvGraphicFramePr>
            <a:graphicFrameLocks noChangeAspect="1"/>
          </p:cNvGraphicFramePr>
          <p:nvPr/>
        </p:nvGraphicFramePr>
        <p:xfrm>
          <a:off x="271145" y="4063365"/>
          <a:ext cx="5142230" cy="466090"/>
        </p:xfrm>
        <a:graphic>
          <a:graphicData uri="http://schemas.openxmlformats.org/presentationml/2006/ole">
            <mc:AlternateContent xmlns:mc="http://schemas.openxmlformats.org/markup-compatibility/2006">
              <mc:Choice xmlns:v="urn:schemas-microsoft-com:vml" Requires="v">
                <p:oleObj spid="_x0000_s10" name="" r:id="rId8" imgW="2171700" imgH="203200" progId="Equation.DSMT4">
                  <p:embed/>
                </p:oleObj>
              </mc:Choice>
              <mc:Fallback>
                <p:oleObj name="" r:id="rId8" imgW="2171700" imgH="203200" progId="Equation.DSMT4">
                  <p:embed/>
                  <p:pic>
                    <p:nvPicPr>
                      <p:cNvPr id="0" name="Picture 9"/>
                      <p:cNvPicPr/>
                      <p:nvPr/>
                    </p:nvPicPr>
                    <p:blipFill>
                      <a:blip r:embed="rId9"/>
                      <a:stretch>
                        <a:fillRect/>
                      </a:stretch>
                    </p:blipFill>
                    <p:spPr>
                      <a:xfrm>
                        <a:off x="271145" y="4063365"/>
                        <a:ext cx="5142230" cy="466090"/>
                      </a:xfrm>
                      <a:prstGeom prst="rect">
                        <a:avLst/>
                      </a:prstGeom>
                      <a:noFill/>
                      <a:ln w="38100">
                        <a:noFill/>
                        <a:miter/>
                      </a:ln>
                    </p:spPr>
                  </p:pic>
                </p:oleObj>
              </mc:Fallback>
            </mc:AlternateContent>
          </a:graphicData>
        </a:graphic>
      </p:graphicFrame>
      <p:sp>
        <p:nvSpPr>
          <p:cNvPr id="7" name="!!4"/>
          <p:cNvSpPr/>
          <p:nvPr/>
        </p:nvSpPr>
        <p:spPr>
          <a:xfrm>
            <a:off x="6221041" y="9741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latin typeface="Times New Roman" panose="02020603050405020304" pitchFamily="18" charset="0"/>
                <a:cs typeface="Times New Roman" panose="02020603050405020304" pitchFamily="18" charset="0"/>
              </a:rPr>
              <a:t>HOẠT ĐỘNG LUYỆN TẬP</a:t>
            </a:r>
            <a:endParaRPr lang="en-US" sz="28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1"/>
          <a:stretch>
            <a:fillRect/>
          </a:stretch>
        </p:blipFill>
        <p:spPr>
          <a:xfrm>
            <a:off x="1193800" y="1405255"/>
            <a:ext cx="190500" cy="190500"/>
          </a:xfrm>
          <a:prstGeom prst="rect">
            <a:avLst/>
          </a:prstGeom>
          <a:noFill/>
          <a:ln w="9525">
            <a:noFill/>
          </a:ln>
        </p:spPr>
      </p:pic>
      <p:sp>
        <p:nvSpPr>
          <p:cNvPr id="107" name="Text Box 106"/>
          <p:cNvSpPr txBox="1"/>
          <p:nvPr/>
        </p:nvSpPr>
        <p:spPr>
          <a:xfrm>
            <a:off x="4587875" y="2435860"/>
            <a:ext cx="5080000" cy="521970"/>
          </a:xfrm>
          <a:prstGeom prst="rect">
            <a:avLst/>
          </a:prstGeom>
          <a:noFill/>
          <a:ln w="9525">
            <a:noFill/>
          </a:ln>
        </p:spPr>
        <p:txBody>
          <a:bodyPr>
            <a:spAutoFit/>
          </a:bodyPr>
          <a:p>
            <a:pPr indent="0"/>
            <a:r>
              <a:rPr lang="en-US" sz="2800" b="0">
                <a:solidFill>
                  <a:srgbClr val="000000"/>
                </a:solidFill>
                <a:latin typeface="Times New Roman" panose="02020603050405020304" pitchFamily="18" charset="0"/>
                <a:cs typeface="Calibri" panose="020F0502020204030204" charset="0"/>
              </a:rPr>
              <a:t>.    </a:t>
            </a:r>
            <a:endParaRPr lang="en-US" sz="2800" b="0">
              <a:solidFill>
                <a:srgbClr val="000000"/>
              </a:solidFill>
              <a:latin typeface="Times New Roman" panose="02020603050405020304" pitchFamily="18" charset="0"/>
              <a:cs typeface="Calibri" panose="020F0502020204030204" charset="0"/>
            </a:endParaRPr>
          </a:p>
        </p:txBody>
      </p:sp>
      <p:sp>
        <p:nvSpPr>
          <p:cNvPr id="100" name="Text Box 99"/>
          <p:cNvSpPr txBox="1"/>
          <p:nvPr/>
        </p:nvSpPr>
        <p:spPr>
          <a:xfrm>
            <a:off x="742950" y="1052195"/>
            <a:ext cx="10878185" cy="1383665"/>
          </a:xfrm>
          <a:prstGeom prst="rect">
            <a:avLst/>
          </a:prstGeom>
          <a:noFill/>
          <a:ln w="9525">
            <a:noFill/>
          </a:ln>
        </p:spPr>
        <p:txBody>
          <a:bodyPr wrap="square">
            <a:spAutoFit/>
          </a:bodyPr>
          <a:p>
            <a:pPr indent="0"/>
            <a:r>
              <a:rPr lang="en-US" sz="2800" b="0">
                <a:solidFill>
                  <a:srgbClr val="000000"/>
                </a:solidFill>
                <a:latin typeface="Arial" panose="020B0604020202020204" pitchFamily="34" charset="0"/>
                <a:cs typeface="Arial" panose="020B0604020202020204" pitchFamily="34" charset="0"/>
              </a:rPr>
              <a:t>1) Lấy ví dụ về hai hình đồng dạng trong các hình học đơn giản.2) Lấy ví dụ về hai hình đồng dạng trong thế giới tự nhiên, trong kiến trúc.</a:t>
            </a:r>
            <a:endParaRPr lang="en-US" sz="2800" b="0">
              <a:solidFill>
                <a:srgbClr val="000000"/>
              </a:solidFill>
              <a:latin typeface="Arial" panose="020B0604020202020204" pitchFamily="34" charset="0"/>
              <a:cs typeface="Arial" panose="020B0604020202020204" pitchFamily="34" charset="0"/>
            </a:endParaRPr>
          </a:p>
        </p:txBody>
      </p:sp>
      <p:pic>
        <p:nvPicPr>
          <p:cNvPr id="1026" name="!!3" descr="Chuyên đề về xác định công thức của hợp chất vô cơ và hữu cơ - Tech12h"/>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415" y="4114800"/>
            <a:ext cx="2851150" cy="2349500"/>
          </a:xfrm>
          <a:prstGeom prst="rect">
            <a:avLst/>
          </a:prstGeom>
          <a:noFill/>
          <a:extLst>
            <a:ext uri="{909E8E84-426E-40DD-AFC4-6F175D3DCCD1}">
              <a14:hiddenFill xmlns:a14="http://schemas.microsoft.com/office/drawing/2010/main">
                <a:solidFill>
                  <a:srgbClr val="FFFFFF"/>
                </a:solidFill>
              </a14:hiddenFill>
            </a:ext>
          </a:extLst>
        </p:spPr>
      </p:pic>
      <p:sp>
        <p:nvSpPr>
          <p:cNvPr id="15" name="!!4"/>
          <p:cNvSpPr/>
          <p:nvPr/>
        </p:nvSpPr>
        <p:spPr>
          <a:xfrm>
            <a:off x="533346" y="31077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latin typeface="Times New Roman" panose="02020603050405020304" pitchFamily="18" charset="0"/>
                <a:cs typeface="Times New Roman" panose="02020603050405020304" pitchFamily="18" charset="0"/>
              </a:rPr>
              <a:t>HOẠT ĐỘNG VẬN DỤNG</a:t>
            </a:r>
            <a:endParaRPr lang="en-US" sz="28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838200" y="693420"/>
            <a:ext cx="9316720" cy="953135"/>
          </a:xfrm>
          <a:prstGeom prst="rect">
            <a:avLst/>
          </a:prstGeom>
          <a:noFill/>
          <a:ln w="9525">
            <a:noFill/>
          </a:ln>
        </p:spPr>
        <p:txBody>
          <a:bodyPr wrap="square">
            <a:spAutoFit/>
          </a:bodyPr>
          <a:p>
            <a:pPr indent="0"/>
            <a:r>
              <a:rPr lang="en-US" sz="2800" b="0">
                <a:solidFill>
                  <a:srgbClr val="000000"/>
                </a:solidFill>
                <a:latin typeface="Times New Roman" panose="02020603050405020304" pitchFamily="18" charset="0"/>
                <a:cs typeface="Calibri" panose="020F0502020204030204" charset="0"/>
              </a:rPr>
              <a:t>1) Trong các hình học đơn giản đã học, hình đồng dạng: cặp hình vuông; cặp hình tròn, cặp tam giác đều</a:t>
            </a:r>
            <a:endParaRPr lang="en-US" sz="2800" b="0">
              <a:solidFill>
                <a:srgbClr val="000000"/>
              </a:solidFill>
              <a:latin typeface="Times New Roman" panose="02020603050405020304" pitchFamily="18" charset="0"/>
              <a:cs typeface="Calibri" panose="020F0502020204030204" charset="0"/>
            </a:endParaRPr>
          </a:p>
        </p:txBody>
      </p:sp>
      <p:pic>
        <p:nvPicPr>
          <p:cNvPr id="8" name="Content Placeholder 7"/>
          <p:cNvPicPr>
            <a:picLocks noChangeAspect="1"/>
          </p:cNvPicPr>
          <p:nvPr>
            <p:ph sz="half" idx="1"/>
          </p:nvPr>
        </p:nvPicPr>
        <p:blipFill>
          <a:blip r:embed="rId1"/>
          <a:stretch>
            <a:fillRect/>
          </a:stretch>
        </p:blipFill>
        <p:spPr>
          <a:xfrm>
            <a:off x="838200" y="2620010"/>
            <a:ext cx="5181600" cy="2477770"/>
          </a:xfrm>
          <a:prstGeom prst="rect">
            <a:avLst/>
          </a:prstGeom>
        </p:spPr>
      </p:pic>
      <p:pic>
        <p:nvPicPr>
          <p:cNvPr id="4" name="Content Placeholder 3"/>
          <p:cNvPicPr>
            <a:picLocks noChangeAspect="1"/>
          </p:cNvPicPr>
          <p:nvPr>
            <p:ph sz="half" idx="2"/>
          </p:nvPr>
        </p:nvPicPr>
        <p:blipFill>
          <a:blip r:embed="rId2"/>
          <a:stretch>
            <a:fillRect/>
          </a:stretch>
        </p:blipFill>
        <p:spPr>
          <a:xfrm>
            <a:off x="7166610" y="2298700"/>
            <a:ext cx="3778885" cy="2629535"/>
          </a:xfrm>
          <a:prstGeom prst="rect">
            <a:avLst/>
          </a:prstGeom>
        </p:spPr>
      </p:pic>
      <p:sp>
        <p:nvSpPr>
          <p:cNvPr id="6" name="!!4"/>
          <p:cNvSpPr/>
          <p:nvPr/>
        </p:nvSpPr>
        <p:spPr>
          <a:xfrm>
            <a:off x="1449016" y="19964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latin typeface="Times New Roman" panose="02020603050405020304" pitchFamily="18" charset="0"/>
                <a:cs typeface="Times New Roman" panose="02020603050405020304" pitchFamily="18" charset="0"/>
              </a:rPr>
              <a:t>HOẠT ĐỘNG LUYỆN TẬP</a:t>
            </a:r>
            <a:endParaRPr 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Content Placeholder 99"/>
          <p:cNvPicPr/>
          <p:nvPr>
            <p:ph idx="1"/>
          </p:nvPr>
        </p:nvPicPr>
        <p:blipFill>
          <a:blip r:embed="rId1"/>
          <a:stretch>
            <a:fillRect/>
          </a:stretch>
        </p:blipFill>
        <p:spPr>
          <a:xfrm>
            <a:off x="610235" y="923925"/>
            <a:ext cx="10972800" cy="5740400"/>
          </a:xfrm>
          <a:prstGeom prst="rect">
            <a:avLst/>
          </a:prstGeom>
          <a:noFill/>
          <a:ln w="9525">
            <a:noFill/>
          </a:ln>
        </p:spPr>
      </p:pic>
      <p:sp>
        <p:nvSpPr>
          <p:cNvPr id="6" name="Text Box 5"/>
          <p:cNvSpPr txBox="1"/>
          <p:nvPr/>
        </p:nvSpPr>
        <p:spPr>
          <a:xfrm>
            <a:off x="610235" y="280670"/>
            <a:ext cx="10972165" cy="521970"/>
          </a:xfrm>
          <a:prstGeom prst="rect">
            <a:avLst/>
          </a:prstGeom>
          <a:noFill/>
        </p:spPr>
        <p:txBody>
          <a:bodyPr wrap="square" rtlCol="0" anchor="t">
            <a:spAutoFit/>
          </a:bodyPr>
          <a:p>
            <a:pPr indent="0"/>
            <a:r>
              <a:rPr lang="en-US" sz="2800">
                <a:solidFill>
                  <a:srgbClr val="000000"/>
                </a:solidFill>
                <a:latin typeface="Arial" panose="020B0604020202020204" pitchFamily="34" charset="0"/>
                <a:cs typeface="Arial" panose="020B0604020202020204" pitchFamily="34" charset="0"/>
                <a:sym typeface="+mn-ea"/>
              </a:rPr>
              <a:t>2) Hai hình đồng dạng trong thế giới tự nhiên, trong kiến trúc.</a:t>
            </a:r>
            <a:endParaRPr lang="en-US" sz="2800">
              <a:solidFill>
                <a:srgbClr val="000000"/>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2" name="!!4"/>
          <p:cNvSpPr/>
          <p:nvPr/>
        </p:nvSpPr>
        <p:spPr>
          <a:xfrm>
            <a:off x="3224869" y="628562"/>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HƯỚNG DẪN TỰ HỌC Ở NHÀ</a:t>
            </a:r>
            <a:endParaRPr lang="en-US" sz="2800" b="1">
              <a:latin typeface="Arial" panose="020B0604020202020204" pitchFamily="34" charset="0"/>
              <a:cs typeface="Arial" panose="020B0604020202020204" pitchFamily="34" charset="0"/>
            </a:endParaRPr>
          </a:p>
        </p:txBody>
      </p:sp>
      <p:sp>
        <p:nvSpPr>
          <p:cNvPr id="27" name="TextBox 26"/>
          <p:cNvSpPr txBox="1"/>
          <p:nvPr/>
        </p:nvSpPr>
        <p:spPr>
          <a:xfrm>
            <a:off x="930216" y="2090174"/>
            <a:ext cx="9601200" cy="2676525"/>
          </a:xfrm>
          <a:prstGeom prst="rect">
            <a:avLst/>
          </a:prstGeom>
          <a:noFill/>
        </p:spPr>
        <p:txBody>
          <a:bodyPr wrap="square">
            <a:spAutoFit/>
          </a:bodyPr>
          <a:lstStyle/>
          <a:p>
            <a:pPr>
              <a:lnSpc>
                <a:spcPct val="150000"/>
              </a:lnSpc>
            </a:pPr>
            <a:r>
              <a:rPr lang="en-US" sz="2800">
                <a:latin typeface="Arial" panose="020B0604020202020204" pitchFamily="34" charset="0"/>
                <a:cs typeface="Arial" panose="020B0604020202020204" pitchFamily="34" charset="0"/>
              </a:rPr>
              <a:t>- Học các nhận xét và kết luận về hình đồng dạng phối cảnh, hình đồng dạng tâm và tỉ số đồng dạng phối cảnh.</a:t>
            </a:r>
            <a:endParaRPr lang="en-US" sz="2800">
              <a:latin typeface="Arial" panose="020B0604020202020204" pitchFamily="34" charset="0"/>
              <a:cs typeface="Arial" panose="020B0604020202020204" pitchFamily="34" charset="0"/>
            </a:endParaRPr>
          </a:p>
          <a:p>
            <a:pPr>
              <a:lnSpc>
                <a:spcPct val="150000"/>
              </a:lnSpc>
            </a:pPr>
            <a:r>
              <a:rPr lang="en-US" sz="2800">
                <a:latin typeface="Arial" panose="020B0604020202020204" pitchFamily="34" charset="0"/>
                <a:cs typeface="Arial" panose="020B0604020202020204" pitchFamily="34" charset="0"/>
              </a:rPr>
              <a:t>- Học sinh làm các bài tập 3 SGK trang 89</a:t>
            </a:r>
            <a:endParaRPr lang="en-US" sz="2800">
              <a:latin typeface="Arial" panose="020B0604020202020204" pitchFamily="34" charset="0"/>
              <a:cs typeface="Arial" panose="020B0604020202020204" pitchFamily="34" charset="0"/>
            </a:endParaRPr>
          </a:p>
          <a:p>
            <a:pPr>
              <a:lnSpc>
                <a:spcPct val="150000"/>
              </a:lnSpc>
            </a:pPr>
            <a:r>
              <a:rPr lang="en-US" sz="2800">
                <a:latin typeface="Arial" panose="020B0604020202020204" pitchFamily="34" charset="0"/>
                <a:cs typeface="Arial" panose="020B0604020202020204" pitchFamily="34" charset="0"/>
              </a:rPr>
              <a:t>- Đọc trước bài 10: Hình đồng dạng trong thực tiễn.</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endParaRPr lang="en-US" sz="8000" dirty="0">
              <a:solidFill>
                <a:schemeClr val="bg1"/>
              </a:solidFill>
              <a:latin typeface="Rockwell" panose="02060603020205020403" pitchFamily="18" charset="0"/>
            </a:endParaRPr>
          </a:p>
        </p:txBody>
      </p:sp>
      <p:cxnSp>
        <p:nvCxnSpPr>
          <p:cNvPr id="5" name="Straight Connector 4"/>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631394">
            <a:off x="-514584" y="4127150"/>
            <a:ext cx="3194131" cy="3194131"/>
          </a:xfrm>
          <a:prstGeom prst="rect">
            <a:avLst/>
          </a:prstGeom>
        </p:spPr>
      </p:pic>
      <p:pic>
        <p:nvPicPr>
          <p:cNvPr id="19" name="Graphic 18" descr="Ru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89495">
            <a:off x="10171718" y="145767"/>
            <a:ext cx="1574403" cy="1574403"/>
          </a:xfrm>
          <a:prstGeom prst="rect">
            <a:avLst/>
          </a:prstGeom>
        </p:spPr>
      </p:pic>
      <p:pic>
        <p:nvPicPr>
          <p:cNvPr id="21" name="Graphic 20" descr="Penc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20790">
            <a:off x="10917677" y="783939"/>
            <a:ext cx="1488402" cy="14884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2088906" y="694120"/>
            <a:ext cx="8772775" cy="5470525"/>
          </a:xfrm>
          <a:prstGeom prst="rect">
            <a:avLst/>
          </a:prstGeom>
          <a:blipFill dpi="0" rotWithShape="1">
            <a:blip r:embed="rId1">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322" y="1195388"/>
            <a:ext cx="5178681"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8" y="4556125"/>
            <a:ext cx="6372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819400"/>
            <a:ext cx="58039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16"/>
          <p:cNvGrpSpPr/>
          <p:nvPr/>
        </p:nvGrpSpPr>
        <p:grpSpPr bwMode="auto">
          <a:xfrm>
            <a:off x="2813050" y="3411538"/>
            <a:ext cx="3479800" cy="2455862"/>
            <a:chOff x="3393422" y="3429000"/>
            <a:chExt cx="3117731" cy="2201738"/>
          </a:xfrm>
        </p:grpSpPr>
        <p:pic>
          <p:nvPicPr>
            <p:cNvPr id="10"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图片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50" y="5346700"/>
            <a:ext cx="10842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42696">
            <a:off x="1335088" y="5829300"/>
            <a:ext cx="666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2413" y="5313363"/>
            <a:ext cx="16160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7"/>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4157914" y="2128484"/>
            <a:ext cx="790072" cy="732603"/>
          </a:xfrm>
          <a:prstGeom prst="rect">
            <a:avLst/>
          </a:prstGeom>
        </p:spPr>
      </p:pic>
      <p:pic>
        <p:nvPicPr>
          <p:cNvPr id="17" name="图片 18"/>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9829415" y="5042197"/>
            <a:ext cx="877117" cy="813316"/>
          </a:xfrm>
          <a:prstGeom prst="rect">
            <a:avLst/>
          </a:prstGeom>
        </p:spPr>
      </p:pic>
      <p:pic>
        <p:nvPicPr>
          <p:cNvPr id="18" name="图片 19"/>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10071570" y="214723"/>
            <a:ext cx="790072" cy="732603"/>
          </a:xfrm>
          <a:prstGeom prst="rect">
            <a:avLst/>
          </a:prstGeom>
        </p:spPr>
      </p:pic>
      <p:sp>
        <p:nvSpPr>
          <p:cNvPr id="19" name="Rectangle: Rounded Corners 18"/>
          <p:cNvSpPr/>
          <p:nvPr/>
        </p:nvSpPr>
        <p:spPr>
          <a:xfrm>
            <a:off x="3226753" y="1080689"/>
            <a:ext cx="6752091" cy="158243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
          <p:cNvSpPr txBox="1"/>
          <p:nvPr/>
        </p:nvSpPr>
        <p:spPr>
          <a:xfrm>
            <a:off x="3637250" y="1664921"/>
            <a:ext cx="5753732" cy="707886"/>
          </a:xfrm>
          <a:prstGeom prst="rect">
            <a:avLst/>
          </a:prstGeom>
          <a:noFill/>
        </p:spPr>
        <p:txBody>
          <a:bodyPr wrap="square">
            <a:spAutoFit/>
          </a:bodyPr>
          <a:lstStyle/>
          <a:p>
            <a:r>
              <a:rPr lang="en-US" sz="4000" b="1">
                <a:solidFill>
                  <a:srgbClr val="C55A11"/>
                </a:solidFill>
                <a:latin typeface="Arial" panose="020B0604020202020204" pitchFamily="34" charset="0"/>
                <a:cs typeface="Arial" panose="020B0604020202020204" pitchFamily="34" charset="0"/>
              </a:rPr>
              <a:t>HOẠT ĐỘNG MỞ ĐẦU</a:t>
            </a:r>
            <a:endParaRPr lang="en-US" sz="4000">
              <a:solidFill>
                <a:srgbClr val="C55A11"/>
              </a:solidFill>
            </a:endParaRPr>
          </a:p>
        </p:txBody>
      </p:sp>
      <p:grpSp>
        <p:nvGrpSpPr>
          <p:cNvPr id="23" name="Group 22"/>
          <p:cNvGrpSpPr/>
          <p:nvPr/>
        </p:nvGrpSpPr>
        <p:grpSpPr>
          <a:xfrm rot="19283547">
            <a:off x="11478895" y="-2914015"/>
            <a:ext cx="3119755" cy="8160385"/>
            <a:chOff x="9055676" y="-225638"/>
            <a:chExt cx="3119938" cy="7083638"/>
          </a:xfrm>
        </p:grpSpPr>
        <p:sp>
          <p:nvSpPr>
            <p:cNvPr id="27" name="Rectangle 26"/>
            <p:cNvSpPr/>
            <p:nvPr/>
          </p:nvSpPr>
          <p:spPr>
            <a:xfrm>
              <a:off x="9205546" y="-225638"/>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dirty="0">
                <a:latin typeface="Arial" panose="020B0604020202020204" pitchFamily="34" charset="0"/>
                <a:cs typeface="Arial" panose="020B0604020202020204" pitchFamily="34" charset="0"/>
              </a:endParaRPr>
            </a:p>
          </p:txBody>
        </p:sp>
        <p:sp>
          <p:nvSpPr>
            <p:cNvPr id="28" name="Rectangle 27"/>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dirty="0">
                <a:latin typeface="Arial" panose="020B0604020202020204" pitchFamily="34" charset="0"/>
                <a:cs typeface="Arial" panose="020B0604020202020204" pitchFamily="34" charset="0"/>
              </a:endParaRPr>
            </a:p>
          </p:txBody>
        </p:sp>
        <p:sp>
          <p:nvSpPr>
            <p:cNvPr id="29" name="Rectangle 28"/>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dirty="0">
                <a:latin typeface="Arial" panose="020B0604020202020204" pitchFamily="34" charset="0"/>
                <a:cs typeface="Arial" panose="020B0604020202020204" pitchFamily="34" charset="0"/>
              </a:endParaRPr>
            </a:p>
          </p:txBody>
        </p:sp>
        <p:sp>
          <p:nvSpPr>
            <p:cNvPr id="30" name="Rectangle 29"/>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dirty="0">
                <a:latin typeface="Arial" panose="020B0604020202020204" pitchFamily="34" charset="0"/>
                <a:cs typeface="Arial" panose="020B0604020202020204" pitchFamily="34" charset="0"/>
              </a:endParaRPr>
            </a:p>
          </p:txBody>
        </p:sp>
        <p:sp>
          <p:nvSpPr>
            <p:cNvPr id="31" name="Rectangle 30"/>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8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1"/>
          <p:cNvPicPr>
            <a:picLocks noChangeAspect="1"/>
          </p:cNvPicPr>
          <p:nvPr/>
        </p:nvPicPr>
        <p:blipFill>
          <a:blip r:embed="rId1"/>
          <a:stretch>
            <a:fillRect/>
          </a:stretch>
        </p:blipFill>
        <p:spPr>
          <a:xfrm>
            <a:off x="0" y="7938"/>
            <a:ext cx="12192000" cy="6858000"/>
          </a:xfrm>
          <a:prstGeom prst="rect">
            <a:avLst/>
          </a:prstGeom>
          <a:noFill/>
          <a:ln w="9525">
            <a:noFill/>
          </a:ln>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323731">
            <a:off x="3436945" y="743467"/>
            <a:ext cx="533979" cy="18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885289" y="2860998"/>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804169">
            <a:off x="8536435" y="878863"/>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5"/>
          <p:cNvSpPr/>
          <p:nvPr/>
        </p:nvSpPr>
        <p:spPr>
          <a:xfrm>
            <a:off x="1528445" y="765810"/>
            <a:ext cx="8721090" cy="4497070"/>
          </a:xfrm>
          <a:prstGeom prst="roundRect">
            <a:avLst/>
          </a:prstGeom>
          <a:solidFill>
            <a:srgbClr val="00B05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defRPr/>
            </a:pPr>
            <a:r>
              <a:rPr lang="en-US" sz="2400" b="1" dirty="0" err="1">
                <a:solidFill>
                  <a:schemeClr val="bg1"/>
                </a:solidFill>
                <a:latin typeface="Times New Roman" panose="02020603050405020304" pitchFamily="18" charset="0"/>
                <a:cs typeface="Times New Roman" panose="02020603050405020304" pitchFamily="18" charset="0"/>
              </a:rPr>
              <a:t>LUẬT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CHƠI</a:t>
            </a:r>
            <a:endParaRPr lang="en-US" sz="2400" b="1" dirty="0">
              <a:solidFill>
                <a:schemeClr val="bg1"/>
              </a:solidFill>
              <a:latin typeface="Times New Roman" panose="02020603050405020304" pitchFamily="18" charset="0"/>
              <a:cs typeface="Times New Roman" panose="02020603050405020304" pitchFamily="18" charset="0"/>
            </a:endParaRPr>
          </a:p>
          <a:p>
            <a:pPr algn="just">
              <a:lnSpc>
                <a:spcPct val="150000"/>
              </a:lnSpc>
              <a:defRPr/>
            </a:pPr>
            <a:r>
              <a:rPr lang="en-US" sz="2400" b="1" dirty="0" err="1">
                <a:solidFill>
                  <a:schemeClr val="bg1"/>
                </a:solidFill>
                <a:latin typeface="Times New Roman" panose="02020603050405020304" pitchFamily="18" charset="0"/>
                <a:cs typeface="Times New Roman" panose="02020603050405020304" pitchFamily="18" charset="0"/>
              </a:rPr>
              <a:t>Mỗi</a:t>
            </a:r>
            <a:r>
              <a:rPr lang="en-US" sz="2400" b="1" dirty="0">
                <a:solidFill>
                  <a:schemeClr val="bg1"/>
                </a:solidFill>
                <a:latin typeface="Times New Roman" panose="02020603050405020304" pitchFamily="18" charset="0"/>
                <a:cs typeface="Times New Roman" panose="02020603050405020304" pitchFamily="18" charset="0"/>
              </a:rPr>
              <a:t> đội cử 1 bạn nhóm trưởng đại diện nhóm giơ tay trả lời các câu hỏi.</a:t>
            </a:r>
            <a:endParaRPr lang="en-US" sz="2400" b="1" dirty="0">
              <a:solidFill>
                <a:schemeClr val="bg1"/>
              </a:solidFill>
              <a:latin typeface="Times New Roman" panose="02020603050405020304" pitchFamily="18" charset="0"/>
              <a:cs typeface="Times New Roman" panose="02020603050405020304" pitchFamily="18" charset="0"/>
            </a:endParaRPr>
          </a:p>
          <a:p>
            <a:pPr algn="just">
              <a:lnSpc>
                <a:spcPct val="150000"/>
              </a:lnSpc>
              <a:defRPr/>
            </a:pPr>
            <a:r>
              <a:rPr lang="en-US" sz="2400" b="1" dirty="0">
                <a:solidFill>
                  <a:schemeClr val="bg1"/>
                </a:solidFill>
                <a:latin typeface="Times New Roman" panose="02020603050405020304" pitchFamily="18" charset="0"/>
                <a:cs typeface="Times New Roman" panose="02020603050405020304" pitchFamily="18" charset="0"/>
              </a:rPr>
              <a:t>Nhóm nào giơ tay trước nhóm đó được quyền trả lời.</a:t>
            </a:r>
            <a:endParaRPr lang="en-US" sz="2400" b="1" dirty="0">
              <a:solidFill>
                <a:schemeClr val="bg1"/>
              </a:solidFill>
              <a:latin typeface="Times New Roman" panose="02020603050405020304" pitchFamily="18" charset="0"/>
              <a:cs typeface="Times New Roman" panose="02020603050405020304" pitchFamily="18" charset="0"/>
            </a:endParaRPr>
          </a:p>
          <a:p>
            <a:pPr algn="just">
              <a:lnSpc>
                <a:spcPct val="150000"/>
              </a:lnSpc>
              <a:defRPr/>
            </a:pPr>
            <a:r>
              <a:rPr lang="en-US" sz="2400" b="1" dirty="0">
                <a:solidFill>
                  <a:schemeClr val="bg1"/>
                </a:solidFill>
                <a:latin typeface="Times New Roman" panose="02020603050405020304" pitchFamily="18" charset="0"/>
                <a:cs typeface="Times New Roman" panose="02020603050405020304" pitchFamily="18" charset="0"/>
              </a:rPr>
              <a:t>Trả lời đúng nhóm sẽ được 10 điểm cho 1 câu.</a:t>
            </a:r>
            <a:endParaRPr lang="en-US" sz="2400" b="1" dirty="0">
              <a:solidFill>
                <a:schemeClr val="bg1"/>
              </a:solidFill>
              <a:latin typeface="Times New Roman" panose="02020603050405020304" pitchFamily="18" charset="0"/>
              <a:cs typeface="Times New Roman" panose="02020603050405020304" pitchFamily="18" charset="0"/>
            </a:endParaRPr>
          </a:p>
          <a:p>
            <a:pPr algn="just">
              <a:lnSpc>
                <a:spcPct val="150000"/>
              </a:lnSpc>
              <a:defRPr/>
            </a:pPr>
            <a:r>
              <a:rPr lang="en-US" sz="2400" b="1" dirty="0">
                <a:solidFill>
                  <a:schemeClr val="bg1"/>
                </a:solidFill>
                <a:latin typeface="Times New Roman" panose="02020603050405020304" pitchFamily="18" charset="0"/>
                <a:cs typeface="Times New Roman" panose="02020603050405020304" pitchFamily="18" charset="0"/>
              </a:rPr>
              <a:t>Kết thúc trò chơi nhóm nào được nhiều điểm thì nhóm đó chiến thắng.</a:t>
            </a:r>
            <a:endParaRPr lang="en-US" sz="2400" b="1" dirty="0">
              <a:solidFill>
                <a:schemeClr val="bg1"/>
              </a:solidFill>
              <a:latin typeface="Times New Roman" panose="02020603050405020304" pitchFamily="18" charset="0"/>
              <a:cs typeface="Times New Roman" panose="02020603050405020304" pitchFamily="18" charset="0"/>
            </a:endParaRPr>
          </a:p>
          <a:p>
            <a:pPr algn="just">
              <a:lnSpc>
                <a:spcPct val="150000"/>
              </a:lnSpc>
              <a:defRPr/>
            </a:pPr>
            <a:r>
              <a:rPr lang="en-US"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8" name="!!3"/>
          <p:cNvPicPr>
            <a:picLocks noChangeAspect="1"/>
          </p:cNvPicPr>
          <p:nvPr/>
        </p:nvPicPr>
        <p:blipFill>
          <a:blip r:embed="rId1"/>
          <a:stretch>
            <a:fillRect/>
          </a:stretch>
        </p:blipFill>
        <p:spPr>
          <a:xfrm>
            <a:off x="114599" y="5262881"/>
            <a:ext cx="1781507" cy="1588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Group 11"/>
          <p:cNvGrpSpPr/>
          <p:nvPr/>
        </p:nvGrpSpPr>
        <p:grpSpPr>
          <a:xfrm>
            <a:off x="109220" y="507365"/>
            <a:ext cx="11222355" cy="521970"/>
            <a:chOff x="504" y="777"/>
            <a:chExt cx="17673" cy="822"/>
          </a:xfrm>
        </p:grpSpPr>
        <p:sp>
          <p:nvSpPr>
            <p:cNvPr id="100" name="Text Box 99"/>
            <p:cNvSpPr txBox="1"/>
            <p:nvPr/>
          </p:nvSpPr>
          <p:spPr>
            <a:xfrm>
              <a:off x="504" y="777"/>
              <a:ext cx="17673" cy="822"/>
            </a:xfrm>
            <a:prstGeom prst="rect">
              <a:avLst/>
            </a:prstGeom>
            <a:noFill/>
            <a:ln w="9525">
              <a:noFill/>
            </a:ln>
          </p:spPr>
          <p:txBody>
            <a:bodyPr wrap="square">
              <a:spAutoFit/>
            </a:bodyPr>
            <a:p>
              <a:pPr indent="0"/>
              <a:r>
                <a:rPr lang="en-US" sz="2800" b="1">
                  <a:solidFill>
                    <a:srgbClr val="FF0000"/>
                  </a:solidFill>
                  <a:latin typeface="Arial" panose="020B0604020202020204" pitchFamily="34" charset="0"/>
                  <a:cs typeface="Arial" panose="020B0604020202020204" pitchFamily="34" charset="0"/>
                </a:rPr>
                <a:t>    Câu 1:</a:t>
              </a:r>
              <a:r>
                <a:rPr lang="en-US" sz="2800" b="1">
                  <a:solidFill>
                    <a:srgbClr val="000000"/>
                  </a:solidFill>
                  <a:latin typeface="Arial" panose="020B0604020202020204" pitchFamily="34" charset="0"/>
                  <a:cs typeface="Arial" panose="020B0604020202020204" pitchFamily="34" charset="0"/>
                </a:rPr>
                <a:t> </a:t>
              </a:r>
              <a:r>
                <a:rPr lang="en-US" sz="2800">
                  <a:solidFill>
                    <a:srgbClr val="000000"/>
                  </a:solidFill>
                  <a:latin typeface="Arial" panose="020B0604020202020204" pitchFamily="34" charset="0"/>
                  <a:cs typeface="Arial" panose="020B0604020202020204" pitchFamily="34" charset="0"/>
                  <a:sym typeface="+mn-ea"/>
                </a:rPr>
                <a:t>Hình thoi                   có bằng hình thoi                      không? </a:t>
              </a:r>
              <a:endParaRPr lang="en-US" sz="2800">
                <a:latin typeface="Arial" panose="020B0604020202020204" pitchFamily="34" charset="0"/>
                <a:cs typeface="Arial" panose="020B0604020202020204" pitchFamily="34" charset="0"/>
              </a:endParaRPr>
            </a:p>
          </p:txBody>
        </p:sp>
      </p:grpSp>
      <p:pic>
        <p:nvPicPr>
          <p:cNvPr id="21" name="Picture 140" descr="IMG_256"/>
          <p:cNvPicPr>
            <a:picLocks noChangeAspect="1"/>
          </p:cNvPicPr>
          <p:nvPr/>
        </p:nvPicPr>
        <p:blipFill>
          <a:blip r:embed="rId1"/>
          <a:stretch>
            <a:fillRect/>
          </a:stretch>
        </p:blipFill>
        <p:spPr>
          <a:xfrm>
            <a:off x="1931670" y="1330325"/>
            <a:ext cx="7392035" cy="3265170"/>
          </a:xfrm>
          <a:prstGeom prst="rect">
            <a:avLst/>
          </a:prstGeom>
          <a:noFill/>
          <a:ln w="9525">
            <a:noFill/>
          </a:ln>
        </p:spPr>
      </p:pic>
      <p:graphicFrame>
        <p:nvGraphicFramePr>
          <p:cNvPr id="5" name="Content Placeholder 4"/>
          <p:cNvGraphicFramePr/>
          <p:nvPr>
            <p:ph sz="half" idx="1"/>
          </p:nvPr>
        </p:nvGraphicFramePr>
        <p:xfrm>
          <a:off x="3288983" y="518319"/>
          <a:ext cx="1712595" cy="441960"/>
        </p:xfrm>
        <a:graphic>
          <a:graphicData uri="http://schemas.openxmlformats.org/presentationml/2006/ole">
            <mc:AlternateContent xmlns:mc="http://schemas.openxmlformats.org/markup-compatibility/2006">
              <mc:Choice xmlns:v="urn:schemas-microsoft-com:vml" Requires="v">
                <p:oleObj spid="_x0000_s13" name="" r:id="rId2" imgW="698500" imgH="177165" progId="Equation.DSMT4">
                  <p:embed/>
                </p:oleObj>
              </mc:Choice>
              <mc:Fallback>
                <p:oleObj name="" r:id="rId2" imgW="698500" imgH="177165" progId="Equation.DSMT4">
                  <p:embed/>
                  <p:pic>
                    <p:nvPicPr>
                      <p:cNvPr id="0" name="Picture 3"/>
                      <p:cNvPicPr/>
                      <p:nvPr/>
                    </p:nvPicPr>
                    <p:blipFill>
                      <a:blip r:embed="rId3"/>
                      <a:stretch>
                        <a:fillRect/>
                      </a:stretch>
                    </p:blipFill>
                    <p:spPr>
                      <a:xfrm>
                        <a:off x="3288983" y="518319"/>
                        <a:ext cx="1712595" cy="441960"/>
                      </a:xfrm>
                      <a:prstGeom prst="rect">
                        <a:avLst/>
                      </a:prstGeom>
                    </p:spPr>
                  </p:pic>
                </p:oleObj>
              </mc:Fallback>
            </mc:AlternateContent>
          </a:graphicData>
        </a:graphic>
      </p:graphicFrame>
      <p:graphicFrame>
        <p:nvGraphicFramePr>
          <p:cNvPr id="3" name="Content Placeholder 2"/>
          <p:cNvGraphicFramePr/>
          <p:nvPr>
            <p:ph sz="half" idx="2"/>
          </p:nvPr>
        </p:nvGraphicFramePr>
        <p:xfrm>
          <a:off x="7940040" y="518319"/>
          <a:ext cx="1930400" cy="441960"/>
        </p:xfrm>
        <a:graphic>
          <a:graphicData uri="http://schemas.openxmlformats.org/presentationml/2006/ole">
            <mc:AlternateContent xmlns:mc="http://schemas.openxmlformats.org/markup-compatibility/2006">
              <mc:Choice xmlns:v="urn:schemas-microsoft-com:vml" Requires="v">
                <p:oleObj spid="_x0000_s4" name="" r:id="rId4" imgW="787400" imgH="177165" progId="Equation.DSMT4">
                  <p:embed/>
                </p:oleObj>
              </mc:Choice>
              <mc:Fallback>
                <p:oleObj name="" r:id="rId4" imgW="787400" imgH="177165" progId="Equation.DSMT4">
                  <p:embed/>
                  <p:pic>
                    <p:nvPicPr>
                      <p:cNvPr id="0" name="Picture 3"/>
                      <p:cNvPicPr/>
                      <p:nvPr/>
                    </p:nvPicPr>
                    <p:blipFill>
                      <a:blip r:embed="rId5"/>
                      <a:stretch>
                        <a:fillRect/>
                      </a:stretch>
                    </p:blipFill>
                    <p:spPr>
                      <a:xfrm>
                        <a:off x="7940040" y="518319"/>
                        <a:ext cx="1930400" cy="441960"/>
                      </a:xfrm>
                      <a:prstGeom prst="rect">
                        <a:avLst/>
                      </a:prstGeom>
                    </p:spPr>
                  </p:pic>
                </p:oleObj>
              </mc:Fallback>
            </mc:AlternateContent>
          </a:graphicData>
        </a:graphic>
      </p:graphicFrame>
      <p:grpSp>
        <p:nvGrpSpPr>
          <p:cNvPr id="14" name="Group 13"/>
          <p:cNvGrpSpPr/>
          <p:nvPr/>
        </p:nvGrpSpPr>
        <p:grpSpPr>
          <a:xfrm>
            <a:off x="708025" y="4979670"/>
            <a:ext cx="10195560" cy="521970"/>
            <a:chOff x="1115" y="7842"/>
            <a:chExt cx="16056" cy="822"/>
          </a:xfrm>
        </p:grpSpPr>
        <p:sp>
          <p:nvSpPr>
            <p:cNvPr id="9" name="Text Box 8"/>
            <p:cNvSpPr txBox="1"/>
            <p:nvPr/>
          </p:nvSpPr>
          <p:spPr>
            <a:xfrm>
              <a:off x="1115" y="7842"/>
              <a:ext cx="16056" cy="822"/>
            </a:xfrm>
            <a:prstGeom prst="rect">
              <a:avLst/>
            </a:prstGeom>
            <a:noFill/>
          </p:spPr>
          <p:txBody>
            <a:bodyPr wrap="square" rtlCol="0" anchor="t">
              <a:spAutoFit/>
            </a:bodyPr>
            <a:p>
              <a:pPr algn="just">
                <a:buNone/>
              </a:pPr>
              <a:r>
                <a:rPr sz="2800" b="1" dirty="0">
                  <a:solidFill>
                    <a:srgbClr val="0033CC"/>
                  </a:solidFill>
                  <a:latin typeface="Arial" panose="020B0604020202020204" pitchFamily="34" charset="0"/>
                  <a:cs typeface="Arial" panose="020B0604020202020204" pitchFamily="34" charset="0"/>
                  <a:sym typeface="+mn-ea"/>
                </a:rPr>
                <a:t>Đáp án: </a:t>
              </a:r>
              <a:r>
                <a:rPr lang="en-US" sz="2800" b="1" dirty="0">
                  <a:solidFill>
                    <a:srgbClr val="FF0000"/>
                  </a:solidFill>
                  <a:latin typeface="Arial" panose="020B0604020202020204" pitchFamily="34" charset="0"/>
                  <a:cs typeface="Arial" panose="020B0604020202020204" pitchFamily="34" charset="0"/>
                  <a:sym typeface="+mn-ea"/>
                </a:rPr>
                <a:t>H</a:t>
              </a:r>
              <a:r>
                <a:rPr lang="en-US" sz="2800" b="1">
                  <a:solidFill>
                    <a:srgbClr val="FF0000"/>
                  </a:solidFill>
                  <a:latin typeface="Arial" panose="020B0604020202020204" pitchFamily="34" charset="0"/>
                  <a:cs typeface="Arial" panose="020B0604020202020204" pitchFamily="34" charset="0"/>
                  <a:sym typeface="+mn-ea"/>
                </a:rPr>
                <a:t>ình thoi                   bằng hình thoi </a:t>
              </a:r>
              <a:endParaRPr lang="en-US" sz="2800" b="1" dirty="0">
                <a:solidFill>
                  <a:srgbClr val="FF0000"/>
                </a:solidFill>
                <a:latin typeface="Arial" panose="020B0604020202020204" pitchFamily="34" charset="0"/>
                <a:cs typeface="Arial" panose="020B0604020202020204" pitchFamily="34" charset="0"/>
                <a:sym typeface="+mn-ea"/>
              </a:endParaRPr>
            </a:p>
          </p:txBody>
        </p:sp>
        <p:graphicFrame>
          <p:nvGraphicFramePr>
            <p:cNvPr id="7" name="Object 6"/>
            <p:cNvGraphicFramePr/>
            <p:nvPr/>
          </p:nvGraphicFramePr>
          <p:xfrm>
            <a:off x="5999" y="7894"/>
            <a:ext cx="2697" cy="696"/>
          </p:xfrm>
          <a:graphic>
            <a:graphicData uri="http://schemas.openxmlformats.org/presentationml/2006/ole">
              <mc:AlternateContent xmlns:mc="http://schemas.openxmlformats.org/markup-compatibility/2006">
                <mc:Choice xmlns:v="urn:schemas-microsoft-com:vml" Requires="v">
                  <p:oleObj spid="_x0000_s8" name="" r:id="rId6" imgW="698500" imgH="177165" progId="Equation.DSMT4">
                    <p:embed/>
                  </p:oleObj>
                </mc:Choice>
                <mc:Fallback>
                  <p:oleObj name="" r:id="rId6" imgW="698500" imgH="177165" progId="Equation.DSMT4">
                    <p:embed/>
                    <p:pic>
                      <p:nvPicPr>
                        <p:cNvPr id="0" name="Picture 3"/>
                        <p:cNvPicPr/>
                        <p:nvPr/>
                      </p:nvPicPr>
                      <p:blipFill>
                        <a:blip r:embed="rId3"/>
                        <a:stretch>
                          <a:fillRect/>
                        </a:stretch>
                      </p:blipFill>
                      <p:spPr>
                        <a:xfrm>
                          <a:off x="5999" y="7894"/>
                          <a:ext cx="2697" cy="696"/>
                        </a:xfrm>
                        <a:prstGeom prst="rect">
                          <a:avLst/>
                        </a:prstGeom>
                      </p:spPr>
                    </p:pic>
                  </p:oleObj>
                </mc:Fallback>
              </mc:AlternateContent>
            </a:graphicData>
          </a:graphic>
        </p:graphicFrame>
        <p:graphicFrame>
          <p:nvGraphicFramePr>
            <p:cNvPr id="10" name="Object 9"/>
            <p:cNvGraphicFramePr/>
            <p:nvPr/>
          </p:nvGraphicFramePr>
          <p:xfrm>
            <a:off x="12812" y="7902"/>
            <a:ext cx="3040" cy="696"/>
          </p:xfrm>
          <a:graphic>
            <a:graphicData uri="http://schemas.openxmlformats.org/presentationml/2006/ole">
              <mc:AlternateContent xmlns:mc="http://schemas.openxmlformats.org/markup-compatibility/2006">
                <mc:Choice xmlns:v="urn:schemas-microsoft-com:vml" Requires="v">
                  <p:oleObj spid="_x0000_s11" name="" r:id="rId7" imgW="787400" imgH="177165" progId="Equation.DSMT4">
                    <p:embed/>
                  </p:oleObj>
                </mc:Choice>
                <mc:Fallback>
                  <p:oleObj name="" r:id="rId7" imgW="787400" imgH="177165" progId="Equation.DSMT4">
                    <p:embed/>
                    <p:pic>
                      <p:nvPicPr>
                        <p:cNvPr id="0" name="Picture 3"/>
                        <p:cNvPicPr/>
                        <p:nvPr/>
                      </p:nvPicPr>
                      <p:blipFill>
                        <a:blip r:embed="rId5"/>
                        <a:stretch>
                          <a:fillRect/>
                        </a:stretch>
                      </p:blipFill>
                      <p:spPr>
                        <a:xfrm>
                          <a:off x="12812" y="7902"/>
                          <a:ext cx="3040" cy="696"/>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60655" y="314960"/>
            <a:ext cx="11871960" cy="1383665"/>
          </a:xfrm>
          <a:prstGeom prst="rect">
            <a:avLst/>
          </a:prstGeom>
          <a:noFill/>
          <a:ln w="9525">
            <a:noFill/>
          </a:ln>
        </p:spPr>
        <p:txBody>
          <a:bodyPr wrap="square">
            <a:spAutoFit/>
          </a:bodyPr>
          <a:p>
            <a:pPr indent="0"/>
            <a:r>
              <a:rPr lang="en-US" sz="2800" b="1">
                <a:solidFill>
                  <a:srgbClr val="FF0000"/>
                </a:solidFill>
                <a:latin typeface="Arial" panose="020B0604020202020204" pitchFamily="34" charset="0"/>
                <a:cs typeface="Arial" panose="020B0604020202020204" pitchFamily="34" charset="0"/>
              </a:rPr>
              <a:t>Câu 2:</a:t>
            </a:r>
            <a:r>
              <a:rPr lang="en-US" sz="2800" b="1">
                <a:solidFill>
                  <a:srgbClr val="000000"/>
                </a:solidFill>
                <a:latin typeface="Arial" panose="020B0604020202020204" pitchFamily="34" charset="0"/>
                <a:cs typeface="Arial" panose="020B0604020202020204" pitchFamily="34" charset="0"/>
              </a:rPr>
              <a:t> </a:t>
            </a:r>
            <a:r>
              <a:rPr lang="en-US" sz="2800">
                <a:solidFill>
                  <a:srgbClr val="000000"/>
                </a:solidFill>
                <a:latin typeface="Arial" panose="020B0604020202020204" pitchFamily="34" charset="0"/>
                <a:cs typeface="Arial" panose="020B0604020202020204" pitchFamily="34" charset="0"/>
              </a:rPr>
              <a:t>Chọn đáp án đúng</a:t>
            </a:r>
            <a:endParaRPr lang="en-US" sz="2800" b="1">
              <a:solidFill>
                <a:srgbClr val="000000"/>
              </a:solidFill>
              <a:latin typeface="Arial" panose="020B0604020202020204" pitchFamily="34" charset="0"/>
              <a:cs typeface="Arial" panose="020B0604020202020204" pitchFamily="34" charset="0"/>
            </a:endParaRPr>
          </a:p>
          <a:p>
            <a:pPr indent="0"/>
            <a:r>
              <a:rPr lang="en-US" sz="2800">
                <a:solidFill>
                  <a:srgbClr val="000000"/>
                </a:solidFill>
                <a:latin typeface="Arial" panose="020B0604020202020204" pitchFamily="34" charset="0"/>
                <a:cs typeface="Arial" panose="020B0604020202020204" pitchFamily="34" charset="0"/>
                <a:sym typeface="+mn-ea"/>
              </a:rPr>
              <a:t>Hình thoi            đồng dạng phối cảnh với hình thoi </a:t>
            </a:r>
            <a:endParaRPr lang="en-US" sz="2800">
              <a:solidFill>
                <a:srgbClr val="000000"/>
              </a:solidFill>
              <a:latin typeface="Arial" panose="020B0604020202020204" pitchFamily="34" charset="0"/>
              <a:cs typeface="Arial" panose="020B0604020202020204" pitchFamily="34" charset="0"/>
              <a:sym typeface="+mn-ea"/>
            </a:endParaRPr>
          </a:p>
          <a:p>
            <a:pPr indent="0"/>
            <a:r>
              <a:rPr lang="en-US" sz="2800">
                <a:solidFill>
                  <a:srgbClr val="000000"/>
                </a:solidFill>
                <a:latin typeface="Arial" panose="020B0604020202020204" pitchFamily="34" charset="0"/>
                <a:cs typeface="Arial" panose="020B0604020202020204" pitchFamily="34" charset="0"/>
                <a:sym typeface="+mn-ea"/>
              </a:rPr>
              <a:t> Vì:</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1294130" y="5875020"/>
            <a:ext cx="2020570" cy="521970"/>
          </a:xfrm>
          <a:prstGeom prst="rect">
            <a:avLst/>
          </a:prstGeom>
          <a:noFill/>
        </p:spPr>
        <p:txBody>
          <a:bodyPr wrap="square" rtlCol="0" anchor="t">
            <a:spAutoFit/>
          </a:bodyPr>
          <a:p>
            <a:pPr algn="just">
              <a:buNone/>
            </a:pPr>
            <a:r>
              <a:rPr sz="2800" b="1" dirty="0">
                <a:solidFill>
                  <a:srgbClr val="0033CC"/>
                </a:solidFill>
                <a:latin typeface="Arial" panose="020B0604020202020204" pitchFamily="34" charset="0"/>
                <a:cs typeface="Arial" panose="020B0604020202020204" pitchFamily="34" charset="0"/>
                <a:sym typeface="+mn-ea"/>
              </a:rPr>
              <a:t>Đáp án: </a:t>
            </a:r>
            <a:r>
              <a:rPr lang="en-US" sz="2800" b="1">
                <a:solidFill>
                  <a:srgbClr val="FF0000"/>
                </a:solidFill>
                <a:latin typeface="Arial" panose="020B0604020202020204" pitchFamily="34" charset="0"/>
                <a:cs typeface="Arial" panose="020B0604020202020204" pitchFamily="34" charset="0"/>
                <a:sym typeface="+mn-ea"/>
              </a:rPr>
              <a:t>D</a:t>
            </a:r>
            <a:endParaRPr lang="en-US" sz="2800" b="1" dirty="0">
              <a:solidFill>
                <a:srgbClr val="FF0000"/>
              </a:solidFill>
              <a:latin typeface="Arial" panose="020B0604020202020204" pitchFamily="34" charset="0"/>
              <a:cs typeface="Arial" panose="020B0604020202020204" pitchFamily="34" charset="0"/>
              <a:sym typeface="+mn-ea"/>
            </a:endParaRPr>
          </a:p>
        </p:txBody>
      </p:sp>
      <p:pic>
        <p:nvPicPr>
          <p:cNvPr id="21" name="Picture 140" descr="IMG_256"/>
          <p:cNvPicPr>
            <a:picLocks noChangeAspect="1"/>
          </p:cNvPicPr>
          <p:nvPr/>
        </p:nvPicPr>
        <p:blipFill>
          <a:blip r:embed="rId1"/>
          <a:stretch>
            <a:fillRect/>
          </a:stretch>
        </p:blipFill>
        <p:spPr>
          <a:xfrm>
            <a:off x="5474335" y="3792855"/>
            <a:ext cx="4712335" cy="2082165"/>
          </a:xfrm>
          <a:prstGeom prst="rect">
            <a:avLst/>
          </a:prstGeom>
          <a:noFill/>
          <a:ln w="9525">
            <a:noFill/>
          </a:ln>
        </p:spPr>
      </p:pic>
      <p:sp>
        <p:nvSpPr>
          <p:cNvPr id="102" name="Text Box 101"/>
          <p:cNvSpPr txBox="1"/>
          <p:nvPr/>
        </p:nvSpPr>
        <p:spPr>
          <a:xfrm>
            <a:off x="1093470" y="1138555"/>
            <a:ext cx="10561955" cy="521970"/>
          </a:xfrm>
          <a:prstGeom prst="rect">
            <a:avLst/>
          </a:prstGeom>
          <a:noFill/>
          <a:ln w="9525">
            <a:noFill/>
          </a:ln>
        </p:spPr>
        <p:txBody>
          <a:bodyPr wrap="square">
            <a:spAutoFit/>
          </a:bodyPr>
          <a:p>
            <a:pPr indent="0"/>
            <a:r>
              <a:rPr lang="en-US" sz="2800" b="1">
                <a:solidFill>
                  <a:srgbClr val="000000"/>
                </a:solidFill>
                <a:latin typeface="Arial" panose="020B0604020202020204" pitchFamily="34" charset="0"/>
                <a:cs typeface="Arial" panose="020B0604020202020204" pitchFamily="34" charset="0"/>
              </a:rPr>
              <a:t>A.</a:t>
            </a:r>
            <a:r>
              <a:rPr lang="en-US" sz="2800" b="0">
                <a:solidFill>
                  <a:srgbClr val="000000"/>
                </a:solidFill>
                <a:latin typeface="Arial" panose="020B0604020202020204" pitchFamily="34" charset="0"/>
                <a:cs typeface="Arial" panose="020B0604020202020204" pitchFamily="34" charset="0"/>
              </a:rPr>
              <a:t> Bốn đường thẳng                                  cùng đi qua điểm O.</a:t>
            </a:r>
            <a:endParaRPr lang="en-US" sz="2800" b="0">
              <a:solidFill>
                <a:srgbClr val="000000"/>
              </a:solidFill>
              <a:latin typeface="Arial" panose="020B0604020202020204" pitchFamily="34" charset="0"/>
              <a:cs typeface="Arial" panose="020B0604020202020204" pitchFamily="34" charset="0"/>
            </a:endParaRPr>
          </a:p>
        </p:txBody>
      </p:sp>
      <p:graphicFrame>
        <p:nvGraphicFramePr>
          <p:cNvPr id="2" name="Content Placeholder -2147482502"/>
          <p:cNvGraphicFramePr>
            <a:graphicFrameLocks noChangeAspect="1"/>
          </p:cNvGraphicFramePr>
          <p:nvPr>
            <p:ph sz="half" idx="1"/>
          </p:nvPr>
        </p:nvGraphicFramePr>
        <p:xfrm>
          <a:off x="1733868" y="1660684"/>
          <a:ext cx="3509645" cy="805180"/>
        </p:xfrm>
        <a:graphic>
          <a:graphicData uri="http://schemas.openxmlformats.org/presentationml/2006/ole">
            <mc:AlternateContent xmlns:mc="http://schemas.openxmlformats.org/markup-compatibility/2006">
              <mc:Choice xmlns:v="urn:schemas-microsoft-com:vml" Requires="v">
                <p:oleObj spid="_x0000_s3076" name="" r:id="rId2" imgW="1663700" imgH="393700" progId="Equation.DSMT4">
                  <p:embed/>
                </p:oleObj>
              </mc:Choice>
              <mc:Fallback>
                <p:oleObj name="" r:id="rId2" imgW="1663700" imgH="393700" progId="Equation.DSMT4">
                  <p:embed/>
                  <p:pic>
                    <p:nvPicPr>
                      <p:cNvPr id="0" name="Picture 3075"/>
                      <p:cNvPicPr/>
                      <p:nvPr/>
                    </p:nvPicPr>
                    <p:blipFill>
                      <a:blip r:embed="rId3"/>
                      <a:stretch>
                        <a:fillRect/>
                      </a:stretch>
                    </p:blipFill>
                    <p:spPr>
                      <a:xfrm>
                        <a:off x="1733868" y="1660684"/>
                        <a:ext cx="3509645" cy="805180"/>
                      </a:xfrm>
                      <a:prstGeom prst="rect">
                        <a:avLst/>
                      </a:prstGeom>
                      <a:noFill/>
                      <a:ln w="38100">
                        <a:noFill/>
                        <a:miter/>
                      </a:ln>
                    </p:spPr>
                  </p:pic>
                </p:oleObj>
              </mc:Fallback>
            </mc:AlternateContent>
          </a:graphicData>
        </a:graphic>
      </p:graphicFrame>
      <p:grpSp>
        <p:nvGrpSpPr>
          <p:cNvPr id="14" name="Group 13"/>
          <p:cNvGrpSpPr/>
          <p:nvPr/>
        </p:nvGrpSpPr>
        <p:grpSpPr>
          <a:xfrm>
            <a:off x="1087755" y="1660525"/>
            <a:ext cx="4329430" cy="805180"/>
            <a:chOff x="1713" y="2615"/>
            <a:chExt cx="6818" cy="1268"/>
          </a:xfrm>
        </p:grpSpPr>
        <p:grpSp>
          <p:nvGrpSpPr>
            <p:cNvPr id="7" name="Group 6"/>
            <p:cNvGrpSpPr/>
            <p:nvPr/>
          </p:nvGrpSpPr>
          <p:grpSpPr>
            <a:xfrm>
              <a:off x="1713" y="2615"/>
              <a:ext cx="6818" cy="1268"/>
              <a:chOff x="1713" y="2615"/>
              <a:chExt cx="6818" cy="1268"/>
            </a:xfrm>
          </p:grpSpPr>
          <p:sp>
            <p:nvSpPr>
              <p:cNvPr id="6" name="Text Box 5"/>
              <p:cNvSpPr txBox="1"/>
              <p:nvPr/>
            </p:nvSpPr>
            <p:spPr>
              <a:xfrm>
                <a:off x="1713" y="2725"/>
                <a:ext cx="1018" cy="822"/>
              </a:xfrm>
              <a:prstGeom prst="rect">
                <a:avLst/>
              </a:prstGeom>
              <a:noFill/>
            </p:spPr>
            <p:txBody>
              <a:bodyPr wrap="square" rtlCol="0" anchor="t">
                <a:spAutoFit/>
              </a:bodyPr>
              <a:p>
                <a:pPr algn="just">
                  <a:buNone/>
                </a:pPr>
                <a:r>
                  <a:rPr lang="en-US" sz="2800" b="1" dirty="0">
                    <a:solidFill>
                      <a:schemeClr val="tx1"/>
                    </a:solidFill>
                    <a:latin typeface="Arial" panose="020B0604020202020204" pitchFamily="34" charset="0"/>
                    <a:cs typeface="Arial" panose="020B0604020202020204" pitchFamily="34" charset="0"/>
                    <a:sym typeface="+mn-ea"/>
                  </a:rPr>
                  <a:t>B.</a:t>
                </a:r>
                <a:endParaRPr lang="en-US" sz="2800" b="1" dirty="0">
                  <a:solidFill>
                    <a:schemeClr val="tx1"/>
                  </a:solidFill>
                  <a:latin typeface="Arial" panose="020B0604020202020204" pitchFamily="34" charset="0"/>
                  <a:cs typeface="Arial" panose="020B0604020202020204" pitchFamily="34" charset="0"/>
                  <a:sym typeface="+mn-ea"/>
                </a:endParaRPr>
              </a:p>
            </p:txBody>
          </p:sp>
        </p:grpSp>
      </p:grpSp>
      <p:sp>
        <p:nvSpPr>
          <p:cNvPr id="8" name="Text Box 7"/>
          <p:cNvSpPr txBox="1"/>
          <p:nvPr/>
        </p:nvSpPr>
        <p:spPr>
          <a:xfrm>
            <a:off x="1087755" y="2465705"/>
            <a:ext cx="5080000" cy="521970"/>
          </a:xfrm>
          <a:prstGeom prst="rect">
            <a:avLst/>
          </a:prstGeom>
          <a:noFill/>
          <a:ln w="9525">
            <a:noFill/>
          </a:ln>
        </p:spPr>
        <p:txBody>
          <a:bodyPr>
            <a:spAutoFit/>
          </a:bodyPr>
          <a:p>
            <a:pPr indent="0"/>
            <a:r>
              <a:rPr lang="en-US" sz="2800" b="1">
                <a:solidFill>
                  <a:srgbClr val="000000"/>
                </a:solidFill>
                <a:latin typeface="Arial" panose="020B0604020202020204" pitchFamily="34" charset="0"/>
                <a:cs typeface="Arial" panose="020B0604020202020204" pitchFamily="34" charset="0"/>
              </a:rPr>
              <a:t>C. </a:t>
            </a:r>
            <a:r>
              <a:rPr lang="en-US" sz="2800" b="0">
                <a:solidFill>
                  <a:srgbClr val="000000"/>
                </a:solidFill>
                <a:latin typeface="Arial" panose="020B0604020202020204" pitchFamily="34" charset="0"/>
                <a:cs typeface="Arial" panose="020B0604020202020204" pitchFamily="34" charset="0"/>
              </a:rPr>
              <a:t>  Đáp án A, B đều đúng.</a:t>
            </a:r>
            <a:endParaRPr lang="en-US" sz="2800" b="0">
              <a:solidFill>
                <a:srgbClr val="000000"/>
              </a:solidFill>
              <a:latin typeface="Arial" panose="020B0604020202020204" pitchFamily="34" charset="0"/>
              <a:cs typeface="Arial" panose="020B0604020202020204" pitchFamily="34" charset="0"/>
            </a:endParaRPr>
          </a:p>
        </p:txBody>
      </p:sp>
      <p:grpSp>
        <p:nvGrpSpPr>
          <p:cNvPr id="15" name="Group 14"/>
          <p:cNvGrpSpPr/>
          <p:nvPr/>
        </p:nvGrpSpPr>
        <p:grpSpPr>
          <a:xfrm>
            <a:off x="1087755" y="2987675"/>
            <a:ext cx="10561955" cy="521970"/>
            <a:chOff x="1713" y="4705"/>
            <a:chExt cx="16633" cy="822"/>
          </a:xfrm>
        </p:grpSpPr>
        <p:sp>
          <p:nvSpPr>
            <p:cNvPr id="10" name="Text Box 9"/>
            <p:cNvSpPr txBox="1"/>
            <p:nvPr/>
          </p:nvSpPr>
          <p:spPr>
            <a:xfrm>
              <a:off x="1713" y="4705"/>
              <a:ext cx="16633" cy="822"/>
            </a:xfrm>
            <a:prstGeom prst="rect">
              <a:avLst/>
            </a:prstGeom>
            <a:noFill/>
            <a:ln w="9525">
              <a:noFill/>
            </a:ln>
          </p:spPr>
          <p:txBody>
            <a:bodyPr wrap="square">
              <a:spAutoFit/>
            </a:bodyPr>
            <a:p>
              <a:pPr indent="0"/>
              <a:r>
                <a:rPr lang="en-US" sz="2800" b="1">
                  <a:solidFill>
                    <a:srgbClr val="000000"/>
                  </a:solidFill>
                  <a:latin typeface="Arial" panose="020B0604020202020204" pitchFamily="34" charset="0"/>
                  <a:cs typeface="Arial" panose="020B0604020202020204" pitchFamily="34" charset="0"/>
                </a:rPr>
                <a:t>D.</a:t>
              </a:r>
              <a:r>
                <a:rPr lang="en-US" sz="2800" b="0">
                  <a:solidFill>
                    <a:srgbClr val="000000"/>
                  </a:solidFill>
                  <a:latin typeface="Arial" panose="020B0604020202020204" pitchFamily="34" charset="0"/>
                  <a:cs typeface="Arial" panose="020B0604020202020204" pitchFamily="34" charset="0"/>
                </a:rPr>
                <a:t> Bốn đường thẳng                                   cùng đi qua điểm O và</a:t>
              </a:r>
              <a:endParaRPr lang="en-US" sz="2800" b="0">
                <a:solidFill>
                  <a:srgbClr val="000000"/>
                </a:solidFill>
                <a:latin typeface="Arial" panose="020B0604020202020204" pitchFamily="34" charset="0"/>
                <a:cs typeface="Arial" panose="020B0604020202020204" pitchFamily="34" charset="0"/>
              </a:endParaRPr>
            </a:p>
          </p:txBody>
        </p:sp>
      </p:grpSp>
      <p:graphicFrame>
        <p:nvGraphicFramePr>
          <p:cNvPr id="11" name="Content Placeholder -2147482502"/>
          <p:cNvGraphicFramePr>
            <a:graphicFrameLocks noChangeAspect="1"/>
          </p:cNvGraphicFramePr>
          <p:nvPr>
            <p:ph sz="half" idx="2"/>
          </p:nvPr>
        </p:nvGraphicFramePr>
        <p:xfrm>
          <a:off x="1438593" y="3551714"/>
          <a:ext cx="3509645" cy="805180"/>
        </p:xfrm>
        <a:graphic>
          <a:graphicData uri="http://schemas.openxmlformats.org/presentationml/2006/ole">
            <mc:AlternateContent xmlns:mc="http://schemas.openxmlformats.org/markup-compatibility/2006">
              <mc:Choice xmlns:v="urn:schemas-microsoft-com:vml" Requires="v">
                <p:oleObj spid="_x0000_s12" name="" r:id="rId4" imgW="1663700" imgH="393700" progId="Equation.DSMT4">
                  <p:embed/>
                </p:oleObj>
              </mc:Choice>
              <mc:Fallback>
                <p:oleObj name="" r:id="rId4" imgW="1663700" imgH="393700" progId="Equation.DSMT4">
                  <p:embed/>
                  <p:pic>
                    <p:nvPicPr>
                      <p:cNvPr id="0" name="Picture 3075"/>
                      <p:cNvPicPr/>
                      <p:nvPr/>
                    </p:nvPicPr>
                    <p:blipFill>
                      <a:blip r:embed="rId5"/>
                      <a:stretch>
                        <a:fillRect/>
                      </a:stretch>
                    </p:blipFill>
                    <p:spPr>
                      <a:xfrm>
                        <a:off x="1438593" y="3551714"/>
                        <a:ext cx="3509645" cy="805180"/>
                      </a:xfrm>
                      <a:prstGeom prst="rect">
                        <a:avLst/>
                      </a:prstGeom>
                      <a:noFill/>
                      <a:ln w="38100">
                        <a:noFill/>
                        <a:miter/>
                      </a:ln>
                    </p:spPr>
                  </p:pic>
                </p:oleObj>
              </mc:Fallback>
            </mc:AlternateContent>
          </a:graphicData>
        </a:graphic>
      </p:graphicFrame>
      <p:graphicFrame>
        <p:nvGraphicFramePr>
          <p:cNvPr id="3" name="Object 2"/>
          <p:cNvGraphicFramePr/>
          <p:nvPr/>
        </p:nvGraphicFramePr>
        <p:xfrm>
          <a:off x="1734185" y="756920"/>
          <a:ext cx="1120140" cy="441960"/>
        </p:xfrm>
        <a:graphic>
          <a:graphicData uri="http://schemas.openxmlformats.org/presentationml/2006/ole">
            <mc:AlternateContent xmlns:mc="http://schemas.openxmlformats.org/markup-compatibility/2006">
              <mc:Choice xmlns:v="urn:schemas-microsoft-com:vml" Requires="v">
                <p:oleObj spid="_x0000_s4" name="" r:id="rId6" imgW="457200" imgH="177165" progId="Equation.DSMT4">
                  <p:embed/>
                </p:oleObj>
              </mc:Choice>
              <mc:Fallback>
                <p:oleObj name="" r:id="rId6" imgW="457200" imgH="177165" progId="Equation.DSMT4">
                  <p:embed/>
                  <p:pic>
                    <p:nvPicPr>
                      <p:cNvPr id="0" name="Picture 3"/>
                      <p:cNvPicPr/>
                      <p:nvPr/>
                    </p:nvPicPr>
                    <p:blipFill>
                      <a:blip r:embed="rId7"/>
                      <a:stretch>
                        <a:fillRect/>
                      </a:stretch>
                    </p:blipFill>
                    <p:spPr>
                      <a:xfrm>
                        <a:off x="1734185" y="756920"/>
                        <a:ext cx="1120140" cy="441960"/>
                      </a:xfrm>
                      <a:prstGeom prst="rect">
                        <a:avLst/>
                      </a:prstGeom>
                    </p:spPr>
                  </p:pic>
                </p:oleObj>
              </mc:Fallback>
            </mc:AlternateContent>
          </a:graphicData>
        </a:graphic>
      </p:graphicFrame>
      <p:graphicFrame>
        <p:nvGraphicFramePr>
          <p:cNvPr id="5" name="Object 4"/>
          <p:cNvGraphicFramePr/>
          <p:nvPr/>
        </p:nvGraphicFramePr>
        <p:xfrm>
          <a:off x="8367395" y="772160"/>
          <a:ext cx="1930400" cy="441960"/>
        </p:xfrm>
        <a:graphic>
          <a:graphicData uri="http://schemas.openxmlformats.org/presentationml/2006/ole">
            <mc:AlternateContent xmlns:mc="http://schemas.openxmlformats.org/markup-compatibility/2006">
              <mc:Choice xmlns:v="urn:schemas-microsoft-com:vml" Requires="v">
                <p:oleObj spid="_x0000_s13" name="" r:id="rId8" imgW="787400" imgH="177165" progId="Equation.DSMT4">
                  <p:embed/>
                </p:oleObj>
              </mc:Choice>
              <mc:Fallback>
                <p:oleObj name="" r:id="rId8" imgW="787400" imgH="177165" progId="Equation.DSMT4">
                  <p:embed/>
                  <p:pic>
                    <p:nvPicPr>
                      <p:cNvPr id="0" name="Picture 3"/>
                      <p:cNvPicPr/>
                      <p:nvPr/>
                    </p:nvPicPr>
                    <p:blipFill>
                      <a:blip r:embed="rId9"/>
                      <a:stretch>
                        <a:fillRect/>
                      </a:stretch>
                    </p:blipFill>
                    <p:spPr>
                      <a:xfrm>
                        <a:off x="8367395" y="772160"/>
                        <a:ext cx="1930400" cy="441960"/>
                      </a:xfrm>
                      <a:prstGeom prst="rect">
                        <a:avLst/>
                      </a:prstGeom>
                    </p:spPr>
                  </p:pic>
                </p:oleObj>
              </mc:Fallback>
            </mc:AlternateContent>
          </a:graphicData>
        </a:graphic>
      </p:graphicFrame>
      <p:graphicFrame>
        <p:nvGraphicFramePr>
          <p:cNvPr id="16" name="Object 15"/>
          <p:cNvGraphicFramePr/>
          <p:nvPr/>
        </p:nvGraphicFramePr>
        <p:xfrm>
          <a:off x="4557078" y="3015298"/>
          <a:ext cx="3145155" cy="507365"/>
        </p:xfrm>
        <a:graphic>
          <a:graphicData uri="http://schemas.openxmlformats.org/presentationml/2006/ole">
            <mc:AlternateContent xmlns:mc="http://schemas.openxmlformats.org/markup-compatibility/2006">
              <mc:Choice xmlns:v="urn:schemas-microsoft-com:vml" Requires="v">
                <p:oleObj spid="_x0000_s17" name="" r:id="rId10" imgW="1282700" imgH="203200" progId="Equation.DSMT4">
                  <p:embed/>
                </p:oleObj>
              </mc:Choice>
              <mc:Fallback>
                <p:oleObj name="" r:id="rId10" imgW="1282700" imgH="203200" progId="Equation.DSMT4">
                  <p:embed/>
                  <p:pic>
                    <p:nvPicPr>
                      <p:cNvPr id="0" name="Picture 3"/>
                      <p:cNvPicPr/>
                      <p:nvPr/>
                    </p:nvPicPr>
                    <p:blipFill>
                      <a:blip r:embed="rId11"/>
                      <a:stretch>
                        <a:fillRect/>
                      </a:stretch>
                    </p:blipFill>
                    <p:spPr>
                      <a:xfrm>
                        <a:off x="4557078" y="3015298"/>
                        <a:ext cx="3145155" cy="507365"/>
                      </a:xfrm>
                      <a:prstGeom prst="rect">
                        <a:avLst/>
                      </a:prstGeom>
                    </p:spPr>
                  </p:pic>
                </p:oleObj>
              </mc:Fallback>
            </mc:AlternateContent>
          </a:graphicData>
        </a:graphic>
      </p:graphicFrame>
      <p:graphicFrame>
        <p:nvGraphicFramePr>
          <p:cNvPr id="18" name="Object 17"/>
          <p:cNvGraphicFramePr/>
          <p:nvPr/>
        </p:nvGraphicFramePr>
        <p:xfrm>
          <a:off x="4557078" y="1152208"/>
          <a:ext cx="3145155" cy="507365"/>
        </p:xfrm>
        <a:graphic>
          <a:graphicData uri="http://schemas.openxmlformats.org/presentationml/2006/ole">
            <mc:AlternateContent xmlns:mc="http://schemas.openxmlformats.org/markup-compatibility/2006">
              <mc:Choice xmlns:v="urn:schemas-microsoft-com:vml" Requires="v">
                <p:oleObj spid="_x0000_s19" name="" r:id="rId12" imgW="1282700" imgH="203200" progId="Equation.DSMT4">
                  <p:embed/>
                </p:oleObj>
              </mc:Choice>
              <mc:Fallback>
                <p:oleObj name="" r:id="rId12" imgW="1282700" imgH="203200" progId="Equation.DSMT4">
                  <p:embed/>
                  <p:pic>
                    <p:nvPicPr>
                      <p:cNvPr id="0" name="Picture 3"/>
                      <p:cNvPicPr/>
                      <p:nvPr/>
                    </p:nvPicPr>
                    <p:blipFill>
                      <a:blip r:embed="rId11"/>
                      <a:stretch>
                        <a:fillRect/>
                      </a:stretch>
                    </p:blipFill>
                    <p:spPr>
                      <a:xfrm>
                        <a:off x="4557078" y="1152208"/>
                        <a:ext cx="3145155" cy="50736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randombar(horizontal)">
                                      <p:cBhvr>
                                        <p:cTn id="12" dur="500"/>
                                        <p:tgtEl>
                                          <p:spTgt spid="100"/>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randombar(horizontal)">
                                      <p:cBhvr>
                                        <p:cTn id="23" dur="500"/>
                                        <p:tgtEl>
                                          <p:spTgt spid="102"/>
                                        </p:tgtEl>
                                      </p:cBhvr>
                                    </p:animEffect>
                                  </p:childTnLst>
                                </p:cTn>
                              </p:par>
                              <p:par>
                                <p:cTn id="24" presetID="14"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par>
                                <p:cTn id="45" presetID="14" presetClass="entr" presetSubtype="1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2" grpId="0"/>
      <p:bldP spid="102" grpId="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84150" y="231775"/>
            <a:ext cx="11823065" cy="953135"/>
          </a:xfrm>
          <a:prstGeom prst="rect">
            <a:avLst/>
          </a:prstGeom>
          <a:noFill/>
          <a:ln w="9525">
            <a:noFill/>
          </a:ln>
        </p:spPr>
        <p:txBody>
          <a:bodyPr wrap="square">
            <a:spAutoFit/>
          </a:bodyPr>
          <a:p>
            <a:pPr indent="0"/>
            <a:r>
              <a:rPr lang="en-US" sz="2800" b="1">
                <a:solidFill>
                  <a:srgbClr val="FF0000"/>
                </a:solidFill>
                <a:latin typeface="Arial" panose="020B0604020202020204" pitchFamily="34" charset="0"/>
                <a:cs typeface="Arial" panose="020B0604020202020204" pitchFamily="34" charset="0"/>
              </a:rPr>
              <a:t>Câu 3:</a:t>
            </a:r>
            <a:r>
              <a:rPr lang="en-US" sz="2800" b="1">
                <a:solidFill>
                  <a:srgbClr val="000000"/>
                </a:solidFill>
                <a:latin typeface="Arial" panose="020B0604020202020204" pitchFamily="34" charset="0"/>
                <a:cs typeface="Arial" panose="020B0604020202020204" pitchFamily="34" charset="0"/>
              </a:rPr>
              <a:t> </a:t>
            </a:r>
            <a:r>
              <a:rPr lang="en-US" sz="2800">
                <a:solidFill>
                  <a:srgbClr val="000000"/>
                </a:solidFill>
                <a:latin typeface="Arial" panose="020B0604020202020204" pitchFamily="34" charset="0"/>
                <a:cs typeface="Arial" panose="020B0604020202020204" pitchFamily="34" charset="0"/>
                <a:sym typeface="+mn-ea"/>
              </a:rPr>
              <a:t>Hình thoi                   có đồng dạng hình thoi             không?</a:t>
            </a:r>
            <a:endParaRPr lang="en-US" sz="2800">
              <a:solidFill>
                <a:srgbClr val="000000"/>
              </a:solidFill>
              <a:latin typeface="Arial" panose="020B0604020202020204" pitchFamily="34" charset="0"/>
              <a:cs typeface="Arial" panose="020B0604020202020204" pitchFamily="34" charset="0"/>
              <a:sym typeface="+mn-ea"/>
            </a:endParaRPr>
          </a:p>
          <a:p>
            <a:pPr indent="0"/>
            <a:r>
              <a:rPr lang="en-US" sz="2800">
                <a:solidFill>
                  <a:srgbClr val="000000"/>
                </a:solidFill>
                <a:latin typeface="Arial" panose="020B0604020202020204" pitchFamily="34" charset="0"/>
                <a:cs typeface="Arial" panose="020B0604020202020204" pitchFamily="34" charset="0"/>
                <a:sym typeface="+mn-ea"/>
              </a:rPr>
              <a:t>            Vì sao?</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501650" y="4478655"/>
            <a:ext cx="10623550" cy="1383665"/>
          </a:xfrm>
          <a:prstGeom prst="rect">
            <a:avLst/>
          </a:prstGeom>
          <a:noFill/>
        </p:spPr>
        <p:txBody>
          <a:bodyPr wrap="square" rtlCol="0" anchor="t">
            <a:spAutoFit/>
          </a:bodyPr>
          <a:p>
            <a:pPr algn="just">
              <a:buNone/>
            </a:pPr>
            <a:r>
              <a:rPr sz="2800" b="1" dirty="0">
                <a:solidFill>
                  <a:srgbClr val="0033CC"/>
                </a:solidFill>
                <a:latin typeface="Arial" panose="020B0604020202020204" pitchFamily="34" charset="0"/>
                <a:cs typeface="Arial" panose="020B0604020202020204" pitchFamily="34" charset="0"/>
                <a:sym typeface="+mn-ea"/>
              </a:rPr>
              <a:t>Đáp án: </a:t>
            </a:r>
            <a:r>
              <a:rPr lang="en-US" sz="2800" b="1" dirty="0">
                <a:solidFill>
                  <a:srgbClr val="C00000"/>
                </a:solidFill>
                <a:latin typeface="Arial" panose="020B0604020202020204" pitchFamily="34" charset="0"/>
                <a:cs typeface="Arial" panose="020B0604020202020204" pitchFamily="34" charset="0"/>
                <a:sym typeface="+mn-ea"/>
              </a:rPr>
              <a:t>H</a:t>
            </a:r>
            <a:r>
              <a:rPr lang="en-US" sz="2800" b="1">
                <a:solidFill>
                  <a:srgbClr val="C00000"/>
                </a:solidFill>
                <a:latin typeface="Arial" panose="020B0604020202020204" pitchFamily="34" charset="0"/>
                <a:cs typeface="Arial" panose="020B0604020202020204" pitchFamily="34" charset="0"/>
                <a:sym typeface="+mn-ea"/>
              </a:rPr>
              <a:t>ình thoi                   đồng dạng hình thoi           .</a:t>
            </a:r>
            <a:r>
              <a:rPr lang="en-US" sz="2800">
                <a:solidFill>
                  <a:srgbClr val="000000"/>
                </a:solidFill>
                <a:latin typeface="Arial" panose="020B0604020202020204" pitchFamily="34" charset="0"/>
                <a:cs typeface="Arial" panose="020B0604020202020204" pitchFamily="34" charset="0"/>
                <a:sym typeface="+mn-ea"/>
              </a:rPr>
              <a:t> Vì: </a:t>
            </a:r>
            <a:endParaRPr lang="en-US" sz="2800">
              <a:solidFill>
                <a:srgbClr val="000000"/>
              </a:solidFill>
              <a:latin typeface="Arial" panose="020B0604020202020204" pitchFamily="34" charset="0"/>
              <a:cs typeface="Arial" panose="020B0604020202020204" pitchFamily="34" charset="0"/>
              <a:sym typeface="+mn-ea"/>
            </a:endParaRPr>
          </a:p>
          <a:p>
            <a:pPr algn="just">
              <a:buNone/>
            </a:pPr>
            <a:r>
              <a:rPr lang="en-US" sz="2800" dirty="0">
                <a:solidFill>
                  <a:schemeClr val="tx1"/>
                </a:solidFill>
                <a:latin typeface="Arial" panose="020B0604020202020204" pitchFamily="34" charset="0"/>
                <a:cs typeface="Arial" panose="020B0604020202020204" pitchFamily="34" charset="0"/>
                <a:sym typeface="+mn-ea"/>
              </a:rPr>
              <a:t>       H</a:t>
            </a:r>
            <a:r>
              <a:rPr lang="en-US" sz="2800">
                <a:solidFill>
                  <a:schemeClr val="tx1"/>
                </a:solidFill>
                <a:latin typeface="Arial" panose="020B0604020202020204" pitchFamily="34" charset="0"/>
                <a:cs typeface="Arial" panose="020B0604020202020204" pitchFamily="34" charset="0"/>
                <a:sym typeface="+mn-ea"/>
              </a:rPr>
              <a:t>ình thoi                  bằng hình thoi                      và </a:t>
            </a:r>
            <a:endParaRPr lang="en-US" sz="2800">
              <a:solidFill>
                <a:schemeClr val="tx1"/>
              </a:solidFill>
              <a:latin typeface="Arial" panose="020B0604020202020204" pitchFamily="34" charset="0"/>
              <a:cs typeface="Arial" panose="020B0604020202020204" pitchFamily="34" charset="0"/>
              <a:sym typeface="+mn-ea"/>
            </a:endParaRPr>
          </a:p>
          <a:p>
            <a:pPr algn="just">
              <a:buNone/>
            </a:pPr>
            <a:r>
              <a:rPr lang="en-US" sz="2800">
                <a:solidFill>
                  <a:srgbClr val="000000"/>
                </a:solidFill>
                <a:latin typeface="Arial" panose="020B0604020202020204" pitchFamily="34" charset="0"/>
                <a:cs typeface="Arial" panose="020B0604020202020204" pitchFamily="34" charset="0"/>
                <a:sym typeface="+mn-ea"/>
              </a:rPr>
              <a:t>       Hình thoi                   đồng dạng phối cảnh với hình thoi  </a:t>
            </a:r>
            <a:endParaRPr lang="en-US" sz="2800" dirty="0">
              <a:solidFill>
                <a:schemeClr val="tx1"/>
              </a:solidFill>
              <a:latin typeface="Arial" panose="020B0604020202020204" pitchFamily="34" charset="0"/>
              <a:cs typeface="Arial" panose="020B0604020202020204" pitchFamily="34" charset="0"/>
              <a:sym typeface="+mn-ea"/>
            </a:endParaRPr>
          </a:p>
        </p:txBody>
      </p:sp>
      <p:pic>
        <p:nvPicPr>
          <p:cNvPr id="21" name="Picture 140" descr="IMG_256"/>
          <p:cNvPicPr>
            <a:picLocks noChangeAspect="1"/>
          </p:cNvPicPr>
          <p:nvPr/>
        </p:nvPicPr>
        <p:blipFill>
          <a:blip r:embed="rId1"/>
          <a:stretch>
            <a:fillRect/>
          </a:stretch>
        </p:blipFill>
        <p:spPr>
          <a:xfrm>
            <a:off x="1931670" y="1184910"/>
            <a:ext cx="7219315" cy="3188970"/>
          </a:xfrm>
          <a:prstGeom prst="rect">
            <a:avLst/>
          </a:prstGeom>
          <a:noFill/>
          <a:ln w="9525">
            <a:noFill/>
          </a:ln>
        </p:spPr>
      </p:pic>
      <p:graphicFrame>
        <p:nvGraphicFramePr>
          <p:cNvPr id="5" name="Content Placeholder 4"/>
          <p:cNvGraphicFramePr/>
          <p:nvPr>
            <p:ph sz="half" idx="1"/>
          </p:nvPr>
        </p:nvGraphicFramePr>
        <p:xfrm>
          <a:off x="2909888" y="259874"/>
          <a:ext cx="1712595" cy="441960"/>
        </p:xfrm>
        <a:graphic>
          <a:graphicData uri="http://schemas.openxmlformats.org/presentationml/2006/ole">
            <mc:AlternateContent xmlns:mc="http://schemas.openxmlformats.org/markup-compatibility/2006">
              <mc:Choice xmlns:v="urn:schemas-microsoft-com:vml" Requires="v">
                <p:oleObj spid="_x0000_s13" name="" r:id="rId2" imgW="698500" imgH="177165" progId="Equation.DSMT4">
                  <p:embed/>
                </p:oleObj>
              </mc:Choice>
              <mc:Fallback>
                <p:oleObj name="" r:id="rId2" imgW="698500" imgH="177165" progId="Equation.DSMT4">
                  <p:embed/>
                  <p:pic>
                    <p:nvPicPr>
                      <p:cNvPr id="0" name="Picture 3"/>
                      <p:cNvPicPr/>
                      <p:nvPr/>
                    </p:nvPicPr>
                    <p:blipFill>
                      <a:blip r:embed="rId3"/>
                      <a:stretch>
                        <a:fillRect/>
                      </a:stretch>
                    </p:blipFill>
                    <p:spPr>
                      <a:xfrm>
                        <a:off x="2909888" y="259874"/>
                        <a:ext cx="1712595" cy="441960"/>
                      </a:xfrm>
                      <a:prstGeom prst="rect">
                        <a:avLst/>
                      </a:prstGeom>
                    </p:spPr>
                  </p:pic>
                </p:oleObj>
              </mc:Fallback>
            </mc:AlternateContent>
          </a:graphicData>
        </a:graphic>
      </p:graphicFrame>
      <p:graphicFrame>
        <p:nvGraphicFramePr>
          <p:cNvPr id="4" name="Content Placeholder 3"/>
          <p:cNvGraphicFramePr/>
          <p:nvPr>
            <p:ph sz="half" idx="2"/>
          </p:nvPr>
        </p:nvGraphicFramePr>
        <p:xfrm>
          <a:off x="8452485" y="273844"/>
          <a:ext cx="1120140" cy="441960"/>
        </p:xfrm>
        <a:graphic>
          <a:graphicData uri="http://schemas.openxmlformats.org/presentationml/2006/ole">
            <mc:AlternateContent xmlns:mc="http://schemas.openxmlformats.org/markup-compatibility/2006">
              <mc:Choice xmlns:v="urn:schemas-microsoft-com:vml" Requires="v">
                <p:oleObj spid="_x0000_s6" name="" r:id="rId4" imgW="457200" imgH="177165" progId="Equation.DSMT4">
                  <p:embed/>
                </p:oleObj>
              </mc:Choice>
              <mc:Fallback>
                <p:oleObj name="" r:id="rId4" imgW="457200" imgH="177165" progId="Equation.DSMT4">
                  <p:embed/>
                  <p:pic>
                    <p:nvPicPr>
                      <p:cNvPr id="0" name="Picture 3"/>
                      <p:cNvPicPr/>
                      <p:nvPr/>
                    </p:nvPicPr>
                    <p:blipFill>
                      <a:blip r:embed="rId5"/>
                      <a:stretch>
                        <a:fillRect/>
                      </a:stretch>
                    </p:blipFill>
                    <p:spPr>
                      <a:xfrm>
                        <a:off x="8452485" y="273844"/>
                        <a:ext cx="1120140" cy="441960"/>
                      </a:xfrm>
                      <a:prstGeom prst="rect">
                        <a:avLst/>
                      </a:prstGeom>
                    </p:spPr>
                  </p:pic>
                </p:oleObj>
              </mc:Fallback>
            </mc:AlternateContent>
          </a:graphicData>
        </a:graphic>
      </p:graphicFrame>
      <p:graphicFrame>
        <p:nvGraphicFramePr>
          <p:cNvPr id="10" name="Object 9"/>
          <p:cNvGraphicFramePr/>
          <p:nvPr/>
        </p:nvGraphicFramePr>
        <p:xfrm>
          <a:off x="8921750" y="4513739"/>
          <a:ext cx="1120140" cy="441960"/>
        </p:xfrm>
        <a:graphic>
          <a:graphicData uri="http://schemas.openxmlformats.org/presentationml/2006/ole">
            <mc:AlternateContent xmlns:mc="http://schemas.openxmlformats.org/markup-compatibility/2006">
              <mc:Choice xmlns:v="urn:schemas-microsoft-com:vml" Requires="v">
                <p:oleObj spid="_x0000_s11" name="" r:id="rId6" imgW="457200" imgH="177165" progId="Equation.DSMT4">
                  <p:embed/>
                </p:oleObj>
              </mc:Choice>
              <mc:Fallback>
                <p:oleObj name="" r:id="rId6" imgW="457200" imgH="177165" progId="Equation.DSMT4">
                  <p:embed/>
                  <p:pic>
                    <p:nvPicPr>
                      <p:cNvPr id="0" name="Picture 3"/>
                      <p:cNvPicPr/>
                      <p:nvPr/>
                    </p:nvPicPr>
                    <p:blipFill>
                      <a:blip r:embed="rId5"/>
                      <a:stretch>
                        <a:fillRect/>
                      </a:stretch>
                    </p:blipFill>
                    <p:spPr>
                      <a:xfrm>
                        <a:off x="8921750" y="4513739"/>
                        <a:ext cx="1120140" cy="441960"/>
                      </a:xfrm>
                      <a:prstGeom prst="rect">
                        <a:avLst/>
                      </a:prstGeom>
                    </p:spPr>
                  </p:pic>
                </p:oleObj>
              </mc:Fallback>
            </mc:AlternateContent>
          </a:graphicData>
        </a:graphic>
      </p:graphicFrame>
      <p:graphicFrame>
        <p:nvGraphicFramePr>
          <p:cNvPr id="12" name="Object 11"/>
          <p:cNvGraphicFramePr/>
          <p:nvPr/>
        </p:nvGraphicFramePr>
        <p:xfrm>
          <a:off x="3609658" y="4478814"/>
          <a:ext cx="1712595" cy="441960"/>
        </p:xfrm>
        <a:graphic>
          <a:graphicData uri="http://schemas.openxmlformats.org/presentationml/2006/ole">
            <mc:AlternateContent xmlns:mc="http://schemas.openxmlformats.org/markup-compatibility/2006">
              <mc:Choice xmlns:v="urn:schemas-microsoft-com:vml" Requires="v">
                <p:oleObj spid="_x0000_s14" name="" r:id="rId7" imgW="698500" imgH="177165" progId="Equation.DSMT4">
                  <p:embed/>
                </p:oleObj>
              </mc:Choice>
              <mc:Fallback>
                <p:oleObj name="" r:id="rId7" imgW="698500" imgH="177165" progId="Equation.DSMT4">
                  <p:embed/>
                  <p:pic>
                    <p:nvPicPr>
                      <p:cNvPr id="0" name="Picture 3"/>
                      <p:cNvPicPr/>
                      <p:nvPr/>
                    </p:nvPicPr>
                    <p:blipFill>
                      <a:blip r:embed="rId3"/>
                      <a:stretch>
                        <a:fillRect/>
                      </a:stretch>
                    </p:blipFill>
                    <p:spPr>
                      <a:xfrm>
                        <a:off x="3609658" y="4478814"/>
                        <a:ext cx="1712595" cy="441960"/>
                      </a:xfrm>
                      <a:prstGeom prst="rect">
                        <a:avLst/>
                      </a:prstGeom>
                    </p:spPr>
                  </p:pic>
                </p:oleObj>
              </mc:Fallback>
            </mc:AlternateContent>
          </a:graphicData>
        </a:graphic>
      </p:graphicFrame>
      <p:graphicFrame>
        <p:nvGraphicFramePr>
          <p:cNvPr id="15" name="Object 14"/>
          <p:cNvGraphicFramePr/>
          <p:nvPr/>
        </p:nvGraphicFramePr>
        <p:xfrm>
          <a:off x="2720023" y="4934744"/>
          <a:ext cx="1712595" cy="441960"/>
        </p:xfrm>
        <a:graphic>
          <a:graphicData uri="http://schemas.openxmlformats.org/presentationml/2006/ole">
            <mc:AlternateContent xmlns:mc="http://schemas.openxmlformats.org/markup-compatibility/2006">
              <mc:Choice xmlns:v="urn:schemas-microsoft-com:vml" Requires="v">
                <p:oleObj spid="_x0000_s16" name="" r:id="rId8" imgW="698500" imgH="177165" progId="Equation.DSMT4">
                  <p:embed/>
                </p:oleObj>
              </mc:Choice>
              <mc:Fallback>
                <p:oleObj name="" r:id="rId8" imgW="698500" imgH="177165" progId="Equation.DSMT4">
                  <p:embed/>
                  <p:pic>
                    <p:nvPicPr>
                      <p:cNvPr id="0" name="Picture 3"/>
                      <p:cNvPicPr/>
                      <p:nvPr/>
                    </p:nvPicPr>
                    <p:blipFill>
                      <a:blip r:embed="rId3"/>
                      <a:stretch>
                        <a:fillRect/>
                      </a:stretch>
                    </p:blipFill>
                    <p:spPr>
                      <a:xfrm>
                        <a:off x="2720023" y="4934744"/>
                        <a:ext cx="1712595" cy="441960"/>
                      </a:xfrm>
                      <a:prstGeom prst="rect">
                        <a:avLst/>
                      </a:prstGeom>
                    </p:spPr>
                  </p:pic>
                </p:oleObj>
              </mc:Fallback>
            </mc:AlternateContent>
          </a:graphicData>
        </a:graphic>
      </p:graphicFrame>
      <p:graphicFrame>
        <p:nvGraphicFramePr>
          <p:cNvPr id="17" name="Object 16"/>
          <p:cNvGraphicFramePr/>
          <p:nvPr/>
        </p:nvGraphicFramePr>
        <p:xfrm>
          <a:off x="6806565" y="4941729"/>
          <a:ext cx="1930400" cy="441960"/>
        </p:xfrm>
        <a:graphic>
          <a:graphicData uri="http://schemas.openxmlformats.org/presentationml/2006/ole">
            <mc:AlternateContent xmlns:mc="http://schemas.openxmlformats.org/markup-compatibility/2006">
              <mc:Choice xmlns:v="urn:schemas-microsoft-com:vml" Requires="v">
                <p:oleObj spid="_x0000_s18" name="" r:id="rId9" imgW="787400" imgH="177165" progId="Equation.DSMT4">
                  <p:embed/>
                </p:oleObj>
              </mc:Choice>
              <mc:Fallback>
                <p:oleObj name="" r:id="rId9" imgW="787400" imgH="177165" progId="Equation.DSMT4">
                  <p:embed/>
                  <p:pic>
                    <p:nvPicPr>
                      <p:cNvPr id="0" name="Picture 3"/>
                      <p:cNvPicPr/>
                      <p:nvPr/>
                    </p:nvPicPr>
                    <p:blipFill>
                      <a:blip r:embed="rId10"/>
                      <a:stretch>
                        <a:fillRect/>
                      </a:stretch>
                    </p:blipFill>
                    <p:spPr>
                      <a:xfrm>
                        <a:off x="6806565" y="4941729"/>
                        <a:ext cx="1930400" cy="441960"/>
                      </a:xfrm>
                      <a:prstGeom prst="rect">
                        <a:avLst/>
                      </a:prstGeom>
                    </p:spPr>
                  </p:pic>
                </p:oleObj>
              </mc:Fallback>
            </mc:AlternateContent>
          </a:graphicData>
        </a:graphic>
      </p:graphicFrame>
      <p:graphicFrame>
        <p:nvGraphicFramePr>
          <p:cNvPr id="19" name="Object 18"/>
          <p:cNvGraphicFramePr/>
          <p:nvPr/>
        </p:nvGraphicFramePr>
        <p:xfrm>
          <a:off x="2692400" y="5357654"/>
          <a:ext cx="1930400" cy="441960"/>
        </p:xfrm>
        <a:graphic>
          <a:graphicData uri="http://schemas.openxmlformats.org/presentationml/2006/ole">
            <mc:AlternateContent xmlns:mc="http://schemas.openxmlformats.org/markup-compatibility/2006">
              <mc:Choice xmlns:v="urn:schemas-microsoft-com:vml" Requires="v">
                <p:oleObj spid="_x0000_s20" name="" r:id="rId11" imgW="787400" imgH="177165" progId="Equation.DSMT4">
                  <p:embed/>
                </p:oleObj>
              </mc:Choice>
              <mc:Fallback>
                <p:oleObj name="" r:id="rId11" imgW="787400" imgH="177165" progId="Equation.DSMT4">
                  <p:embed/>
                  <p:pic>
                    <p:nvPicPr>
                      <p:cNvPr id="0" name="Picture 3"/>
                      <p:cNvPicPr/>
                      <p:nvPr/>
                    </p:nvPicPr>
                    <p:blipFill>
                      <a:blip r:embed="rId10"/>
                      <a:stretch>
                        <a:fillRect/>
                      </a:stretch>
                    </p:blipFill>
                    <p:spPr>
                      <a:xfrm>
                        <a:off x="2692400" y="5357654"/>
                        <a:ext cx="1930400" cy="441960"/>
                      </a:xfrm>
                      <a:prstGeom prst="rect">
                        <a:avLst/>
                      </a:prstGeom>
                    </p:spPr>
                  </p:pic>
                </p:oleObj>
              </mc:Fallback>
            </mc:AlternateContent>
          </a:graphicData>
        </a:graphic>
      </p:graphicFrame>
      <p:graphicFrame>
        <p:nvGraphicFramePr>
          <p:cNvPr id="22" name="Object 21"/>
          <p:cNvGraphicFramePr/>
          <p:nvPr/>
        </p:nvGraphicFramePr>
        <p:xfrm>
          <a:off x="9986010" y="5341779"/>
          <a:ext cx="1120140" cy="441960"/>
        </p:xfrm>
        <a:graphic>
          <a:graphicData uri="http://schemas.openxmlformats.org/presentationml/2006/ole">
            <mc:AlternateContent xmlns:mc="http://schemas.openxmlformats.org/markup-compatibility/2006">
              <mc:Choice xmlns:v="urn:schemas-microsoft-com:vml" Requires="v">
                <p:oleObj spid="_x0000_s23" name="" r:id="rId12" imgW="457200" imgH="177165" progId="Equation.DSMT4">
                  <p:embed/>
                </p:oleObj>
              </mc:Choice>
              <mc:Fallback>
                <p:oleObj name="" r:id="rId12" imgW="457200" imgH="177165" progId="Equation.DSMT4">
                  <p:embed/>
                  <p:pic>
                    <p:nvPicPr>
                      <p:cNvPr id="0" name="Picture 3"/>
                      <p:cNvPicPr/>
                      <p:nvPr/>
                    </p:nvPicPr>
                    <p:blipFill>
                      <a:blip r:embed="rId5"/>
                      <a:stretch>
                        <a:fillRect/>
                      </a:stretch>
                    </p:blipFill>
                    <p:spPr>
                      <a:xfrm>
                        <a:off x="9986010" y="5341779"/>
                        <a:ext cx="1120140" cy="44196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randombar(horizontal)">
                                      <p:cBhvr>
                                        <p:cTn id="12" dur="500"/>
                                        <p:tgtEl>
                                          <p:spTgt spid="100"/>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par>
                                <p:cTn id="36" presetID="14"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par>
                                <p:cTn id="39" presetID="14"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5400000">
            <a:off x="8481183" y="3218530"/>
            <a:ext cx="6891246" cy="653685"/>
            <a:chOff x="4871257" y="83128"/>
            <a:chExt cx="7501721" cy="653685"/>
          </a:xfrm>
        </p:grpSpPr>
        <p:sp>
          <p:nvSpPr>
            <p:cNvPr id="28" name="Rectangle: Rounded Corners 28"/>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5268730" y="213657"/>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100" name="Text Box 99"/>
          <p:cNvSpPr txBox="1"/>
          <p:nvPr/>
        </p:nvSpPr>
        <p:spPr>
          <a:xfrm>
            <a:off x="2611755" y="99695"/>
            <a:ext cx="3475990" cy="521970"/>
          </a:xfrm>
          <a:prstGeom prst="rect">
            <a:avLst/>
          </a:prstGeom>
          <a:noFill/>
          <a:ln w="9525">
            <a:noFill/>
          </a:ln>
        </p:spPr>
        <p:txBody>
          <a:bodyPr wrap="square">
            <a:spAutoFit/>
          </a:bodyPr>
          <a:p>
            <a:pPr indent="0" algn="ctr"/>
            <a:r>
              <a:rPr lang="en-US" sz="2800" b="1">
                <a:solidFill>
                  <a:srgbClr val="000000"/>
                </a:solidFill>
                <a:latin typeface="Arial" panose="020B0604020202020204" pitchFamily="34" charset="0"/>
                <a:cs typeface="Arial" panose="020B0604020202020204" pitchFamily="34" charset="0"/>
              </a:rPr>
              <a:t>II. Hình đồng dạng </a:t>
            </a:r>
            <a:endParaRPr lang="en-US" sz="2800" b="1">
              <a:solidFill>
                <a:srgbClr val="000000"/>
              </a:solidFill>
              <a:latin typeface="Arial" panose="020B0604020202020204" pitchFamily="34" charset="0"/>
              <a:cs typeface="Arial" panose="020B0604020202020204" pitchFamily="34" charset="0"/>
            </a:endParaRPr>
          </a:p>
        </p:txBody>
      </p:sp>
      <p:sp>
        <p:nvSpPr>
          <p:cNvPr id="104" name="Text Box 103"/>
          <p:cNvSpPr txBox="1"/>
          <p:nvPr/>
        </p:nvSpPr>
        <p:spPr>
          <a:xfrm>
            <a:off x="720725" y="800100"/>
            <a:ext cx="4110355" cy="521970"/>
          </a:xfrm>
          <a:prstGeom prst="rect">
            <a:avLst/>
          </a:prstGeom>
          <a:noFill/>
          <a:ln w="9525">
            <a:noFill/>
          </a:ln>
        </p:spPr>
        <p:txBody>
          <a:bodyPr wrap="square">
            <a:spAutoFit/>
          </a:bodyPr>
          <a:p>
            <a:pPr indent="0"/>
            <a:r>
              <a:rPr lang="en-US" sz="2800" b="1">
                <a:solidFill>
                  <a:srgbClr val="000000"/>
                </a:solidFill>
                <a:latin typeface="Times New Roman" panose="02020603050405020304" pitchFamily="18" charset="0"/>
                <a:cs typeface="Calibri" panose="020F0502020204030204" charset="0"/>
              </a:rPr>
              <a:t>* Ví dụ 3/</a:t>
            </a:r>
            <a:r>
              <a:rPr lang="en-US" sz="2800" b="1">
                <a:solidFill>
                  <a:srgbClr val="000000"/>
                </a:solidFill>
                <a:latin typeface="Times New Roman" panose="02020603050405020304" pitchFamily="18" charset="0"/>
                <a:cs typeface="Calibri" panose="020F0502020204030204" charset="0"/>
                <a:sym typeface="+mn-ea"/>
              </a:rPr>
              <a:t>SGK trang 88</a:t>
            </a:r>
            <a:r>
              <a:rPr lang="en-US" sz="2800" b="1">
                <a:solidFill>
                  <a:srgbClr val="000000"/>
                </a:solidFill>
                <a:latin typeface="Times New Roman" panose="02020603050405020304" pitchFamily="18" charset="0"/>
                <a:cs typeface="Calibri" panose="020F0502020204030204" charset="0"/>
              </a:rPr>
              <a:t>:</a:t>
            </a:r>
            <a:endParaRPr lang="en-US" sz="2800" b="1">
              <a:solidFill>
                <a:srgbClr val="000000"/>
              </a:solidFill>
              <a:latin typeface="Times New Roman" panose="02020603050405020304" pitchFamily="18" charset="0"/>
              <a:cs typeface="Calibri" panose="020F0502020204030204" charset="0"/>
            </a:endParaRPr>
          </a:p>
        </p:txBody>
      </p:sp>
      <p:pic>
        <p:nvPicPr>
          <p:cNvPr id="12" name="!!3"/>
          <p:cNvPicPr>
            <a:picLocks noChangeAspect="1"/>
          </p:cNvPicPr>
          <p:nvPr>
            <p:ph sz="half" idx="1"/>
          </p:nvPr>
        </p:nvPicPr>
        <p:blipFill>
          <a:blip r:embed="rId1"/>
          <a:stretch>
            <a:fillRect/>
          </a:stretch>
        </p:blipFill>
        <p:spPr>
          <a:xfrm>
            <a:off x="508635" y="4886325"/>
            <a:ext cx="2066925" cy="1843405"/>
          </a:xfrm>
          <a:prstGeom prst="rect">
            <a:avLst/>
          </a:prstGeom>
        </p:spPr>
      </p:pic>
      <p:pic>
        <p:nvPicPr>
          <p:cNvPr id="8" name="Content Placeholder 7"/>
          <p:cNvPicPr>
            <a:picLocks noChangeAspect="1"/>
          </p:cNvPicPr>
          <p:nvPr>
            <p:ph sz="half" idx="2"/>
          </p:nvPr>
        </p:nvPicPr>
        <p:blipFill>
          <a:blip r:embed="rId2"/>
          <a:stretch>
            <a:fillRect/>
          </a:stretch>
        </p:blipFill>
        <p:spPr>
          <a:xfrm>
            <a:off x="5485130" y="972185"/>
            <a:ext cx="5181600" cy="2477770"/>
          </a:xfrm>
          <a:prstGeom prst="rect">
            <a:avLst/>
          </a:prstGeom>
        </p:spPr>
      </p:pic>
      <p:grpSp>
        <p:nvGrpSpPr>
          <p:cNvPr id="17" name="Group 16"/>
          <p:cNvGrpSpPr/>
          <p:nvPr/>
        </p:nvGrpSpPr>
        <p:grpSpPr>
          <a:xfrm>
            <a:off x="508635" y="3598545"/>
            <a:ext cx="11151870" cy="972820"/>
            <a:chOff x="801" y="5667"/>
            <a:chExt cx="17562" cy="1532"/>
          </a:xfrm>
        </p:grpSpPr>
        <p:grpSp>
          <p:nvGrpSpPr>
            <p:cNvPr id="4" name="Group 3"/>
            <p:cNvGrpSpPr/>
            <p:nvPr/>
          </p:nvGrpSpPr>
          <p:grpSpPr>
            <a:xfrm>
              <a:off x="801" y="5676"/>
              <a:ext cx="17563" cy="1501"/>
              <a:chOff x="801" y="6194"/>
              <a:chExt cx="17563" cy="1501"/>
            </a:xfrm>
          </p:grpSpPr>
          <p:sp>
            <p:nvSpPr>
              <p:cNvPr id="7" name="Text Box 6"/>
              <p:cNvSpPr txBox="1"/>
              <p:nvPr/>
            </p:nvSpPr>
            <p:spPr>
              <a:xfrm>
                <a:off x="801" y="6194"/>
                <a:ext cx="17563" cy="1501"/>
              </a:xfrm>
              <a:prstGeom prst="rect">
                <a:avLst/>
              </a:prstGeom>
              <a:noFill/>
              <a:ln w="9525">
                <a:noFill/>
              </a:ln>
            </p:spPr>
            <p:txBody>
              <a:bodyPr wrap="square">
                <a:spAutoFit/>
              </a:bodyPr>
              <a:p>
                <a:pPr indent="0"/>
                <a:r>
                  <a:rPr lang="en-US" sz="2800">
                    <a:solidFill>
                      <a:srgbClr val="000000"/>
                    </a:solidFill>
                    <a:latin typeface="Times New Roman" panose="02020603050405020304" pitchFamily="18" charset="0"/>
                    <a:cs typeface="Calibri" panose="020F0502020204030204" charset="0"/>
                  </a:rPr>
                  <a:t>Cho hai hình vuông             ,                     lần lượt có độ dài cạnh là             và         . Hai hình vuông đó có đồng dạng hay không? Vì sao?</a:t>
                </a:r>
                <a:endParaRPr lang="en-US" sz="2800">
                  <a:solidFill>
                    <a:srgbClr val="000000"/>
                  </a:solidFill>
                  <a:latin typeface="Times New Roman" panose="02020603050405020304" pitchFamily="18" charset="0"/>
                  <a:cs typeface="Calibri" panose="020F0502020204030204" charset="0"/>
                </a:endParaRPr>
              </a:p>
            </p:txBody>
          </p:sp>
          <p:graphicFrame>
            <p:nvGraphicFramePr>
              <p:cNvPr id="10" name="Object 9"/>
              <p:cNvGraphicFramePr/>
              <p:nvPr/>
            </p:nvGraphicFramePr>
            <p:xfrm>
              <a:off x="5475" y="6238"/>
              <a:ext cx="1864" cy="696"/>
            </p:xfrm>
            <a:graphic>
              <a:graphicData uri="http://schemas.openxmlformats.org/presentationml/2006/ole">
                <mc:AlternateContent xmlns:mc="http://schemas.openxmlformats.org/markup-compatibility/2006">
                  <mc:Choice xmlns:v="urn:schemas-microsoft-com:vml" Requires="v">
                    <p:oleObj spid="_x0000_s11" name="" r:id="rId3" imgW="482600" imgH="177165" progId="Equation.DSMT4">
                      <p:embed/>
                    </p:oleObj>
                  </mc:Choice>
                  <mc:Fallback>
                    <p:oleObj name="" r:id="rId3" imgW="482600" imgH="177165" progId="Equation.DSMT4">
                      <p:embed/>
                      <p:pic>
                        <p:nvPicPr>
                          <p:cNvPr id="0" name="Picture 3"/>
                          <p:cNvPicPr/>
                          <p:nvPr/>
                        </p:nvPicPr>
                        <p:blipFill>
                          <a:blip r:embed="rId4"/>
                          <a:stretch>
                            <a:fillRect/>
                          </a:stretch>
                        </p:blipFill>
                        <p:spPr>
                          <a:xfrm>
                            <a:off x="5475" y="6238"/>
                            <a:ext cx="1864" cy="696"/>
                          </a:xfrm>
                          <a:prstGeom prst="rect">
                            <a:avLst/>
                          </a:prstGeom>
                        </p:spPr>
                      </p:pic>
                    </p:oleObj>
                  </mc:Fallback>
                </mc:AlternateContent>
              </a:graphicData>
            </a:graphic>
          </p:graphicFrame>
          <p:graphicFrame>
            <p:nvGraphicFramePr>
              <p:cNvPr id="2" name="Object 1"/>
              <p:cNvGraphicFramePr/>
              <p:nvPr/>
            </p:nvGraphicFramePr>
            <p:xfrm>
              <a:off x="7588" y="6219"/>
              <a:ext cx="2551" cy="696"/>
            </p:xfrm>
            <a:graphic>
              <a:graphicData uri="http://schemas.openxmlformats.org/presentationml/2006/ole">
                <mc:AlternateContent xmlns:mc="http://schemas.openxmlformats.org/markup-compatibility/2006">
                  <mc:Choice xmlns:v="urn:schemas-microsoft-com:vml" Requires="v">
                    <p:oleObj spid="_x0000_s3" name="" r:id="rId5" imgW="660400" imgH="177165" progId="Equation.DSMT4">
                      <p:embed/>
                    </p:oleObj>
                  </mc:Choice>
                  <mc:Fallback>
                    <p:oleObj name="" r:id="rId5" imgW="660400" imgH="177165" progId="Equation.DSMT4">
                      <p:embed/>
                      <p:pic>
                        <p:nvPicPr>
                          <p:cNvPr id="0" name="Picture 3"/>
                          <p:cNvPicPr/>
                          <p:nvPr/>
                        </p:nvPicPr>
                        <p:blipFill>
                          <a:blip r:embed="rId6"/>
                          <a:stretch>
                            <a:fillRect/>
                          </a:stretch>
                        </p:blipFill>
                        <p:spPr>
                          <a:xfrm>
                            <a:off x="7588" y="6219"/>
                            <a:ext cx="2551" cy="696"/>
                          </a:xfrm>
                          <a:prstGeom prst="rect">
                            <a:avLst/>
                          </a:prstGeom>
                        </p:spPr>
                      </p:pic>
                    </p:oleObj>
                  </mc:Fallback>
                </mc:AlternateContent>
              </a:graphicData>
            </a:graphic>
          </p:graphicFrame>
        </p:grpSp>
        <p:graphicFrame>
          <p:nvGraphicFramePr>
            <p:cNvPr id="13" name="Object 12"/>
            <p:cNvGraphicFramePr/>
            <p:nvPr/>
          </p:nvGraphicFramePr>
          <p:xfrm>
            <a:off x="16119" y="5667"/>
            <a:ext cx="1224" cy="799"/>
          </p:xfrm>
          <a:graphic>
            <a:graphicData uri="http://schemas.openxmlformats.org/presentationml/2006/ole">
              <mc:AlternateContent xmlns:mc="http://schemas.openxmlformats.org/markup-compatibility/2006">
                <mc:Choice xmlns:v="urn:schemas-microsoft-com:vml" Requires="v">
                  <p:oleObj spid="_x0000_s14" name="" r:id="rId7" imgW="316865" imgH="203200" progId="Equation.DSMT4">
                    <p:embed/>
                  </p:oleObj>
                </mc:Choice>
                <mc:Fallback>
                  <p:oleObj name="" r:id="rId7" imgW="316865" imgH="203200" progId="Equation.DSMT4">
                    <p:embed/>
                    <p:pic>
                      <p:nvPicPr>
                        <p:cNvPr id="0" name="Picture 3"/>
                        <p:cNvPicPr/>
                        <p:nvPr/>
                      </p:nvPicPr>
                      <p:blipFill>
                        <a:blip r:embed="rId8"/>
                        <a:stretch>
                          <a:fillRect/>
                        </a:stretch>
                      </p:blipFill>
                      <p:spPr>
                        <a:xfrm>
                          <a:off x="16119" y="5667"/>
                          <a:ext cx="1224" cy="799"/>
                        </a:xfrm>
                        <a:prstGeom prst="rect">
                          <a:avLst/>
                        </a:prstGeom>
                      </p:spPr>
                    </p:pic>
                  </p:oleObj>
                </mc:Fallback>
              </mc:AlternateContent>
            </a:graphicData>
          </a:graphic>
        </p:graphicFrame>
        <p:graphicFrame>
          <p:nvGraphicFramePr>
            <p:cNvPr id="15" name="Object 14"/>
            <p:cNvGraphicFramePr/>
            <p:nvPr/>
          </p:nvGraphicFramePr>
          <p:xfrm>
            <a:off x="1596" y="6401"/>
            <a:ext cx="1224" cy="799"/>
          </p:xfrm>
          <a:graphic>
            <a:graphicData uri="http://schemas.openxmlformats.org/presentationml/2006/ole">
              <mc:AlternateContent xmlns:mc="http://schemas.openxmlformats.org/markup-compatibility/2006">
                <mc:Choice xmlns:v="urn:schemas-microsoft-com:vml" Requires="v">
                  <p:oleObj spid="_x0000_s16" name="" r:id="rId9" imgW="316865" imgH="203200" progId="Equation.DSMT4">
                    <p:embed/>
                  </p:oleObj>
                </mc:Choice>
                <mc:Fallback>
                  <p:oleObj name="" r:id="rId9" imgW="316865" imgH="203200" progId="Equation.DSMT4">
                    <p:embed/>
                    <p:pic>
                      <p:nvPicPr>
                        <p:cNvPr id="0" name="Picture 3"/>
                        <p:cNvPicPr/>
                        <p:nvPr/>
                      </p:nvPicPr>
                      <p:blipFill>
                        <a:blip r:embed="rId10"/>
                        <a:stretch>
                          <a:fillRect/>
                        </a:stretch>
                      </p:blipFill>
                      <p:spPr>
                        <a:xfrm>
                          <a:off x="1596" y="6401"/>
                          <a:ext cx="1224" cy="799"/>
                        </a:xfrm>
                        <a:prstGeom prst="rect">
                          <a:avLst/>
                        </a:prstGeom>
                      </p:spPr>
                    </p:pic>
                  </p:oleObj>
                </mc:Fallback>
              </mc:AlternateContent>
            </a:graphicData>
          </a:graphic>
        </p:graphicFrame>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randombar(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5400000">
            <a:off x="8481183" y="3218530"/>
            <a:ext cx="6891246" cy="653685"/>
            <a:chOff x="4871257" y="83128"/>
            <a:chExt cx="7501721" cy="653685"/>
          </a:xfrm>
        </p:grpSpPr>
        <p:sp>
          <p:nvSpPr>
            <p:cNvPr id="28" name="Rectangle: Rounded Corners 28"/>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5268730" y="213657"/>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104" name="Text Box 103"/>
          <p:cNvSpPr txBox="1"/>
          <p:nvPr/>
        </p:nvSpPr>
        <p:spPr>
          <a:xfrm>
            <a:off x="720725" y="198755"/>
            <a:ext cx="4110355" cy="521970"/>
          </a:xfrm>
          <a:prstGeom prst="rect">
            <a:avLst/>
          </a:prstGeom>
          <a:noFill/>
          <a:ln w="9525">
            <a:noFill/>
          </a:ln>
        </p:spPr>
        <p:txBody>
          <a:bodyPr wrap="square">
            <a:spAutoFit/>
          </a:bodyPr>
          <a:p>
            <a:pPr indent="0"/>
            <a:r>
              <a:rPr lang="en-US" sz="2800" b="1">
                <a:solidFill>
                  <a:srgbClr val="000000"/>
                </a:solidFill>
                <a:latin typeface="Times New Roman" panose="02020603050405020304" pitchFamily="18" charset="0"/>
                <a:cs typeface="Calibri" panose="020F0502020204030204" charset="0"/>
              </a:rPr>
              <a:t>* Ví dụ 3/</a:t>
            </a:r>
            <a:r>
              <a:rPr lang="en-US" sz="2800" b="1">
                <a:solidFill>
                  <a:srgbClr val="000000"/>
                </a:solidFill>
                <a:latin typeface="Times New Roman" panose="02020603050405020304" pitchFamily="18" charset="0"/>
                <a:cs typeface="Calibri" panose="020F0502020204030204" charset="0"/>
                <a:sym typeface="+mn-ea"/>
              </a:rPr>
              <a:t>SGK trang 88</a:t>
            </a:r>
            <a:r>
              <a:rPr lang="en-US" sz="2800" b="1">
                <a:solidFill>
                  <a:srgbClr val="000000"/>
                </a:solidFill>
                <a:latin typeface="Times New Roman" panose="02020603050405020304" pitchFamily="18" charset="0"/>
                <a:cs typeface="Calibri" panose="020F0502020204030204" charset="0"/>
              </a:rPr>
              <a:t>:</a:t>
            </a:r>
            <a:endParaRPr lang="en-US" sz="2800" b="1">
              <a:solidFill>
                <a:srgbClr val="000000"/>
              </a:solidFill>
              <a:latin typeface="Times New Roman" panose="02020603050405020304" pitchFamily="18" charset="0"/>
              <a:cs typeface="Calibri" panose="020F0502020204030204" charset="0"/>
            </a:endParaRPr>
          </a:p>
        </p:txBody>
      </p:sp>
      <p:pic>
        <p:nvPicPr>
          <p:cNvPr id="26" name="Picture 177"/>
          <p:cNvPicPr>
            <a:picLocks noChangeAspect="1"/>
          </p:cNvPicPr>
          <p:nvPr>
            <p:ph sz="half" idx="1"/>
          </p:nvPr>
        </p:nvPicPr>
        <p:blipFill>
          <a:blip r:embed="rId1"/>
          <a:stretch>
            <a:fillRect/>
          </a:stretch>
        </p:blipFill>
        <p:spPr>
          <a:xfrm>
            <a:off x="3128645" y="720725"/>
            <a:ext cx="5181600" cy="2427605"/>
          </a:xfrm>
          <a:prstGeom prst="rect">
            <a:avLst/>
          </a:prstGeom>
          <a:noFill/>
          <a:ln>
            <a:noFill/>
          </a:ln>
        </p:spPr>
      </p:pic>
      <p:grpSp>
        <p:nvGrpSpPr>
          <p:cNvPr id="8" name="Group 7"/>
          <p:cNvGrpSpPr/>
          <p:nvPr/>
        </p:nvGrpSpPr>
        <p:grpSpPr>
          <a:xfrm>
            <a:off x="425242" y="3023870"/>
            <a:ext cx="11235690" cy="1654175"/>
            <a:chOff x="1096" y="3546"/>
            <a:chExt cx="14065" cy="2605"/>
          </a:xfrm>
        </p:grpSpPr>
        <p:sp>
          <p:nvSpPr>
            <p:cNvPr id="3" name="Text Box 2"/>
            <p:cNvSpPr txBox="1"/>
            <p:nvPr/>
          </p:nvSpPr>
          <p:spPr>
            <a:xfrm>
              <a:off x="1096" y="3546"/>
              <a:ext cx="14065" cy="2179"/>
            </a:xfrm>
            <a:prstGeom prst="rect">
              <a:avLst/>
            </a:prstGeom>
            <a:noFill/>
            <a:ln w="9525">
              <a:noFill/>
            </a:ln>
          </p:spPr>
          <p:txBody>
            <a:bodyPr wrap="square">
              <a:spAutoFit/>
            </a:bodyPr>
            <a:p>
              <a:pPr indent="0">
                <a:lnSpc>
                  <a:spcPct val="150000"/>
                </a:lnSpc>
              </a:pPr>
              <a:r>
                <a:rPr lang="en-US" sz="2800" b="0">
                  <a:solidFill>
                    <a:srgbClr val="000000"/>
                  </a:solidFill>
                  <a:latin typeface="Arial" panose="020B0604020202020204" pitchFamily="34" charset="0"/>
                  <a:cs typeface="Arial" panose="020B0604020202020204" pitchFamily="34" charset="0"/>
                </a:rPr>
                <a:t>Trên các đoạn thẳng                  </a:t>
              </a:r>
              <a:r>
                <a:rPr lang="en-US" sz="2800">
                  <a:solidFill>
                    <a:srgbClr val="000000"/>
                  </a:solidFill>
                  <a:latin typeface="Arial" panose="020B0604020202020204" pitchFamily="34" charset="0"/>
                  <a:cs typeface="Arial" panose="020B0604020202020204" pitchFamily="34" charset="0"/>
                  <a:sym typeface="+mn-ea"/>
                </a:rPr>
                <a:t> ta lần lượt lấy các điểm                 sao cho</a:t>
              </a:r>
              <a:endParaRPr lang="en-US" sz="2800" b="0">
                <a:solidFill>
                  <a:srgbClr val="000000"/>
                </a:solidFill>
                <a:latin typeface="Arial" panose="020B0604020202020204" pitchFamily="34" charset="0"/>
                <a:cs typeface="Arial" panose="020B0604020202020204" pitchFamily="34" charset="0"/>
                <a:sym typeface="+mn-ea"/>
              </a:endParaRPr>
            </a:p>
          </p:txBody>
        </p:sp>
        <p:pic>
          <p:nvPicPr>
            <p:cNvPr id="6" name="Picture 5"/>
            <p:cNvPicPr/>
            <p:nvPr/>
          </p:nvPicPr>
          <p:blipFill>
            <a:blip r:embed="rId2"/>
            <a:stretch>
              <a:fillRect/>
            </a:stretch>
          </p:blipFill>
          <p:spPr>
            <a:xfrm>
              <a:off x="3025" y="4625"/>
              <a:ext cx="3767" cy="1526"/>
            </a:xfrm>
            <a:prstGeom prst="rect">
              <a:avLst/>
            </a:prstGeom>
            <a:noFill/>
            <a:ln w="9525">
              <a:noFill/>
            </a:ln>
          </p:spPr>
        </p:pic>
      </p:grpSp>
      <p:grpSp>
        <p:nvGrpSpPr>
          <p:cNvPr id="10" name="Group 9"/>
          <p:cNvGrpSpPr/>
          <p:nvPr/>
        </p:nvGrpSpPr>
        <p:grpSpPr>
          <a:xfrm>
            <a:off x="426085" y="4918710"/>
            <a:ext cx="5080000" cy="521970"/>
            <a:chOff x="671" y="7746"/>
            <a:chExt cx="8000" cy="822"/>
          </a:xfrm>
        </p:grpSpPr>
        <p:sp>
          <p:nvSpPr>
            <p:cNvPr id="107" name="Text Box 106"/>
            <p:cNvSpPr txBox="1"/>
            <p:nvPr/>
          </p:nvSpPr>
          <p:spPr>
            <a:xfrm>
              <a:off x="671" y="7746"/>
              <a:ext cx="8000" cy="822"/>
            </a:xfrm>
            <a:prstGeom prst="rect">
              <a:avLst/>
            </a:prstGeom>
            <a:noFill/>
            <a:ln w="9525">
              <a:noFill/>
            </a:ln>
          </p:spPr>
          <p:txBody>
            <a:bodyPr>
              <a:spAutoFit/>
            </a:bodyPr>
            <a:p>
              <a:pPr indent="0"/>
              <a:r>
                <a:rPr lang="en-US" sz="2800" b="0">
                  <a:solidFill>
                    <a:srgbClr val="000000"/>
                  </a:solidFill>
                  <a:latin typeface="Arial" panose="020B0604020202020204" pitchFamily="34" charset="0"/>
                  <a:cs typeface="Arial" panose="020B0604020202020204" pitchFamily="34" charset="0"/>
                </a:rPr>
                <a:t>Theo định lý Thalès ta có </a:t>
              </a:r>
              <a:endParaRPr lang="en-US" sz="2800" b="0">
                <a:solidFill>
                  <a:srgbClr val="000000"/>
                </a:solidFill>
                <a:latin typeface="Arial" panose="020B0604020202020204" pitchFamily="34" charset="0"/>
                <a:cs typeface="Arial" panose="020B0604020202020204" pitchFamily="34" charset="0"/>
              </a:endParaRPr>
            </a:p>
          </p:txBody>
        </p:sp>
      </p:grpSp>
      <p:graphicFrame>
        <p:nvGraphicFramePr>
          <p:cNvPr id="2" name="Content Placeholder -2147482483"/>
          <p:cNvGraphicFramePr>
            <a:graphicFrameLocks noChangeAspect="1"/>
          </p:cNvGraphicFramePr>
          <p:nvPr>
            <p:ph sz="half" idx="2"/>
          </p:nvPr>
        </p:nvGraphicFramePr>
        <p:xfrm>
          <a:off x="4549775" y="4923790"/>
          <a:ext cx="3218180" cy="477520"/>
        </p:xfrm>
        <a:graphic>
          <a:graphicData uri="http://schemas.openxmlformats.org/presentationml/2006/ole">
            <mc:AlternateContent xmlns:mc="http://schemas.openxmlformats.org/markup-compatibility/2006">
              <mc:Choice xmlns:v="urn:schemas-microsoft-com:vml" Requires="v">
                <p:oleObj spid="_x0000_s3076" name="" r:id="rId3" imgW="1524000" imgH="228600" progId="Equation.DSMT4">
                  <p:embed/>
                </p:oleObj>
              </mc:Choice>
              <mc:Fallback>
                <p:oleObj name="" r:id="rId3" imgW="1524000" imgH="228600" progId="Equation.DSMT4">
                  <p:embed/>
                  <p:pic>
                    <p:nvPicPr>
                      <p:cNvPr id="0" name="Picture 3075"/>
                      <p:cNvPicPr/>
                      <p:nvPr/>
                    </p:nvPicPr>
                    <p:blipFill>
                      <a:blip r:embed="rId4"/>
                      <a:stretch>
                        <a:fillRect/>
                      </a:stretch>
                    </p:blipFill>
                    <p:spPr>
                      <a:xfrm>
                        <a:off x="4549775" y="4923790"/>
                        <a:ext cx="3218180" cy="477520"/>
                      </a:xfrm>
                      <a:prstGeom prst="rect">
                        <a:avLst/>
                      </a:prstGeom>
                      <a:noFill/>
                      <a:ln w="38100">
                        <a:noFill/>
                        <a:miter/>
                      </a:ln>
                    </p:spPr>
                  </p:pic>
                </p:oleObj>
              </mc:Fallback>
            </mc:AlternateContent>
          </a:graphicData>
        </a:graphic>
      </p:graphicFrame>
      <p:sp>
        <p:nvSpPr>
          <p:cNvPr id="11" name="Text Box 10"/>
          <p:cNvSpPr txBox="1"/>
          <p:nvPr/>
        </p:nvSpPr>
        <p:spPr>
          <a:xfrm>
            <a:off x="495935" y="5482590"/>
            <a:ext cx="7814310" cy="521970"/>
          </a:xfrm>
          <a:prstGeom prst="rect">
            <a:avLst/>
          </a:prstGeom>
          <a:noFill/>
          <a:ln w="9525">
            <a:noFill/>
          </a:ln>
        </p:spPr>
        <p:txBody>
          <a:bodyPr wrap="square">
            <a:spAutoFit/>
          </a:bodyPr>
          <a:p>
            <a:pPr indent="0"/>
            <a:r>
              <a:rPr lang="en-US" sz="2800" b="0">
                <a:solidFill>
                  <a:srgbClr val="000000"/>
                </a:solidFill>
                <a:latin typeface="Arial" panose="020B0604020202020204" pitchFamily="34" charset="0"/>
                <a:cs typeface="Arial" panose="020B0604020202020204" pitchFamily="34" charset="0"/>
              </a:rPr>
              <a:t>Suy ra tứ giác                   </a:t>
            </a:r>
            <a:r>
              <a:rPr lang="en-US" sz="2800">
                <a:solidFill>
                  <a:srgbClr val="000000"/>
                </a:solidFill>
                <a:latin typeface="Arial" panose="020B0604020202020204" pitchFamily="34" charset="0"/>
                <a:cs typeface="Arial" panose="020B0604020202020204" pitchFamily="34" charset="0"/>
                <a:sym typeface="+mn-ea"/>
              </a:rPr>
              <a:t>là hình chữ nhật.</a:t>
            </a:r>
            <a:endParaRPr lang="en-US" sz="2800" b="0">
              <a:solidFill>
                <a:srgbClr val="000000"/>
              </a:solidFill>
              <a:latin typeface="Arial" panose="020B0604020202020204" pitchFamily="34" charset="0"/>
              <a:cs typeface="Arial" panose="020B0604020202020204" pitchFamily="34" charset="0"/>
            </a:endParaRPr>
          </a:p>
        </p:txBody>
      </p:sp>
      <p:graphicFrame>
        <p:nvGraphicFramePr>
          <p:cNvPr id="4" name="Object 3"/>
          <p:cNvGraphicFramePr/>
          <p:nvPr/>
        </p:nvGraphicFramePr>
        <p:xfrm>
          <a:off x="3747135" y="3241517"/>
          <a:ext cx="1898650" cy="507365"/>
        </p:xfrm>
        <a:graphic>
          <a:graphicData uri="http://schemas.openxmlformats.org/presentationml/2006/ole">
            <mc:AlternateContent xmlns:mc="http://schemas.openxmlformats.org/markup-compatibility/2006">
              <mc:Choice xmlns:v="urn:schemas-microsoft-com:vml" Requires="v">
                <p:oleObj spid="_x0000_s5" name="" r:id="rId5" imgW="774065" imgH="203200" progId="Equation.DSMT4">
                  <p:embed/>
                </p:oleObj>
              </mc:Choice>
              <mc:Fallback>
                <p:oleObj name="" r:id="rId5" imgW="774065" imgH="203200" progId="Equation.DSMT4">
                  <p:embed/>
                  <p:pic>
                    <p:nvPicPr>
                      <p:cNvPr id="0" name="Picture 3"/>
                      <p:cNvPicPr/>
                      <p:nvPr/>
                    </p:nvPicPr>
                    <p:blipFill>
                      <a:blip r:embed="rId6"/>
                      <a:stretch>
                        <a:fillRect/>
                      </a:stretch>
                    </p:blipFill>
                    <p:spPr>
                      <a:xfrm>
                        <a:off x="3747135" y="3241517"/>
                        <a:ext cx="1898650" cy="507365"/>
                      </a:xfrm>
                      <a:prstGeom prst="rect">
                        <a:avLst/>
                      </a:prstGeom>
                    </p:spPr>
                  </p:pic>
                </p:oleObj>
              </mc:Fallback>
            </mc:AlternateContent>
          </a:graphicData>
        </a:graphic>
      </p:graphicFrame>
      <p:graphicFrame>
        <p:nvGraphicFramePr>
          <p:cNvPr id="7" name="Object 6"/>
          <p:cNvGraphicFramePr/>
          <p:nvPr/>
        </p:nvGraphicFramePr>
        <p:xfrm>
          <a:off x="9405620" y="3213577"/>
          <a:ext cx="1682750" cy="507365"/>
        </p:xfrm>
        <a:graphic>
          <a:graphicData uri="http://schemas.openxmlformats.org/presentationml/2006/ole">
            <mc:AlternateContent xmlns:mc="http://schemas.openxmlformats.org/markup-compatibility/2006">
              <mc:Choice xmlns:v="urn:schemas-microsoft-com:vml" Requires="v">
                <p:oleObj spid="_x0000_s9" name="" r:id="rId7" imgW="685800" imgH="203200" progId="Equation.DSMT4">
                  <p:embed/>
                </p:oleObj>
              </mc:Choice>
              <mc:Fallback>
                <p:oleObj name="" r:id="rId7" imgW="685800" imgH="203200" progId="Equation.DSMT4">
                  <p:embed/>
                  <p:pic>
                    <p:nvPicPr>
                      <p:cNvPr id="0" name="Picture 3"/>
                      <p:cNvPicPr/>
                      <p:nvPr/>
                    </p:nvPicPr>
                    <p:blipFill>
                      <a:blip r:embed="rId8"/>
                      <a:stretch>
                        <a:fillRect/>
                      </a:stretch>
                    </p:blipFill>
                    <p:spPr>
                      <a:xfrm>
                        <a:off x="9405620" y="3213577"/>
                        <a:ext cx="1682750" cy="507365"/>
                      </a:xfrm>
                      <a:prstGeom prst="rect">
                        <a:avLst/>
                      </a:prstGeom>
                    </p:spPr>
                  </p:pic>
                </p:oleObj>
              </mc:Fallback>
            </mc:AlternateContent>
          </a:graphicData>
        </a:graphic>
      </p:graphicFrame>
      <p:graphicFrame>
        <p:nvGraphicFramePr>
          <p:cNvPr id="12" name="Object 11"/>
          <p:cNvGraphicFramePr/>
          <p:nvPr/>
        </p:nvGraphicFramePr>
        <p:xfrm>
          <a:off x="2863215" y="5494497"/>
          <a:ext cx="1714500" cy="442595"/>
        </p:xfrm>
        <a:graphic>
          <a:graphicData uri="http://schemas.openxmlformats.org/presentationml/2006/ole">
            <mc:AlternateContent xmlns:mc="http://schemas.openxmlformats.org/markup-compatibility/2006">
              <mc:Choice xmlns:v="urn:schemas-microsoft-com:vml" Requires="v">
                <p:oleObj spid="_x0000_s13" name="" r:id="rId9" imgW="698500" imgH="177165" progId="Equation.DSMT4">
                  <p:embed/>
                </p:oleObj>
              </mc:Choice>
              <mc:Fallback>
                <p:oleObj name="" r:id="rId9" imgW="698500" imgH="177165" progId="Equation.DSMT4">
                  <p:embed/>
                  <p:pic>
                    <p:nvPicPr>
                      <p:cNvPr id="0" name="Picture 3"/>
                      <p:cNvPicPr/>
                      <p:nvPr/>
                    </p:nvPicPr>
                    <p:blipFill>
                      <a:blip r:embed="rId10"/>
                      <a:stretch>
                        <a:fillRect/>
                      </a:stretch>
                    </p:blipFill>
                    <p:spPr>
                      <a:xfrm>
                        <a:off x="2863215" y="5494497"/>
                        <a:ext cx="1714500" cy="442595"/>
                      </a:xfrm>
                      <a:prstGeom prst="rect">
                        <a:avLst/>
                      </a:prstGeom>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randombar(horizontal)">
                                      <p:cBhvr>
                                        <p:cTn id="7" dur="500"/>
                                        <p:tgtEl>
                                          <p:spTgt spid="104"/>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4" grpId="1"/>
      <p:bldP spid="11" grpId="0"/>
      <p:bldP spid="1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Lab safety</Template>
  <TotalTime>0</TotalTime>
  <Words>2934</Words>
  <Application>WPS Presentation</Application>
  <PresentationFormat>Widescreen</PresentationFormat>
  <Paragraphs>123</Paragraphs>
  <Slides>19</Slides>
  <Notes>10</Notes>
  <HiddenSlides>0</HiddenSlides>
  <MMClips>1</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47</vt:i4>
      </vt:variant>
      <vt:variant>
        <vt:lpstr>幻灯片标题</vt:lpstr>
      </vt:variant>
      <vt:variant>
        <vt:i4>19</vt:i4>
      </vt:variant>
    </vt:vector>
  </HeadingPairs>
  <TitlesOfParts>
    <vt:vector size="78" baseType="lpstr">
      <vt:lpstr>Arial</vt:lpstr>
      <vt:lpstr>SimSun</vt:lpstr>
      <vt:lpstr>Wingdings</vt:lpstr>
      <vt:lpstr>Times New Roman</vt:lpstr>
      <vt:lpstr>Tahoma</vt:lpstr>
      <vt:lpstr>Calibri</vt:lpstr>
      <vt:lpstr>Rockwell</vt:lpstr>
      <vt:lpstr>Microsoft YaHei</vt:lpstr>
      <vt:lpstr>Arial Unicode MS</vt:lpstr>
      <vt:lpstr>Calibri Light</vt:lpstr>
      <vt:lpstr>Office Theme</vt:lpstr>
      <vt:lpstr>1_Office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 HÌNH ĐỒNG DẠNG (TIẾT 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307</cp:revision>
  <dcterms:created xsi:type="dcterms:W3CDTF">2021-06-07T13:44:00Z</dcterms:created>
  <dcterms:modified xsi:type="dcterms:W3CDTF">2023-07-25T17:13:16Z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AAA69D0F72ED4EF3AB6542A85E5C62CC</vt:lpwstr>
  </property>
  <property fmtid="{D5CDD505-2E9C-101B-9397-08002B2CF9AE}" pid="4" name="KSOProductBuildVer">
    <vt:lpwstr>1033-11.2.0.11537</vt:lpwstr>
  </property>
</Properties>
</file>