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8"/>
  </p:notesMasterIdLst>
  <p:sldIdLst>
    <p:sldId id="256" r:id="rId4"/>
    <p:sldId id="376" r:id="rId5"/>
    <p:sldId id="377" r:id="rId6"/>
    <p:sldId id="353" r:id="rId7"/>
    <p:sldId id="354" r:id="rId9"/>
    <p:sldId id="355" r:id="rId10"/>
    <p:sldId id="258" r:id="rId11"/>
    <p:sldId id="298" r:id="rId12"/>
    <p:sldId id="265" r:id="rId13"/>
    <p:sldId id="317" r:id="rId14"/>
    <p:sldId id="316" r:id="rId15"/>
    <p:sldId id="266" r:id="rId16"/>
    <p:sldId id="369" r:id="rId17"/>
    <p:sldId id="371" r:id="rId18"/>
    <p:sldId id="268" r:id="rId19"/>
    <p:sldId id="372" r:id="rId20"/>
    <p:sldId id="350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099" autoAdjust="0"/>
  </p:normalViewPr>
  <p:slideViewPr>
    <p:cSldViewPr snapToGrid="0">
      <p:cViewPr varScale="1">
        <p:scale>
          <a:sx n="62" d="100"/>
          <a:sy n="62" d="100"/>
        </p:scale>
        <p:origin x="1254" y="42"/>
      </p:cViewPr>
      <p:guideLst>
        <p:guide orient="horz" pos="2167"/>
        <p:guide pos="3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>
                <a:sym typeface="+mn-ea"/>
              </a:rPr>
              <a:t>Cặp hình 1 không đồng dạng phối cảnh  vì  không đi qua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GV chi lớp thành 4 nhóm, làm xong kiểm tra chéo kết quả của nhau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6.bin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png"/><Relationship Id="rId3" Type="http://schemas.openxmlformats.org/officeDocument/2006/relationships/image" Target="../media/image35.wmf"/><Relationship Id="rId2" Type="http://schemas.openxmlformats.org/officeDocument/2006/relationships/oleObject" Target="../embeddings/oleObject23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29.bin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37.wmf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8" Type="http://schemas.openxmlformats.org/officeDocument/2006/relationships/notesSlide" Target="../notesSlides/notesSlide5.xml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37.bin"/><Relationship Id="rId14" Type="http://schemas.openxmlformats.org/officeDocument/2006/relationships/image" Target="../media/image47.wmf"/><Relationship Id="rId13" Type="http://schemas.openxmlformats.org/officeDocument/2006/relationships/oleObject" Target="../embeddings/oleObject36.bin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5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8.wmf"/><Relationship Id="rId20" Type="http://schemas.openxmlformats.org/officeDocument/2006/relationships/notesSlide" Target="../notesSlides/notesSlide4.xml"/><Relationship Id="rId2" Type="http://schemas.openxmlformats.org/officeDocument/2006/relationships/oleObject" Target="../embeddings/oleObject11.bin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25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24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32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9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4.png"/><Relationship Id="rId10" Type="http://schemas.openxmlformats.org/officeDocument/2006/relationships/image" Target="../media/image33.wmf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/>
          <p:cNvSpPr>
            <a:spLocks noGrp="1"/>
          </p:cNvSpPr>
          <p:nvPr>
            <p:ph type="ctrTitle"/>
          </p:nvPr>
        </p:nvSpPr>
        <p:spPr>
          <a:xfrm>
            <a:off x="239395" y="2324100"/>
            <a:ext cx="11952605" cy="2204720"/>
          </a:xfrm>
        </p:spPr>
        <p:txBody>
          <a:bodyPr>
            <a:noAutofit/>
          </a:bodyPr>
          <a:lstStyle/>
          <a:p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ĐỒNG DẠNG</a:t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50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 Đặng Thị Hồng Quyên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4397104" y="2138683"/>
            <a:ext cx="676275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HH8 - CVII - §9</a:t>
            </a:r>
            <a:endParaRPr lang="en-US" sz="4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5400000">
            <a:off x="848118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1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98360" y="669925"/>
            <a:ext cx="3876675" cy="4605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577850" y="141541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7520" y="1691005"/>
            <a:ext cx="5709285" cy="1383665"/>
            <a:chOff x="752" y="2663"/>
            <a:chExt cx="8991" cy="2179"/>
          </a:xfrm>
        </p:grpSpPr>
        <p:sp>
          <p:nvSpPr>
            <p:cNvPr id="8" name="Text Box 7"/>
            <p:cNvSpPr txBox="1"/>
            <p:nvPr/>
          </p:nvSpPr>
          <p:spPr>
            <a:xfrm>
              <a:off x="752" y="2663"/>
              <a:ext cx="8991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và hình chữ nhật               có bằng nhau không?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" name="Content Placeholder -2147482541"/>
            <p:cNvGraphicFramePr>
              <a:graphicFrameLocks noChangeAspect="1"/>
            </p:cNvGraphicFramePr>
            <p:nvPr/>
          </p:nvGraphicFramePr>
          <p:xfrm>
            <a:off x="4559" y="3390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2" imgW="1323340" imgH="457200" progId="Equation.DSMT4">
                    <p:embed/>
                  </p:oleObj>
                </mc:Choice>
                <mc:Fallback>
                  <p:oleObj name="" r:id="rId2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59" y="3390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477520" y="306705"/>
            <a:ext cx="5708650" cy="1383030"/>
            <a:chOff x="752" y="483"/>
            <a:chExt cx="8990" cy="2178"/>
          </a:xfrm>
        </p:grpSpPr>
        <p:sp>
          <p:nvSpPr>
            <p:cNvPr id="102" name="Text Box 101"/>
            <p:cNvSpPr txBox="1"/>
            <p:nvPr/>
          </p:nvSpPr>
          <p:spPr>
            <a:xfrm>
              <a:off x="752" y="483"/>
              <a:ext cx="8991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và hình chữ nhật           có đồng dạng phối cảnh không?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59" y="1162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6" name="Content Placeholder -2147482541"/>
            <p:cNvGraphicFramePr>
              <a:graphicFrameLocks noChangeAspect="1"/>
            </p:cNvGraphicFramePr>
            <p:nvPr/>
          </p:nvGraphicFramePr>
          <p:xfrm>
            <a:off x="5923" y="483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5" imgW="1323340" imgH="457200" progId="Equation.DSMT4">
                    <p:embed/>
                  </p:oleObj>
                </mc:Choice>
                <mc:Fallback>
                  <p:oleObj name="" r:id="rId5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923" y="483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577850" y="325120"/>
            <a:ext cx="5709285" cy="1383665"/>
            <a:chOff x="910" y="512"/>
            <a:chExt cx="8991" cy="2179"/>
          </a:xfrm>
        </p:grpSpPr>
        <p:sp>
          <p:nvSpPr>
            <p:cNvPr id="9" name="Text Box 8"/>
            <p:cNvSpPr txBox="1"/>
            <p:nvPr/>
          </p:nvSpPr>
          <p:spPr>
            <a:xfrm>
              <a:off x="910" y="512"/>
              <a:ext cx="8991" cy="21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  và hình chữ nhật            đồng dạng phối cảnh.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23" y="1213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3" name="Content Placeholder -2147482541"/>
            <p:cNvGraphicFramePr>
              <a:graphicFrameLocks noChangeAspect="1"/>
            </p:cNvGraphicFramePr>
            <p:nvPr/>
          </p:nvGraphicFramePr>
          <p:xfrm>
            <a:off x="6230" y="512"/>
            <a:ext cx="1978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6" imgW="1323340" imgH="457200" progId="Equation.DSMT4">
                    <p:embed/>
                  </p:oleObj>
                </mc:Choice>
                <mc:Fallback>
                  <p:oleObj name="" r:id="rId6" imgW="1323340" imgH="457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230" y="512"/>
                          <a:ext cx="1978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452120" y="3502025"/>
            <a:ext cx="6135370" cy="955675"/>
            <a:chOff x="847" y="5566"/>
            <a:chExt cx="9662" cy="1505"/>
          </a:xfrm>
        </p:grpSpPr>
        <p:sp>
          <p:nvSpPr>
            <p:cNvPr id="15" name="Text Box 14"/>
            <p:cNvSpPr txBox="1"/>
            <p:nvPr/>
          </p:nvSpPr>
          <p:spPr>
            <a:xfrm>
              <a:off x="847" y="5571"/>
              <a:ext cx="9662" cy="1501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nói hai hình chữ nhật             </a:t>
              </a:r>
              <a:r>
                <a:rPr 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đồng dạng</a:t>
              </a:r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với hình chữ nhật          . 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23" y="6314"/>
              <a:ext cx="1534" cy="74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35" name="Object -2147482543"/>
            <p:cNvGraphicFramePr>
              <a:graphicFrameLocks noChangeAspect="1"/>
            </p:cNvGraphicFramePr>
            <p:nvPr/>
          </p:nvGraphicFramePr>
          <p:xfrm>
            <a:off x="7203" y="5566"/>
            <a:ext cx="2165" cy="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" name="" r:id="rId7" imgW="698500" imgH="177165" progId="Equation.DSMT4">
                    <p:embed/>
                  </p:oleObj>
                </mc:Choice>
                <mc:Fallback>
                  <p:oleObj name="" r:id="rId7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03" y="5566"/>
                          <a:ext cx="2165" cy="7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-2147482543"/>
          <p:cNvGraphicFramePr>
            <a:graphicFrameLocks noChangeAspect="1"/>
          </p:cNvGraphicFramePr>
          <p:nvPr/>
        </p:nvGraphicFramePr>
        <p:xfrm>
          <a:off x="3752215" y="1765935"/>
          <a:ext cx="1264920" cy="39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9" imgW="698500" imgH="177165" progId="Equation.DSMT4">
                  <p:embed/>
                </p:oleObj>
              </mc:Choice>
              <mc:Fallback>
                <p:oleObj name="" r:id="rId9" imgW="6985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52215" y="1765935"/>
                        <a:ext cx="1264920" cy="3930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573405" y="1788160"/>
            <a:ext cx="5709285" cy="1383665"/>
            <a:chOff x="415" y="3004"/>
            <a:chExt cx="8991" cy="2179"/>
          </a:xfrm>
        </p:grpSpPr>
        <p:sp>
          <p:nvSpPr>
            <p:cNvPr id="10" name="Text Box 9"/>
            <p:cNvSpPr txBox="1"/>
            <p:nvPr/>
          </p:nvSpPr>
          <p:spPr>
            <a:xfrm>
              <a:off x="415" y="3004"/>
              <a:ext cx="8991" cy="21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Hai hình chữ nhật                và hình chữ nhật                bằng nhau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r>
                <a:rPr lang="en-US" sz="2800" b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2" name="Object -2147482543"/>
            <p:cNvGraphicFramePr>
              <a:graphicFrameLocks noChangeAspect="1"/>
            </p:cNvGraphicFramePr>
            <p:nvPr/>
          </p:nvGraphicFramePr>
          <p:xfrm>
            <a:off x="5628" y="3041"/>
            <a:ext cx="2207" cy="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1" imgW="698500" imgH="177165" progId="Equation.DSMT4">
                    <p:embed/>
                  </p:oleObj>
                </mc:Choice>
                <mc:Fallback>
                  <p:oleObj name="" r:id="rId11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28" y="3041"/>
                          <a:ext cx="2207" cy="6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-2147482543"/>
            <p:cNvGraphicFramePr>
              <a:graphicFrameLocks noChangeAspect="1"/>
            </p:cNvGraphicFramePr>
            <p:nvPr/>
          </p:nvGraphicFramePr>
          <p:xfrm>
            <a:off x="4228" y="3745"/>
            <a:ext cx="2039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" name="" r:id="rId12" imgW="1264920" imgH="393065" progId="Equation.DSMT4">
                    <p:embed/>
                  </p:oleObj>
                </mc:Choice>
                <mc:Fallback>
                  <p:oleObj name="" r:id="rId12" imgW="1264920" imgH="3930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228" y="3745"/>
                          <a:ext cx="2039" cy="6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ext Box 99"/>
          <p:cNvSpPr txBox="1"/>
          <p:nvPr/>
        </p:nvSpPr>
        <p:spPr>
          <a:xfrm>
            <a:off x="306070" y="555371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hoạt động nhóm cặp đôi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140" y="562610"/>
            <a:ext cx="8890000" cy="2103755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Hình H’ đồng dạng với hình H nếu hình H’ bằng hình H hoặc bằng một hình phóng to hay thu nhỏ của hình H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06500" y="2871470"/>
            <a:ext cx="97783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Chú ý: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Hai hình đồng dạng phối cảnh (hay vị tự) cũng là hai hình đồng dạng.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2" name="!!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9535" y="0"/>
            <a:ext cx="2332355" cy="2099310"/>
          </a:xfrm>
          <a:prstGeom prst="rect">
            <a:avLst/>
          </a:prstGeom>
        </p:spPr>
      </p:pic>
      <p:pic>
        <p:nvPicPr>
          <p:cNvPr id="1026" name="!!3" descr="Chuyên đề về xác định công thức của hợp chất vô cơ và hữu cơ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" y="5147945"/>
            <a:ext cx="1887855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/>
          <p:cNvSpPr/>
          <p:nvPr/>
        </p:nvSpPr>
        <p:spPr>
          <a:xfrm rot="5400000">
            <a:off x="8527799" y="2791101"/>
            <a:ext cx="6643540" cy="694792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8549820" y="3199565"/>
            <a:ext cx="6526119" cy="49069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27965"/>
            <a:ext cx="6089650" cy="273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614680" y="3192780"/>
            <a:ext cx="9879330" cy="972820"/>
            <a:chOff x="968" y="5028"/>
            <a:chExt cx="15558" cy="1532"/>
          </a:xfrm>
        </p:grpSpPr>
        <p:sp>
          <p:nvSpPr>
            <p:cNvPr id="4" name="Text Box 3"/>
            <p:cNvSpPr txBox="1"/>
            <p:nvPr/>
          </p:nvSpPr>
          <p:spPr>
            <a:xfrm>
              <a:off x="968" y="5037"/>
              <a:ext cx="15558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hình vẽ bên, các điểm                  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lần lượt là trung điểm của các đoạn thẳng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11" name="Object -2147482543"/>
            <p:cNvGraphicFramePr>
              <a:graphicFrameLocks noChangeAspect="1"/>
            </p:cNvGraphicFramePr>
            <p:nvPr/>
          </p:nvGraphicFramePr>
          <p:xfrm>
            <a:off x="8364" y="5028"/>
            <a:ext cx="2472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" imgW="1151890" imgH="443230" progId="Equation.DSMT4">
                    <p:embed/>
                  </p:oleObj>
                </mc:Choice>
                <mc:Fallback>
                  <p:oleObj name="" r:id="rId2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364" y="5028"/>
                          <a:ext cx="2472" cy="7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-2147482543"/>
            <p:cNvGraphicFramePr>
              <a:graphicFrameLocks noChangeAspect="1"/>
            </p:cNvGraphicFramePr>
            <p:nvPr/>
          </p:nvGraphicFramePr>
          <p:xfrm>
            <a:off x="7566" y="5771"/>
            <a:ext cx="4067" cy="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" r:id="rId4" imgW="1041400" imgH="203200" progId="Equation.DSMT4">
                    <p:embed/>
                  </p:oleObj>
                </mc:Choice>
                <mc:Fallback>
                  <p:oleObj name="" r:id="rId4" imgW="10414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66" y="5771"/>
                          <a:ext cx="4067" cy="7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56565" y="4170045"/>
            <a:ext cx="9518650" cy="967105"/>
            <a:chOff x="720" y="6619"/>
            <a:chExt cx="14990" cy="1523"/>
          </a:xfrm>
        </p:grpSpPr>
        <p:sp>
          <p:nvSpPr>
            <p:cNvPr id="102" name="Text Box 101"/>
            <p:cNvSpPr txBox="1"/>
            <p:nvPr/>
          </p:nvSpPr>
          <p:spPr>
            <a:xfrm>
              <a:off x="720" y="6641"/>
              <a:ext cx="1499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Hai hình thang                  có đồng dạng phối cảnh với hình thang              không. Vì sao?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" name="Object -2147482543"/>
            <p:cNvGraphicFramePr>
              <a:graphicFrameLocks noChangeAspect="1"/>
            </p:cNvGraphicFramePr>
            <p:nvPr/>
          </p:nvGraphicFramePr>
          <p:xfrm>
            <a:off x="3705" y="7378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6" imgW="457200" imgH="177165" progId="Equation.DSMT4">
                    <p:embed/>
                  </p:oleObj>
                </mc:Choice>
                <mc:Fallback>
                  <p:oleObj name="" r:id="rId6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5" y="7378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-2147482543"/>
            <p:cNvGraphicFramePr>
              <a:graphicFrameLocks noChangeAspect="1"/>
            </p:cNvGraphicFramePr>
            <p:nvPr/>
          </p:nvGraphicFramePr>
          <p:xfrm>
            <a:off x="5239" y="6619"/>
            <a:ext cx="2583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" name="" r:id="rId8" imgW="1414145" imgH="474980" progId="Equation.DSMT4">
                    <p:embed/>
                  </p:oleObj>
                </mc:Choice>
                <mc:Fallback>
                  <p:oleObj name="" r:id="rId8" imgW="1414145" imgH="47498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39" y="6619"/>
                          <a:ext cx="2583" cy="7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456565" y="5095240"/>
            <a:ext cx="10620375" cy="1845310"/>
            <a:chOff x="1237" y="8120"/>
            <a:chExt cx="16725" cy="2906"/>
          </a:xfrm>
        </p:grpSpPr>
        <p:sp>
          <p:nvSpPr>
            <p:cNvPr id="104" name="Text Box 103"/>
            <p:cNvSpPr txBox="1"/>
            <p:nvPr/>
          </p:nvSpPr>
          <p:spPr>
            <a:xfrm>
              <a:off x="1237" y="8168"/>
              <a:ext cx="16725" cy="2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Cho hình thang               bằng hình thang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            có đồng dạng với hình thang             không?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Vì sao?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/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Object -2147482543"/>
            <p:cNvGraphicFramePr>
              <a:graphicFrameLocks noChangeAspect="1"/>
            </p:cNvGraphicFramePr>
            <p:nvPr/>
          </p:nvGraphicFramePr>
          <p:xfrm>
            <a:off x="13173" y="8858"/>
            <a:ext cx="206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0" imgW="698500" imgH="177165" progId="Equation.DSMT4">
                    <p:embed/>
                  </p:oleObj>
                </mc:Choice>
                <mc:Fallback>
                  <p:oleObj name="" r:id="rId10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173" y="8858"/>
                          <a:ext cx="2068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-2147482543"/>
            <p:cNvGraphicFramePr>
              <a:graphicFrameLocks noChangeAspect="1"/>
            </p:cNvGraphicFramePr>
            <p:nvPr/>
          </p:nvGraphicFramePr>
          <p:xfrm>
            <a:off x="12332" y="8171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2" imgW="457200" imgH="177165" progId="Equation.DSMT4">
                    <p:embed/>
                  </p:oleObj>
                </mc:Choice>
                <mc:Fallback>
                  <p:oleObj name="" r:id="rId12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332" y="8171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-2147482543"/>
            <p:cNvGraphicFramePr>
              <a:graphicFrameLocks noChangeAspect="1"/>
            </p:cNvGraphicFramePr>
            <p:nvPr/>
          </p:nvGraphicFramePr>
          <p:xfrm>
            <a:off x="6003" y="8120"/>
            <a:ext cx="201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" name="" r:id="rId13" imgW="1151890" imgH="443230" progId="Equation.DSMT4">
                    <p:embed/>
                  </p:oleObj>
                </mc:Choice>
                <mc:Fallback>
                  <p:oleObj name="" r:id="rId13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03" y="8120"/>
                          <a:ext cx="2015" cy="7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-2147482543"/>
            <p:cNvGraphicFramePr>
              <a:graphicFrameLocks noChangeAspect="1"/>
            </p:cNvGraphicFramePr>
            <p:nvPr/>
          </p:nvGraphicFramePr>
          <p:xfrm>
            <a:off x="4152" y="8802"/>
            <a:ext cx="201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15" imgW="1151890" imgH="443230" progId="Equation.DSMT4">
                    <p:embed/>
                  </p:oleObj>
                </mc:Choice>
                <mc:Fallback>
                  <p:oleObj name="" r:id="rId15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2" y="8802"/>
                          <a:ext cx="2015" cy="7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!!4"/>
          <p:cNvSpPr/>
          <p:nvPr/>
        </p:nvSpPr>
        <p:spPr>
          <a:xfrm>
            <a:off x="704215" y="114300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370" y="31178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 Box 108"/>
          <p:cNvSpPr txBox="1"/>
          <p:nvPr/>
        </p:nvSpPr>
        <p:spPr>
          <a:xfrm>
            <a:off x="2267585" y="379507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47420" y="4626610"/>
            <a:ext cx="9170670" cy="952500"/>
            <a:chOff x="1492" y="7286"/>
            <a:chExt cx="14442" cy="1500"/>
          </a:xfrm>
        </p:grpSpPr>
        <p:sp>
          <p:nvSpPr>
            <p:cNvPr id="111" name="Text Box 110"/>
            <p:cNvSpPr txBox="1"/>
            <p:nvPr/>
          </p:nvSpPr>
          <p:spPr>
            <a:xfrm>
              <a:off x="1492" y="7286"/>
              <a:ext cx="14443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Vậy hai hình thang                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đồng dạng phối cảnh với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 thang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graphicFrame>
          <p:nvGraphicFramePr>
            <p:cNvPr id="2" name="Object -2147482543"/>
            <p:cNvGraphicFramePr>
              <a:graphicFrameLocks noChangeAspect="1"/>
            </p:cNvGraphicFramePr>
            <p:nvPr/>
          </p:nvGraphicFramePr>
          <p:xfrm>
            <a:off x="4460" y="7975"/>
            <a:ext cx="1814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2" imgW="457200" imgH="177165" progId="Equation.DSMT4">
                    <p:embed/>
                  </p:oleObj>
                </mc:Choice>
                <mc:Fallback>
                  <p:oleObj name="" r:id="rId2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60" y="7975"/>
                          <a:ext cx="1814" cy="6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-2147482543"/>
            <p:cNvGraphicFramePr>
              <a:graphicFrameLocks noChangeAspect="1"/>
            </p:cNvGraphicFramePr>
            <p:nvPr/>
          </p:nvGraphicFramePr>
          <p:xfrm>
            <a:off x="6594" y="7286"/>
            <a:ext cx="2301" cy="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4" imgW="1151890" imgH="443230" progId="Equation.DSMT4">
                    <p:embed/>
                  </p:oleObj>
                </mc:Choice>
                <mc:Fallback>
                  <p:oleObj name="" r:id="rId4" imgW="1151890" imgH="44323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94" y="7286"/>
                          <a:ext cx="2301" cy="7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889000" y="2964815"/>
            <a:ext cx="9289415" cy="1558925"/>
            <a:chOff x="1492" y="4669"/>
            <a:chExt cx="14629" cy="2455"/>
          </a:xfrm>
        </p:grpSpPr>
        <p:sp>
          <p:nvSpPr>
            <p:cNvPr id="108" name="Text Box 107"/>
            <p:cNvSpPr txBox="1"/>
            <p:nvPr/>
          </p:nvSpPr>
          <p:spPr>
            <a:xfrm>
              <a:off x="1492" y="4669"/>
              <a:ext cx="14629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>
                <a:lnSpc>
                  <a:spcPct val="150000"/>
                </a:lnSpc>
              </a:pP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Ở  hình trên</a:t>
              </a:r>
              <a:r>
                <a:rPr lang="en-US" sz="2800" b="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 đường thẳng                              c</a:t>
              </a:r>
              <a:r>
                <a:rPr lang="en-US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ùng đi qua điểm O và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098" y="5606"/>
              <a:ext cx="4871" cy="151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2" name="Object -2147482543"/>
            <p:cNvGraphicFramePr>
              <a:graphicFrameLocks noChangeAspect="1"/>
            </p:cNvGraphicFramePr>
            <p:nvPr/>
          </p:nvGraphicFramePr>
          <p:xfrm>
            <a:off x="9745" y="4981"/>
            <a:ext cx="4661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7" imgW="886460" imgH="182880" progId="Equation.DSMT4">
                    <p:embed/>
                  </p:oleObj>
                </mc:Choice>
                <mc:Fallback>
                  <p:oleObj name="" r:id="rId7" imgW="886460" imgH="18288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45" y="4981"/>
                          <a:ext cx="4661" cy="7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!!4"/>
          <p:cNvSpPr/>
          <p:nvPr/>
        </p:nvSpPr>
        <p:spPr>
          <a:xfrm>
            <a:off x="174625" y="144145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3556000" y="163957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8410" y="22796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 Box 107"/>
          <p:cNvSpPr txBox="1"/>
          <p:nvPr/>
        </p:nvSpPr>
        <p:spPr>
          <a:xfrm>
            <a:off x="947420" y="2964815"/>
            <a:ext cx="108070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ình thang A’B’C’D’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đồng dạng phối cảnh với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hình thang ABCD.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9" name="Text Box 108"/>
          <p:cNvSpPr txBox="1"/>
          <p:nvPr/>
        </p:nvSpPr>
        <p:spPr>
          <a:xfrm>
            <a:off x="2267585" y="3795078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379855" y="3687445"/>
            <a:ext cx="6743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Hình thang ABCD bằng hình thang EFGH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74750" y="4505325"/>
            <a:ext cx="108070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ra:  H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ình thang EFGH đồng dạng với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hình thang A’B’C’D’.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805" y="213995"/>
            <a:ext cx="6089650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!!4"/>
          <p:cNvSpPr/>
          <p:nvPr/>
        </p:nvSpPr>
        <p:spPr>
          <a:xfrm>
            <a:off x="203200" y="213995"/>
            <a:ext cx="5078730" cy="494030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2" grpId="0"/>
      <p:bldP spid="2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93800" y="1405255"/>
            <a:ext cx="190500" cy="19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Text Box 106"/>
          <p:cNvSpPr txBox="1"/>
          <p:nvPr/>
        </p:nvSpPr>
        <p:spPr>
          <a:xfrm>
            <a:off x="4587875" y="24358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.    </a:t>
            </a:r>
            <a:endParaRPr lang="en-US" sz="2800" b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13" name="Picture 21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9060" y="1094740"/>
            <a:ext cx="6257925" cy="211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 Box 112"/>
          <p:cNvSpPr txBox="1"/>
          <p:nvPr/>
        </p:nvSpPr>
        <p:spPr>
          <a:xfrm>
            <a:off x="1403350" y="3497580"/>
            <a:ext cx="9385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Trong những cặp hình dưới đây, cặp hình nào là hai hình đồng dạng?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384300" y="4554855"/>
            <a:ext cx="8970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Hãy chỉ ra một cặp hình đồng dạng phối cảnh và vẽ cặp hình đó cùng tâm phối cảnh?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!!4"/>
          <p:cNvSpPr/>
          <p:nvPr/>
        </p:nvSpPr>
        <p:spPr>
          <a:xfrm>
            <a:off x="533346" y="31077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Picture 21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0430" y="1842135"/>
            <a:ext cx="4116070" cy="2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 Box 112"/>
          <p:cNvSpPr txBox="1"/>
          <p:nvPr/>
        </p:nvSpPr>
        <p:spPr>
          <a:xfrm>
            <a:off x="988695" y="781050"/>
            <a:ext cx="43935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a) Cặp hình 1, 2 là cặp hình đồng dạng.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917055" y="528320"/>
            <a:ext cx="4034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b) Cặp hình 2 là hình đồng dạng phối cảnh.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1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8510" y="1637030"/>
            <a:ext cx="2653030" cy="250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40" y="4143375"/>
            <a:ext cx="4422140" cy="2367280"/>
          </a:xfrm>
          <a:prstGeom prst="rect">
            <a:avLst/>
          </a:prstGeom>
        </p:spPr>
      </p:pic>
      <p:sp>
        <p:nvSpPr>
          <p:cNvPr id="15" name="!!4"/>
          <p:cNvSpPr/>
          <p:nvPr/>
        </p:nvSpPr>
        <p:spPr>
          <a:xfrm>
            <a:off x="524456" y="17932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/>
          <p:cNvSpPr/>
          <p:nvPr/>
        </p:nvSpPr>
        <p:spPr>
          <a:xfrm>
            <a:off x="3224869" y="528232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7671" y="1789184"/>
            <a:ext cx="960120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Học các nhận xét và kết luận về hình đồng dạng phối cảnh, tâm và tỉ số đồng dạng phối cảnh, hình đồng dạng.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Học sinh làm các bài tập 2  SGK trang 89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6310" y="366395"/>
            <a:ext cx="10279380" cy="5825490"/>
          </a:xfrm>
          <a:prstGeom prst="rect">
            <a:avLst/>
          </a:prstGeom>
        </p:spPr>
      </p:pic>
      <p:sp>
        <p:nvSpPr>
          <p:cNvPr id="6" name="Google Shape;1040;p39"/>
          <p:cNvSpPr txBox="1"/>
          <p:nvPr/>
        </p:nvSpPr>
        <p:spPr>
          <a:xfrm>
            <a:off x="3364598" y="703033"/>
            <a:ext cx="5957725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662471" y="1737559"/>
            <a:ext cx="536198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TRÒ CHƠI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323731">
            <a:off x="3436945" y="743467"/>
            <a:ext cx="533979" cy="18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85289" y="2860998"/>
            <a:ext cx="302720" cy="30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804169">
            <a:off x="8536435" y="878863"/>
            <a:ext cx="302720" cy="30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5"/>
          <p:cNvSpPr/>
          <p:nvPr/>
        </p:nvSpPr>
        <p:spPr>
          <a:xfrm>
            <a:off x="1528445" y="765810"/>
            <a:ext cx="8721090" cy="4497070"/>
          </a:xfrm>
          <a:prstGeom prst="roundRect">
            <a:avLst/>
          </a:prstGeom>
          <a:solidFill>
            <a:srgbClr val="00B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cử 1 bạn nhóm trưởng đại diện nhóm giơ tay trả lời các câu hỏi.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nào giơ tay trước nhóm đó được quyền trả lời.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nhóm sẽ được 10 điểm cho 1 câu.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trò chơi nhóm nào được nhiều điểm thì nhóm đó chiến thắng.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!!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0009" y="1"/>
            <a:ext cx="1781507" cy="158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20040" y="493395"/>
            <a:ext cx="11222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cặp hình sau cặp hình nào đồng dạng phối cảnh?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0040" y="1435735"/>
            <a:ext cx="5854700" cy="2242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996950" y="3840480"/>
            <a:ext cx="2044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hình 1</a:t>
            </a:r>
            <a:endParaRPr lang="en-US" sz="2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9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6065" y="1388745"/>
            <a:ext cx="3992880" cy="2335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7423150" y="3840480"/>
            <a:ext cx="2044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hình 2</a:t>
            </a:r>
            <a:endParaRPr lang="en-US" sz="24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780155" y="5034915"/>
            <a:ext cx="4989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buNone/>
            </a:pPr>
            <a:r>
              <a:rPr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Đáp án: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ặp hình 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Text Box 100"/>
          <p:cNvSpPr txBox="1"/>
          <p:nvPr/>
        </p:nvSpPr>
        <p:spPr>
          <a:xfrm>
            <a:off x="219710" y="486410"/>
            <a:ext cx="118370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Tỉ số đồng dạng của hình vuông                  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hình vuông             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9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9465" y="1454150"/>
            <a:ext cx="5181600" cy="30308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ontent Placeholder -2147482561"/>
          <p:cNvGraphicFramePr>
            <a:graphicFrameLocks noChangeAspect="1"/>
          </p:cNvGraphicFramePr>
          <p:nvPr>
            <p:ph sz="half" idx="2"/>
          </p:nvPr>
        </p:nvGraphicFramePr>
        <p:xfrm>
          <a:off x="3198495" y="4930775"/>
          <a:ext cx="608330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41300" imgH="215900" progId="Equation.DSMT4">
                  <p:embed/>
                </p:oleObj>
              </mc:Choice>
              <mc:Fallback>
                <p:oleObj name="" r:id="rId2" imgW="241300" imgH="2159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495" y="4930775"/>
                        <a:ext cx="608330" cy="5283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68600" y="4754245"/>
            <a:ext cx="2147011200" cy="271134205"/>
            <a:chOff x="4608" y="7713"/>
            <a:chExt cx="3381120" cy="426983"/>
          </a:xfrm>
        </p:grpSpPr>
        <p:grpSp>
          <p:nvGrpSpPr>
            <p:cNvPr id="24" name="Group 23"/>
            <p:cNvGrpSpPr/>
            <p:nvPr/>
          </p:nvGrpSpPr>
          <p:grpSpPr>
            <a:xfrm>
              <a:off x="4608" y="7713"/>
              <a:ext cx="6885940" cy="426983"/>
              <a:chOff x="3689" y="7265"/>
              <a:chExt cx="6885940" cy="42698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689" y="7265"/>
                <a:ext cx="6885940" cy="426983"/>
                <a:chOff x="4335" y="7269"/>
                <a:chExt cx="6885940" cy="426983"/>
              </a:xfrm>
            </p:grpSpPr>
            <p:graphicFrame>
              <p:nvGraphicFramePr>
                <p:cNvPr id="8" name="Table 7"/>
                <p:cNvGraphicFramePr/>
                <p:nvPr/>
              </p:nvGraphicFramePr>
              <p:xfrm>
                <a:off x="4335" y="7532"/>
                <a:ext cx="6885940" cy="42672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721485"/>
                      <a:gridCol w="1721485"/>
                      <a:gridCol w="1721485"/>
                      <a:gridCol w="1721485"/>
                    </a:tblGrid>
                    <a:tr h="426720"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A.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 w="12700" cap="flat" cmpd="sng">
                            <a:solidFill>
                              <a:srgbClr val="08000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B.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C.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p>
                            <a:pPr indent="0">
                              <a:buNone/>
                            </a:pPr>
                            <a:r>
                              <a:rPr lang="en-US" sz="2800" b="1">
                                <a:solidFill>
                                  <a:srgbClr val="00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  D.</a:t>
                            </a:r>
                            <a:endParaRPr lang="en-US" sz="2800" b="1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68580" marR="68580" marT="0" marB="0" vert="horz" anchor="t" anchorCtr="0">
                          <a:lnL>
                            <a:noFill/>
                          </a:lnL>
                          <a:lnR cap="flat">
                            <a:noFill/>
                          </a:lnR>
                          <a:lnT cap="flat">
                            <a:noFill/>
                          </a:lnT>
                          <a:lnB cap="flat"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</a:tr>
                  </a:tbl>
                </a:graphicData>
              </a:graphic>
            </p:graphicFrame>
            <p:graphicFrame>
              <p:nvGraphicFramePr>
                <p:cNvPr id="3" name="Object -2147482560"/>
                <p:cNvGraphicFramePr>
                  <a:graphicFrameLocks noChangeAspect="1"/>
                </p:cNvGraphicFramePr>
                <p:nvPr/>
              </p:nvGraphicFramePr>
              <p:xfrm>
                <a:off x="7690" y="7468"/>
                <a:ext cx="583" cy="7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" name="" r:id="rId4" imgW="139700" imgH="177165" progId="Equation.DSMT4">
                        <p:embed/>
                      </p:oleObj>
                    </mc:Choice>
                    <mc:Fallback>
                      <p:oleObj name="" r:id="rId4" imgW="139700" imgH="177165" progId="Equation.DSMT4">
                        <p:embed/>
                        <p:pic>
                          <p:nvPicPr>
                            <p:cNvPr id="0" name="Picture 13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690" y="7468"/>
                              <a:ext cx="583" cy="71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ject -2147482559"/>
                <p:cNvGraphicFramePr>
                  <a:graphicFrameLocks noChangeAspect="1"/>
                </p:cNvGraphicFramePr>
                <p:nvPr/>
              </p:nvGraphicFramePr>
              <p:xfrm>
                <a:off x="10297" y="7453"/>
                <a:ext cx="517" cy="7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" name="" r:id="rId6" imgW="127000" imgH="190500" progId="Equation.DSMT4">
                        <p:embed/>
                      </p:oleObj>
                    </mc:Choice>
                    <mc:Fallback>
                      <p:oleObj name="" r:id="rId6" imgW="127000" imgH="190500" progId="Equation.DSMT4">
                        <p:embed/>
                        <p:pic>
                          <p:nvPicPr>
                            <p:cNvPr id="0" name="Picture 14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97" y="7453"/>
                              <a:ext cx="517" cy="75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" name="Object -2147482558"/>
                <p:cNvGraphicFramePr>
                  <a:graphicFrameLocks noChangeAspect="1"/>
                </p:cNvGraphicFramePr>
                <p:nvPr/>
              </p:nvGraphicFramePr>
              <p:xfrm>
                <a:off x="13575" y="7269"/>
                <a:ext cx="547" cy="14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8" imgW="139700" imgH="393700" progId="Equation.DSMT4">
                        <p:embed/>
                      </p:oleObj>
                    </mc:Choice>
                    <mc:Fallback>
                      <p:oleObj name="" r:id="rId8" imgW="139700" imgH="393700" progId="Equation.DSMT4">
                        <p:embed/>
                        <p:pic>
                          <p:nvPicPr>
                            <p:cNvPr id="0" name="Picture 15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575" y="7269"/>
                              <a:ext cx="547" cy="1496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7" name="Rectangle 5"/>
          <p:cNvSpPr/>
          <p:nvPr/>
        </p:nvSpPr>
        <p:spPr>
          <a:xfrm>
            <a:off x="3601720" y="5811520"/>
            <a:ext cx="28346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None/>
            </a:pPr>
            <a:r>
              <a:rPr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r>
              <a:rPr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-2147482448"/>
          <p:cNvGraphicFramePr>
            <a:graphicFrameLocks noChangeAspect="1"/>
          </p:cNvGraphicFramePr>
          <p:nvPr/>
        </p:nvGraphicFramePr>
        <p:xfrm>
          <a:off x="2695258" y="948690"/>
          <a:ext cx="1111250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457200" imgH="177165" progId="Equation.DSMT4">
                  <p:embed/>
                </p:oleObj>
              </mc:Choice>
              <mc:Fallback>
                <p:oleObj name="" r:id="rId10" imgW="4572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5258" y="948690"/>
                        <a:ext cx="1111250" cy="462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-2147482448"/>
          <p:cNvGraphicFramePr>
            <a:graphicFrameLocks noChangeAspect="1"/>
          </p:cNvGraphicFramePr>
          <p:nvPr/>
        </p:nvGraphicFramePr>
        <p:xfrm>
          <a:off x="6664325" y="501015"/>
          <a:ext cx="1694815" cy="46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2" imgW="698500" imgH="177165" progId="Equation.DSMT4">
                  <p:embed/>
                </p:oleObj>
              </mc:Choice>
              <mc:Fallback>
                <p:oleObj name="" r:id="rId12" imgW="698500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4325" y="501015"/>
                        <a:ext cx="1694815" cy="461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340" y="448945"/>
            <a:ext cx="10965815" cy="61595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Tìm tâm đồng dạng phối cảnh của đoạn thẳng        và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40" y="421005"/>
            <a:ext cx="10965180" cy="643890"/>
            <a:chOff x="284" y="663"/>
            <a:chExt cx="17268" cy="1014"/>
          </a:xfrm>
        </p:grpSpPr>
        <p:graphicFrame>
          <p:nvGraphicFramePr>
            <p:cNvPr id="7" name="Content Placeholder -2147482448"/>
            <p:cNvGraphicFramePr>
              <a:graphicFrameLocks noChangeAspect="1"/>
            </p:cNvGraphicFramePr>
            <p:nvPr/>
          </p:nvGraphicFramePr>
          <p:xfrm>
            <a:off x="13903" y="707"/>
            <a:ext cx="97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" imgW="254000" imgH="165100" progId="Equation.DSMT4">
                    <p:embed/>
                  </p:oleObj>
                </mc:Choice>
                <mc:Fallback>
                  <p:oleObj name="" r:id="rId1" imgW="2540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903" y="707"/>
                          <a:ext cx="97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Content Placeholder -2147482448"/>
            <p:cNvGraphicFramePr>
              <a:graphicFrameLocks noChangeAspect="1"/>
            </p:cNvGraphicFramePr>
            <p:nvPr/>
          </p:nvGraphicFramePr>
          <p:xfrm>
            <a:off x="15711" y="663"/>
            <a:ext cx="136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3" imgW="355600" imgH="165100" progId="Equation.DSMT4">
                    <p:embed/>
                  </p:oleObj>
                </mc:Choice>
                <mc:Fallback>
                  <p:oleObj name="" r:id="rId3" imgW="3556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711" y="663"/>
                          <a:ext cx="136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21640" y="4965700"/>
            <a:ext cx="11770360" cy="953135"/>
            <a:chOff x="664" y="7820"/>
            <a:chExt cx="18536" cy="1501"/>
          </a:xfrm>
        </p:grpSpPr>
        <p:sp>
          <p:nvSpPr>
            <p:cNvPr id="100" name="Text Box 99"/>
            <p:cNvSpPr txBox="1"/>
            <p:nvPr/>
          </p:nvSpPr>
          <p:spPr>
            <a:xfrm>
              <a:off x="664" y="7820"/>
              <a:ext cx="1853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sz="28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Đáp án:</a:t>
              </a:r>
              <a:r>
                <a:rPr lang="en-US" sz="28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endPara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  <a:p>
              <a:pPr indent="0"/>
              <a:r>
                <a:rPr 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Tâm đồng dạng phối cảnh của đoạn thẳng       và          là  I</a:t>
              </a:r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" name="Content Placeholder -2147482448"/>
            <p:cNvGraphicFramePr>
              <a:graphicFrameLocks noChangeAspect="1"/>
            </p:cNvGraphicFramePr>
            <p:nvPr/>
          </p:nvGraphicFramePr>
          <p:xfrm>
            <a:off x="12120" y="8510"/>
            <a:ext cx="97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5" imgW="254000" imgH="165100" progId="Equation.DSMT4">
                    <p:embed/>
                  </p:oleObj>
                </mc:Choice>
                <mc:Fallback>
                  <p:oleObj name="" r:id="rId5" imgW="2540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120" y="8510"/>
                          <a:ext cx="97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-2147482448"/>
            <p:cNvGraphicFramePr>
              <a:graphicFrameLocks noChangeAspect="1"/>
            </p:cNvGraphicFramePr>
            <p:nvPr/>
          </p:nvGraphicFramePr>
          <p:xfrm>
            <a:off x="13865" y="8532"/>
            <a:ext cx="1363" cy="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6" imgW="355600" imgH="165100" progId="Equation.DSMT4">
                    <p:embed/>
                  </p:oleObj>
                </mc:Choice>
                <mc:Fallback>
                  <p:oleObj name="" r:id="rId6" imgW="3556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65" y="8532"/>
                          <a:ext cx="1363" cy="6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220" y="1183005"/>
            <a:ext cx="4750435" cy="321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00755" y="178"/>
            <a:ext cx="3383915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1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" algn="l"/>
              </a:tabLst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II. Hình đồng dạng </a:t>
            </a:r>
            <a:endParaRPr kumimoji="0" lang="en-US" altLang="en-US" sz="2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" y="634365"/>
            <a:ext cx="112579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Hoạt động 3: </a:t>
            </a:r>
            <a:endParaRPr lang="en-US" sz="2800" b="1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hành gấp hình theo yêu cầu hoạt động 3 SGK trang 87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8542778" y="3247105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!!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5591175"/>
            <a:ext cx="1701800" cy="1428115"/>
          </a:xfrm>
          <a:prstGeom prst="rect">
            <a:avLst/>
          </a:prstGeom>
        </p:spPr>
      </p:pic>
      <p:graphicFrame>
        <p:nvGraphicFramePr>
          <p:cNvPr id="2" name="Content Placeholder -2147482550"/>
          <p:cNvGraphicFramePr>
            <a:graphicFrameLocks noChangeAspect="1"/>
          </p:cNvGraphicFramePr>
          <p:nvPr>
            <p:ph sz="half" idx="1"/>
          </p:nvPr>
        </p:nvGraphicFramePr>
        <p:xfrm>
          <a:off x="1028700" y="3040380"/>
          <a:ext cx="3320415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384300" imgH="203200" progId="Equation.DSMT4">
                  <p:embed/>
                </p:oleObj>
              </mc:Choice>
              <mc:Fallback>
                <p:oleObj name="" r:id="rId2" imgW="1384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3040380"/>
                        <a:ext cx="3320415" cy="483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-2147482548"/>
          <p:cNvGraphicFramePr>
            <a:graphicFrameLocks noChangeAspect="1"/>
          </p:cNvGraphicFramePr>
          <p:nvPr>
            <p:ph sz="half" idx="2"/>
          </p:nvPr>
        </p:nvGraphicFramePr>
        <p:xfrm>
          <a:off x="1132205" y="3931285"/>
          <a:ext cx="380492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1600200" imgH="203200" progId="Equation.DSMT4">
                  <p:embed/>
                </p:oleObj>
              </mc:Choice>
              <mc:Fallback>
                <p:oleObj name="" r:id="rId4" imgW="1600200" imgH="203200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205" y="3931285"/>
                        <a:ext cx="3804920" cy="47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/>
          <p:nvPr/>
        </p:nvSpPr>
        <p:spPr>
          <a:xfrm>
            <a:off x="600710" y="1600835"/>
            <a:ext cx="281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1" name="Text Box 100"/>
          <p:cNvSpPr txBox="1"/>
          <p:nvPr/>
        </p:nvSpPr>
        <p:spPr>
          <a:xfrm>
            <a:off x="2606040" y="5407660"/>
            <a:ext cx="76003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sự bằng nhau của hai hình chữ nhật và hai hình vuông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125" y="1728470"/>
            <a:ext cx="5123180" cy="3538220"/>
            <a:chOff x="575" y="2722"/>
            <a:chExt cx="8068" cy="5572"/>
          </a:xfrm>
        </p:grpSpPr>
        <p:grpSp>
          <p:nvGrpSpPr>
            <p:cNvPr id="26" name="Group 25"/>
            <p:cNvGrpSpPr/>
            <p:nvPr/>
          </p:nvGrpSpPr>
          <p:grpSpPr>
            <a:xfrm>
              <a:off x="575" y="2722"/>
              <a:ext cx="8068" cy="5572"/>
              <a:chOff x="575" y="2607"/>
              <a:chExt cx="7971" cy="557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75" y="2607"/>
                <a:ext cx="7971" cy="5572"/>
                <a:chOff x="597" y="2607"/>
                <a:chExt cx="7971" cy="557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597" y="2607"/>
                  <a:ext cx="7971" cy="5572"/>
                  <a:chOff x="552" y="2693"/>
                  <a:chExt cx="7971" cy="5572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52" y="2693"/>
                    <a:ext cx="7971" cy="5572"/>
                    <a:chOff x="552" y="2694"/>
                    <a:chExt cx="7971" cy="5572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52" y="2694"/>
                      <a:ext cx="7971" cy="5572"/>
                      <a:chOff x="456" y="2499"/>
                      <a:chExt cx="7971" cy="6240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456" y="2499"/>
                        <a:ext cx="7971" cy="6240"/>
                        <a:chOff x="456" y="2499"/>
                        <a:chExt cx="7971" cy="6240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456" y="2499"/>
                          <a:ext cx="7971" cy="6240"/>
                          <a:chOff x="456" y="2499"/>
                          <a:chExt cx="7971" cy="6240"/>
                        </a:xfrm>
                      </p:grpSpPr>
                      <p:grpSp>
                        <p:nvGrpSpPr>
                          <p:cNvPr id="4" name="Group 3"/>
                          <p:cNvGrpSpPr/>
                          <p:nvPr/>
                        </p:nvGrpSpPr>
                        <p:grpSpPr>
                          <a:xfrm>
                            <a:off x="456" y="2499"/>
                            <a:ext cx="7971" cy="6240"/>
                            <a:chOff x="456" y="2499"/>
                            <a:chExt cx="7971" cy="6240"/>
                          </a:xfrm>
                        </p:grpSpPr>
                        <p:sp>
                          <p:nvSpPr>
                            <p:cNvPr id="42" name="TextBox 41"/>
                            <p:cNvSpPr txBox="1"/>
                            <p:nvPr/>
                          </p:nvSpPr>
                          <p:spPr>
                            <a:xfrm>
                              <a:off x="456" y="2499"/>
                              <a:ext cx="7971" cy="6240"/>
                            </a:xfrm>
                            <a:prstGeom prst="rect">
                              <a:avLst/>
                            </a:prstGeom>
                            <a:noFill/>
                            <a:ln w="57150">
                              <a:solidFill>
                                <a:schemeClr val="accent1"/>
                              </a:solidFill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gradFill>
                                    <a:gsLst>
                                      <a:gs pos="0">
                                        <a:srgbClr val="007BD3"/>
                                      </a:gs>
                                      <a:gs pos="100000">
                                        <a:srgbClr val="034373"/>
                                      </a:gs>
                                    </a:gsLst>
                                    <a:lin scaled="0"/>
                                  </a:gradFill>
                                </a14:hiddenFill>
                              </a:ext>
                            </a:extLst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NHÓM 1 + 3</a:t>
                              </a:r>
                              <a:endParaRPr lang="en-US" sz="2800" b="1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gradFill>
                                    <a:gsLst>
                                      <a:gs pos="0">
                                        <a:srgbClr val="E30000"/>
                                      </a:gs>
                                      <a:gs pos="100000">
                                        <a:srgbClr val="760303"/>
                                      </a:gs>
                                    </a:gsLst>
                                    <a:lin scaled="0"/>
                                  </a:gradFill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Bước 1: </a:t>
                              </a:r>
                              <a:endParaRPr lang="en-US" sz="2800" b="1">
                                <a:gradFill>
                                  <a:gsLst>
                                    <a:gs pos="0">
                                      <a:srgbClr val="E30000"/>
                                    </a:gs>
                                    <a:gs pos="100000">
                                      <a:srgbClr val="760303"/>
                                    </a:gs>
                                  </a:gsLst>
                                  <a:lin scaled="0"/>
                                </a:gradFill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+mn-ea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Cắt 2 hình chữ nhật                        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có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 và hình chữ nhật                  có 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>
                                <a:lnSpc>
                                  <a:spcPct val="100000"/>
                                </a:lnSpc>
                              </a:pPr>
                              <a:r>
                                <a:rPr lang="en-US" sz="2800" b="1">
                                  <a:gradFill>
                                    <a:gsLst>
                                      <a:gs pos="0">
                                        <a:srgbClr val="E30000"/>
                                      </a:gs>
                                      <a:gs pos="100000">
                                        <a:srgbClr val="760303"/>
                                      </a:gs>
                                    </a:gsLst>
                                    <a:lin scaled="0"/>
                                  </a:gradFill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Bước 2:</a:t>
                              </a: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  <a:sym typeface="+mn-ea"/>
                                </a:rPr>
                                <a:t> </a:t>
                              </a:r>
                              <a:r>
                                <a:rPr lang="en-US" sz="280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Đặt 2 mảnh giấy hình chữ nhật chồng khít lên nhau</a:t>
                              </a:r>
                              <a:endParaRPr lang="en-US" sz="280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aphicFrame>
          <p:nvGraphicFramePr>
            <p:cNvPr id="9" name="Content Placeholder -2147482448"/>
            <p:cNvGraphicFramePr>
              <a:graphicFrameLocks noChangeAspect="1"/>
            </p:cNvGraphicFramePr>
            <p:nvPr/>
          </p:nvGraphicFramePr>
          <p:xfrm>
            <a:off x="6022" y="4135"/>
            <a:ext cx="1753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6" imgW="457200" imgH="177165" progId="Equation.DSMT4">
                    <p:embed/>
                  </p:oleObj>
                </mc:Choice>
                <mc:Fallback>
                  <p:oleObj name="" r:id="rId6" imgW="4572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22" y="4135"/>
                          <a:ext cx="1753" cy="7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Content Placeholder -2147482448"/>
            <p:cNvGraphicFramePr>
              <a:graphicFrameLocks noChangeAspect="1"/>
            </p:cNvGraphicFramePr>
            <p:nvPr/>
          </p:nvGraphicFramePr>
          <p:xfrm>
            <a:off x="5096" y="5462"/>
            <a:ext cx="2679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" name="" r:id="rId8" imgW="698500" imgH="177165" progId="Equation.DSMT4">
                    <p:embed/>
                  </p:oleObj>
                </mc:Choice>
                <mc:Fallback>
                  <p:oleObj name="" r:id="rId8" imgW="6985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96" y="5462"/>
                          <a:ext cx="2679" cy="7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5789295" y="1718310"/>
            <a:ext cx="5691505" cy="3538039"/>
            <a:chOff x="9117" y="2706"/>
            <a:chExt cx="9474" cy="5572"/>
          </a:xfrm>
        </p:grpSpPr>
        <p:grpSp>
          <p:nvGrpSpPr>
            <p:cNvPr id="18" name="Group 17"/>
            <p:cNvGrpSpPr/>
            <p:nvPr/>
          </p:nvGrpSpPr>
          <p:grpSpPr>
            <a:xfrm>
              <a:off x="9117" y="2706"/>
              <a:ext cx="9474" cy="5572"/>
              <a:chOff x="9075" y="2859"/>
              <a:chExt cx="9474" cy="5373"/>
            </a:xfrm>
          </p:grpSpPr>
          <p:sp>
            <p:nvSpPr>
              <p:cNvPr id="14" name="TextBox 41"/>
              <p:cNvSpPr txBox="1"/>
              <p:nvPr/>
            </p:nvSpPr>
            <p:spPr>
              <a:xfrm>
                <a:off x="9075" y="2859"/>
                <a:ext cx="9474" cy="5373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lang="en-US" sz="2800" b="1">
                    <a:latin typeface="Arial" panose="020B0604020202020204" pitchFamily="34" charset="0"/>
                    <a:cs typeface="Arial" panose="020B0604020202020204" pitchFamily="34" charset="0"/>
                  </a:rPr>
                  <a:t>NHÓM 2 + 4</a:t>
                </a:r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b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Bước 1: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Cắt 2 hình vuông             có                    và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hình chữ nhật                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b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Bước 2: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Đặt 2 mảnh giấy hình vuông chồng khít lên nhau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6" name="Object -2147482546"/>
              <p:cNvGraphicFramePr>
                <a:graphicFrameLocks noChangeAspect="1"/>
              </p:cNvGraphicFramePr>
              <p:nvPr/>
            </p:nvGraphicFramePr>
            <p:xfrm>
              <a:off x="9952" y="4169"/>
              <a:ext cx="2767" cy="7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" name="" r:id="rId10" imgW="723900" imgH="203200" progId="Equation.DSMT4">
                      <p:embed/>
                    </p:oleObj>
                  </mc:Choice>
                  <mc:Fallback>
                    <p:oleObj name="" r:id="rId10" imgW="723900" imgH="203200" progId="Equation.DSMT4">
                      <p:embed/>
                      <p:pic>
                        <p:nvPicPr>
                          <p:cNvPr id="0" name="Picture 14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9952" y="4169"/>
                            <a:ext cx="2767" cy="77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-2147482544"/>
              <p:cNvGraphicFramePr>
                <a:graphicFrameLocks noChangeAspect="1"/>
              </p:cNvGraphicFramePr>
              <p:nvPr/>
            </p:nvGraphicFramePr>
            <p:xfrm>
              <a:off x="9952" y="5517"/>
              <a:ext cx="3318" cy="7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" name="" r:id="rId12" imgW="914400" imgH="203200" progId="Equation.DSMT4">
                      <p:embed/>
                    </p:oleObj>
                  </mc:Choice>
                  <mc:Fallback>
                    <p:oleObj name="" r:id="rId12" imgW="914400" imgH="203200" progId="Equation.DSMT4">
                      <p:embed/>
                      <p:pic>
                        <p:nvPicPr>
                          <p:cNvPr id="0" name="Picture 15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9952" y="5517"/>
                            <a:ext cx="3318" cy="73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" name="Content Placeholder -2147482448"/>
            <p:cNvGraphicFramePr>
              <a:graphicFrameLocks noChangeAspect="1"/>
            </p:cNvGraphicFramePr>
            <p:nvPr/>
          </p:nvGraphicFramePr>
          <p:xfrm>
            <a:off x="16251" y="3484"/>
            <a:ext cx="1851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14" imgW="482600" imgH="203200" progId="Equation.DSMT4">
                    <p:embed/>
                  </p:oleObj>
                </mc:Choice>
                <mc:Fallback>
                  <p:oleObj name="" r:id="rId14" imgW="4826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6251" y="3484"/>
                          <a:ext cx="1851" cy="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-2147482448"/>
            <p:cNvGraphicFramePr>
              <a:graphicFrameLocks noChangeAspect="1"/>
            </p:cNvGraphicFramePr>
            <p:nvPr/>
          </p:nvGraphicFramePr>
          <p:xfrm>
            <a:off x="13066" y="4750"/>
            <a:ext cx="2923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16" imgW="762000" imgH="203200" progId="Equation.DSMT4">
                    <p:embed/>
                  </p:oleObj>
                </mc:Choice>
                <mc:Fallback>
                  <p:oleObj name="" r:id="rId16" imgW="7620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066" y="4750"/>
                          <a:ext cx="2923" cy="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 animBg="1"/>
      <p:bldP spid="32" grpId="1"/>
      <p:bldP spid="21" grpId="1" animBg="1"/>
      <p:bldP spid="19" grpId="0"/>
      <p:bldP spid="19" grpId="1"/>
      <p:bldP spid="101" grpId="0"/>
      <p:bldP spid="10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53515" y="5703570"/>
            <a:ext cx="4175125" cy="1039495"/>
          </a:xfrm>
        </p:spPr>
        <p:txBody>
          <a:bodyPr>
            <a:normAutofit/>
          </a:bodyPr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NHÓM 1+2</a:t>
            </a:r>
            <a:b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(Hình chữ nhật) </a:t>
            </a:r>
            <a:endParaRPr lang="en-US" sz="3200"/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8481183" y="3218530"/>
            <a:ext cx="6891246" cy="653685"/>
            <a:chOff x="4871257" y="83128"/>
            <a:chExt cx="7501721" cy="653685"/>
          </a:xfrm>
        </p:grpSpPr>
        <p:sp>
          <p:nvSpPr>
            <p:cNvPr id="28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9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53515" y="1825625"/>
            <a:ext cx="36957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8"/>
          <p:cNvSpPr>
            <a:spLocks noGrp="1"/>
          </p:cNvSpPr>
          <p:nvPr/>
        </p:nvSpPr>
        <p:spPr>
          <a:xfrm>
            <a:off x="7146925" y="5417185"/>
            <a:ext cx="245554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NHÓM 3+4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(Hình vuông)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/>
          </a:p>
        </p:txBody>
      </p:sp>
      <p:pic>
        <p:nvPicPr>
          <p:cNvPr id="14" name="Picture 9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9825" y="1825625"/>
            <a:ext cx="2130425" cy="364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63550" y="579120"/>
            <a:ext cx="10606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Nhận xét: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Nếu có thể đặt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chồng khít lên hình H’ thì ta nói 2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và H’ bằng nhau (hay còn gọi là hình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bằng hình H’)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457556">
            <a:off x="-875436" y="47832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28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744855" y="368935"/>
            <a:ext cx="53790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* </a:t>
            </a:r>
            <a:r>
              <a:rPr lang="en-US" sz="2800" b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Hoạt động 4: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 hình vẽ, có: </a:t>
            </a:r>
            <a:endParaRPr lang="en-US" sz="2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86130" y="997585"/>
            <a:ext cx="6952615" cy="619760"/>
            <a:chOff x="1442" y="1948"/>
            <a:chExt cx="10949" cy="976"/>
          </a:xfrm>
        </p:grpSpPr>
        <p:sp>
          <p:nvSpPr>
            <p:cNvPr id="100" name="Text Box 99"/>
            <p:cNvSpPr txBox="1"/>
            <p:nvPr/>
          </p:nvSpPr>
          <p:spPr>
            <a:xfrm>
              <a:off x="1442" y="1979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6200" indent="-7620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Hình chữ nhật          có 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832" y="1979"/>
              <a:ext cx="1364" cy="7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39" y="1948"/>
              <a:ext cx="4353" cy="9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786765" y="1593215"/>
            <a:ext cx="8395970" cy="521970"/>
            <a:chOff x="1327" y="3348"/>
            <a:chExt cx="13222" cy="822"/>
          </a:xfrm>
        </p:grpSpPr>
        <p:sp>
          <p:nvSpPr>
            <p:cNvPr id="21" name="Text Box 20"/>
            <p:cNvSpPr txBox="1"/>
            <p:nvPr/>
          </p:nvSpPr>
          <p:spPr>
            <a:xfrm>
              <a:off x="1327" y="3348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76200" indent="-76200"/>
              <a:r>
                <a:rPr lang="en-US" sz="2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Hình chữ nhật              có   </a:t>
              </a:r>
              <a:endPara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Content Placeholder -2147482541"/>
            <p:cNvGraphicFramePr>
              <a:graphicFrameLocks noChangeAspect="1"/>
            </p:cNvGraphicFramePr>
            <p:nvPr/>
          </p:nvGraphicFramePr>
          <p:xfrm>
            <a:off x="5716" y="3349"/>
            <a:ext cx="208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" r:id="rId3" imgW="584200" imgH="203200" progId="Equation.DSMT4">
                    <p:embed/>
                  </p:oleObj>
                </mc:Choice>
                <mc:Fallback>
                  <p:oleObj name="" r:id="rId3" imgW="584200" imgH="203200" progId="Equation.DSMT4">
                    <p:embed/>
                    <p:pic>
                      <p:nvPicPr>
                        <p:cNvPr id="0" name="Picture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16" y="3349"/>
                          <a:ext cx="2084" cy="7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-2147482540"/>
            <p:cNvGraphicFramePr>
              <a:graphicFrameLocks noChangeAspect="1"/>
            </p:cNvGraphicFramePr>
            <p:nvPr/>
          </p:nvGraphicFramePr>
          <p:xfrm>
            <a:off x="8581" y="3386"/>
            <a:ext cx="5968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" name="" r:id="rId5" imgW="1600200" imgH="203200" progId="Equation.DSMT4">
                    <p:embed/>
                  </p:oleObj>
                </mc:Choice>
                <mc:Fallback>
                  <p:oleObj name="" r:id="rId5" imgW="1600200" imgH="203200" progId="Equation.DSMT4">
                    <p:embed/>
                    <p:pic>
                      <p:nvPicPr>
                        <p:cNvPr id="0" name="Picture 2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81" y="3386"/>
                          <a:ext cx="5968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Content Placeholder -2147482538"/>
          <p:cNvGraphicFramePr>
            <a:graphicFrameLocks noChangeAspect="1"/>
          </p:cNvGraphicFramePr>
          <p:nvPr>
            <p:ph sz="half" idx="1"/>
          </p:nvPr>
        </p:nvGraphicFramePr>
        <p:xfrm>
          <a:off x="6015990" y="2244090"/>
          <a:ext cx="4101465" cy="49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7" imgW="1676400" imgH="203200" progId="Equation.DSMT4">
                  <p:embed/>
                </p:oleObj>
              </mc:Choice>
              <mc:Fallback>
                <p:oleObj name="" r:id="rId7" imgW="1676400" imgH="203200" progId="Equation.DSMT4">
                  <p:embed/>
                  <p:pic>
                    <p:nvPicPr>
                      <p:cNvPr id="0" name="Picture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5990" y="2244090"/>
                        <a:ext cx="4101465" cy="492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-2147482539"/>
          <p:cNvGraphicFramePr>
            <a:graphicFrameLocks noChangeAspect="1"/>
          </p:cNvGraphicFramePr>
          <p:nvPr>
            <p:ph sz="half" idx="2"/>
          </p:nvPr>
        </p:nvGraphicFramePr>
        <p:xfrm>
          <a:off x="3623310" y="2287270"/>
          <a:ext cx="181864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9" imgW="787400" imgH="177165" progId="Equation.DSMT4">
                  <p:embed/>
                </p:oleObj>
              </mc:Choice>
              <mc:Fallback>
                <p:oleObj name="" r:id="rId9" imgW="787400" imgH="177165" progId="Equation.DSMT4">
                  <p:embed/>
                  <p:pic>
                    <p:nvPicPr>
                      <p:cNvPr id="0" name="Picture 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3310" y="2287270"/>
                        <a:ext cx="1818640" cy="4057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786130" y="2244090"/>
            <a:ext cx="9330690" cy="521970"/>
            <a:chOff x="1238" y="3534"/>
            <a:chExt cx="14694" cy="822"/>
          </a:xfrm>
        </p:grpSpPr>
        <p:grpSp>
          <p:nvGrpSpPr>
            <p:cNvPr id="67" name="Group 66"/>
            <p:cNvGrpSpPr/>
            <p:nvPr/>
          </p:nvGrpSpPr>
          <p:grpSpPr>
            <a:xfrm>
              <a:off x="1238" y="3534"/>
              <a:ext cx="14694" cy="822"/>
              <a:chOff x="1238" y="3680"/>
              <a:chExt cx="14694" cy="82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238" y="3680"/>
                <a:ext cx="14039" cy="822"/>
                <a:chOff x="1160" y="3912"/>
                <a:chExt cx="14039" cy="82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160" y="3912"/>
                  <a:ext cx="14039" cy="822"/>
                  <a:chOff x="1736" y="1955"/>
                  <a:chExt cx="14039" cy="822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736" y="1955"/>
                    <a:ext cx="14039" cy="822"/>
                    <a:chOff x="1736" y="1955"/>
                    <a:chExt cx="14039" cy="822"/>
                  </a:xfrm>
                </p:grpSpPr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1736" y="1955"/>
                      <a:ext cx="14039" cy="822"/>
                      <a:chOff x="1736" y="1932"/>
                      <a:chExt cx="14039" cy="822"/>
                    </a:xfrm>
                  </p:grpSpPr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1736" y="1932"/>
                        <a:ext cx="14039" cy="822"/>
                        <a:chOff x="1736" y="469"/>
                        <a:chExt cx="14039" cy="822"/>
                      </a:xfrm>
                    </p:grpSpPr>
                    <p:grpSp>
                      <p:nvGrpSpPr>
                        <p:cNvPr id="49" name="Group 48"/>
                        <p:cNvGrpSpPr/>
                        <p:nvPr/>
                      </p:nvGrpSpPr>
                      <p:grpSpPr>
                        <a:xfrm>
                          <a:off x="1736" y="469"/>
                          <a:ext cx="14039" cy="822"/>
                          <a:chOff x="1736" y="469"/>
                          <a:chExt cx="14039" cy="822"/>
                        </a:xfrm>
                      </p:grpSpPr>
                      <p:grpSp>
                        <p:nvGrpSpPr>
                          <p:cNvPr id="48" name="Group 47"/>
                          <p:cNvGrpSpPr/>
                          <p:nvPr/>
                        </p:nvGrpSpPr>
                        <p:grpSpPr>
                          <a:xfrm>
                            <a:off x="1736" y="469"/>
                            <a:ext cx="14039" cy="822"/>
                            <a:chOff x="1736" y="-742"/>
                            <a:chExt cx="14039" cy="822"/>
                          </a:xfrm>
                        </p:grpSpPr>
                        <p:grpSp>
                          <p:nvGrpSpPr>
                            <p:cNvPr id="47" name="Group 46"/>
                            <p:cNvGrpSpPr/>
                            <p:nvPr/>
                          </p:nvGrpSpPr>
                          <p:grpSpPr>
                            <a:xfrm>
                              <a:off x="1736" y="-742"/>
                              <a:ext cx="14039" cy="822"/>
                              <a:chOff x="1736" y="-742"/>
                              <a:chExt cx="14039" cy="822"/>
                            </a:xfrm>
                          </p:grpSpPr>
                          <p:grpSp>
                            <p:nvGrpSpPr>
                              <p:cNvPr id="46" name="Group 45"/>
                              <p:cNvGrpSpPr/>
                              <p:nvPr/>
                            </p:nvGrpSpPr>
                            <p:grpSpPr>
                              <a:xfrm>
                                <a:off x="1736" y="-742"/>
                                <a:ext cx="14039" cy="822"/>
                                <a:chOff x="1629" y="-751"/>
                                <a:chExt cx="14039" cy="822"/>
                              </a:xfrm>
                            </p:grpSpPr>
                            <p:sp>
                              <p:nvSpPr>
                                <p:cNvPr id="43" name="Text Box 42"/>
                                <p:cNvSpPr txBox="1"/>
                                <p:nvPr/>
                              </p:nvSpPr>
                              <p:spPr>
                                <a:xfrm>
                                  <a:off x="1629" y="-751"/>
                                  <a:ext cx="14039" cy="82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p>
                                  <a:pPr marL="76200" indent="-76200"/>
                                  <a:r>
                                    <a:rPr lang="en-US" sz="2800" b="0">
                                      <a:solidFill>
                                        <a:srgbClr val="000000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a:t>+  Hình chữ nhật                    có   </a:t>
                                  </a:r>
                                  <a:endParaRPr lang="en-US" sz="2800" b="0">
                                    <a:solidFill>
                                      <a:srgbClr val="00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69" name="Picture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8018" y="2958783"/>
            <a:ext cx="2417445" cy="28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1172845" y="4227195"/>
            <a:ext cx="2884805" cy="1722120"/>
          </a:xfrm>
          <a:prstGeom prst="wedgeEllipseCallout">
            <a:avLst>
              <a:gd name="adj1" fmla="val 86329"/>
              <a:gd name="adj2" fmla="val 52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 hoạt động theo nhóm </a:t>
            </a:r>
            <a:r>
              <a:rPr lang="en-US" altLang="vi-V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 </a:t>
            </a:r>
            <a:endParaRPr lang="en-US" alt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3495</Words>
  <Application>WPS Presentation</Application>
  <PresentationFormat>Widescreen</PresentationFormat>
  <Paragraphs>175</Paragraphs>
  <Slides>18</Slides>
  <Notes>10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18</vt:i4>
      </vt:variant>
    </vt:vector>
  </HeadingPairs>
  <TitlesOfParts>
    <vt:vector size="71" baseType="lpstr">
      <vt:lpstr>Arial</vt:lpstr>
      <vt:lpstr>SimSun</vt:lpstr>
      <vt:lpstr>Wingdings</vt:lpstr>
      <vt:lpstr>Times New Roman</vt:lpstr>
      <vt:lpstr>Tahoma</vt:lpstr>
      <vt:lpstr>思源黑体 Normal</vt:lpstr>
      <vt:lpstr>Calibri</vt:lpstr>
      <vt:lpstr>Rockwell</vt:lpstr>
      <vt:lpstr>Microsoft YaHei</vt:lpstr>
      <vt:lpstr>Arial Unicode MS</vt:lpstr>
      <vt:lpstr>Calibri Light</vt:lpstr>
      <vt:lpstr>Office Theme</vt:lpstr>
      <vt:lpstr>1_Office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 HÌNH ĐỒNG DẠNG (TIẾT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NHÓM 1+2 (Hình chữ nhật)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236</cp:revision>
  <dcterms:created xsi:type="dcterms:W3CDTF">2021-06-07T13:44:00Z</dcterms:created>
  <dcterms:modified xsi:type="dcterms:W3CDTF">2023-07-25T17:10:26Z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AAA69D0F72ED4EF3AB6542A85E5C62CC</vt:lpwstr>
  </property>
  <property fmtid="{D5CDD505-2E9C-101B-9397-08002B2CF9AE}" pid="4" name="KSOProductBuildVer">
    <vt:lpwstr>1033-11.2.0.11537</vt:lpwstr>
  </property>
</Properties>
</file>