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1.svg" ContentType="image/svg+xml"/>
  <Override PartName="/ppt/media/image2.svg" ContentType="image/svg+xml"/>
  <Override PartName="/ppt/media/image3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8" r:id="rId3"/>
  </p:sldMasterIdLst>
  <p:notesMasterIdLst>
    <p:notesMasterId r:id="rId7"/>
  </p:notesMasterIdLst>
  <p:sldIdLst>
    <p:sldId id="256" r:id="rId4"/>
    <p:sldId id="257" r:id="rId5"/>
    <p:sldId id="353" r:id="rId6"/>
    <p:sldId id="258" r:id="rId8"/>
    <p:sldId id="298" r:id="rId9"/>
    <p:sldId id="265" r:id="rId10"/>
    <p:sldId id="317" r:id="rId11"/>
    <p:sldId id="316" r:id="rId12"/>
    <p:sldId id="266" r:id="rId13"/>
    <p:sldId id="267" r:id="rId14"/>
    <p:sldId id="268" r:id="rId15"/>
    <p:sldId id="335" r:id="rId16"/>
    <p:sldId id="269" r:id="rId17"/>
    <p:sldId id="350" r:id="rId18"/>
    <p:sldId id="29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zhenbo" initials="y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5142A"/>
    <a:srgbClr val="FAED3B"/>
    <a:srgbClr val="70AD47"/>
    <a:srgbClr val="A7FDFF"/>
    <a:srgbClr val="3CDFE6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099" autoAdjust="0"/>
  </p:normalViewPr>
  <p:slideViewPr>
    <p:cSldViewPr snapToGrid="0">
      <p:cViewPr varScale="1">
        <p:scale>
          <a:sx n="62" d="100"/>
          <a:sy n="62" d="100"/>
        </p:scale>
        <p:origin x="1254" y="42"/>
      </p:cViewPr>
      <p:guideLst>
        <p:guide orient="horz" pos="2160"/>
        <p:guide pos="38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29.wmf"/><Relationship Id="rId4" Type="http://schemas.openxmlformats.org/officeDocument/2006/relationships/image" Target="../media/image23.wmf"/><Relationship Id="rId3" Type="http://schemas.openxmlformats.org/officeDocument/2006/relationships/image" Target="../media/image24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chia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lớp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(4 – 8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 các slide trình chiếu về nhu cầu xuất hiện các kiến thức hình học trong thực tiễn ở phần mở đầu và kiến thức trong SGK, GV yêu cầu học sinh trả lời các câu hỏi.</a:t>
            </a:r>
            <a:endParaRPr lang="vi-V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r>
              <a:rPr lang="en-US"/>
              <a:t>Chia lớp thành 4 nhóm làm khoảng 2 phút và báo cáo kết quả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 trả lời câu hỏi đặt ra phần mở đầu. HS hoạt động nhóm cặp đôi.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r>
              <a:rPr lang="en-US"/>
              <a:t>HS chỉ ra tỉ số đồng dạng và giải thích theo định lí Talet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</a:fld>
            <a:endParaRPr lang="en-US" dirty="0"/>
          </a:p>
        </p:txBody>
      </p:sp>
      <p:pic>
        <p:nvPicPr>
          <p:cNvPr id="7" name="Picture 6" descr="Logo, company name&#10;&#10;Description automatically generated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Logo, company name&#10;&#10;Description automatically generated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4.png"/><Relationship Id="rId4" Type="http://schemas.openxmlformats.org/officeDocument/2006/relationships/image" Target="../media/image2.svg"/><Relationship Id="rId3" Type="http://schemas.openxmlformats.org/officeDocument/2006/relationships/image" Target="../media/image3.png"/><Relationship Id="rId2" Type="http://schemas.openxmlformats.org/officeDocument/2006/relationships/image" Target="../media/image1.sv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oleObject" Target="../embeddings/oleObject30.bin"/><Relationship Id="rId7" Type="http://schemas.openxmlformats.org/officeDocument/2006/relationships/image" Target="../media/image14.wmf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0" Type="http://schemas.openxmlformats.org/officeDocument/2006/relationships/vmlDrawing" Target="../drawings/vmlDrawing6.v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6.bin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5.bin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37.wmf"/><Relationship Id="rId14" Type="http://schemas.openxmlformats.org/officeDocument/2006/relationships/notesSlide" Target="../notesSlides/notesSlide5.xml"/><Relationship Id="rId13" Type="http://schemas.openxmlformats.org/officeDocument/2006/relationships/vmlDrawing" Target="../drawings/vmlDrawing7.vml"/><Relationship Id="rId12" Type="http://schemas.openxmlformats.org/officeDocument/2006/relationships/slideLayout" Target="../slideLayouts/slideLayout4.xml"/><Relationship Id="rId11" Type="http://schemas.openxmlformats.org/officeDocument/2006/relationships/oleObject" Target="../embeddings/oleObject37.bin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oleObject" Target="../embeddings/oleObject40.bin"/><Relationship Id="rId7" Type="http://schemas.openxmlformats.org/officeDocument/2006/relationships/image" Target="../media/image37.wmf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Relationship Id="rId3" Type="http://schemas.openxmlformats.org/officeDocument/2006/relationships/image" Target="../media/image42.png"/><Relationship Id="rId21" Type="http://schemas.openxmlformats.org/officeDocument/2006/relationships/notesSlide" Target="../notesSlides/notesSlide6.xml"/><Relationship Id="rId20" Type="http://schemas.openxmlformats.org/officeDocument/2006/relationships/vmlDrawing" Target="../drawings/vmlDrawing8.vml"/><Relationship Id="rId2" Type="http://schemas.openxmlformats.org/officeDocument/2006/relationships/image" Target="../media/image41.png"/><Relationship Id="rId19" Type="http://schemas.openxmlformats.org/officeDocument/2006/relationships/slideLayout" Target="../slideLayouts/slideLayout4.xml"/><Relationship Id="rId18" Type="http://schemas.openxmlformats.org/officeDocument/2006/relationships/oleObject" Target="../embeddings/oleObject45.bin"/><Relationship Id="rId17" Type="http://schemas.openxmlformats.org/officeDocument/2006/relationships/image" Target="../media/image14.wmf"/><Relationship Id="rId16" Type="http://schemas.openxmlformats.org/officeDocument/2006/relationships/oleObject" Target="../embeddings/oleObject44.bin"/><Relationship Id="rId15" Type="http://schemas.openxmlformats.org/officeDocument/2006/relationships/oleObject" Target="../embeddings/oleObject43.bin"/><Relationship Id="rId14" Type="http://schemas.openxmlformats.org/officeDocument/2006/relationships/image" Target="../media/image45.wmf"/><Relationship Id="rId13" Type="http://schemas.openxmlformats.org/officeDocument/2006/relationships/oleObject" Target="../embeddings/oleObject42.bin"/><Relationship Id="rId12" Type="http://schemas.openxmlformats.org/officeDocument/2006/relationships/image" Target="../media/image44.wmf"/><Relationship Id="rId11" Type="http://schemas.openxmlformats.org/officeDocument/2006/relationships/oleObject" Target="../embeddings/oleObject41.bin"/><Relationship Id="rId10" Type="http://schemas.openxmlformats.org/officeDocument/2006/relationships/image" Target="../media/image43.png"/><Relationship Id="rId1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oleObject" Target="../embeddings/oleObject49.bin"/><Relationship Id="rId7" Type="http://schemas.openxmlformats.org/officeDocument/2006/relationships/image" Target="../media/image48.wmf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7.bin"/><Relationship Id="rId3" Type="http://schemas.openxmlformats.org/officeDocument/2006/relationships/image" Target="../media/image18.png"/><Relationship Id="rId2" Type="http://schemas.openxmlformats.org/officeDocument/2006/relationships/image" Target="../media/image46.wmf"/><Relationship Id="rId13" Type="http://schemas.openxmlformats.org/officeDocument/2006/relationships/notesSlide" Target="../notesSlides/notesSlide7.xml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2.xml"/><Relationship Id="rId10" Type="http://schemas.openxmlformats.org/officeDocument/2006/relationships/oleObject" Target="../embeddings/oleObject50.bin"/><Relationship Id="rId1" Type="http://schemas.openxmlformats.org/officeDocument/2006/relationships/oleObject" Target="../embeddings/oleObject4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0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8" Type="http://schemas.openxmlformats.org/officeDocument/2006/relationships/notesSlide" Target="../notesSlides/notesSlide2.xml"/><Relationship Id="rId17" Type="http://schemas.openxmlformats.org/officeDocument/2006/relationships/vmlDrawing" Target="../drawings/vmlDrawing1.vml"/><Relationship Id="rId16" Type="http://schemas.openxmlformats.org/officeDocument/2006/relationships/slideLayout" Target="../slideLayouts/slideLayout4.xml"/><Relationship Id="rId15" Type="http://schemas.openxmlformats.org/officeDocument/2006/relationships/image" Target="../media/image14.wmf"/><Relationship Id="rId14" Type="http://schemas.openxmlformats.org/officeDocument/2006/relationships/oleObject" Target="../embeddings/oleObject7.bin"/><Relationship Id="rId13" Type="http://schemas.openxmlformats.org/officeDocument/2006/relationships/oleObject" Target="../embeddings/oleObject6.bin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12.wmf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8.png"/><Relationship Id="rId5" Type="http://schemas.openxmlformats.org/officeDocument/2006/relationships/image" Target="../media/image17.w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5" Type="http://schemas.openxmlformats.org/officeDocument/2006/relationships/vmlDrawing" Target="../drawings/vmlDrawing2.vml"/><Relationship Id="rId14" Type="http://schemas.openxmlformats.org/officeDocument/2006/relationships/slideLayout" Target="../slideLayouts/slideLayout4.xml"/><Relationship Id="rId13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20.wmf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oleObject" Target="../embeddings/oleObject16.bin"/><Relationship Id="rId7" Type="http://schemas.openxmlformats.org/officeDocument/2006/relationships/image" Target="../media/image24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13.bin"/><Relationship Id="rId17" Type="http://schemas.openxmlformats.org/officeDocument/2006/relationships/notesSlide" Target="../notesSlides/notesSlide3.xml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4.xml"/><Relationship Id="rId14" Type="http://schemas.openxmlformats.org/officeDocument/2006/relationships/image" Target="../media/image14.wmf"/><Relationship Id="rId13" Type="http://schemas.openxmlformats.org/officeDocument/2006/relationships/oleObject" Target="../embeddings/oleObject19.bin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18.bin"/><Relationship Id="rId10" Type="http://schemas.openxmlformats.org/officeDocument/2006/relationships/oleObject" Target="../embeddings/oleObject17.bin"/><Relationship Id="rId1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3.wmf"/><Relationship Id="rId8" Type="http://schemas.openxmlformats.org/officeDocument/2006/relationships/oleObject" Target="../embeddings/oleObject23.bin"/><Relationship Id="rId7" Type="http://schemas.openxmlformats.org/officeDocument/2006/relationships/image" Target="../media/image24.wmf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1.bin"/><Relationship Id="rId3" Type="http://schemas.openxmlformats.org/officeDocument/2006/relationships/image" Target="../media/image21.png"/><Relationship Id="rId2" Type="http://schemas.openxmlformats.org/officeDocument/2006/relationships/image" Target="../media/image27.wmf"/><Relationship Id="rId16" Type="http://schemas.openxmlformats.org/officeDocument/2006/relationships/vmlDrawing" Target="../drawings/vmlDrawing4.vml"/><Relationship Id="rId15" Type="http://schemas.openxmlformats.org/officeDocument/2006/relationships/slideLayout" Target="../slideLayouts/slideLayout4.xml"/><Relationship Id="rId14" Type="http://schemas.openxmlformats.org/officeDocument/2006/relationships/oleObject" Target="../embeddings/oleObject26.bin"/><Relationship Id="rId13" Type="http://schemas.openxmlformats.org/officeDocument/2006/relationships/image" Target="../media/image14.wmf"/><Relationship Id="rId12" Type="http://schemas.openxmlformats.org/officeDocument/2006/relationships/oleObject" Target="../embeddings/oleObject25.bin"/><Relationship Id="rId11" Type="http://schemas.openxmlformats.org/officeDocument/2006/relationships/image" Target="../media/image29.wmf"/><Relationship Id="rId10" Type="http://schemas.openxmlformats.org/officeDocument/2006/relationships/oleObject" Target="../embeddings/oleObject24.bin"/><Relationship Id="rId1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0.jpeg"/><Relationship Id="rId1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/>
          <p:cNvSpPr>
            <a:spLocks noGrp="1"/>
          </p:cNvSpPr>
          <p:nvPr>
            <p:ph type="ctrTitle"/>
          </p:nvPr>
        </p:nvSpPr>
        <p:spPr>
          <a:xfrm>
            <a:off x="239395" y="2324100"/>
            <a:ext cx="11952605" cy="2204720"/>
          </a:xfrm>
        </p:spPr>
        <p:txBody>
          <a:bodyPr>
            <a:noAutofit/>
          </a:bodyPr>
          <a:lstStyle/>
          <a:p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ĐỒNG DẠNG</a:t>
            </a:r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1)</a:t>
            </a:r>
            <a:endParaRPr lang="en-US" sz="5000" b="1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 Đặng Thị Hồng Quyên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/>
          <p:cNvSpPr txBox="1"/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/>
          <p:cNvSpPr txBox="1"/>
          <p:nvPr/>
        </p:nvSpPr>
        <p:spPr>
          <a:xfrm>
            <a:off x="4397104" y="2138683"/>
            <a:ext cx="6762750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HH8 - CVII - §9</a:t>
            </a:r>
            <a:endParaRPr lang="en-US" sz="480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13369864">
            <a:off x="-3241599" y="-2537394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9" name="Picture 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658235" y="680085"/>
            <a:ext cx="6783070" cy="252920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Text Box 99"/>
          <p:cNvSpPr txBox="1"/>
          <p:nvPr/>
        </p:nvSpPr>
        <p:spPr>
          <a:xfrm>
            <a:off x="708660" y="822960"/>
            <a:ext cx="294957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1200" b="1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charset="0"/>
              </a:rPr>
              <a:t>*</a:t>
            </a:r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Ví dụ 1: </a:t>
            </a:r>
            <a:endParaRPr lang="en-US" sz="28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/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SGK –Trang 87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173480" y="4999990"/>
            <a:ext cx="7159625" cy="1043940"/>
            <a:chOff x="1918" y="8639"/>
            <a:chExt cx="11275" cy="1644"/>
          </a:xfrm>
        </p:grpSpPr>
        <p:sp>
          <p:nvSpPr>
            <p:cNvPr id="103" name="Text Box 102"/>
            <p:cNvSpPr txBox="1"/>
            <p:nvPr/>
          </p:nvSpPr>
          <p:spPr>
            <a:xfrm>
              <a:off x="1918" y="8639"/>
              <a:ext cx="1127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Vậy hai hình chữ nhật                và  </a:t>
              </a:r>
              <a:endPara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753" y="8664"/>
              <a:ext cx="2180" cy="70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9" name="Picture 18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0819" y="8679"/>
              <a:ext cx="1735" cy="68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5" name="Text Box 104"/>
            <p:cNvSpPr txBox="1"/>
            <p:nvPr/>
          </p:nvSpPr>
          <p:spPr>
            <a:xfrm>
              <a:off x="3997" y="9461"/>
              <a:ext cx="800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là đồng dạng phối cảnh. </a:t>
              </a:r>
              <a:endPara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871855" y="3307715"/>
            <a:ext cx="8558530" cy="1535430"/>
            <a:chOff x="1373" y="5209"/>
            <a:chExt cx="13478" cy="2418"/>
          </a:xfrm>
        </p:grpSpPr>
        <p:grpSp>
          <p:nvGrpSpPr>
            <p:cNvPr id="17" name="Group 16"/>
            <p:cNvGrpSpPr/>
            <p:nvPr/>
          </p:nvGrpSpPr>
          <p:grpSpPr>
            <a:xfrm>
              <a:off x="1373" y="5209"/>
              <a:ext cx="13479" cy="2419"/>
              <a:chOff x="1282" y="5380"/>
              <a:chExt cx="13479" cy="2419"/>
            </a:xfrm>
          </p:grpSpPr>
          <p:sp>
            <p:nvSpPr>
              <p:cNvPr id="11" name="Text Box 10"/>
              <p:cNvSpPr txBox="1"/>
              <p:nvPr/>
            </p:nvSpPr>
            <p:spPr>
              <a:xfrm>
                <a:off x="1282" y="5380"/>
                <a:ext cx="13479" cy="217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>
                  <a:lnSpc>
                    <a:spcPct val="150000"/>
                  </a:lnSpc>
                </a:pP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Ở  </a:t>
                </a:r>
                <a:r>
                  <a:rPr lang="en-US" sz="2800" b="0" i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 90, </a:t>
                </a: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bốn đường thẳng                                 cùng đi qua điểm       và  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2" name="Picture 1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86" y="5700"/>
                <a:ext cx="4979" cy="788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6" name="Picture 1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776" y="6489"/>
                <a:ext cx="5692" cy="131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aphicFrame>
          <p:nvGraphicFramePr>
            <p:cNvPr id="3" name="Content Placeholder -2147482448"/>
            <p:cNvGraphicFramePr>
              <a:graphicFrameLocks noChangeAspect="1"/>
            </p:cNvGraphicFramePr>
            <p:nvPr/>
          </p:nvGraphicFramePr>
          <p:xfrm>
            <a:off x="6018" y="6511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6" imgW="152400" imgH="177165" progId="Equation.DSMT4">
                    <p:embed/>
                  </p:oleObj>
                </mc:Choice>
                <mc:Fallback>
                  <p:oleObj name="" r:id="rId6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018" y="6511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24"/>
          <p:cNvGrpSpPr/>
          <p:nvPr/>
        </p:nvGrpSpPr>
        <p:grpSpPr>
          <a:xfrm>
            <a:off x="1186815" y="6106795"/>
            <a:ext cx="6628130" cy="521970"/>
            <a:chOff x="1869" y="9617"/>
            <a:chExt cx="10438" cy="822"/>
          </a:xfrm>
        </p:grpSpPr>
        <p:sp>
          <p:nvSpPr>
            <p:cNvPr id="21" name="Text Box 20"/>
            <p:cNvSpPr txBox="1"/>
            <p:nvPr/>
          </p:nvSpPr>
          <p:spPr>
            <a:xfrm>
              <a:off x="1869" y="9617"/>
              <a:ext cx="1043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Tâm đồng dạng phối cảnh là điểm  </a:t>
              </a:r>
              <a:endPara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5" name="Content Placeholder -2147482448"/>
            <p:cNvGraphicFramePr>
              <a:graphicFrameLocks noChangeAspect="1"/>
            </p:cNvGraphicFramePr>
            <p:nvPr/>
          </p:nvGraphicFramePr>
          <p:xfrm>
            <a:off x="10657" y="9617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" name="" r:id="rId8" imgW="152400" imgH="177165" progId="Equation.DSMT4">
                    <p:embed/>
                  </p:oleObj>
                </mc:Choice>
                <mc:Fallback>
                  <p:oleObj name="" r:id="rId8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0657" y="9617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!!4"/>
          <p:cNvSpPr/>
          <p:nvPr/>
        </p:nvSpPr>
        <p:spPr>
          <a:xfrm>
            <a:off x="1935426" y="127893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13385" y="1576705"/>
            <a:ext cx="10848340" cy="2030095"/>
            <a:chOff x="714" y="2483"/>
            <a:chExt cx="17084" cy="3197"/>
          </a:xfrm>
        </p:grpSpPr>
        <p:grpSp>
          <p:nvGrpSpPr>
            <p:cNvPr id="14" name="Group 13"/>
            <p:cNvGrpSpPr/>
            <p:nvPr/>
          </p:nvGrpSpPr>
          <p:grpSpPr>
            <a:xfrm>
              <a:off x="714" y="2483"/>
              <a:ext cx="16835" cy="3197"/>
              <a:chOff x="714" y="2483"/>
              <a:chExt cx="16835" cy="3197"/>
            </a:xfrm>
          </p:grpSpPr>
          <p:sp>
            <p:nvSpPr>
              <p:cNvPr id="4" name="Text Box 3"/>
              <p:cNvSpPr txBox="1"/>
              <p:nvPr/>
            </p:nvSpPr>
            <p:spPr>
              <a:xfrm>
                <a:off x="714" y="2483"/>
                <a:ext cx="16835" cy="319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>
                  <a:lnSpc>
                    <a:spcPct val="150000"/>
                  </a:lnSpc>
                </a:pP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Cho điểm      </a:t>
                </a:r>
                <a:r>
                  <a:rPr lang="en-US" sz="28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nằm ngoài đoạn thẳng     . Hãy chỉ ra đoạn thẳng        sao cho hai đoạn thẳng         và        đồng dạng phối cảnh, điểm      là tâm đồng dạng phối cảnh và </a:t>
                </a:r>
                <a:endPara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ea"/>
                </a:endParaRPr>
              </a:p>
            </p:txBody>
          </p:sp>
        </p:grpSp>
        <p:graphicFrame>
          <p:nvGraphicFramePr>
            <p:cNvPr id="12" name="Content Placeholder -2147482578"/>
            <p:cNvGraphicFramePr>
              <a:graphicFrameLocks noChangeAspect="1"/>
            </p:cNvGraphicFramePr>
            <p:nvPr/>
          </p:nvGraphicFramePr>
          <p:xfrm>
            <a:off x="8819" y="3852"/>
            <a:ext cx="981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1" imgW="254000" imgH="165100" progId="Equation.DSMT4">
                    <p:embed/>
                  </p:oleObj>
                </mc:Choice>
                <mc:Fallback>
                  <p:oleObj name="" r:id="rId1" imgW="254000" imgH="1651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8819" y="3852"/>
                          <a:ext cx="981" cy="6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Content Placeholder -2147482578"/>
            <p:cNvGraphicFramePr>
              <a:graphicFrameLocks noChangeAspect="1"/>
            </p:cNvGraphicFramePr>
            <p:nvPr/>
          </p:nvGraphicFramePr>
          <p:xfrm>
            <a:off x="16626" y="2796"/>
            <a:ext cx="1172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" name="" r:id="rId3" imgW="355600" imgH="165100" progId="Equation.DSMT4">
                    <p:embed/>
                  </p:oleObj>
                </mc:Choice>
                <mc:Fallback>
                  <p:oleObj name="" r:id="rId3" imgW="355600" imgH="1651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6626" y="2796"/>
                          <a:ext cx="1172" cy="6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Content Placeholder -2147482578"/>
            <p:cNvGraphicFramePr>
              <a:graphicFrameLocks noChangeAspect="1"/>
            </p:cNvGraphicFramePr>
            <p:nvPr/>
          </p:nvGraphicFramePr>
          <p:xfrm>
            <a:off x="6900" y="3849"/>
            <a:ext cx="1172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" name="" r:id="rId5" imgW="355600" imgH="165100" progId="Equation.DSMT4">
                    <p:embed/>
                  </p:oleObj>
                </mc:Choice>
                <mc:Fallback>
                  <p:oleObj name="" r:id="rId5" imgW="355600" imgH="1651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900" y="3849"/>
                          <a:ext cx="1172" cy="6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5" name="Text Box 104"/>
          <p:cNvSpPr txBox="1"/>
          <p:nvPr/>
        </p:nvSpPr>
        <p:spPr>
          <a:xfrm>
            <a:off x="1279525" y="105473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Ví dụ 2: SGK – Trang 87</a:t>
            </a:r>
            <a:endParaRPr lang="en-US" sz="28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-2147482578"/>
          <p:cNvGraphicFramePr>
            <a:graphicFrameLocks noChangeAspect="1"/>
          </p:cNvGraphicFramePr>
          <p:nvPr>
            <p:ph sz="half" idx="1"/>
          </p:nvPr>
        </p:nvGraphicFramePr>
        <p:xfrm>
          <a:off x="6154738" y="1801337"/>
          <a:ext cx="622935" cy="391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6" imgW="254000" imgH="165100" progId="Equation.DSMT4">
                  <p:embed/>
                </p:oleObj>
              </mc:Choice>
              <mc:Fallback>
                <p:oleObj name="" r:id="rId6" imgW="254000" imgH="165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154738" y="1801337"/>
                        <a:ext cx="622935" cy="3917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Content Placeholder -2147482578"/>
          <p:cNvGraphicFramePr>
            <a:graphicFrameLocks noChangeAspect="1"/>
          </p:cNvGraphicFramePr>
          <p:nvPr>
            <p:ph sz="half" idx="2"/>
          </p:nvPr>
        </p:nvGraphicFramePr>
        <p:xfrm>
          <a:off x="5466080" y="2812892"/>
          <a:ext cx="140081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571500" imgH="419100" progId="Equation.DSMT4">
                  <p:embed/>
                </p:oleObj>
              </mc:Choice>
              <mc:Fallback>
                <p:oleObj name="" r:id="rId7" imgW="571500" imgH="419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66080" y="2812892"/>
                        <a:ext cx="1400810" cy="993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Content Placeholder -2147482448"/>
          <p:cNvGraphicFramePr>
            <a:graphicFrameLocks noChangeAspect="1"/>
          </p:cNvGraphicFramePr>
          <p:nvPr/>
        </p:nvGraphicFramePr>
        <p:xfrm>
          <a:off x="2127885" y="1775460"/>
          <a:ext cx="370840" cy="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9" imgW="152400" imgH="177165" progId="Equation.DSMT4">
                  <p:embed/>
                </p:oleObj>
              </mc:Choice>
              <mc:Fallback>
                <p:oleObj name="" r:id="rId9" imgW="1524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27885" y="1775460"/>
                        <a:ext cx="370840" cy="4622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Content Placeholder -2147482448"/>
          <p:cNvGraphicFramePr>
            <a:graphicFrameLocks noChangeAspect="1"/>
          </p:cNvGraphicFramePr>
          <p:nvPr/>
        </p:nvGraphicFramePr>
        <p:xfrm>
          <a:off x="10634980" y="2430145"/>
          <a:ext cx="370840" cy="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1" imgW="152400" imgH="177165" progId="Equation.DSMT4">
                  <p:embed/>
                </p:oleObj>
              </mc:Choice>
              <mc:Fallback>
                <p:oleObj name="" r:id="rId11" imgW="1524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634980" y="2430145"/>
                        <a:ext cx="370840" cy="4622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Callout 4"/>
          <p:cNvSpPr/>
          <p:nvPr/>
        </p:nvSpPr>
        <p:spPr>
          <a:xfrm>
            <a:off x="6155055" y="3907790"/>
            <a:ext cx="4362450" cy="2261870"/>
          </a:xfrm>
          <a:prstGeom prst="wedgeEllipseCallout">
            <a:avLst>
              <a:gd name="adj1" fmla="val 86329"/>
              <a:gd name="adj2" fmla="val 525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 nhân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gian 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phút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!!4"/>
          <p:cNvSpPr/>
          <p:nvPr/>
        </p:nvSpPr>
        <p:spPr>
          <a:xfrm>
            <a:off x="1279471" y="2136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5" grpId="1"/>
      <p:bldP spid="5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Picture 63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6540500" y="175260"/>
            <a:ext cx="4438650" cy="3552825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Text Box 102"/>
          <p:cNvSpPr txBox="1"/>
          <p:nvPr/>
        </p:nvSpPr>
        <p:spPr>
          <a:xfrm>
            <a:off x="600710" y="5123815"/>
            <a:ext cx="1055306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 đó đoạn thẳng        đồng dạng phối cảnh với đoạn thẳng  Điểm      là tâm đồng dạng. Tỉ số đồng dạng  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charset="0"/>
              </a:rPr>
              <a:t> </a:t>
            </a:r>
            <a:endParaRPr lang="en-US" sz="2800" b="0">
              <a:solidFill>
                <a:srgbClr val="000000"/>
              </a:solidFill>
              <a:latin typeface="Times New Roman" panose="02020603050405020304" pitchFamily="18" charset="0"/>
              <a:cs typeface="Calibri" panose="020F0502020204030204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2"/>
          <a:stretch>
            <a:fillRect/>
          </a:stretch>
        </p:blipFill>
        <p:spPr>
          <a:xfrm>
            <a:off x="7112000" y="7712393"/>
            <a:ext cx="190500" cy="190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6" name="Text Box 105"/>
          <p:cNvSpPr txBox="1"/>
          <p:nvPr/>
        </p:nvSpPr>
        <p:spPr>
          <a:xfrm>
            <a:off x="7112000" y="7902893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charset="0"/>
              </a:rPr>
              <a:t> là tâm đồng dạng phối cảnh và </a:t>
            </a:r>
            <a:endParaRPr lang="en-US" sz="2800" b="0">
              <a:solidFill>
                <a:srgbClr val="000000"/>
              </a:solidFill>
              <a:latin typeface="Times New Roman" panose="02020603050405020304" pitchFamily="18" charset="0"/>
              <a:cs typeface="Calibri" panose="020F050202020403020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3"/>
          <a:stretch>
            <a:fillRect/>
          </a:stretch>
        </p:blipFill>
        <p:spPr>
          <a:xfrm>
            <a:off x="7112000" y="8178483"/>
            <a:ext cx="590550" cy="4191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" name="Content Placeholder -2147482571"/>
          <p:cNvGraphicFramePr>
            <a:graphicFrameLocks noChangeAspect="1"/>
          </p:cNvGraphicFramePr>
          <p:nvPr>
            <p:ph sz="half" idx="2"/>
          </p:nvPr>
        </p:nvGraphicFramePr>
        <p:xfrm>
          <a:off x="7654290" y="5652135"/>
          <a:ext cx="134175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4" imgW="571500" imgH="419100" progId="Equation.DSMT4">
                  <p:embed/>
                </p:oleObj>
              </mc:Choice>
              <mc:Fallback>
                <p:oleObj name="" r:id="rId4" imgW="571500" imgH="419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54290" y="5652135"/>
                        <a:ext cx="1341755" cy="95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-2147482578"/>
          <p:cNvGraphicFramePr>
            <a:graphicFrameLocks noChangeAspect="1"/>
          </p:cNvGraphicFramePr>
          <p:nvPr/>
        </p:nvGraphicFramePr>
        <p:xfrm>
          <a:off x="10232390" y="5344160"/>
          <a:ext cx="622935" cy="391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6" imgW="254000" imgH="165100" progId="Equation.DSMT4">
                  <p:embed/>
                </p:oleObj>
              </mc:Choice>
              <mc:Fallback>
                <p:oleObj name="" r:id="rId6" imgW="254000" imgH="165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232390" y="5344160"/>
                        <a:ext cx="622935" cy="3917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Content Placeholder -2147482578"/>
          <p:cNvGraphicFramePr>
            <a:graphicFrameLocks noChangeAspect="1"/>
          </p:cNvGraphicFramePr>
          <p:nvPr/>
        </p:nvGraphicFramePr>
        <p:xfrm>
          <a:off x="3569970" y="5319395"/>
          <a:ext cx="744220" cy="391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8" imgW="355600" imgH="165100" progId="Equation.DSMT4">
                  <p:embed/>
                </p:oleObj>
              </mc:Choice>
              <mc:Fallback>
                <p:oleObj name="" r:id="rId8" imgW="355600" imgH="165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69970" y="5319395"/>
                        <a:ext cx="744220" cy="3917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600710" y="4206875"/>
            <a:ext cx="10839450" cy="857250"/>
            <a:chOff x="946" y="6625"/>
            <a:chExt cx="17070" cy="1350"/>
          </a:xfrm>
        </p:grpSpPr>
        <p:grpSp>
          <p:nvGrpSpPr>
            <p:cNvPr id="13" name="Group 12"/>
            <p:cNvGrpSpPr/>
            <p:nvPr/>
          </p:nvGrpSpPr>
          <p:grpSpPr>
            <a:xfrm>
              <a:off x="946" y="6625"/>
              <a:ext cx="17070" cy="1350"/>
              <a:chOff x="1848" y="6670"/>
              <a:chExt cx="17070" cy="1350"/>
            </a:xfrm>
          </p:grpSpPr>
          <p:sp>
            <p:nvSpPr>
              <p:cNvPr id="100" name="Text Box 99"/>
              <p:cNvSpPr txBox="1"/>
              <p:nvPr/>
            </p:nvSpPr>
            <p:spPr>
              <a:xfrm>
                <a:off x="1848" y="6901"/>
                <a:ext cx="1519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/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Trên các tia              lần lượt lấy các điểm          sao cho  </a:t>
                </a:r>
                <a:endPara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8" name="Picture 7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5931" y="6670"/>
                <a:ext cx="2987" cy="135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aphicFrame>
          <p:nvGraphicFramePr>
            <p:cNvPr id="14" name="Content Placeholder -2147482578"/>
            <p:cNvGraphicFramePr>
              <a:graphicFrameLocks noChangeAspect="1"/>
            </p:cNvGraphicFramePr>
            <p:nvPr/>
          </p:nvGraphicFramePr>
          <p:xfrm>
            <a:off x="11477" y="6937"/>
            <a:ext cx="1298" cy="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" name="" r:id="rId11" imgW="393700" imgH="203200" progId="Equation.DSMT4">
                    <p:embed/>
                  </p:oleObj>
                </mc:Choice>
                <mc:Fallback>
                  <p:oleObj name="" r:id="rId11" imgW="393700" imgH="2032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1477" y="6937"/>
                          <a:ext cx="1298" cy="7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Content Placeholder -2147482578"/>
            <p:cNvGraphicFramePr>
              <a:graphicFrameLocks noChangeAspect="1"/>
            </p:cNvGraphicFramePr>
            <p:nvPr/>
          </p:nvGraphicFramePr>
          <p:xfrm>
            <a:off x="4021" y="6915"/>
            <a:ext cx="1915" cy="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" name="" r:id="rId13" imgW="495300" imgH="203200" progId="Equation.DSMT4">
                    <p:embed/>
                  </p:oleObj>
                </mc:Choice>
                <mc:Fallback>
                  <p:oleObj name="" r:id="rId13" imgW="495300" imgH="2032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021" y="6915"/>
                          <a:ext cx="1915" cy="7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 Box 21"/>
          <p:cNvSpPr txBox="1"/>
          <p:nvPr/>
        </p:nvSpPr>
        <p:spPr>
          <a:xfrm>
            <a:off x="114300" y="163258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Ví dụ 2: SGK – Trang 87</a:t>
            </a:r>
            <a:endParaRPr lang="en-US" sz="28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86435" y="3684905"/>
            <a:ext cx="6309360" cy="521970"/>
            <a:chOff x="1081" y="5803"/>
            <a:chExt cx="9936" cy="822"/>
          </a:xfrm>
        </p:grpSpPr>
        <p:graphicFrame>
          <p:nvGraphicFramePr>
            <p:cNvPr id="20" name="Content Placeholder -2147482578"/>
            <p:cNvGraphicFramePr>
              <a:graphicFrameLocks noChangeAspect="1"/>
            </p:cNvGraphicFramePr>
            <p:nvPr/>
          </p:nvGraphicFramePr>
          <p:xfrm>
            <a:off x="9707" y="5848"/>
            <a:ext cx="981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" name="" r:id="rId15" imgW="254000" imgH="165100" progId="Equation.DSMT4">
                    <p:embed/>
                  </p:oleObj>
                </mc:Choice>
                <mc:Fallback>
                  <p:oleObj name="" r:id="rId15" imgW="254000" imgH="1651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707" y="5848"/>
                          <a:ext cx="981" cy="6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7" name="Group 26"/>
            <p:cNvGrpSpPr/>
            <p:nvPr/>
          </p:nvGrpSpPr>
          <p:grpSpPr>
            <a:xfrm>
              <a:off x="1081" y="5803"/>
              <a:ext cx="9936" cy="822"/>
              <a:chOff x="1081" y="5803"/>
              <a:chExt cx="9936" cy="822"/>
            </a:xfrm>
          </p:grpSpPr>
          <p:sp>
            <p:nvSpPr>
              <p:cNvPr id="4" name="Text Box 3"/>
              <p:cNvSpPr txBox="1"/>
              <p:nvPr/>
            </p:nvSpPr>
            <p:spPr>
              <a:xfrm>
                <a:off x="1081" y="5803"/>
                <a:ext cx="9937" cy="822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r>
                  <a:rPr lang="en-US" sz="28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Vẽ điểm     nằm ngoài đoạn thẳng       .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23" name="Content Placeholder -2147482448"/>
              <p:cNvGraphicFramePr>
                <a:graphicFrameLocks noChangeAspect="1"/>
              </p:cNvGraphicFramePr>
              <p:nvPr/>
            </p:nvGraphicFramePr>
            <p:xfrm>
              <a:off x="3393" y="5825"/>
              <a:ext cx="584" cy="7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4" name="" r:id="rId16" imgW="152400" imgH="177165" progId="Equation.DSMT4">
                      <p:embed/>
                    </p:oleObj>
                  </mc:Choice>
                  <mc:Fallback>
                    <p:oleObj name="" r:id="rId16" imgW="1524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3393" y="5825"/>
                            <a:ext cx="584" cy="72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25" name="Content Placeholder -2147482448"/>
          <p:cNvGraphicFramePr>
            <a:graphicFrameLocks noChangeAspect="1"/>
          </p:cNvGraphicFramePr>
          <p:nvPr/>
        </p:nvGraphicFramePr>
        <p:xfrm>
          <a:off x="1574800" y="5897245"/>
          <a:ext cx="370840" cy="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18" imgW="152400" imgH="177165" progId="Equation.DSMT4">
                  <p:embed/>
                </p:oleObj>
              </mc:Choice>
              <mc:Fallback>
                <p:oleObj name="" r:id="rId18" imgW="1524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74800" y="5897245"/>
                        <a:ext cx="370840" cy="4622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!!4"/>
          <p:cNvSpPr/>
          <p:nvPr/>
        </p:nvSpPr>
        <p:spPr>
          <a:xfrm>
            <a:off x="302206" y="117733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03" grpId="0"/>
      <p:bldP spid="10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-2147482566"/>
          <p:cNvGraphicFramePr>
            <a:graphicFrameLocks noChangeAspect="1"/>
          </p:cNvGraphicFramePr>
          <p:nvPr>
            <p:ph idx="1"/>
          </p:nvPr>
        </p:nvGraphicFramePr>
        <p:xfrm>
          <a:off x="6004560" y="3225800"/>
          <a:ext cx="1863725" cy="600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685800" imgH="228600" progId="Equation.DSMT4">
                  <p:embed/>
                </p:oleObj>
              </mc:Choice>
              <mc:Fallback>
                <p:oleObj name="" r:id="rId1" imgW="685800" imgH="2286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004560" y="3225800"/>
                        <a:ext cx="1863725" cy="6007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" name="!!3"/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833245" cy="1650365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286385" y="1797050"/>
            <a:ext cx="10420350" cy="2029460"/>
            <a:chOff x="407" y="2898"/>
            <a:chExt cx="16410" cy="3196"/>
          </a:xfrm>
        </p:grpSpPr>
        <p:grpSp>
          <p:nvGrpSpPr>
            <p:cNvPr id="12" name="Group 11"/>
            <p:cNvGrpSpPr/>
            <p:nvPr/>
          </p:nvGrpSpPr>
          <p:grpSpPr>
            <a:xfrm>
              <a:off x="1433" y="2898"/>
              <a:ext cx="15385" cy="3197"/>
              <a:chOff x="1433" y="2582"/>
              <a:chExt cx="15385" cy="3197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1433" y="2582"/>
                <a:ext cx="15385" cy="31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sz="2800" b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Nhận xét:</a:t>
                </a:r>
                <a:r>
                  <a:rPr lang="en-US" sz="28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Hình đồng dạng phối cảnh tỉ số     của đoạn thẳng                                          là đoạn thẳng        (nằm trên đường thẳng song song hoặc trùng với đường thẳng        ) và </a:t>
                </a:r>
                <a:endParaRPr lang="en-US" sz="28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aphicFrame>
          <p:nvGraphicFramePr>
            <p:cNvPr id="4" name="Content Placeholder -2147482566"/>
            <p:cNvGraphicFramePr>
              <a:graphicFrameLocks noChangeAspect="1"/>
            </p:cNvGraphicFramePr>
            <p:nvPr/>
          </p:nvGraphicFramePr>
          <p:xfrm>
            <a:off x="12077" y="3235"/>
            <a:ext cx="653" cy="8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4" imgW="152400" imgH="203200" progId="Equation.DSMT4">
                    <p:embed/>
                  </p:oleObj>
                </mc:Choice>
                <mc:Fallback>
                  <p:oleObj name="" r:id="rId4" imgW="152400" imgH="2032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2077" y="3235"/>
                          <a:ext cx="653" cy="84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Content Placeholder -2147482566"/>
            <p:cNvGraphicFramePr>
              <a:graphicFrameLocks noChangeAspect="1"/>
            </p:cNvGraphicFramePr>
            <p:nvPr/>
          </p:nvGraphicFramePr>
          <p:xfrm>
            <a:off x="4992" y="4102"/>
            <a:ext cx="1209" cy="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" name="" r:id="rId6" imgW="292100" imgH="190500" progId="Equation.DSMT4">
                    <p:embed/>
                  </p:oleObj>
                </mc:Choice>
                <mc:Fallback>
                  <p:oleObj name="" r:id="rId6" imgW="292100" imgH="1905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992" y="4102"/>
                          <a:ext cx="1209" cy="7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Content Placeholder -2147482566"/>
            <p:cNvGraphicFramePr>
              <a:graphicFrameLocks noChangeAspect="1"/>
            </p:cNvGraphicFramePr>
            <p:nvPr/>
          </p:nvGraphicFramePr>
          <p:xfrm>
            <a:off x="407" y="4220"/>
            <a:ext cx="1266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" name="" r:id="rId8" imgW="1863725" imgH="600710" progId="Equation.DSMT4">
                    <p:embed/>
                  </p:oleObj>
                </mc:Choice>
                <mc:Fallback>
                  <p:oleObj name="" r:id="rId8" imgW="1863725" imgH="60071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07" y="4220"/>
                          <a:ext cx="1266" cy="63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Content Placeholder -2147482566"/>
            <p:cNvGraphicFramePr>
              <a:graphicFrameLocks noChangeAspect="1"/>
            </p:cNvGraphicFramePr>
            <p:nvPr/>
          </p:nvGraphicFramePr>
          <p:xfrm>
            <a:off x="7283" y="5232"/>
            <a:ext cx="1266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10" imgW="1863725" imgH="600710" progId="Equation.DSMT4">
                    <p:embed/>
                  </p:oleObj>
                </mc:Choice>
                <mc:Fallback>
                  <p:oleObj name="" r:id="rId10" imgW="1863725" imgH="60071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283" y="5232"/>
                          <a:ext cx="1266" cy="63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!!4"/>
          <p:cNvSpPr/>
          <p:nvPr/>
        </p:nvSpPr>
        <p:spPr>
          <a:xfrm>
            <a:off x="1979241" y="13233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!!4"/>
          <p:cNvSpPr/>
          <p:nvPr/>
        </p:nvSpPr>
        <p:spPr>
          <a:xfrm>
            <a:off x="3224869" y="528232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7671" y="1789184"/>
            <a:ext cx="9601200" cy="2676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Học các nhận xét và kết luận về hình đồng dạng phối cảnh, tâm và tỉ số đồng dạng phối cảnh..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Học sinh làm các bài tập 1  SGK trang 89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Đọc trước bài:  Phần II. Hình đồng dạng.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  <a:endParaRPr lang="en-US" sz="80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/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 rot="19283547">
            <a:off x="11478895" y="-2914015"/>
            <a:ext cx="3119755" cy="8160385"/>
            <a:chOff x="9055676" y="-225638"/>
            <a:chExt cx="3119938" cy="7083638"/>
          </a:xfrm>
        </p:grpSpPr>
        <p:sp>
          <p:nvSpPr>
            <p:cNvPr id="27" name="Rectangle 26"/>
            <p:cNvSpPr/>
            <p:nvPr/>
          </p:nvSpPr>
          <p:spPr>
            <a:xfrm>
              <a:off x="9205546" y="-225638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!!1"/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 Box 99"/>
          <p:cNvSpPr txBox="1"/>
          <p:nvPr/>
        </p:nvSpPr>
        <p:spPr>
          <a:xfrm>
            <a:off x="83820" y="812800"/>
            <a:ext cx="1109218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      Quan sát 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Hình 79</a:t>
            </a:r>
            <a:endParaRPr lang="en-US" sz="2800" i="1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indent="0"/>
            <a:r>
              <a: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 ảnh về hai 2 bức ảnh cùng chụp Ngọ Môn (Hoàng Thành Huế)</a:t>
            </a:r>
            <a:endParaRPr lang="en-US" sz="2800" b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4965" y="4560570"/>
            <a:ext cx="1082103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bức ảnh giống hệt nhau nhưng có kích thước to nhỏ khác nhau.Những hình này gợi lên mối liên hệ gì?</a:t>
            </a:r>
            <a:endParaRPr lang="en-US" sz="2800" b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/>
            <a:r>
              <a:rPr lang="en-U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Em có thể lấy thêm những sự vật khác có đặc điểm như vậy không?</a:t>
            </a:r>
            <a:endParaRPr lang="en-US" sz="2800" b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pic>
        <p:nvPicPr>
          <p:cNvPr id="2" name="Picture 1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3833495" y="2162810"/>
            <a:ext cx="6614795" cy="246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Nổ: 8 Điểm 10"/>
          <p:cNvSpPr/>
          <p:nvPr/>
        </p:nvSpPr>
        <p:spPr>
          <a:xfrm>
            <a:off x="1056685" y="1446732"/>
            <a:ext cx="6672853" cy="503979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Hộp Văn bản 17"/>
          <p:cNvSpPr txBox="1"/>
          <p:nvPr/>
        </p:nvSpPr>
        <p:spPr>
          <a:xfrm>
            <a:off x="687628" y="274322"/>
            <a:ext cx="7412018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ln>
                  <a:noFill/>
                </a:ln>
                <a:solidFill>
                  <a:schemeClr val="accent1"/>
                </a:solidFill>
                <a:effectLst/>
                <a:ea typeface="Times New Roman" panose="02020603050405020304" pitchFamily="18" charset="0"/>
                <a:sym typeface="+mn-ea"/>
              </a:rPr>
              <a:t>Hình đồng dạng phối cảnh (Hình vị tự)</a:t>
            </a:r>
            <a:endParaRPr lang="en-US" altLang="en-US" sz="2800" b="1" dirty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102" y="1042986"/>
            <a:ext cx="3674473" cy="206689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17839" y="836873"/>
            <a:ext cx="666723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Hoạt động 1:</a:t>
            </a:r>
            <a:endParaRPr lang="en-US" sz="2800" b="1" smtClean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32" grpId="0"/>
      <p:bldP spid="3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600755" y="99873"/>
            <a:ext cx="6959600" cy="73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170" algn="l"/>
              </a:tabLst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I. Hình đồng dạng phối cảnh (Hình vị tự)</a:t>
            </a:r>
            <a:endParaRPr kumimoji="0" lang="en-US" altLang="en-US" sz="28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7839" y="836873"/>
            <a:ext cx="666723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Hoạt động 1:</a:t>
            </a:r>
            <a:endParaRPr lang="en-US" sz="2800" b="1" smtClean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1848485"/>
            <a:ext cx="11832590" cy="1630680"/>
            <a:chOff x="0" y="2911"/>
            <a:chExt cx="18634" cy="2568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2911"/>
              <a:ext cx="18634" cy="2568"/>
              <a:chOff x="0" y="2911"/>
              <a:chExt cx="18634" cy="2568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0" y="3301"/>
                <a:ext cx="18635" cy="2179"/>
                <a:chOff x="0" y="3301"/>
                <a:chExt cx="18635" cy="2179"/>
              </a:xfrm>
            </p:grpSpPr>
            <p:sp>
              <p:nvSpPr>
                <p:cNvPr id="42" name="TextBox 41"/>
                <p:cNvSpPr txBox="1"/>
                <p:nvPr/>
              </p:nvSpPr>
              <p:spPr>
                <a:xfrm>
                  <a:off x="0" y="3301"/>
                  <a:ext cx="18635" cy="21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/>
                    <a:t>- </a:t>
                  </a: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Trên tia                      lấy các điểm               sao cho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Tam giác               nhận được từ  </a:t>
                  </a: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  <a:sym typeface="+mn-ea"/>
                    </a:rPr>
                    <a:t>tam giác          </a:t>
                  </a: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bằng cách nào?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27" name="Group 26"/>
          <p:cNvGrpSpPr/>
          <p:nvPr/>
        </p:nvGrpSpPr>
        <p:grpSpPr>
          <a:xfrm rot="5400000">
            <a:off x="8481183" y="3218530"/>
            <a:ext cx="6891246" cy="653685"/>
            <a:chOff x="4871257" y="83128"/>
            <a:chExt cx="7501721" cy="653685"/>
          </a:xfrm>
        </p:grpSpPr>
        <p:sp>
          <p:nvSpPr>
            <p:cNvPr id="28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Picture 25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378710" y="3729355"/>
            <a:ext cx="5271135" cy="2790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Content Placeholder -2147482620"/>
          <p:cNvGraphicFramePr>
            <a:graphicFrameLocks noChangeAspect="1"/>
          </p:cNvGraphicFramePr>
          <p:nvPr>
            <p:ph sz="half" idx="2"/>
          </p:nvPr>
        </p:nvGraphicFramePr>
        <p:xfrm>
          <a:off x="8424545" y="1848485"/>
          <a:ext cx="3175635" cy="958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2" imgW="1346200" imgH="419100" progId="Equation.DSMT4">
                  <p:embed/>
                </p:oleObj>
              </mc:Choice>
              <mc:Fallback>
                <p:oleObj name="" r:id="rId2" imgW="1346200" imgH="419100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24545" y="1848485"/>
                        <a:ext cx="3175635" cy="95821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!!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562600"/>
            <a:ext cx="1701800" cy="1428115"/>
          </a:xfrm>
          <a:prstGeom prst="rect">
            <a:avLst/>
          </a:prstGeom>
        </p:spPr>
      </p:pic>
      <p:graphicFrame>
        <p:nvGraphicFramePr>
          <p:cNvPr id="9" name="Content Placeholder -2147482448"/>
          <p:cNvGraphicFramePr>
            <a:graphicFrameLocks noChangeAspect="1"/>
          </p:cNvGraphicFramePr>
          <p:nvPr/>
        </p:nvGraphicFramePr>
        <p:xfrm>
          <a:off x="1576070" y="2119630"/>
          <a:ext cx="191008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5" imgW="774065" imgH="203200" progId="Equation.DSMT4">
                  <p:embed/>
                </p:oleObj>
              </mc:Choice>
              <mc:Fallback>
                <p:oleObj name="" r:id="rId5" imgW="774065" imgH="2032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76070" y="2119630"/>
                        <a:ext cx="1910080" cy="530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Content Placeholder -2147482448"/>
          <p:cNvGraphicFramePr>
            <a:graphicFrameLocks noChangeAspect="1"/>
          </p:cNvGraphicFramePr>
          <p:nvPr/>
        </p:nvGraphicFramePr>
        <p:xfrm>
          <a:off x="5672138" y="2119630"/>
          <a:ext cx="144208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7" imgW="584200" imgH="203200" progId="Equation.DSMT4">
                  <p:embed/>
                </p:oleObj>
              </mc:Choice>
              <mc:Fallback>
                <p:oleObj name="" r:id="rId7" imgW="584200" imgH="2032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72138" y="2119630"/>
                        <a:ext cx="1442085" cy="530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Content Placeholder -2147482448"/>
          <p:cNvGraphicFramePr>
            <a:graphicFrameLocks noChangeAspect="1"/>
          </p:cNvGraphicFramePr>
          <p:nvPr/>
        </p:nvGraphicFramePr>
        <p:xfrm>
          <a:off x="1653541" y="2981960"/>
          <a:ext cx="1286510" cy="462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9" imgW="520700" imgH="177165" progId="Equation.DSMT4">
                  <p:embed/>
                </p:oleObj>
              </mc:Choice>
              <mc:Fallback>
                <p:oleObj name="" r:id="rId9" imgW="5207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53541" y="2981960"/>
                        <a:ext cx="1286510" cy="46291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ontent Placeholder -2147482448"/>
          <p:cNvGraphicFramePr>
            <a:graphicFrameLocks noChangeAspect="1"/>
          </p:cNvGraphicFramePr>
          <p:nvPr/>
        </p:nvGraphicFramePr>
        <p:xfrm>
          <a:off x="6785610" y="2954020"/>
          <a:ext cx="864235" cy="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1" imgW="355600" imgH="177165" progId="Equation.DSMT4">
                  <p:embed/>
                </p:oleObj>
              </mc:Choice>
              <mc:Fallback>
                <p:oleObj name="" r:id="rId11" imgW="3556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85610" y="2954020"/>
                        <a:ext cx="864235" cy="4622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116840" y="1358900"/>
            <a:ext cx="5350510" cy="737235"/>
            <a:chOff x="184" y="2140"/>
            <a:chExt cx="8426" cy="1161"/>
          </a:xfrm>
        </p:grpSpPr>
        <p:grpSp>
          <p:nvGrpSpPr>
            <p:cNvPr id="11" name="Group 10"/>
            <p:cNvGrpSpPr/>
            <p:nvPr/>
          </p:nvGrpSpPr>
          <p:grpSpPr>
            <a:xfrm>
              <a:off x="184" y="2140"/>
              <a:ext cx="8426" cy="1161"/>
              <a:chOff x="184" y="2140"/>
              <a:chExt cx="8426" cy="1161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184" y="2140"/>
                <a:ext cx="8426" cy="1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>
                    <a:latin typeface="Arial" panose="020B0604020202020204" pitchFamily="34" charset="0"/>
                    <a:cs typeface="Arial" panose="020B0604020202020204" pitchFamily="34" charset="0"/>
                  </a:rPr>
                  <a:t>- Lấy điểm     , vẽ tam giác  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8" name="Content Placeholder -2147482448"/>
              <p:cNvGraphicFramePr>
                <a:graphicFrameLocks noChangeAspect="1"/>
              </p:cNvGraphicFramePr>
              <p:nvPr/>
            </p:nvGraphicFramePr>
            <p:xfrm>
              <a:off x="6856" y="2466"/>
              <a:ext cx="1361" cy="7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6" name="" r:id="rId13" imgW="355600" imgH="177165" progId="Equation.DSMT4">
                      <p:embed/>
                    </p:oleObj>
                  </mc:Choice>
                  <mc:Fallback>
                    <p:oleObj name="" r:id="rId13" imgW="3556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6856" y="2466"/>
                            <a:ext cx="1361" cy="72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" name="Content Placeholder -2147482448"/>
            <p:cNvGraphicFramePr>
              <a:graphicFrameLocks noChangeAspect="1"/>
            </p:cNvGraphicFramePr>
            <p:nvPr/>
          </p:nvGraphicFramePr>
          <p:xfrm>
            <a:off x="3162" y="2466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" name="" r:id="rId14" imgW="152400" imgH="177165" progId="Equation.DSMT4">
                    <p:embed/>
                  </p:oleObj>
                </mc:Choice>
                <mc:Fallback>
                  <p:oleObj name="" r:id="rId14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3162" y="2466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2" grpId="0"/>
      <p:bldP spid="21" grpId="1" animBg="1"/>
      <p:bldP spid="3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2348275" y="99873"/>
            <a:ext cx="6959600" cy="73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170" algn="l"/>
              </a:tabLst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I. Hình đồng dạng phối cảnh (Hình vị tự)</a:t>
            </a:r>
            <a:endParaRPr kumimoji="0" lang="en-US" altLang="en-US" sz="28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5464" y="3062548"/>
            <a:ext cx="666723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Nhận xét: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 rot="5400000">
            <a:off x="8481183" y="3218530"/>
            <a:ext cx="6891246" cy="653685"/>
            <a:chOff x="4871257" y="83128"/>
            <a:chExt cx="7501721" cy="653685"/>
          </a:xfrm>
        </p:grpSpPr>
        <p:sp>
          <p:nvSpPr>
            <p:cNvPr id="28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Picture 25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4676775" y="736600"/>
            <a:ext cx="5181600" cy="274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" name="Group 14"/>
          <p:cNvGrpSpPr/>
          <p:nvPr/>
        </p:nvGrpSpPr>
        <p:grpSpPr>
          <a:xfrm>
            <a:off x="418465" y="4222750"/>
            <a:ext cx="9323070" cy="521970"/>
            <a:chOff x="669" y="7971"/>
            <a:chExt cx="14682" cy="822"/>
          </a:xfrm>
        </p:grpSpPr>
        <p:pic>
          <p:nvPicPr>
            <p:cNvPr id="100" name="Picture 99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1672" y="8037"/>
              <a:ext cx="1745" cy="69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1" name="Text Box 100"/>
            <p:cNvSpPr txBox="1"/>
            <p:nvPr/>
          </p:nvSpPr>
          <p:spPr>
            <a:xfrm>
              <a:off x="1829" y="7971"/>
              <a:ext cx="1352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là </a:t>
              </a:r>
              <a:r>
                <a:rPr lang="en-US" sz="2800" b="0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đồng dạng phối cảnh</a:t>
              </a:r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(hay </a:t>
              </a:r>
              <a:r>
                <a:rPr lang="en-US" sz="2800" b="0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vị tự</a:t>
              </a:r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 với </a:t>
              </a:r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" name="Picture 12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69" y="8004"/>
              <a:ext cx="1413" cy="724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" name="Group 19"/>
          <p:cNvGrpSpPr/>
          <p:nvPr/>
        </p:nvGrpSpPr>
        <p:grpSpPr>
          <a:xfrm>
            <a:off x="600710" y="5252085"/>
            <a:ext cx="5080000" cy="991870"/>
            <a:chOff x="946" y="8271"/>
            <a:chExt cx="8000" cy="1562"/>
          </a:xfrm>
        </p:grpSpPr>
        <p:sp>
          <p:nvSpPr>
            <p:cNvPr id="17" name="Text Box 16"/>
            <p:cNvSpPr txBox="1"/>
            <p:nvPr/>
          </p:nvSpPr>
          <p:spPr>
            <a:xfrm>
              <a:off x="946" y="8642"/>
              <a:ext cx="800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Tỉ số vị tự</a:t>
              </a:r>
              <a:endPara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6" name="Content Placeholder -2147482611"/>
          <p:cNvGraphicFramePr>
            <a:graphicFrameLocks noChangeAspect="1"/>
          </p:cNvGraphicFramePr>
          <p:nvPr>
            <p:ph sz="half" idx="2"/>
          </p:nvPr>
        </p:nvGraphicFramePr>
        <p:xfrm>
          <a:off x="2348230" y="5252720"/>
          <a:ext cx="1920875" cy="992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4" imgW="787400" imgH="419100" progId="Equation.DSMT4">
                  <p:embed/>
                </p:oleObj>
              </mc:Choice>
              <mc:Fallback>
                <p:oleObj name="" r:id="rId4" imgW="787400" imgH="419100" progId="Equation.DSMT4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48230" y="5252720"/>
                        <a:ext cx="1920875" cy="9925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" name="!!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28270" y="-122555"/>
            <a:ext cx="2476500" cy="222885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418465" y="3482340"/>
            <a:ext cx="9902190" cy="736600"/>
            <a:chOff x="659" y="5484"/>
            <a:chExt cx="15594" cy="1160"/>
          </a:xfrm>
        </p:grpSpPr>
        <p:grpSp>
          <p:nvGrpSpPr>
            <p:cNvPr id="12" name="Group 11"/>
            <p:cNvGrpSpPr/>
            <p:nvPr/>
          </p:nvGrpSpPr>
          <p:grpSpPr>
            <a:xfrm>
              <a:off x="659" y="5484"/>
              <a:ext cx="15595" cy="1161"/>
              <a:chOff x="364" y="2983"/>
              <a:chExt cx="15595" cy="1161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364" y="2983"/>
                <a:ext cx="15595" cy="1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>
                    <a:latin typeface="Arial" panose="020B0604020202020204" pitchFamily="34" charset="0"/>
                    <a:cs typeface="Arial" panose="020B0604020202020204" pitchFamily="34" charset="0"/>
                  </a:rPr>
                  <a:t>Từ điểm     “phóng to” ba lần            sẽ nhận được   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2" name="Object -2147482616"/>
              <p:cNvGraphicFramePr>
                <a:graphicFrameLocks noChangeAspect="1"/>
              </p:cNvGraphicFramePr>
              <p:nvPr/>
            </p:nvGraphicFramePr>
            <p:xfrm>
              <a:off x="7600" y="3204"/>
              <a:ext cx="1765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6" name="" r:id="rId7" imgW="431800" imgH="177165" progId="Equation.DSMT4">
                      <p:embed/>
                    </p:oleObj>
                  </mc:Choice>
                  <mc:Fallback>
                    <p:oleObj name="" r:id="rId7" imgW="4318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7600" y="3204"/>
                            <a:ext cx="1765" cy="72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" name="Object -2147482615"/>
              <p:cNvGraphicFramePr>
                <a:graphicFrameLocks noChangeAspect="1"/>
              </p:cNvGraphicFramePr>
              <p:nvPr/>
            </p:nvGraphicFramePr>
            <p:xfrm>
              <a:off x="13123" y="3144"/>
              <a:ext cx="2108" cy="8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" name="" r:id="rId9" imgW="508000" imgH="203200" progId="Equation.DSMT4">
                      <p:embed/>
                    </p:oleObj>
                  </mc:Choice>
                  <mc:Fallback>
                    <p:oleObj name="" r:id="rId9" imgW="508000" imgH="203200" progId="Equation.DSMT4">
                      <p:embed/>
                      <p:pic>
                        <p:nvPicPr>
                          <p:cNvPr id="0" name="Picture 3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13123" y="3144"/>
                            <a:ext cx="2108" cy="839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" name="Content Placeholder -2147482448"/>
            <p:cNvGraphicFramePr>
              <a:graphicFrameLocks noChangeAspect="1"/>
            </p:cNvGraphicFramePr>
            <p:nvPr/>
          </p:nvGraphicFramePr>
          <p:xfrm>
            <a:off x="2959" y="5783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11" imgW="152400" imgH="177165" progId="Equation.DSMT4">
                    <p:embed/>
                  </p:oleObj>
                </mc:Choice>
                <mc:Fallback>
                  <p:oleObj name="" r:id="rId11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959" y="5783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/>
          <p:cNvGrpSpPr/>
          <p:nvPr/>
        </p:nvGrpSpPr>
        <p:grpSpPr>
          <a:xfrm>
            <a:off x="465455" y="4815205"/>
            <a:ext cx="8054340" cy="521970"/>
            <a:chOff x="733" y="7583"/>
            <a:chExt cx="12684" cy="822"/>
          </a:xfrm>
        </p:grpSpPr>
        <p:sp>
          <p:nvSpPr>
            <p:cNvPr id="103" name="Text Box 102"/>
            <p:cNvSpPr txBox="1"/>
            <p:nvPr/>
          </p:nvSpPr>
          <p:spPr>
            <a:xfrm>
              <a:off x="733" y="7583"/>
              <a:ext cx="1268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Điểm      là tâm đồng dạng phối cảnh </a:t>
              </a:r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8" name="Content Placeholder -2147482448"/>
            <p:cNvGraphicFramePr>
              <a:graphicFrameLocks noChangeAspect="1"/>
            </p:cNvGraphicFramePr>
            <p:nvPr/>
          </p:nvGraphicFramePr>
          <p:xfrm>
            <a:off x="2419" y="7607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3" imgW="152400" imgH="177165" progId="Equation.DSMT4">
                    <p:embed/>
                  </p:oleObj>
                </mc:Choice>
                <mc:Fallback>
                  <p:oleObj name="" r:id="rId13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419" y="7607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 animBg="1"/>
      <p:bldP spid="32" grpId="0"/>
      <p:bldP spid="21" grpId="1" animBg="1"/>
      <p:bldP spid="3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8457556">
            <a:off x="-2040026" y="355392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15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09609" y="231083"/>
            <a:ext cx="666723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Hoạt động 2:</a:t>
            </a:r>
            <a:endParaRPr lang="en-US" sz="2800" b="1" smtClean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37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339975" y="3200400"/>
            <a:ext cx="5181600" cy="3423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Content Placeholder -2147482606"/>
          <p:cNvGraphicFramePr>
            <a:graphicFrameLocks noChangeAspect="1"/>
          </p:cNvGraphicFramePr>
          <p:nvPr>
            <p:ph sz="half" idx="2"/>
          </p:nvPr>
        </p:nvGraphicFramePr>
        <p:xfrm>
          <a:off x="2339975" y="1628775"/>
          <a:ext cx="4139565" cy="932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1803400" imgH="419100" progId="Equation.DSMT4">
                  <p:embed/>
                </p:oleObj>
              </mc:Choice>
              <mc:Fallback>
                <p:oleObj name="" r:id="rId2" imgW="1803400" imgH="419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9975" y="1628775"/>
                        <a:ext cx="4139565" cy="9321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706120" y="2575560"/>
            <a:ext cx="10643870" cy="521970"/>
            <a:chOff x="1112" y="4056"/>
            <a:chExt cx="16762" cy="822"/>
          </a:xfrm>
        </p:grpSpPr>
        <p:sp>
          <p:nvSpPr>
            <p:cNvPr id="24" name="Text Box 23"/>
            <p:cNvSpPr txBox="1"/>
            <p:nvPr/>
          </p:nvSpPr>
          <p:spPr>
            <a:xfrm>
              <a:off x="1112" y="4056"/>
              <a:ext cx="16763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sz="2800"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Tứ giác                    nhận được từ tứ</a:t>
              </a:r>
              <a:r>
                <a:rPr lang="en-US" sz="2800"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 giác              bằng cách nào?</a:t>
              </a:r>
              <a:endParaRPr lang="en-US" sz="2800"/>
            </a:p>
          </p:txBody>
        </p:sp>
        <p:graphicFrame>
          <p:nvGraphicFramePr>
            <p:cNvPr id="9" name="Object -2147482616"/>
            <p:cNvGraphicFramePr>
              <a:graphicFrameLocks noChangeAspect="1"/>
            </p:cNvGraphicFramePr>
            <p:nvPr/>
          </p:nvGraphicFramePr>
          <p:xfrm>
            <a:off x="11701" y="4088"/>
            <a:ext cx="1869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" name="" r:id="rId4" imgW="457200" imgH="177165" progId="Equation.DSMT4">
                    <p:embed/>
                  </p:oleObj>
                </mc:Choice>
                <mc:Fallback>
                  <p:oleObj name="" r:id="rId4" imgW="4572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1701" y="4088"/>
                          <a:ext cx="1869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-2147482616"/>
            <p:cNvGraphicFramePr>
              <a:graphicFrameLocks noChangeAspect="1"/>
            </p:cNvGraphicFramePr>
            <p:nvPr/>
          </p:nvGraphicFramePr>
          <p:xfrm>
            <a:off x="3279" y="4088"/>
            <a:ext cx="2856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" name="" r:id="rId6" imgW="698500" imgH="177165" progId="Equation.DSMT4">
                    <p:embed/>
                  </p:oleObj>
                </mc:Choice>
                <mc:Fallback>
                  <p:oleObj name="" r:id="rId6" imgW="6985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279" y="4088"/>
                          <a:ext cx="2856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" name="Group 28"/>
          <p:cNvGrpSpPr/>
          <p:nvPr/>
        </p:nvGrpSpPr>
        <p:grpSpPr>
          <a:xfrm>
            <a:off x="187960" y="753110"/>
            <a:ext cx="10824210" cy="952500"/>
            <a:chOff x="296" y="1186"/>
            <a:chExt cx="17046" cy="1500"/>
          </a:xfrm>
        </p:grpSpPr>
        <p:grpSp>
          <p:nvGrpSpPr>
            <p:cNvPr id="25" name="Group 24"/>
            <p:cNvGrpSpPr/>
            <p:nvPr/>
          </p:nvGrpSpPr>
          <p:grpSpPr>
            <a:xfrm>
              <a:off x="296" y="1186"/>
              <a:ext cx="17046" cy="1501"/>
              <a:chOff x="296" y="1186"/>
              <a:chExt cx="17046" cy="1501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296" y="1186"/>
                <a:ext cx="17046" cy="15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28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Lấy điểm    ,  vẽ tứ giác          . . Trên các tia                             lần lượt lấy các điểm                       sao cho: </a:t>
                </a:r>
                <a:endParaRPr lang="en-US" sz="2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13" name="Content Placeholder -2147482448"/>
              <p:cNvGraphicFramePr>
                <a:graphicFrameLocks noChangeAspect="1"/>
              </p:cNvGraphicFramePr>
              <p:nvPr/>
            </p:nvGraphicFramePr>
            <p:xfrm>
              <a:off x="11707" y="1209"/>
              <a:ext cx="4047" cy="8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" name="" r:id="rId8" imgW="1041400" imgH="203200" progId="Equation.DSMT4">
                      <p:embed/>
                    </p:oleObj>
                  </mc:Choice>
                  <mc:Fallback>
                    <p:oleObj name="" r:id="rId8" imgW="1041400" imgH="203200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1707" y="1209"/>
                            <a:ext cx="4047" cy="835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" name="Object -2147482616"/>
              <p:cNvGraphicFramePr>
                <a:graphicFrameLocks noChangeAspect="1"/>
              </p:cNvGraphicFramePr>
              <p:nvPr/>
            </p:nvGraphicFramePr>
            <p:xfrm>
              <a:off x="6626" y="1255"/>
              <a:ext cx="1869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" name="" r:id="rId10" imgW="457200" imgH="177165" progId="Equation.DSMT4">
                      <p:embed/>
                    </p:oleObj>
                  </mc:Choice>
                  <mc:Fallback>
                    <p:oleObj name="" r:id="rId10" imgW="4572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6626" y="1255"/>
                            <a:ext cx="1869" cy="72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" name="Object -2147482616"/>
              <p:cNvGraphicFramePr>
                <a:graphicFrameLocks noChangeAspect="1"/>
              </p:cNvGraphicFramePr>
              <p:nvPr/>
            </p:nvGraphicFramePr>
            <p:xfrm>
              <a:off x="5043" y="1850"/>
              <a:ext cx="3272" cy="8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" name="" r:id="rId11" imgW="800100" imgH="203200" progId="Equation.DSMT4">
                      <p:embed/>
                    </p:oleObj>
                  </mc:Choice>
                  <mc:Fallback>
                    <p:oleObj name="" r:id="rId11" imgW="800100" imgH="203200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5043" y="1850"/>
                            <a:ext cx="3272" cy="82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7" name="Content Placeholder -2147482448"/>
            <p:cNvGraphicFramePr>
              <a:graphicFrameLocks noChangeAspect="1"/>
            </p:cNvGraphicFramePr>
            <p:nvPr/>
          </p:nvGraphicFramePr>
          <p:xfrm>
            <a:off x="3101" y="1214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" name="" r:id="rId13" imgW="152400" imgH="177165" progId="Equation.DSMT4">
                    <p:embed/>
                  </p:oleObj>
                </mc:Choice>
                <mc:Fallback>
                  <p:oleObj name="" r:id="rId13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101" y="1214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600755" y="99873"/>
            <a:ext cx="6959600" cy="73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170" algn="l"/>
              </a:tabLst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I. Hình đồng dạng phối cảnh (Hình vị tự)</a:t>
            </a:r>
            <a:endParaRPr kumimoji="0" lang="en-US" altLang="en-US" sz="28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5455" y="1778000"/>
            <a:ext cx="2515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Nhận xét: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 rot="5400000">
            <a:off x="8675634" y="3206960"/>
            <a:ext cx="6891246" cy="676826"/>
            <a:chOff x="4871257" y="213657"/>
            <a:chExt cx="7501721" cy="676826"/>
          </a:xfrm>
        </p:grpSpPr>
        <p:sp>
          <p:nvSpPr>
            <p:cNvPr id="28" name="Rectangle: Rounded Corners 28"/>
            <p:cNvSpPr/>
            <p:nvPr/>
          </p:nvSpPr>
          <p:spPr>
            <a:xfrm>
              <a:off x="4871257" y="23679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00710" y="5606415"/>
            <a:ext cx="5080000" cy="521970"/>
            <a:chOff x="946" y="8829"/>
            <a:chExt cx="8000" cy="822"/>
          </a:xfrm>
        </p:grpSpPr>
        <p:grpSp>
          <p:nvGrpSpPr>
            <p:cNvPr id="20" name="Group 19"/>
            <p:cNvGrpSpPr/>
            <p:nvPr/>
          </p:nvGrpSpPr>
          <p:grpSpPr>
            <a:xfrm>
              <a:off x="946" y="8829"/>
              <a:ext cx="8000" cy="822"/>
              <a:chOff x="946" y="8829"/>
              <a:chExt cx="8000" cy="822"/>
            </a:xfrm>
          </p:grpSpPr>
          <p:sp>
            <p:nvSpPr>
              <p:cNvPr id="17" name="Text Box 16"/>
              <p:cNvSpPr txBox="1"/>
              <p:nvPr/>
            </p:nvSpPr>
            <p:spPr>
              <a:xfrm>
                <a:off x="946" y="8829"/>
                <a:ext cx="800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indent="0"/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Tỉ số vị tự</a:t>
                </a:r>
                <a:endPara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aphicFrame>
        <p:nvGraphicFramePr>
          <p:cNvPr id="6" name="Content Placeholder -2147482611"/>
          <p:cNvGraphicFramePr>
            <a:graphicFrameLocks noChangeAspect="1"/>
          </p:cNvGraphicFramePr>
          <p:nvPr>
            <p:ph sz="half" idx="1"/>
          </p:nvPr>
        </p:nvGraphicFramePr>
        <p:xfrm>
          <a:off x="2378710" y="5371307"/>
          <a:ext cx="2014220" cy="992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" imgW="825500" imgH="419100" progId="Equation.DSMT4">
                  <p:embed/>
                </p:oleObj>
              </mc:Choice>
              <mc:Fallback>
                <p:oleObj name="" r:id="rId1" imgW="825500" imgH="419100" progId="Equation.DSMT4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78710" y="5371307"/>
                        <a:ext cx="2014220" cy="9925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410" y="734060"/>
            <a:ext cx="4513580" cy="29825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Object -2147482616"/>
          <p:cNvGraphicFramePr>
            <a:graphicFrameLocks noChangeAspect="1"/>
          </p:cNvGraphicFramePr>
          <p:nvPr>
            <p:ph sz="half" idx="2"/>
          </p:nvPr>
        </p:nvGraphicFramePr>
        <p:xfrm>
          <a:off x="4029710" y="3368199"/>
          <a:ext cx="181356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4" imgW="698500" imgH="177165" progId="Equation.DSMT4">
                  <p:embed/>
                </p:oleObj>
              </mc:Choice>
              <mc:Fallback>
                <p:oleObj name="" r:id="rId4" imgW="6985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29710" y="3368199"/>
                        <a:ext cx="1813560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265430" y="4070985"/>
            <a:ext cx="11660505" cy="530225"/>
            <a:chOff x="203" y="7011"/>
            <a:chExt cx="18363" cy="835"/>
          </a:xfrm>
        </p:grpSpPr>
        <p:graphicFrame>
          <p:nvGraphicFramePr>
            <p:cNvPr id="7" name="Object -2147482616"/>
            <p:cNvGraphicFramePr>
              <a:graphicFrameLocks noChangeAspect="1"/>
            </p:cNvGraphicFramePr>
            <p:nvPr/>
          </p:nvGraphicFramePr>
          <p:xfrm>
            <a:off x="2198" y="7092"/>
            <a:ext cx="2856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" name="" r:id="rId6" imgW="698500" imgH="177165" progId="Equation.DSMT4">
                    <p:embed/>
                  </p:oleObj>
                </mc:Choice>
                <mc:Fallback>
                  <p:oleObj name="" r:id="rId6" imgW="6985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198" y="7092"/>
                          <a:ext cx="2856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2" name="Group 21"/>
            <p:cNvGrpSpPr/>
            <p:nvPr/>
          </p:nvGrpSpPr>
          <p:grpSpPr>
            <a:xfrm>
              <a:off x="203" y="7011"/>
              <a:ext cx="18363" cy="835"/>
              <a:chOff x="166" y="5670"/>
              <a:chExt cx="18363" cy="835"/>
            </a:xfrm>
          </p:grpSpPr>
          <p:sp>
            <p:nvSpPr>
              <p:cNvPr id="101" name="Text Box 100"/>
              <p:cNvSpPr txBox="1"/>
              <p:nvPr/>
            </p:nvSpPr>
            <p:spPr>
              <a:xfrm>
                <a:off x="166" y="5670"/>
                <a:ext cx="18363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/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Tứ giác                  là </a:t>
                </a:r>
                <a:r>
                  <a:rPr lang="en-US" sz="2800" b="0" i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đồng dạng phối cảnh</a:t>
                </a: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(hay </a:t>
                </a:r>
                <a:r>
                  <a:rPr lang="en-US" sz="2800" b="0" i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vị tự</a:t>
                </a: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với tứ giác  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15" name="Object -2147482616"/>
              <p:cNvGraphicFramePr>
                <a:graphicFrameLocks noChangeAspect="1"/>
              </p:cNvGraphicFramePr>
              <p:nvPr/>
            </p:nvGraphicFramePr>
            <p:xfrm>
              <a:off x="16325" y="5785"/>
              <a:ext cx="1869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" name="" r:id="rId8" imgW="457200" imgH="177165" progId="Equation.DSMT4">
                      <p:embed/>
                    </p:oleObj>
                  </mc:Choice>
                  <mc:Fallback>
                    <p:oleObj name="" r:id="rId8" imgW="4572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6325" y="5785"/>
                            <a:ext cx="1869" cy="72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26" name="Group 25"/>
          <p:cNvGrpSpPr/>
          <p:nvPr/>
        </p:nvGrpSpPr>
        <p:grpSpPr>
          <a:xfrm>
            <a:off x="452940" y="2554605"/>
            <a:ext cx="7035491" cy="1383665"/>
            <a:chOff x="-414" y="1859"/>
            <a:chExt cx="11080" cy="2179"/>
          </a:xfrm>
        </p:grpSpPr>
        <p:grpSp>
          <p:nvGrpSpPr>
            <p:cNvPr id="10" name="Group 9"/>
            <p:cNvGrpSpPr/>
            <p:nvPr/>
          </p:nvGrpSpPr>
          <p:grpSpPr>
            <a:xfrm>
              <a:off x="-414" y="1859"/>
              <a:ext cx="11080" cy="2179"/>
              <a:chOff x="-99" y="2142"/>
              <a:chExt cx="11080" cy="217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-99" y="2142"/>
                <a:ext cx="11080" cy="2179"/>
                <a:chOff x="-941" y="1818"/>
                <a:chExt cx="17795" cy="2179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-941" y="1818"/>
                  <a:ext cx="17795" cy="21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Từ điểm     “thu nhỏ” hai lần tứ giác              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sẽ nhận được tứ giác    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aphicFrame>
              <p:nvGraphicFramePr>
                <p:cNvPr id="4" name="Object -2147482616"/>
                <p:cNvGraphicFramePr>
                  <a:graphicFrameLocks noChangeAspect="1"/>
                </p:cNvGraphicFramePr>
                <p:nvPr/>
              </p:nvGraphicFramePr>
              <p:xfrm>
                <a:off x="13474" y="2108"/>
                <a:ext cx="2737" cy="72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5" name="" r:id="rId10" imgW="457200" imgH="177165" progId="Equation.DSMT4">
                        <p:embed/>
                      </p:oleObj>
                    </mc:Choice>
                    <mc:Fallback>
                      <p:oleObj name="" r:id="rId10" imgW="457200" imgH="177165" progId="Equation.DSMT4">
                        <p:embed/>
                        <p:pic>
                          <p:nvPicPr>
                            <p:cNvPr id="0" name="Picture 3075"/>
                            <p:cNvPicPr/>
                            <p:nvPr/>
                          </p:nvPicPr>
                          <p:blipFill>
                            <a:blip r:embed="rId11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3474" y="2108"/>
                              <a:ext cx="2737" cy="720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3" name="Content Placeholder -2147482448"/>
              <p:cNvGraphicFramePr>
                <a:graphicFrameLocks noChangeAspect="1"/>
              </p:cNvGraphicFramePr>
              <p:nvPr/>
            </p:nvGraphicFramePr>
            <p:xfrm>
              <a:off x="2235" y="2496"/>
              <a:ext cx="584" cy="7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" name="" r:id="rId12" imgW="152400" imgH="177165" progId="Equation.DSMT4">
                      <p:embed/>
                    </p:oleObj>
                  </mc:Choice>
                  <mc:Fallback>
                    <p:oleObj name="" r:id="rId12" imgW="1524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2235" y="2496"/>
                            <a:ext cx="584" cy="72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25" name="Group 24"/>
          <p:cNvGrpSpPr/>
          <p:nvPr/>
        </p:nvGrpSpPr>
        <p:grpSpPr>
          <a:xfrm>
            <a:off x="465455" y="4838700"/>
            <a:ext cx="8054340" cy="521970"/>
            <a:chOff x="733" y="7620"/>
            <a:chExt cx="12684" cy="822"/>
          </a:xfrm>
        </p:grpSpPr>
        <p:sp>
          <p:nvSpPr>
            <p:cNvPr id="103" name="Text Box 102"/>
            <p:cNvSpPr txBox="1"/>
            <p:nvPr/>
          </p:nvSpPr>
          <p:spPr>
            <a:xfrm>
              <a:off x="733" y="7620"/>
              <a:ext cx="1268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Điểm     là tâm đồng dạng phối cảnh </a:t>
              </a:r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3" name="Content Placeholder -2147482448"/>
            <p:cNvGraphicFramePr>
              <a:graphicFrameLocks noChangeAspect="1"/>
            </p:cNvGraphicFramePr>
            <p:nvPr/>
          </p:nvGraphicFramePr>
          <p:xfrm>
            <a:off x="2419" y="7630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" name="" r:id="rId14" imgW="152400" imgH="177165" progId="Equation.DSMT4">
                    <p:embed/>
                  </p:oleObj>
                </mc:Choice>
                <mc:Fallback>
                  <p:oleObj name="" r:id="rId14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419" y="7630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32" grpId="0"/>
      <p:bldP spid="3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12390" y="347980"/>
            <a:ext cx="8890000" cy="2030095"/>
          </a:xfrm>
        </p:spPr>
        <p:txBody>
          <a:bodyPr>
            <a:noAutofit/>
          </a:bodyPr>
          <a:p>
            <a:pPr marL="0" indent="0">
              <a:lnSpc>
                <a:spcPct val="150000"/>
              </a:lnSpc>
              <a:buNone/>
            </a:pPr>
            <a:r>
              <a:rPr lang="en-US" sz="27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 luận:</a:t>
            </a:r>
            <a:r>
              <a:rPr lang="en-US" sz="27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>
                <a:latin typeface="Arial" panose="020B0604020202020204" pitchFamily="34" charset="0"/>
                <a:cs typeface="Arial" panose="020B0604020202020204" pitchFamily="34" charset="0"/>
              </a:rPr>
              <a:t> Bằng cách “phóng to” (nếu tỉ số vị tự         ) hay “thu nhỏ” (nếu tỉ số vị tự          ) hình H ta sẽ nhận được hình H’ đồng dạng phối cảnh (hay vị tự) với hình H </a:t>
            </a:r>
            <a:endParaRPr lang="en-US" sz="27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038860" y="3071495"/>
            <a:ext cx="977836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Chú ý: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Hình H’ là hình đồng dạng phối cảnh (hay hình vị tự) tỉ số  k của hình H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!!3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89535" y="0"/>
            <a:ext cx="2332355" cy="2099310"/>
          </a:xfrm>
          <a:prstGeom prst="rect">
            <a:avLst/>
          </a:prstGeom>
        </p:spPr>
      </p:pic>
      <p:pic>
        <p:nvPicPr>
          <p:cNvPr id="1026" name="!!3" descr="Chuyên đề về xác định công thức của hợp chất vô cơ và hữu cơ - Tech12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" y="5147945"/>
            <a:ext cx="1887855" cy="155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: Rounded Corners 28"/>
          <p:cNvSpPr/>
          <p:nvPr/>
        </p:nvSpPr>
        <p:spPr>
          <a:xfrm rot="5400000">
            <a:off x="8527799" y="2791101"/>
            <a:ext cx="6643540" cy="694792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5400000">
            <a:off x="8549820" y="3199565"/>
            <a:ext cx="6526119" cy="490697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612390" y="347980"/>
            <a:ext cx="8890000" cy="2029460"/>
            <a:chOff x="4114" y="548"/>
            <a:chExt cx="14000" cy="3196"/>
          </a:xfrm>
        </p:grpSpPr>
        <p:graphicFrame>
          <p:nvGraphicFramePr>
            <p:cNvPr id="15" name="Object -2147482616"/>
            <p:cNvGraphicFramePr>
              <a:graphicFrameLocks noChangeAspect="1"/>
            </p:cNvGraphicFramePr>
            <p:nvPr/>
          </p:nvGraphicFramePr>
          <p:xfrm>
            <a:off x="15685" y="844"/>
            <a:ext cx="1350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" name="" r:id="rId3" imgW="330200" imgH="177165" progId="Equation.DSMT4">
                    <p:embed/>
                  </p:oleObj>
                </mc:Choice>
                <mc:Fallback>
                  <p:oleObj name="" r:id="rId3" imgW="3302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5685" y="844"/>
                          <a:ext cx="1350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" name="Object -2147482616"/>
            <p:cNvGraphicFramePr>
              <a:graphicFrameLocks noChangeAspect="1"/>
            </p:cNvGraphicFramePr>
            <p:nvPr/>
          </p:nvGraphicFramePr>
          <p:xfrm>
            <a:off x="11198" y="1809"/>
            <a:ext cx="1350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" name="" r:id="rId5" imgW="330200" imgH="177165" progId="Equation.DSMT4">
                    <p:embed/>
                  </p:oleObj>
                </mc:Choice>
                <mc:Fallback>
                  <p:oleObj name="" r:id="rId5" imgW="3302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1198" y="1809"/>
                          <a:ext cx="1350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5" grpId="0"/>
      <p:bldP spid="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6565" y="4140200"/>
            <a:ext cx="10215880" cy="138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 biết 2 hình chữ nhật            và              minh họa bức ảnh ở Hình 90 có đồng dạng phối cảnh hay không?</a:t>
            </a:r>
            <a:endParaRPr 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Nếu có hãy chỉ ra tâm đồng dạng phối cảnh.</a:t>
            </a:r>
            <a:endParaRPr 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 Box 99"/>
          <p:cNvSpPr txBox="1"/>
          <p:nvPr/>
        </p:nvSpPr>
        <p:spPr>
          <a:xfrm>
            <a:off x="673735" y="76644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1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charset="0"/>
              </a:rPr>
              <a:t>*</a:t>
            </a:r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Ví dụ 1: SGK – Trang 87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150110" y="1288415"/>
            <a:ext cx="6828790" cy="254635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Rectangle: Rounded Corners 28"/>
          <p:cNvSpPr/>
          <p:nvPr/>
        </p:nvSpPr>
        <p:spPr>
          <a:xfrm rot="5400000">
            <a:off x="8670572" y="3061407"/>
            <a:ext cx="6777145" cy="653696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5400000">
            <a:off x="9520556" y="3453130"/>
            <a:ext cx="50774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Content Placeholder 17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45860" y="4123055"/>
            <a:ext cx="1358900" cy="48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18"/>
          <p:cNvPicPr/>
          <p:nvPr/>
        </p:nvPicPr>
        <p:blipFill>
          <a:blip r:embed="rId3"/>
          <a:stretch>
            <a:fillRect/>
          </a:stretch>
        </p:blipFill>
        <p:spPr>
          <a:xfrm>
            <a:off x="4677410" y="4168140"/>
            <a:ext cx="1101725" cy="4337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!!4"/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  <p:bldP spid="13" grpId="0"/>
      <p:bldP spid="13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0</TotalTime>
  <Words>3199</Words>
  <Application>WPS Presentation</Application>
  <PresentationFormat>Widescreen</PresentationFormat>
  <Paragraphs>140</Paragraphs>
  <Slides>15</Slides>
  <Notes>10</Notes>
  <HiddenSlides>0</HiddenSlides>
  <MMClips>1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50</vt:i4>
      </vt:variant>
      <vt:variant>
        <vt:lpstr>幻灯片标题</vt:lpstr>
      </vt:variant>
      <vt:variant>
        <vt:i4>15</vt:i4>
      </vt:variant>
    </vt:vector>
  </HeadingPairs>
  <TitlesOfParts>
    <vt:vector size="77" baseType="lpstr">
      <vt:lpstr>Arial</vt:lpstr>
      <vt:lpstr>SimSun</vt:lpstr>
      <vt:lpstr>Wingdings</vt:lpstr>
      <vt:lpstr>Times New Roman</vt:lpstr>
      <vt:lpstr>Tahoma</vt:lpstr>
      <vt:lpstr>Calibri</vt:lpstr>
      <vt:lpstr>Rockwell</vt:lpstr>
      <vt:lpstr>Microsoft YaHei</vt:lpstr>
      <vt:lpstr>Arial Unicode MS</vt:lpstr>
      <vt:lpstr>Calibri Light</vt:lpstr>
      <vt:lpstr>Office Theme</vt:lpstr>
      <vt:lpstr>1_Office Theme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 HÌNH ĐỒNG DẠNG (TIẾT 1)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190</cp:revision>
  <dcterms:created xsi:type="dcterms:W3CDTF">2021-06-07T13:44:00Z</dcterms:created>
  <dcterms:modified xsi:type="dcterms:W3CDTF">2023-07-25T17:13:49Z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AAA69D0F72ED4EF3AB6542A85E5C62CC</vt:lpwstr>
  </property>
  <property fmtid="{D5CDD505-2E9C-101B-9397-08002B2CF9AE}" pid="4" name="KSOProductBuildVer">
    <vt:lpwstr>1033-11.2.0.11537</vt:lpwstr>
  </property>
</Properties>
</file>