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57" r:id="rId6"/>
    <p:sldId id="316" r:id="rId7"/>
    <p:sldId id="258" r:id="rId8"/>
    <p:sldId id="317" r:id="rId9"/>
    <p:sldId id="318" r:id="rId10"/>
    <p:sldId id="309"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zhenbo" initials="y" lastIdx="1" clrIdx="0">
    <p:extLst>
      <p:ext uri="{19B8F6BF-5375-455C-9EA6-DF929625EA0E}">
        <p15:presenceInfo xmlns:p15="http://schemas.microsoft.com/office/powerpoint/2012/main" userId="S-1-5-21-2973485031-1523744116-342842327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19F"/>
    <a:srgbClr val="E2891E"/>
    <a:srgbClr val="000000"/>
    <a:srgbClr val="B6954A"/>
    <a:srgbClr val="416529"/>
    <a:srgbClr val="4112EE"/>
    <a:srgbClr val="3CC453"/>
    <a:srgbClr val="16EA76"/>
    <a:srgbClr val="F7093C"/>
    <a:srgbClr val="270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208" autoAdjust="0"/>
  </p:normalViewPr>
  <p:slideViewPr>
    <p:cSldViewPr snapToGrid="0">
      <p:cViewPr varScale="1">
        <p:scale>
          <a:sx n="78" d="100"/>
          <a:sy n="78" d="100"/>
        </p:scale>
        <p:origin x="507"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177576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r>
              <a:rPr lang="vi-VN" sz="1200" b="1" i="1" dirty="0">
                <a:solidFill>
                  <a:srgbClr val="333333"/>
                </a:solidFill>
                <a:effectLst/>
                <a:latin typeface="+mj-lt"/>
              </a:rPr>
              <a:t>Tessellations là một kỹ thuật trong trang trí sử dụng các khối hình học để tạo nên họa tiết trang trí có tính lặp lại và thẩm mỹ cao, được cho rằng đã xuất hiện từ 4000 năm TCN.</a:t>
            </a:r>
            <a:endParaRPr lang="vi-VN" sz="1200" b="0" i="0" dirty="0">
              <a:solidFill>
                <a:srgbClr val="333333"/>
              </a:solidFill>
              <a:effectLst/>
              <a:latin typeface="+mj-lt"/>
            </a:endParaRPr>
          </a:p>
          <a:p>
            <a:pPr algn="just"/>
            <a:r>
              <a:rPr lang="vi-VN" sz="1200" b="0" i="0" dirty="0">
                <a:solidFill>
                  <a:srgbClr val="333333"/>
                </a:solidFill>
                <a:effectLst/>
                <a:latin typeface="+mj-lt"/>
              </a:rPr>
              <a:t>Trải qua hàng ngàn năm hình thành và phát triển, tessellations dường như chưa bao giờ ngừng thể hiện nét quyến rũ của đứa con lai giữa Toán học và Nghệ thuật. Các nhà sáng tạo trên nhiều lĩnh vực ứng dụng từ xa xưa đến nay đã và đang cho ra đời những phân nhánh thú vị với Tessellations.</a:t>
            </a:r>
          </a:p>
          <a:p>
            <a:pPr algn="just"/>
            <a:r>
              <a:rPr lang="vi-VN" sz="1200" b="0" i="0" dirty="0">
                <a:solidFill>
                  <a:srgbClr val="333333"/>
                </a:solidFill>
                <a:effectLst/>
                <a:latin typeface="+mj-lt"/>
              </a:rPr>
              <a:t>Sau đây, chúng ta sẽ cùng điểm qua những nghệ sĩ và công trình sáng tạo tiêu biểu về tessellation.</a:t>
            </a:r>
          </a:p>
          <a:p>
            <a:pPr algn="just"/>
            <a:r>
              <a:rPr lang="vi-VN" sz="1200" b="1" i="0" dirty="0">
                <a:solidFill>
                  <a:srgbClr val="333333"/>
                </a:solidFill>
                <a:effectLst/>
                <a:latin typeface="+mj-lt"/>
              </a:rPr>
              <a:t>* M. C. Escher:</a:t>
            </a:r>
            <a:endParaRPr lang="vi-VN" sz="1200" b="0" i="0" dirty="0">
              <a:solidFill>
                <a:srgbClr val="333333"/>
              </a:solidFill>
              <a:effectLst/>
              <a:latin typeface="+mj-lt"/>
            </a:endParaRPr>
          </a:p>
          <a:p>
            <a:pPr algn="just"/>
            <a:r>
              <a:rPr lang="vi-VN" sz="1200" b="0" i="0" dirty="0">
                <a:solidFill>
                  <a:srgbClr val="333333"/>
                </a:solidFill>
                <a:effectLst/>
                <a:latin typeface="+mj-lt"/>
              </a:rPr>
              <a:t>Nghệ sĩ thế kỷ 20 Maurits Cornelis Escher đã những tác phẩm đa chất liệu, thể nghiệm xung quanh quy luật thị giác và kỹ thuật tessellation. Khối sản phẩm đồ sộ của ông nhận được sự công nhận gần như ngay lập tức bởi các nhà khoa học và toán học.</a:t>
            </a:r>
          </a:p>
          <a:p>
            <a:endParaRPr lang="en-US" dirty="0"/>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99950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285750" indent="-285750" algn="just">
              <a:spcBef>
                <a:spcPts val="600"/>
              </a:spcBef>
              <a:spcAft>
                <a:spcPts val="600"/>
              </a:spcAft>
              <a:buFontTx/>
              <a:buChar char="-"/>
            </a:pPr>
            <a:r>
              <a:rPr lang="en-US" sz="1800" dirty="0">
                <a:solidFill>
                  <a:srgbClr val="000000"/>
                </a:solidFill>
                <a:effectLst/>
                <a:latin typeface="Times New Roman" panose="02020603050405020304" pitchFamily="18" charset="0"/>
                <a:ea typeface="Calibri" panose="020F0502020204030204" pitchFamily="34" charset="0"/>
              </a:rPr>
              <a:t>GV </a:t>
            </a:r>
            <a:r>
              <a:rPr lang="vi-VN" sz="1800" dirty="0">
                <a:solidFill>
                  <a:srgbClr val="000000"/>
                </a:solidFill>
                <a:effectLst/>
                <a:latin typeface="Times New Roman" panose="02020603050405020304" pitchFamily="18" charset="0"/>
                <a:ea typeface="Calibri" panose="020F0502020204030204" pitchFamily="34" charset="0"/>
              </a:rPr>
              <a:t>hỗ trợ</a:t>
            </a:r>
            <a:r>
              <a:rPr lang="en-US" sz="1800" dirty="0">
                <a:solidFill>
                  <a:srgbClr val="000000"/>
                </a:solidFill>
                <a:effectLst/>
                <a:latin typeface="Times New Roman" panose="02020603050405020304" pitchFamily="18" charset="0"/>
                <a:ea typeface="Calibri" panose="020F0502020204030204" pitchFamily="34" charset="0"/>
              </a:rPr>
              <a:t> </a:t>
            </a:r>
            <a:r>
              <a:rPr lang="vi-VN" sz="1800" dirty="0">
                <a:solidFill>
                  <a:srgbClr val="000000"/>
                </a:solidFill>
                <a:effectLst/>
                <a:latin typeface="Times New Roman" panose="02020603050405020304" pitchFamily="18" charset="0"/>
                <a:ea typeface="Calibri" panose="020F0502020204030204" pitchFamily="34" charset="0"/>
              </a:rPr>
              <a:t>chụp và chiếu một số sản phẩm đẹp mắt, có tính ứng dụng cao, ... để HS trình bày.</a:t>
            </a:r>
          </a:p>
          <a:p>
            <a:pPr marL="285750" indent="-285750" algn="just">
              <a:spcBef>
                <a:spcPts val="600"/>
              </a:spcBef>
              <a:spcAft>
                <a:spcPts val="600"/>
              </a:spcAft>
              <a:buFontTx/>
              <a:buChar char="-"/>
            </a:pPr>
            <a:r>
              <a:rPr lang="vi-VN" sz="1800" dirty="0">
                <a:solidFill>
                  <a:srgbClr val="000000"/>
                </a:solidFill>
                <a:effectLst/>
                <a:latin typeface="Times New Roman" panose="02020603050405020304" pitchFamily="18" charset="0"/>
                <a:ea typeface="Calibri" panose="020F0502020204030204" pitchFamily="34" charset="0"/>
              </a:rPr>
              <a:t>GV tổ chức cho HS trong lớp nhận xét, thảo luận, phản biện lẫn nhau, chấm điểm.</a:t>
            </a: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401385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indent="0" algn="just">
              <a:spcBef>
                <a:spcPts val="600"/>
              </a:spcBef>
              <a:spcAft>
                <a:spcPts val="600"/>
              </a:spcAft>
              <a:buFontTx/>
              <a:buNone/>
            </a:pPr>
            <a:r>
              <a:rPr lang="vi-VN" sz="1800" dirty="0">
                <a:solidFill>
                  <a:srgbClr val="000000"/>
                </a:solidFill>
                <a:effectLst/>
                <a:latin typeface="Times New Roman" panose="02020603050405020304" pitchFamily="18" charset="0"/>
                <a:ea typeface="Calibri" panose="020F0502020204030204" pitchFamily="34" charset="0"/>
              </a:rPr>
              <a:t>- Rút kinh nghiệm: GV cố vấn, hỗ trợ để HS sửa chữa, nâng cấp sản phẩm. Chuẩn hóa kiến thức.</a:t>
            </a:r>
          </a:p>
          <a:p>
            <a:pPr marL="285750" indent="-285750" algn="just">
              <a:spcBef>
                <a:spcPts val="600"/>
              </a:spcBef>
              <a:spcAft>
                <a:spcPts val="600"/>
              </a:spcAft>
              <a:buFontTx/>
              <a:buChar char="-"/>
            </a:pPr>
            <a:r>
              <a:rPr lang="vi-VN" sz="1800" dirty="0">
                <a:solidFill>
                  <a:srgbClr val="111111"/>
                </a:solidFill>
                <a:effectLst/>
                <a:latin typeface="Times New Roman" panose="02020603050405020304" pitchFamily="18" charset="0"/>
                <a:ea typeface="Calibri" panose="020F0502020204030204" pitchFamily="34" charset="0"/>
              </a:rPr>
              <a:t>GV thu thập sản phẩm và báo cáo lưu để trưng bày.  </a:t>
            </a:r>
          </a:p>
          <a:p>
            <a:pPr marL="285750" indent="-285750" algn="just">
              <a:spcBef>
                <a:spcPts val="600"/>
              </a:spcBef>
              <a:spcAft>
                <a:spcPts val="600"/>
              </a:spcAft>
              <a:buFontTx/>
              <a:buChar char="-"/>
            </a:pPr>
            <a:r>
              <a:rPr lang="vi-VN" sz="1800" dirty="0">
                <a:solidFill>
                  <a:srgbClr val="111111"/>
                </a:solidFill>
                <a:effectLst/>
                <a:latin typeface="Times New Roman" panose="02020603050405020304" pitchFamily="18" charset="0"/>
                <a:ea typeface="Calibri" panose="020F0502020204030204" pitchFamily="34" charset="0"/>
              </a:rPr>
              <a:t>GV cho HS xem video một số sản phẩm cắt gấp giấy nghệ thuật có sử dụng cấu trúc hình học fractal và có dạng </a:t>
            </a:r>
            <a:r>
              <a:rPr lang="vi-VN" sz="1800" dirty="0">
                <a:solidFill>
                  <a:srgbClr val="333333"/>
                </a:solidFill>
                <a:latin typeface="+mj-lt"/>
              </a:rPr>
              <a:t>Tessellations.</a:t>
            </a:r>
            <a:endParaRPr lang="vi-VN" sz="1800" dirty="0">
              <a:solidFill>
                <a:srgbClr val="111111"/>
              </a:solidFill>
              <a:effectLst/>
              <a:latin typeface="Times New Roman" panose="02020603050405020304" pitchFamily="18" charset="0"/>
              <a:ea typeface="Calibri" panose="020F0502020204030204" pitchFamily="34" charset="0"/>
            </a:endParaRPr>
          </a:p>
          <a:p>
            <a:pPr marL="0" indent="0" algn="just">
              <a:spcBef>
                <a:spcPts val="600"/>
              </a:spcBef>
              <a:spcAft>
                <a:spcPts val="600"/>
              </a:spcAft>
              <a:buFontTx/>
              <a:buNone/>
            </a:pPr>
            <a:r>
              <a:rPr lang="vi-VN" sz="1800" dirty="0">
                <a:solidFill>
                  <a:srgbClr val="000000"/>
                </a:solidFill>
                <a:effectLst/>
                <a:latin typeface="Times New Roman" panose="02020603050405020304" pitchFamily="18" charset="0"/>
                <a:ea typeface="Calibri" panose="020F0502020204030204" pitchFamily="34" charset="0"/>
              </a:rPr>
              <a:t>- GV có thể khơi gợi hứng thú cho HS có năng khiếu nghệ thuật, thiết kế, ... Cho HS quan sát một số những sản phẩm tiêu biểu khác.</a:t>
            </a: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263412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indent="0" algn="just">
              <a:spcBef>
                <a:spcPts val="600"/>
              </a:spcBef>
              <a:spcAft>
                <a:spcPts val="600"/>
              </a:spcAft>
              <a:buFontTx/>
              <a:buNone/>
            </a:pPr>
            <a:r>
              <a:rPr lang="vi-VN" sz="1800" dirty="0">
                <a:solidFill>
                  <a:srgbClr val="000000"/>
                </a:solidFill>
                <a:effectLst/>
                <a:latin typeface="Times New Roman" panose="02020603050405020304" pitchFamily="18" charset="0"/>
                <a:ea typeface="Calibri" panose="020F0502020204030204" pitchFamily="34" charset="0"/>
              </a:rPr>
              <a:t>- Rút kinh nghiệm: GV cố vấn, hỗ trợ để HS sửa chữa, nâng cấp sản phẩm. Chuẩn hóa kiến thức.</a:t>
            </a:r>
          </a:p>
          <a:p>
            <a:pPr marL="0" indent="0" algn="just">
              <a:spcBef>
                <a:spcPts val="600"/>
              </a:spcBef>
              <a:spcAft>
                <a:spcPts val="600"/>
              </a:spcAft>
              <a:buFontTx/>
              <a:buNone/>
            </a:pPr>
            <a:r>
              <a:rPr lang="vi-VN" sz="1800" dirty="0">
                <a:solidFill>
                  <a:srgbClr val="111111"/>
                </a:solidFill>
                <a:effectLst/>
                <a:latin typeface="Times New Roman" panose="02020603050405020304" pitchFamily="18" charset="0"/>
                <a:ea typeface="Calibri" panose="020F0502020204030204" pitchFamily="34" charset="0"/>
              </a:rPr>
              <a:t>- GV thu thập sản phẩm và báo cáo lưu để trưng bày.  </a:t>
            </a:r>
          </a:p>
          <a:p>
            <a:pPr marL="0" indent="0" algn="just">
              <a:spcBef>
                <a:spcPts val="600"/>
              </a:spcBef>
              <a:spcAft>
                <a:spcPts val="600"/>
              </a:spcAft>
              <a:buFontTx/>
              <a:buNone/>
            </a:pPr>
            <a:r>
              <a:rPr lang="vi-VN" sz="1800" dirty="0">
                <a:solidFill>
                  <a:srgbClr val="000000"/>
                </a:solidFill>
                <a:effectLst/>
                <a:latin typeface="Times New Roman" panose="02020603050405020304" pitchFamily="18" charset="0"/>
                <a:ea typeface="Calibri" panose="020F0502020204030204" pitchFamily="34" charset="0"/>
              </a:rPr>
              <a:t>- GV có thể khơi gợi hứng thú cho HS có năng khiếu nghệ thuật, thiết kế, ... Cho HS quan sát một số những sản phẩm tiêu biểu khác.</a:t>
            </a: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234676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4031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vi-VN" sz="5000" b="1" dirty="0">
                <a:solidFill>
                  <a:schemeClr val="accent2">
                    <a:lumMod val="75000"/>
                  </a:schemeClr>
                </a:solidFill>
                <a:latin typeface="Times New Roman" panose="02020603050405020304" pitchFamily="18" charset="0"/>
                <a:cs typeface="Times New Roman" panose="02020603050405020304" pitchFamily="18" charset="0"/>
              </a:rPr>
              <a:t>Hình đồng dạng trong thực tiễn (3 tiết)</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715251" y="3877225"/>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4397104" y="2138683"/>
            <a:ext cx="6762750" cy="861774"/>
          </a:xfrm>
          <a:prstGeom prst="rect">
            <a:avLst/>
          </a:prstGeom>
          <a:noFill/>
        </p:spPr>
        <p:txBody>
          <a:bodyPr wrap="square">
            <a:spAutoFit/>
          </a:bodyPr>
          <a:lstStyle/>
          <a:p>
            <a:r>
              <a:rPr lang="en-US" sz="4800" b="1" dirty="0">
                <a:solidFill>
                  <a:schemeClr val="accent2">
                    <a:lumMod val="75000"/>
                  </a:schemeClr>
                </a:solidFill>
                <a:latin typeface="Times New Roman" panose="02020603050405020304" pitchFamily="18" charset="0"/>
                <a:cs typeface="Times New Roman" panose="02020603050405020304" pitchFamily="18" charset="0"/>
              </a:rPr>
              <a:t>Đ7-C3-Tiết 10</a:t>
            </a:r>
            <a:endParaRPr lang="en-US" sz="4800" dirty="0"/>
          </a:p>
        </p:txBody>
      </p:sp>
      <p:sp>
        <p:nvSpPr>
          <p:cNvPr id="7" name="Subtitle 2">
            <a:extLst>
              <a:ext uri="{FF2B5EF4-FFF2-40B4-BE49-F238E27FC236}">
                <a16:creationId xmlns:a16="http://schemas.microsoft.com/office/drawing/2014/main" id="{D05F6415-1E7C-453D-B6B7-DBF76BDA691B}"/>
              </a:ext>
            </a:extLst>
          </p:cNvPr>
          <p:cNvSpPr>
            <a:spLocks noGrp="1"/>
          </p:cNvSpPr>
          <p:nvPr/>
        </p:nvSpPr>
        <p:spPr>
          <a:xfrm>
            <a:off x="1811199" y="5177854"/>
            <a:ext cx="1060705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 KHÁNH LINH – THCS TRỌNG ĐIỂM – CẨM PHẢ</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25" name="Rectangle 8">
            <a:extLst>
              <a:ext uri="{FF2B5EF4-FFF2-40B4-BE49-F238E27FC236}">
                <a16:creationId xmlns:a16="http://schemas.microsoft.com/office/drawing/2014/main" id="{E5F907BA-4B64-D8DE-E72B-C21DFDAA0E0A}"/>
              </a:ext>
            </a:extLst>
          </p:cNvPr>
          <p:cNvSpPr>
            <a:spLocks noChangeArrowheads="1"/>
          </p:cNvSpPr>
          <p:nvPr/>
        </p:nvSpPr>
        <p:spPr bwMode="auto">
          <a:xfrm>
            <a:off x="1881700" y="5540187"/>
            <a:ext cx="357387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A7F01DFE-5159-0E3A-81EE-911D24E1D275}"/>
              </a:ext>
            </a:extLst>
          </p:cNvPr>
          <p:cNvSpPr txBox="1"/>
          <p:nvPr/>
        </p:nvSpPr>
        <p:spPr>
          <a:xfrm>
            <a:off x="244204" y="1144224"/>
            <a:ext cx="9377569" cy="548099"/>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vi-VN" sz="2800" b="1" dirty="0">
                <a:effectLst/>
                <a:latin typeface="Times New Roman" panose="02020603050405020304" pitchFamily="18" charset="0"/>
                <a:ea typeface="Calibri" panose="020F0502020204030204" pitchFamily="34" charset="0"/>
              </a:rPr>
              <a:t>Nhiệm vụ</a:t>
            </a:r>
            <a:r>
              <a:rPr lang="vi-VN" sz="2800" dirty="0">
                <a:effectLst/>
                <a:latin typeface="Times New Roman" panose="02020603050405020304" pitchFamily="18" charset="0"/>
                <a:ea typeface="Calibri" panose="020F0502020204030204" pitchFamily="34" charset="0"/>
              </a:rPr>
              <a:t>:“ Tạo 2 hình (phẳng) đồng dạng mà em thích”.</a:t>
            </a:r>
          </a:p>
        </p:txBody>
      </p:sp>
      <p:sp>
        <p:nvSpPr>
          <p:cNvPr id="13" name="TextBox 12">
            <a:extLst>
              <a:ext uri="{FF2B5EF4-FFF2-40B4-BE49-F238E27FC236}">
                <a16:creationId xmlns:a16="http://schemas.microsoft.com/office/drawing/2014/main" id="{EF845D4F-858D-0BEE-8483-E1CE11B648C7}"/>
              </a:ext>
            </a:extLst>
          </p:cNvPr>
          <p:cNvSpPr txBox="1"/>
          <p:nvPr/>
        </p:nvSpPr>
        <p:spPr>
          <a:xfrm>
            <a:off x="796022" y="1837655"/>
            <a:ext cx="18814774" cy="1846916"/>
          </a:xfrm>
          <a:prstGeom prst="rect">
            <a:avLst/>
          </a:prstGeom>
          <a:noFill/>
        </p:spPr>
        <p:txBody>
          <a:bodyPr wrap="square">
            <a:spAutoFit/>
          </a:bodyPr>
          <a:lstStyle/>
          <a:p>
            <a:pPr algn="just">
              <a:lnSpc>
                <a:spcPct val="115000"/>
              </a:lnSpc>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rPr>
              <a:t>1. Chuẩn bị:</a:t>
            </a: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 Dụng cụ: Kéo, thước, bút, giấy, ...</a:t>
            </a:r>
          </a:p>
          <a:p>
            <a:pPr algn="just">
              <a:lnSpc>
                <a:spcPct val="115000"/>
              </a:lnSpc>
              <a:spcBef>
                <a:spcPts val="600"/>
              </a:spcBef>
              <a:spcAft>
                <a:spcPts val="600"/>
              </a:spcAft>
            </a:pPr>
            <a:r>
              <a:rPr lang="vi-VN" sz="2800" dirty="0">
                <a:solidFill>
                  <a:srgbClr val="000000"/>
                </a:solidFill>
                <a:effectLst/>
                <a:latin typeface="Times New Roman" panose="02020603050405020304" pitchFamily="18" charset="0"/>
                <a:ea typeface="Calibri" panose="020F0502020204030204" pitchFamily="34" charset="0"/>
              </a:rPr>
              <a:t>+ Ý tưởng: Mẫu hình định tạo.</a:t>
            </a:r>
          </a:p>
        </p:txBody>
      </p:sp>
      <p:sp>
        <p:nvSpPr>
          <p:cNvPr id="16" name="TextBox 15">
            <a:extLst>
              <a:ext uri="{FF2B5EF4-FFF2-40B4-BE49-F238E27FC236}">
                <a16:creationId xmlns:a16="http://schemas.microsoft.com/office/drawing/2014/main" id="{A8F285FD-97E5-EB39-0330-5D65842504F6}"/>
              </a:ext>
            </a:extLst>
          </p:cNvPr>
          <p:cNvSpPr txBox="1"/>
          <p:nvPr/>
        </p:nvSpPr>
        <p:spPr>
          <a:xfrm>
            <a:off x="796022" y="3724068"/>
            <a:ext cx="18814774" cy="548099"/>
          </a:xfrm>
          <a:prstGeom prst="rect">
            <a:avLst/>
          </a:prstGeom>
          <a:noFill/>
        </p:spPr>
        <p:txBody>
          <a:bodyPr wrap="square">
            <a:spAutoFit/>
          </a:bodyPr>
          <a:lstStyle/>
          <a:p>
            <a:pPr algn="just">
              <a:lnSpc>
                <a:spcPct val="115000"/>
              </a:lnSpc>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rPr>
              <a:t>2. Cơ sở đánh giá sản phẩm tạo thành</a:t>
            </a:r>
          </a:p>
        </p:txBody>
      </p:sp>
      <p:sp>
        <p:nvSpPr>
          <p:cNvPr id="17" name="Speech Bubble: Rectangle 16">
            <a:extLst>
              <a:ext uri="{FF2B5EF4-FFF2-40B4-BE49-F238E27FC236}">
                <a16:creationId xmlns:a16="http://schemas.microsoft.com/office/drawing/2014/main" id="{7A147C84-2BDE-6419-8D82-829E182813D0}"/>
              </a:ext>
            </a:extLst>
          </p:cNvPr>
          <p:cNvSpPr/>
          <p:nvPr/>
        </p:nvSpPr>
        <p:spPr>
          <a:xfrm>
            <a:off x="1881700" y="5171846"/>
            <a:ext cx="6013939" cy="1211410"/>
          </a:xfrm>
          <a:prstGeom prst="wedgeRectCallout">
            <a:avLst>
              <a:gd name="adj1" fmla="val -22392"/>
              <a:gd name="adj2" fmla="val 876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Nêu những tiêu chí em cho là cần thiết trong thang điểm đánh giá sản phẩm.</a:t>
            </a: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2056665" y="-2974641"/>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25" name="Rectangle 8">
            <a:extLst>
              <a:ext uri="{FF2B5EF4-FFF2-40B4-BE49-F238E27FC236}">
                <a16:creationId xmlns:a16="http://schemas.microsoft.com/office/drawing/2014/main" id="{E5F907BA-4B64-D8DE-E72B-C21DFDAA0E0A}"/>
              </a:ext>
            </a:extLst>
          </p:cNvPr>
          <p:cNvSpPr>
            <a:spLocks noChangeArrowheads="1"/>
          </p:cNvSpPr>
          <p:nvPr/>
        </p:nvSpPr>
        <p:spPr bwMode="auto">
          <a:xfrm>
            <a:off x="1881700" y="5540187"/>
            <a:ext cx="357387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A7F01DFE-5159-0E3A-81EE-911D24E1D275}"/>
              </a:ext>
            </a:extLst>
          </p:cNvPr>
          <p:cNvSpPr txBox="1"/>
          <p:nvPr/>
        </p:nvSpPr>
        <p:spPr>
          <a:xfrm>
            <a:off x="337988" y="672947"/>
            <a:ext cx="9377569" cy="548099"/>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vi-VN" sz="2800" b="1" dirty="0">
                <a:effectLst/>
                <a:latin typeface="Times New Roman" panose="02020603050405020304" pitchFamily="18" charset="0"/>
                <a:ea typeface="Calibri" panose="020F0502020204030204" pitchFamily="34" charset="0"/>
              </a:rPr>
              <a:t>Nhiệm vụ</a:t>
            </a:r>
            <a:r>
              <a:rPr lang="vi-VN" sz="2800" dirty="0">
                <a:effectLst/>
                <a:latin typeface="Times New Roman" panose="02020603050405020304" pitchFamily="18" charset="0"/>
                <a:ea typeface="Calibri" panose="020F0502020204030204" pitchFamily="34" charset="0"/>
              </a:rPr>
              <a:t>:“ Tạo 2 hình (phẳng) đồng dạng mà em thích”.</a:t>
            </a:r>
          </a:p>
        </p:txBody>
      </p:sp>
      <p:sp>
        <p:nvSpPr>
          <p:cNvPr id="16" name="TextBox 15">
            <a:extLst>
              <a:ext uri="{FF2B5EF4-FFF2-40B4-BE49-F238E27FC236}">
                <a16:creationId xmlns:a16="http://schemas.microsoft.com/office/drawing/2014/main" id="{A8F285FD-97E5-EB39-0330-5D65842504F6}"/>
              </a:ext>
            </a:extLst>
          </p:cNvPr>
          <p:cNvSpPr txBox="1"/>
          <p:nvPr/>
        </p:nvSpPr>
        <p:spPr>
          <a:xfrm>
            <a:off x="491222" y="1179869"/>
            <a:ext cx="18814774" cy="548099"/>
          </a:xfrm>
          <a:prstGeom prst="rect">
            <a:avLst/>
          </a:prstGeom>
          <a:noFill/>
        </p:spPr>
        <p:txBody>
          <a:bodyPr wrap="square">
            <a:spAutoFit/>
          </a:bodyPr>
          <a:lstStyle/>
          <a:p>
            <a:pPr algn="just">
              <a:lnSpc>
                <a:spcPct val="115000"/>
              </a:lnSpc>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rPr>
              <a:t>2. Cơ sở đánh giá sản phẩm tạo thành</a:t>
            </a:r>
          </a:p>
        </p:txBody>
      </p:sp>
      <p:graphicFrame>
        <p:nvGraphicFramePr>
          <p:cNvPr id="2" name="Table 2">
            <a:extLst>
              <a:ext uri="{FF2B5EF4-FFF2-40B4-BE49-F238E27FC236}">
                <a16:creationId xmlns:a16="http://schemas.microsoft.com/office/drawing/2014/main" id="{63DD3D61-0C14-3801-A1DF-627FB74522CA}"/>
              </a:ext>
            </a:extLst>
          </p:cNvPr>
          <p:cNvGraphicFramePr>
            <a:graphicFrameLocks noGrp="1"/>
          </p:cNvGraphicFramePr>
          <p:nvPr>
            <p:extLst>
              <p:ext uri="{D42A27DB-BD31-4B8C-83A1-F6EECF244321}">
                <p14:modId xmlns:p14="http://schemas.microsoft.com/office/powerpoint/2010/main" val="3441939034"/>
              </p:ext>
            </p:extLst>
          </p:nvPr>
        </p:nvGraphicFramePr>
        <p:xfrm>
          <a:off x="342871" y="1646265"/>
          <a:ext cx="11359662" cy="5209395"/>
        </p:xfrm>
        <a:graphic>
          <a:graphicData uri="http://schemas.openxmlformats.org/drawingml/2006/table">
            <a:tbl>
              <a:tblPr firstRow="1" bandRow="1">
                <a:tableStyleId>{5C22544A-7EE6-4342-B048-85BDC9FD1C3A}</a:tableStyleId>
              </a:tblPr>
              <a:tblGrid>
                <a:gridCol w="984739">
                  <a:extLst>
                    <a:ext uri="{9D8B030D-6E8A-4147-A177-3AD203B41FA5}">
                      <a16:colId xmlns:a16="http://schemas.microsoft.com/office/drawing/2014/main" val="2685100049"/>
                    </a:ext>
                  </a:extLst>
                </a:gridCol>
                <a:gridCol w="8980686">
                  <a:extLst>
                    <a:ext uri="{9D8B030D-6E8A-4147-A177-3AD203B41FA5}">
                      <a16:colId xmlns:a16="http://schemas.microsoft.com/office/drawing/2014/main" val="2041475705"/>
                    </a:ext>
                  </a:extLst>
                </a:gridCol>
                <a:gridCol w="1394237">
                  <a:extLst>
                    <a:ext uri="{9D8B030D-6E8A-4147-A177-3AD203B41FA5}">
                      <a16:colId xmlns:a16="http://schemas.microsoft.com/office/drawing/2014/main" val="2903287811"/>
                    </a:ext>
                  </a:extLst>
                </a:gridCol>
              </a:tblGrid>
              <a:tr h="908413">
                <a:tc>
                  <a:txBody>
                    <a:bodyPr/>
                    <a:lstStyle/>
                    <a:p>
                      <a:pPr algn="ctr"/>
                      <a:r>
                        <a:rPr lang="vi-VN" sz="2800" dirty="0">
                          <a:latin typeface="+mj-lt"/>
                        </a:rPr>
                        <a:t>STT</a:t>
                      </a:r>
                    </a:p>
                  </a:txBody>
                  <a:tcPr anchor="ctr"/>
                </a:tc>
                <a:tc>
                  <a:txBody>
                    <a:bodyPr/>
                    <a:lstStyle/>
                    <a:p>
                      <a:pPr algn="ctr"/>
                      <a:r>
                        <a:rPr lang="vi-VN" sz="2800" dirty="0">
                          <a:latin typeface="+mj-lt"/>
                        </a:rPr>
                        <a:t>Tiêu chí đánh giá</a:t>
                      </a:r>
                    </a:p>
                  </a:txBody>
                  <a:tcPr anchor="ctr"/>
                </a:tc>
                <a:tc>
                  <a:txBody>
                    <a:bodyPr/>
                    <a:lstStyle/>
                    <a:p>
                      <a:pPr algn="ctr"/>
                      <a:r>
                        <a:rPr lang="vi-VN" sz="2800" dirty="0">
                          <a:latin typeface="+mj-lt"/>
                        </a:rPr>
                        <a:t>Thang điểm</a:t>
                      </a:r>
                    </a:p>
                  </a:txBody>
                  <a:tcPr anchor="ctr"/>
                </a:tc>
                <a:extLst>
                  <a:ext uri="{0D108BD9-81ED-4DB2-BD59-A6C34878D82A}">
                    <a16:rowId xmlns:a16="http://schemas.microsoft.com/office/drawing/2014/main" val="3763279992"/>
                  </a:ext>
                </a:extLst>
              </a:tr>
              <a:tr h="4981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dk1"/>
                          </a:solidFill>
                          <a:effectLst/>
                          <a:latin typeface="+mj-lt"/>
                          <a:ea typeface="+mn-ea"/>
                          <a:cs typeface="+mn-cs"/>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dk1"/>
                          </a:solidFill>
                          <a:effectLst/>
                          <a:latin typeface="+mj-lt"/>
                          <a:ea typeface="+mn-ea"/>
                          <a:cs typeface="+mn-cs"/>
                        </a:rPr>
                        <a:t>- Đảm bảo đúng sản phẩm chủ đề hình đồng dạng.</a:t>
                      </a:r>
                    </a:p>
                  </a:txBody>
                  <a:tcPr anchor="ctr"/>
                </a:tc>
                <a:tc>
                  <a:txBody>
                    <a:bodyPr/>
                    <a:lstStyle/>
                    <a:p>
                      <a:pPr algn="ctr"/>
                      <a:r>
                        <a:rPr lang="vi-VN" sz="2800" dirty="0">
                          <a:latin typeface="+mj-lt"/>
                        </a:rPr>
                        <a:t>2</a:t>
                      </a:r>
                    </a:p>
                  </a:txBody>
                  <a:tcPr anchor="ctr"/>
                </a:tc>
                <a:extLst>
                  <a:ext uri="{0D108BD9-81ED-4DB2-BD59-A6C34878D82A}">
                    <a16:rowId xmlns:a16="http://schemas.microsoft.com/office/drawing/2014/main" val="985253287"/>
                  </a:ext>
                </a:extLst>
              </a:tr>
              <a:tr h="4981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dk1"/>
                          </a:solidFill>
                          <a:effectLst/>
                          <a:latin typeface="+mj-lt"/>
                          <a:ea typeface="+mn-ea"/>
                          <a:cs typeface="+mn-cs"/>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dk1"/>
                          </a:solidFill>
                          <a:effectLst/>
                          <a:latin typeface="+mj-lt"/>
                          <a:ea typeface="+mn-ea"/>
                          <a:cs typeface="+mn-cs"/>
                        </a:rPr>
                        <a:t>- Kĩ thuật tạo hình có tỉ lệ  chuẩn, nét, ...</a:t>
                      </a:r>
                    </a:p>
                  </a:txBody>
                  <a:tcPr anchor="ctr"/>
                </a:tc>
                <a:tc>
                  <a:txBody>
                    <a:bodyPr/>
                    <a:lstStyle/>
                    <a:p>
                      <a:pPr algn="ctr"/>
                      <a:r>
                        <a:rPr lang="vi-VN" sz="2800" dirty="0">
                          <a:latin typeface="+mj-lt"/>
                        </a:rPr>
                        <a:t>2</a:t>
                      </a:r>
                    </a:p>
                  </a:txBody>
                  <a:tcPr anchor="ctr"/>
                </a:tc>
                <a:extLst>
                  <a:ext uri="{0D108BD9-81ED-4DB2-BD59-A6C34878D82A}">
                    <a16:rowId xmlns:a16="http://schemas.microsoft.com/office/drawing/2014/main" val="1081719304"/>
                  </a:ext>
                </a:extLst>
              </a:tr>
              <a:tr h="498162">
                <a:tc>
                  <a:txBody>
                    <a:bodyPr/>
                    <a:lstStyle/>
                    <a:p>
                      <a:pPr algn="ctr"/>
                      <a:r>
                        <a:rPr lang="vi-VN" sz="2800" dirty="0">
                          <a:latin typeface="+mj-lt"/>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dk1"/>
                          </a:solidFill>
                          <a:effectLst/>
                          <a:latin typeface="+mj-lt"/>
                          <a:ea typeface="+mn-ea"/>
                          <a:cs typeface="+mn-cs"/>
                        </a:rPr>
                        <a:t>- Sản phẩm có tính thẩm mĩ, hài hòa, đẹp mắt.</a:t>
                      </a:r>
                    </a:p>
                  </a:txBody>
                  <a:tcPr anchor="ctr"/>
                </a:tc>
                <a:tc>
                  <a:txBody>
                    <a:bodyPr/>
                    <a:lstStyle/>
                    <a:p>
                      <a:pPr algn="ctr"/>
                      <a:r>
                        <a:rPr lang="vi-VN" sz="2800" dirty="0">
                          <a:latin typeface="+mj-lt"/>
                        </a:rPr>
                        <a:t>2</a:t>
                      </a:r>
                    </a:p>
                  </a:txBody>
                  <a:tcPr anchor="ctr"/>
                </a:tc>
                <a:extLst>
                  <a:ext uri="{0D108BD9-81ED-4DB2-BD59-A6C34878D82A}">
                    <a16:rowId xmlns:a16="http://schemas.microsoft.com/office/drawing/2014/main" val="1062912836"/>
                  </a:ext>
                </a:extLst>
              </a:tr>
              <a:tr h="498162">
                <a:tc>
                  <a:txBody>
                    <a:bodyPr/>
                    <a:lstStyle/>
                    <a:p>
                      <a:pPr marL="0" indent="0" algn="ctr">
                        <a:buFontTx/>
                        <a:buNone/>
                      </a:pPr>
                      <a:r>
                        <a:rPr lang="vi-VN" sz="2800" kern="1200" dirty="0">
                          <a:solidFill>
                            <a:schemeClr val="dk1"/>
                          </a:solidFill>
                          <a:effectLst/>
                          <a:latin typeface="+mj-lt"/>
                          <a:ea typeface="+mn-ea"/>
                          <a:cs typeface="+mn-cs"/>
                        </a:rPr>
                        <a:t>4</a:t>
                      </a:r>
                    </a:p>
                  </a:txBody>
                  <a:tcPr anchor="ctr"/>
                </a:tc>
                <a:tc>
                  <a:txBody>
                    <a:bodyPr/>
                    <a:lstStyle/>
                    <a:p>
                      <a:pPr marL="285750" indent="-285750" algn="l">
                        <a:buFontTx/>
                        <a:buChar char="-"/>
                      </a:pPr>
                      <a:r>
                        <a:rPr lang="vi-VN" sz="2800" kern="1200" dirty="0">
                          <a:solidFill>
                            <a:schemeClr val="dk1"/>
                          </a:solidFill>
                          <a:effectLst/>
                          <a:latin typeface="+mj-lt"/>
                          <a:ea typeface="+mn-ea"/>
                          <a:cs typeface="+mn-cs"/>
                        </a:rPr>
                        <a:t>Sản phẩm có tính ứng dụng.</a:t>
                      </a:r>
                    </a:p>
                  </a:txBody>
                  <a:tcPr anchor="ctr"/>
                </a:tc>
                <a:tc>
                  <a:txBody>
                    <a:bodyPr/>
                    <a:lstStyle/>
                    <a:p>
                      <a:pPr algn="ctr"/>
                      <a:r>
                        <a:rPr lang="vi-VN" sz="2800" dirty="0">
                          <a:latin typeface="+mj-lt"/>
                        </a:rPr>
                        <a:t>1</a:t>
                      </a:r>
                    </a:p>
                  </a:txBody>
                  <a:tcPr anchor="ctr"/>
                </a:tc>
                <a:extLst>
                  <a:ext uri="{0D108BD9-81ED-4DB2-BD59-A6C34878D82A}">
                    <a16:rowId xmlns:a16="http://schemas.microsoft.com/office/drawing/2014/main" val="2314918406"/>
                  </a:ext>
                </a:extLst>
              </a:tr>
              <a:tr h="1318664">
                <a:tc>
                  <a:txBody>
                    <a:bodyPr/>
                    <a:lstStyle/>
                    <a:p>
                      <a:pPr marL="0" indent="0" algn="ctr">
                        <a:buFontTx/>
                        <a:buNone/>
                      </a:pPr>
                      <a:r>
                        <a:rPr lang="vi-VN" sz="2800" kern="1200" dirty="0">
                          <a:solidFill>
                            <a:schemeClr val="dk1"/>
                          </a:solidFill>
                          <a:effectLst/>
                          <a:latin typeface="+mj-lt"/>
                          <a:ea typeface="+mn-ea"/>
                          <a:cs typeface="+mn-cs"/>
                        </a:rPr>
                        <a:t>5</a:t>
                      </a:r>
                    </a:p>
                  </a:txBody>
                  <a:tcPr anchor="ctr"/>
                </a:tc>
                <a:tc>
                  <a:txBody>
                    <a:bodyPr/>
                    <a:lstStyle/>
                    <a:p>
                      <a:pPr marL="285750" indent="-285750" algn="l">
                        <a:buFontTx/>
                        <a:buChar char="-"/>
                      </a:pPr>
                      <a:r>
                        <a:rPr lang="vi-VN" sz="2800" kern="1200" dirty="0">
                          <a:solidFill>
                            <a:schemeClr val="dk1"/>
                          </a:solidFill>
                          <a:effectLst/>
                          <a:latin typeface="+mj-lt"/>
                          <a:ea typeface="+mn-ea"/>
                          <a:cs typeface="+mn-cs"/>
                        </a:rPr>
                        <a:t>Nêu bật được ý tưởng, cách thiết kế sản phẩm dựa trên hiểu biết về kiến thức nào (Ví dụ: sử dụng nguyên tắc phối cảnh, sử dụng  tessllations, sử dụng cấu trúc fractal, ...</a:t>
                      </a:r>
                    </a:p>
                  </a:txBody>
                  <a:tcPr anchor="ctr"/>
                </a:tc>
                <a:tc>
                  <a:txBody>
                    <a:bodyPr/>
                    <a:lstStyle/>
                    <a:p>
                      <a:pPr algn="ctr"/>
                      <a:r>
                        <a:rPr lang="vi-VN" sz="2800" dirty="0">
                          <a:latin typeface="+mj-lt"/>
                        </a:rPr>
                        <a:t>2</a:t>
                      </a:r>
                    </a:p>
                  </a:txBody>
                  <a:tcPr anchor="ctr"/>
                </a:tc>
                <a:extLst>
                  <a:ext uri="{0D108BD9-81ED-4DB2-BD59-A6C34878D82A}">
                    <a16:rowId xmlns:a16="http://schemas.microsoft.com/office/drawing/2014/main" val="2540326901"/>
                  </a:ext>
                </a:extLst>
              </a:tr>
              <a:tr h="820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dk1"/>
                          </a:solidFill>
                          <a:effectLst/>
                          <a:latin typeface="+mj-lt"/>
                          <a:ea typeface="+mn-ea"/>
                          <a:cs typeface="+mn-cs"/>
                        </a:rPr>
                        <a:t>6</a:t>
                      </a:r>
                      <a:endParaRPr lang="en-US" sz="2800" kern="1200" dirty="0">
                        <a:solidFill>
                          <a:schemeClr val="dk1"/>
                        </a:solidFill>
                        <a:effectLst/>
                        <a:latin typeface="+mj-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kern="1200" dirty="0">
                          <a:solidFill>
                            <a:schemeClr val="dk1"/>
                          </a:solidFill>
                          <a:effectLst/>
                          <a:latin typeface="+mj-lt"/>
                          <a:ea typeface="+mn-ea"/>
                          <a:cs typeface="+mn-cs"/>
                        </a:rPr>
                        <a:t>- Trình bày lời nói rõ ràng, tự tin, thuyết phục.</a:t>
                      </a:r>
                    </a:p>
                  </a:txBody>
                  <a:tcPr anchor="ctr"/>
                </a:tc>
                <a:tc>
                  <a:txBody>
                    <a:bodyPr/>
                    <a:lstStyle/>
                    <a:p>
                      <a:pPr algn="ctr"/>
                      <a:r>
                        <a:rPr lang="vi-VN" sz="2800" dirty="0">
                          <a:latin typeface="+mj-lt"/>
                        </a:rPr>
                        <a:t>1</a:t>
                      </a:r>
                    </a:p>
                  </a:txBody>
                  <a:tcPr anchor="ctr"/>
                </a:tc>
                <a:extLst>
                  <a:ext uri="{0D108BD9-81ED-4DB2-BD59-A6C34878D82A}">
                    <a16:rowId xmlns:a16="http://schemas.microsoft.com/office/drawing/2014/main" val="3933880121"/>
                  </a:ext>
                </a:extLst>
              </a:tr>
            </a:tbl>
          </a:graphicData>
        </a:graphic>
      </p:graphicFrame>
    </p:spTree>
    <p:extLst>
      <p:ext uri="{BB962C8B-B14F-4D97-AF65-F5344CB8AC3E}">
        <p14:creationId xmlns:p14="http://schemas.microsoft.com/office/powerpoint/2010/main" val="42194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 HÌNH THÀNH KIẾN THỨC</a:t>
              </a:r>
              <a:endParaRPr lang="en-US" sz="2400" dirty="0">
                <a:solidFill>
                  <a:srgbClr val="FFFF00"/>
                </a:solidFill>
              </a:endParaRPr>
            </a:p>
          </p:txBody>
        </p:sp>
      </p:grpSp>
      <p:sp>
        <p:nvSpPr>
          <p:cNvPr id="2" name="Hộp Văn bản 1">
            <a:extLst>
              <a:ext uri="{FF2B5EF4-FFF2-40B4-BE49-F238E27FC236}">
                <a16:creationId xmlns:a16="http://schemas.microsoft.com/office/drawing/2014/main" id="{DF76D2BD-4504-80E5-7176-A5B6CF63480B}"/>
              </a:ext>
            </a:extLst>
          </p:cNvPr>
          <p:cNvSpPr txBox="1"/>
          <p:nvPr/>
        </p:nvSpPr>
        <p:spPr>
          <a:xfrm>
            <a:off x="1207477" y="99749"/>
            <a:ext cx="9823939" cy="646331"/>
          </a:xfrm>
          <a:prstGeom prst="rect">
            <a:avLst/>
          </a:prstGeom>
          <a:noFill/>
        </p:spPr>
        <p:txBody>
          <a:bodyPr wrap="square" rtlCol="0">
            <a:spAutoFit/>
          </a:bodyPr>
          <a:lstStyle/>
          <a:p>
            <a:r>
              <a:rPr lang="en-US"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§10. </a:t>
            </a:r>
            <a:r>
              <a:rPr lang="vi-VN"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HÌNH ĐỒNG DẠNG TRONG THỰC TIỄN</a:t>
            </a:r>
            <a:endParaRPr lang="en-US" sz="3600" dirty="0">
              <a:solidFill>
                <a:srgbClr val="3CC453"/>
              </a:solidFill>
            </a:endParaRPr>
          </a:p>
        </p:txBody>
      </p:sp>
      <p:sp>
        <p:nvSpPr>
          <p:cNvPr id="3" name="Hộp Văn bản 2">
            <a:extLst>
              <a:ext uri="{FF2B5EF4-FFF2-40B4-BE49-F238E27FC236}">
                <a16:creationId xmlns:a16="http://schemas.microsoft.com/office/drawing/2014/main" id="{E250EC2E-D5E8-A11E-FE33-A8963256E84A}"/>
              </a:ext>
            </a:extLst>
          </p:cNvPr>
          <p:cNvSpPr txBox="1"/>
          <p:nvPr/>
        </p:nvSpPr>
        <p:spPr>
          <a:xfrm>
            <a:off x="492369" y="1101498"/>
            <a:ext cx="9640117" cy="523220"/>
          </a:xfrm>
          <a:prstGeom prst="rect">
            <a:avLst/>
          </a:prstGeom>
          <a:noFill/>
        </p:spPr>
        <p:txBody>
          <a:bodyPr wrap="square" rtlCol="0">
            <a:spAutoFit/>
          </a:bodyPr>
          <a:lstStyle/>
          <a:p>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Thực hành</a:t>
            </a:r>
          </a:p>
        </p:txBody>
      </p:sp>
      <p:grpSp>
        <p:nvGrpSpPr>
          <p:cNvPr id="20" name="Group 19">
            <a:extLst>
              <a:ext uri="{FF2B5EF4-FFF2-40B4-BE49-F238E27FC236}">
                <a16:creationId xmlns:a16="http://schemas.microsoft.com/office/drawing/2014/main" id="{F1DD959E-3EAB-BAF5-D592-D6212D6EDF12}"/>
              </a:ext>
            </a:extLst>
          </p:cNvPr>
          <p:cNvGrpSpPr/>
          <p:nvPr/>
        </p:nvGrpSpPr>
        <p:grpSpPr>
          <a:xfrm rot="8757556">
            <a:off x="-2185210" y="3844637"/>
            <a:ext cx="3136324" cy="6858000"/>
            <a:chOff x="9055676" y="0"/>
            <a:chExt cx="3136324" cy="6858000"/>
          </a:xfrm>
        </p:grpSpPr>
        <p:sp>
          <p:nvSpPr>
            <p:cNvPr id="21" name="Rectangle 20">
              <a:extLst>
                <a:ext uri="{FF2B5EF4-FFF2-40B4-BE49-F238E27FC236}">
                  <a16:creationId xmlns:a16="http://schemas.microsoft.com/office/drawing/2014/main" id="{9847A075-9293-9892-F7AF-22C61E616C46}"/>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4E22459-9D16-52C6-2EEA-20705096F88D}"/>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8AF35DC-4DE5-E5D2-7F82-4CE5D91CF4E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03AEEE5-630B-32D8-075F-9217F57A35F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4DC49CB-A729-D9A8-AAAC-365E30C13A7D}"/>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3">
            <a:extLst>
              <a:ext uri="{FF2B5EF4-FFF2-40B4-BE49-F238E27FC236}">
                <a16:creationId xmlns:a16="http://schemas.microsoft.com/office/drawing/2014/main" id="{AD6C43A7-7F4D-7A4A-7D5A-8621B1E404C0}"/>
              </a:ext>
            </a:extLst>
          </p:cNvPr>
          <p:cNvPicPr>
            <a:picLocks noChangeAspect="1"/>
          </p:cNvPicPr>
          <p:nvPr/>
        </p:nvPicPr>
        <p:blipFill>
          <a:blip r:embed="rId3"/>
          <a:stretch>
            <a:fillRect/>
          </a:stretch>
        </p:blipFill>
        <p:spPr>
          <a:xfrm>
            <a:off x="10051283" y="843592"/>
            <a:ext cx="1505017" cy="1354515"/>
          </a:xfrm>
          <a:prstGeom prst="rect">
            <a:avLst/>
          </a:prstGeom>
        </p:spPr>
      </p:pic>
    </p:spTree>
    <p:extLst>
      <p:ext uri="{BB962C8B-B14F-4D97-AF65-F5344CB8AC3E}">
        <p14:creationId xmlns:p14="http://schemas.microsoft.com/office/powerpoint/2010/main" val="22289912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
            <a:extLst>
              <a:ext uri="{FF2B5EF4-FFF2-40B4-BE49-F238E27FC236}">
                <a16:creationId xmlns:a16="http://schemas.microsoft.com/office/drawing/2014/main" id="{E9C19060-11F1-E18C-65BB-5D5D25D9EE11}"/>
              </a:ext>
            </a:extLst>
          </p:cNvPr>
          <p:cNvSpPr txBox="1"/>
          <p:nvPr/>
        </p:nvSpPr>
        <p:spPr>
          <a:xfrm>
            <a:off x="465958" y="987470"/>
            <a:ext cx="9640117" cy="523220"/>
          </a:xfrm>
          <a:prstGeom prst="rect">
            <a:avLst/>
          </a:prstGeom>
          <a:noFill/>
        </p:spPr>
        <p:txBody>
          <a:bodyPr wrap="square" rtlCol="0">
            <a:spAutoFit/>
          </a:bodyPr>
          <a:lstStyle/>
          <a:p>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III. Rút kinh nghiệm</a:t>
            </a:r>
          </a:p>
        </p:txBody>
      </p:sp>
      <p:sp>
        <p:nvSpPr>
          <p:cNvPr id="2" name="Rectangle: Rounded Corners 15">
            <a:extLst>
              <a:ext uri="{FF2B5EF4-FFF2-40B4-BE49-F238E27FC236}">
                <a16:creationId xmlns:a16="http://schemas.microsoft.com/office/drawing/2014/main" id="{7B6604AF-DA1F-45C3-A927-13B1B2369A20}"/>
              </a:ext>
            </a:extLst>
          </p:cNvPr>
          <p:cNvSpPr/>
          <p:nvPr/>
        </p:nvSpPr>
        <p:spPr>
          <a:xfrm>
            <a:off x="4103124" y="95301"/>
            <a:ext cx="4684200" cy="794159"/>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a:t>
            </a:r>
            <a:r>
              <a:rPr kumimoji="0" lang="en-US" sz="28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ĐỘNG </a:t>
            </a: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TẬP</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1042" name="Picture 18">
            <a:extLst>
              <a:ext uri="{FF2B5EF4-FFF2-40B4-BE49-F238E27FC236}">
                <a16:creationId xmlns:a16="http://schemas.microsoft.com/office/drawing/2014/main" id="{3DE74DE4-D6B3-5FD1-7A9B-FCA586C7B9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7168" y="8496166"/>
            <a:ext cx="1306024" cy="1306024"/>
          </a:xfrm>
          <a:prstGeom prst="rect">
            <a:avLst/>
          </a:prstGeom>
          <a:noFill/>
          <a:extLst>
            <a:ext uri="{909E8E84-426E-40DD-AFC4-6F175D3DCCD1}">
              <a14:hiddenFill xmlns:a14="http://schemas.microsoft.com/office/drawing/2010/main">
                <a:solidFill>
                  <a:srgbClr val="FFFFFF"/>
                </a:solidFill>
              </a14:hiddenFill>
            </a:ext>
          </a:extLst>
        </p:spPr>
      </p:pic>
      <p:pic>
        <p:nvPicPr>
          <p:cNvPr id="9" name="hình đồng dạng (2)">
            <a:hlinkClick r:id="" action="ppaction://media"/>
            <a:extLst>
              <a:ext uri="{FF2B5EF4-FFF2-40B4-BE49-F238E27FC236}">
                <a16:creationId xmlns:a16="http://schemas.microsoft.com/office/drawing/2014/main" id="{4CFBF493-7D26-447C-3E5F-C6E90010A64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97706" y="1628041"/>
            <a:ext cx="8657525" cy="4869858"/>
          </a:xfrm>
          <a:prstGeom prst="rect">
            <a:avLst/>
          </a:prstGeom>
        </p:spPr>
      </p:pic>
      <p:sp>
        <p:nvSpPr>
          <p:cNvPr id="10" name="Speech Bubble: Rectangle 9">
            <a:extLst>
              <a:ext uri="{FF2B5EF4-FFF2-40B4-BE49-F238E27FC236}">
                <a16:creationId xmlns:a16="http://schemas.microsoft.com/office/drawing/2014/main" id="{E8EB8D29-9CA8-7762-285C-B700635D2700}"/>
              </a:ext>
            </a:extLst>
          </p:cNvPr>
          <p:cNvSpPr/>
          <p:nvPr/>
        </p:nvSpPr>
        <p:spPr>
          <a:xfrm>
            <a:off x="1151985" y="3936497"/>
            <a:ext cx="9548969" cy="256140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i="1" dirty="0">
                <a:solidFill>
                  <a:schemeClr val="tx1"/>
                </a:solidFill>
                <a:latin typeface="+mj-lt"/>
              </a:rPr>
              <a:t>Tham khảo một số sản phẩm cắt gấp giấy nghệ thuật sử dụng cấu trúc hình học fractal và các Tessellations.</a:t>
            </a:r>
          </a:p>
        </p:txBody>
      </p:sp>
    </p:spTree>
    <p:extLst>
      <p:ext uri="{BB962C8B-B14F-4D97-AF65-F5344CB8AC3E}">
        <p14:creationId xmlns:p14="http://schemas.microsoft.com/office/powerpoint/2010/main" val="3149772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9"/>
                </p:tgtEl>
              </p:cMediaNode>
            </p:vide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8000" fill="hold"/>
                                        <p:tgtEl>
                                          <p:spTgt spid="9"/>
                                        </p:tgtEl>
                                      </p:cBhvr>
                                    </p:cmd>
                                  </p:childTnLst>
                                </p:cTn>
                              </p:par>
                            </p:childTnLst>
                          </p:cTn>
                        </p:par>
                      </p:childTnLst>
                    </p:cTn>
                  </p:par>
                </p:childTnLst>
              </p:cTn>
              <p:nextCondLst>
                <p:cond evt="onClick" delay="0">
                  <p:tgtEl>
                    <p:spTgt spid="9"/>
                  </p:tgtEl>
                </p:cond>
              </p:nextCondLst>
            </p:seq>
          </p:childTnLst>
        </p:cTn>
      </p:par>
    </p:tnLst>
    <p:bldLst>
      <p:bldP spid="4" grpId="0"/>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1DD959E-3EAB-BAF5-D592-D6212D6EDF12}"/>
              </a:ext>
            </a:extLst>
          </p:cNvPr>
          <p:cNvGrpSpPr/>
          <p:nvPr/>
        </p:nvGrpSpPr>
        <p:grpSpPr>
          <a:xfrm rot="8757556">
            <a:off x="-2332762" y="6045270"/>
            <a:ext cx="3136324" cy="6858000"/>
            <a:chOff x="9055676" y="0"/>
            <a:chExt cx="3136324" cy="6858000"/>
          </a:xfrm>
        </p:grpSpPr>
        <p:sp>
          <p:nvSpPr>
            <p:cNvPr id="21" name="Rectangle 20">
              <a:extLst>
                <a:ext uri="{FF2B5EF4-FFF2-40B4-BE49-F238E27FC236}">
                  <a16:creationId xmlns:a16="http://schemas.microsoft.com/office/drawing/2014/main" id="{9847A075-9293-9892-F7AF-22C61E616C46}"/>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4E22459-9D16-52C6-2EEA-20705096F88D}"/>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8AF35DC-4DE5-E5D2-7F82-4CE5D91CF4E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03AEEE5-630B-32D8-075F-9217F57A35F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4DC49CB-A729-D9A8-AAAC-365E30C13A7D}"/>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Hộp Văn bản 2">
            <a:extLst>
              <a:ext uri="{FF2B5EF4-FFF2-40B4-BE49-F238E27FC236}">
                <a16:creationId xmlns:a16="http://schemas.microsoft.com/office/drawing/2014/main" id="{4DEFB5A9-1655-31AF-B004-81EAC0A34B67}"/>
              </a:ext>
            </a:extLst>
          </p:cNvPr>
          <p:cNvSpPr txBox="1"/>
          <p:nvPr/>
        </p:nvSpPr>
        <p:spPr>
          <a:xfrm>
            <a:off x="247164" y="1115489"/>
            <a:ext cx="11718387" cy="5262979"/>
          </a:xfrm>
          <a:prstGeom prst="rect">
            <a:avLst/>
          </a:prstGeom>
          <a:noFill/>
        </p:spPr>
        <p:txBody>
          <a:bodyPr wrap="square" rtlCol="0">
            <a:spAutoFit/>
          </a:bodyPr>
          <a:lstStyle/>
          <a:p>
            <a:pPr algn="just"/>
            <a:r>
              <a:rPr lang="vi-VN" sz="2800" i="1" spc="-30" dirty="0">
                <a:solidFill>
                  <a:srgbClr val="000000"/>
                </a:solidFill>
                <a:latin typeface="+mj-lt"/>
                <a:ea typeface="Calibri" panose="020F0502020204030204" pitchFamily="34" charset="0"/>
                <a:cs typeface="Times New Roman" panose="02020603050405020304" pitchFamily="18" charset="0"/>
              </a:rPr>
              <a:t>- </a:t>
            </a:r>
            <a:r>
              <a:rPr lang="vi-VN" sz="2800" b="1" i="1" spc="-30" dirty="0">
                <a:solidFill>
                  <a:srgbClr val="000000"/>
                </a:solidFill>
                <a:latin typeface="+mj-lt"/>
                <a:ea typeface="Calibri" panose="020F0502020204030204" pitchFamily="34" charset="0"/>
                <a:cs typeface="Times New Roman" panose="02020603050405020304" pitchFamily="18" charset="0"/>
              </a:rPr>
              <a:t>Hình đồng dạng trong thế giới tự nhiên </a:t>
            </a:r>
            <a:r>
              <a:rPr lang="vi-VN" sz="2800" i="1" spc="-30" dirty="0">
                <a:solidFill>
                  <a:srgbClr val="000000"/>
                </a:solidFill>
                <a:latin typeface="+mj-lt"/>
                <a:ea typeface="Calibri" panose="020F0502020204030204" pitchFamily="34" charset="0"/>
                <a:cs typeface="Times New Roman" panose="02020603050405020304" pitchFamily="18" charset="0"/>
              </a:rPr>
              <a:t>đa số có cấu trúc fractal, từ nghiên cứu cấu trúc này, ta thấy được vẻ đẹp của thế giới tự nhiên, làm tiền đề để nghiên cứu ứng dụng vào các lĩnh vực khác, đặc biệt trong nghệ thuật, công nghệ, kiến trúc, ...</a:t>
            </a:r>
          </a:p>
          <a:p>
            <a:pPr algn="just"/>
            <a:r>
              <a:rPr lang="vi-VN" sz="2800" i="1" spc="-30" dirty="0">
                <a:solidFill>
                  <a:srgbClr val="000000"/>
                </a:solidFill>
                <a:latin typeface="+mj-lt"/>
                <a:ea typeface="Calibri" panose="020F0502020204030204" pitchFamily="34" charset="0"/>
                <a:cs typeface="Times New Roman" panose="02020603050405020304" pitchFamily="18" charset="0"/>
              </a:rPr>
              <a:t>- </a:t>
            </a:r>
            <a:r>
              <a:rPr lang="vi-VN" sz="2800" b="1" i="1" spc="-30" dirty="0">
                <a:solidFill>
                  <a:srgbClr val="000000"/>
                </a:solidFill>
                <a:latin typeface="+mj-lt"/>
                <a:ea typeface="Calibri" panose="020F0502020204030204" pitchFamily="34" charset="0"/>
                <a:cs typeface="Times New Roman" panose="02020603050405020304" pitchFamily="18" charset="0"/>
              </a:rPr>
              <a:t>Trong nghệ thuật, kiến trúc nguyên tắc phối cảnh</a:t>
            </a:r>
            <a:r>
              <a:rPr lang="vi-VN" sz="2800" i="1" spc="-30" dirty="0">
                <a:solidFill>
                  <a:srgbClr val="000000"/>
                </a:solidFill>
                <a:latin typeface="+mj-lt"/>
                <a:ea typeface="Calibri" panose="020F0502020204030204" pitchFamily="34" charset="0"/>
                <a:cs typeface="Times New Roman" panose="02020603050405020304" pitchFamily="18" charset="0"/>
              </a:rPr>
              <a:t> được sử dụng dụng để thực hiện tốt yếu tố phối cảnh tạo nên chiều sâu cho tác phẩm.</a:t>
            </a:r>
          </a:p>
          <a:p>
            <a:pPr algn="just"/>
            <a:r>
              <a:rPr lang="vi-VN" sz="2800" i="1" spc="-30" dirty="0">
                <a:solidFill>
                  <a:srgbClr val="000000"/>
                </a:solidFill>
                <a:latin typeface="+mj-lt"/>
                <a:ea typeface="Calibri" panose="020F0502020204030204" pitchFamily="34" charset="0"/>
                <a:cs typeface="Times New Roman" panose="02020603050405020304" pitchFamily="18" charset="0"/>
              </a:rPr>
              <a:t>- </a:t>
            </a:r>
            <a:r>
              <a:rPr lang="vi-VN" sz="2800" b="1" i="1" spc="-30" dirty="0">
                <a:solidFill>
                  <a:srgbClr val="000000"/>
                </a:solidFill>
                <a:latin typeface="+mj-lt"/>
                <a:ea typeface="Calibri" panose="020F0502020204030204" pitchFamily="34" charset="0"/>
                <a:cs typeface="Times New Roman" panose="02020603050405020304" pitchFamily="18" charset="0"/>
              </a:rPr>
              <a:t>Trong khoa học và công nghệ</a:t>
            </a:r>
            <a:r>
              <a:rPr lang="vi-VN" sz="2800" i="1" spc="-30" dirty="0">
                <a:solidFill>
                  <a:srgbClr val="000000"/>
                </a:solidFill>
                <a:latin typeface="+mj-lt"/>
                <a:ea typeface="Calibri" panose="020F0502020204030204" pitchFamily="34" charset="0"/>
                <a:cs typeface="Times New Roman" panose="02020603050405020304" pitchFamily="18" charset="0"/>
              </a:rPr>
              <a:t>, hình đồng dạng được sử dụng nhiều với mục đích đa dạng. Nổi bật là </a:t>
            </a:r>
            <a:r>
              <a:rPr lang="vi-VN" sz="2800" b="1" i="1" spc="-30" dirty="0">
                <a:solidFill>
                  <a:srgbClr val="000000"/>
                </a:solidFill>
                <a:latin typeface="+mj-lt"/>
                <a:ea typeface="Calibri" panose="020F0502020204030204" pitchFamily="34" charset="0"/>
                <a:cs typeface="Times New Roman" panose="02020603050405020304" pitchFamily="18" charset="0"/>
              </a:rPr>
              <a:t>hình đồng dạng phối cảnh</a:t>
            </a:r>
            <a:r>
              <a:rPr lang="vi-VN" sz="2800" i="1" spc="-30" dirty="0">
                <a:solidFill>
                  <a:srgbClr val="000000"/>
                </a:solidFill>
                <a:latin typeface="+mj-lt"/>
                <a:ea typeface="Calibri" panose="020F0502020204030204" pitchFamily="34" charset="0"/>
                <a:cs typeface="Times New Roman" panose="02020603050405020304" pitchFamily="18" charset="0"/>
              </a:rPr>
              <a:t> (hình vị tự) dựa vào tỉ lệ xích để phóng to, thu nhỏ hình ứng dụng vào lĩnh vực, ngành nghề liên quan như công nghệ may, vận tải, y học, ... </a:t>
            </a:r>
            <a:r>
              <a:rPr lang="vi-VN" sz="2800" b="1" i="1" spc="-30" dirty="0">
                <a:solidFill>
                  <a:srgbClr val="000000"/>
                </a:solidFill>
                <a:latin typeface="+mj-lt"/>
                <a:ea typeface="Calibri" panose="020F0502020204030204" pitchFamily="34" charset="0"/>
                <a:cs typeface="Times New Roman" panose="02020603050405020304" pitchFamily="18" charset="0"/>
              </a:rPr>
              <a:t>H</a:t>
            </a:r>
            <a:r>
              <a:rPr lang="vi-VN" sz="2800" b="1" i="1" spc="-30" dirty="0">
                <a:solidFill>
                  <a:srgbClr val="333333"/>
                </a:solidFill>
                <a:latin typeface="+mj-lt"/>
              </a:rPr>
              <a:t>ình đồng dạng Tessellations </a:t>
            </a:r>
            <a:r>
              <a:rPr lang="vi-VN" sz="2800" i="1" spc="-30" dirty="0">
                <a:solidFill>
                  <a:srgbClr val="333333"/>
                </a:solidFill>
                <a:latin typeface="+mj-lt"/>
              </a:rPr>
              <a:t>-“đứa con lai” giữa Toán học và Nghệ thuật cho ta thấy </a:t>
            </a:r>
            <a:r>
              <a:rPr lang="vi-VN" sz="2800" b="1" i="1" spc="-30" dirty="0">
                <a:solidFill>
                  <a:srgbClr val="333333"/>
                </a:solidFill>
                <a:latin typeface="+mj-lt"/>
              </a:rPr>
              <a:t>vẻ đẹp của Toán học</a:t>
            </a:r>
            <a:r>
              <a:rPr lang="vi-VN" sz="2800" i="1" spc="-30" dirty="0">
                <a:solidFill>
                  <a:srgbClr val="333333"/>
                </a:solidFill>
                <a:latin typeface="+mj-lt"/>
              </a:rPr>
              <a:t>. Ngoài ra, </a:t>
            </a:r>
            <a:r>
              <a:rPr lang="vi-VN" sz="2800" b="1" i="1" spc="-30" dirty="0">
                <a:solidFill>
                  <a:srgbClr val="333333"/>
                </a:solidFill>
                <a:latin typeface="+mj-lt"/>
                <a:cs typeface="Times New Roman" panose="02020603050405020304" pitchFamily="18" charset="0"/>
              </a:rPr>
              <a:t>c</a:t>
            </a:r>
            <a:r>
              <a:rPr lang="vi-VN" sz="2800" b="1" i="1" spc="-30" dirty="0">
                <a:solidFill>
                  <a:srgbClr val="333333"/>
                </a:solidFill>
                <a:latin typeface="+mj-lt"/>
                <a:ea typeface="Calibri" panose="020F0502020204030204" pitchFamily="34" charset="0"/>
                <a:cs typeface="Times New Roman" panose="02020603050405020304" pitchFamily="18" charset="0"/>
              </a:rPr>
              <a:t>ấu trúc hình học Fractal </a:t>
            </a:r>
            <a:r>
              <a:rPr lang="vi-VN" sz="2800" i="1" spc="-30" dirty="0">
                <a:solidFill>
                  <a:srgbClr val="333333"/>
                </a:solidFill>
                <a:latin typeface="+mj-lt"/>
                <a:ea typeface="Calibri" panose="020F0502020204030204" pitchFamily="34" charset="0"/>
                <a:cs typeface="Times New Roman" panose="02020603050405020304" pitchFamily="18" charset="0"/>
              </a:rPr>
              <a:t>lại tiêu biểu cho hướng ứng dụng lớn trong toán học như: Ứng dụng trong vấn đề tạo ảnh trên máy tính, công nghệ nén ảnh, ... đang rất phát triển.</a:t>
            </a:r>
            <a:endParaRPr lang="vi-VN" sz="2800" i="1" spc="-30" dirty="0">
              <a:solidFill>
                <a:srgbClr val="000000"/>
              </a:solidFill>
              <a:latin typeface="+mj-lt"/>
              <a:ea typeface="Calibri" panose="020F0502020204030204" pitchFamily="34" charset="0"/>
              <a:cs typeface="Times New Roman" panose="02020603050405020304" pitchFamily="18" charset="0"/>
            </a:endParaRPr>
          </a:p>
        </p:txBody>
      </p:sp>
      <p:sp>
        <p:nvSpPr>
          <p:cNvPr id="2" name="Rectangle: Rounded Corners 15">
            <a:extLst>
              <a:ext uri="{FF2B5EF4-FFF2-40B4-BE49-F238E27FC236}">
                <a16:creationId xmlns:a16="http://schemas.microsoft.com/office/drawing/2014/main" id="{7B6604AF-DA1F-45C3-A927-13B1B2369A20}"/>
              </a:ext>
            </a:extLst>
          </p:cNvPr>
          <p:cNvSpPr/>
          <p:nvPr/>
        </p:nvSpPr>
        <p:spPr>
          <a:xfrm>
            <a:off x="4103124" y="95301"/>
            <a:ext cx="4684200" cy="794159"/>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a:t>
            </a:r>
            <a:r>
              <a:rPr kumimoji="0" lang="en-US" sz="28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ĐỘNG </a:t>
            </a: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TẬP</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066183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VẬN DỤNG</a:t>
            </a:r>
          </a:p>
        </p:txBody>
      </p:sp>
      <p:pic>
        <p:nvPicPr>
          <p:cNvPr id="5" name="Picture 4">
            <a:extLst>
              <a:ext uri="{FF2B5EF4-FFF2-40B4-BE49-F238E27FC236}">
                <a16:creationId xmlns:a16="http://schemas.microsoft.com/office/drawing/2014/main" id="{68D5F94C-9D58-289D-0712-BE4157BFB92A}"/>
              </a:ext>
            </a:extLst>
          </p:cNvPr>
          <p:cNvPicPr>
            <a:picLocks noChangeAspect="1"/>
          </p:cNvPicPr>
          <p:nvPr/>
        </p:nvPicPr>
        <p:blipFill>
          <a:blip r:embed="rId3"/>
          <a:stretch>
            <a:fillRect/>
          </a:stretch>
        </p:blipFill>
        <p:spPr>
          <a:xfrm>
            <a:off x="5232699" y="901597"/>
            <a:ext cx="6257040" cy="5613503"/>
          </a:xfrm>
          <a:prstGeom prst="rect">
            <a:avLst/>
          </a:prstGeom>
        </p:spPr>
      </p:pic>
      <p:sp>
        <p:nvSpPr>
          <p:cNvPr id="8" name="TextBox 7">
            <a:extLst>
              <a:ext uri="{FF2B5EF4-FFF2-40B4-BE49-F238E27FC236}">
                <a16:creationId xmlns:a16="http://schemas.microsoft.com/office/drawing/2014/main" id="{F64C3755-AB70-1524-4B4B-6E2FE9E0F527}"/>
              </a:ext>
            </a:extLst>
          </p:cNvPr>
          <p:cNvSpPr txBox="1"/>
          <p:nvPr/>
        </p:nvSpPr>
        <p:spPr>
          <a:xfrm>
            <a:off x="1130002" y="1187328"/>
            <a:ext cx="10359737" cy="3795141"/>
          </a:xfrm>
          <a:prstGeom prst="rect">
            <a:avLst/>
          </a:prstGeom>
          <a:noFill/>
        </p:spPr>
        <p:txBody>
          <a:bodyPr wrap="square">
            <a:spAutoFit/>
          </a:bodyPr>
          <a:lstStyle/>
          <a:p>
            <a:pPr>
              <a:lnSpc>
                <a:spcPct val="115000"/>
              </a:lnSpc>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rPr>
              <a:t>* Một số dấu hiệu nhận biết hình đồng dạng:</a:t>
            </a:r>
            <a:endParaRPr lang="vi-VN" sz="2800" dirty="0">
              <a:solidFill>
                <a:srgbClr val="000000"/>
              </a:solidFill>
              <a:effectLst/>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2800" dirty="0">
                <a:solidFill>
                  <a:srgbClr val="000000"/>
                </a:solidFill>
                <a:effectLst/>
                <a:latin typeface="Times New Roman" panose="02020603050405020304" pitchFamily="18" charset="0"/>
                <a:ea typeface="Calibri" panose="020F0502020204030204" pitchFamily="34" charset="0"/>
              </a:rPr>
              <a:t>Các cặp góc tương ứng bằng nhau. </a:t>
            </a:r>
          </a:p>
          <a:p>
            <a:pPr>
              <a:lnSpc>
                <a:spcPct val="115000"/>
              </a:lnSpc>
              <a:spcBef>
                <a:spcPts val="600"/>
              </a:spcBef>
              <a:spcAft>
                <a:spcPts val="600"/>
              </a:spcAft>
            </a:pPr>
            <a:r>
              <a:rPr lang="vi-VN" sz="2800" dirty="0">
                <a:solidFill>
                  <a:srgbClr val="000000"/>
                </a:solidFill>
                <a:effectLst/>
                <a:latin typeface="Times New Roman" panose="02020603050405020304" pitchFamily="18" charset="0"/>
                <a:ea typeface="Calibri" panose="020F0502020204030204" pitchFamily="34" charset="0"/>
              </a:rPr>
              <a:t>Các cặp cạnh tương ứng cùng tỉ lệ.</a:t>
            </a:r>
          </a:p>
          <a:p>
            <a:pPr>
              <a:lnSpc>
                <a:spcPct val="11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Tất cả các hình tròn đều đồng dạng với nhau.</a:t>
            </a:r>
          </a:p>
          <a:p>
            <a:pPr>
              <a:lnSpc>
                <a:spcPct val="115000"/>
              </a:lnSpc>
              <a:spcBef>
                <a:spcPts val="600"/>
              </a:spcBef>
              <a:spcAft>
                <a:spcPts val="600"/>
              </a:spcAft>
            </a:pPr>
            <a:r>
              <a:rPr lang="vi-VN" sz="2800" dirty="0">
                <a:solidFill>
                  <a:srgbClr val="000000"/>
                </a:solidFill>
                <a:effectLst/>
                <a:latin typeface="Times New Roman" panose="02020603050405020304" pitchFamily="18" charset="0"/>
                <a:ea typeface="Calibri" panose="020F0502020204030204" pitchFamily="34" charset="0"/>
              </a:rPr>
              <a:t>Tất cả các tam giác đều đồng djang với nhau.</a:t>
            </a:r>
          </a:p>
          <a:p>
            <a:pPr>
              <a:lnSpc>
                <a:spcPct val="115000"/>
              </a:lnSpc>
              <a:spcBef>
                <a:spcPts val="600"/>
              </a:spcBef>
              <a:spcAft>
                <a:spcPts val="600"/>
              </a:spcAft>
            </a:pPr>
            <a:r>
              <a:rPr lang="vi-VN" sz="2800" dirty="0">
                <a:solidFill>
                  <a:srgbClr val="000000"/>
                </a:solidFill>
                <a:latin typeface="Times New Roman" panose="02020603050405020304" pitchFamily="18" charset="0"/>
                <a:ea typeface="Calibri" panose="020F0502020204030204" pitchFamily="34" charset="0"/>
              </a:rPr>
              <a:t>Tất cả các hình vuông đều đồng dạng với nhau.</a:t>
            </a:r>
            <a:endParaRPr lang="vi-VN"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9874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1082949"/>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620157" y="2610811"/>
            <a:ext cx="9601200" cy="1539139"/>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vi-VN" sz="2800" dirty="0">
                <a:effectLst/>
                <a:latin typeface="Times New Roman" panose="02020603050405020304" pitchFamily="18" charset="0"/>
                <a:ea typeface="Calibri" panose="020F0502020204030204" pitchFamily="34" charset="0"/>
              </a:rPr>
              <a:t>Ôn tập lại kiến thức mới học, tìm hiểu thêm về hình đồng dạng trong thực tiễn.</a:t>
            </a:r>
          </a:p>
          <a:p>
            <a:pPr marL="342900" lvl="0" indent="-342900" algn="just">
              <a:lnSpc>
                <a:spcPct val="115000"/>
              </a:lnSpc>
              <a:buFont typeface="Times New Roman" panose="02020603050405020304" pitchFamily="18" charset="0"/>
              <a:buChar char="-"/>
            </a:pPr>
            <a:r>
              <a:rPr lang="vi-VN" sz="2800" dirty="0">
                <a:effectLst/>
                <a:latin typeface="Times New Roman" panose="02020603050405020304" pitchFamily="18" charset="0"/>
                <a:ea typeface="Calibri" panose="020F0502020204030204" pitchFamily="34" charset="0"/>
              </a:rPr>
              <a:t>Chuẩn bị bài tập cuối chương VIII.</a:t>
            </a:r>
          </a:p>
        </p:txBody>
      </p:sp>
    </p:spTree>
    <p:extLst>
      <p:ext uri="{BB962C8B-B14F-4D97-AF65-F5344CB8AC3E}">
        <p14:creationId xmlns:p14="http://schemas.microsoft.com/office/powerpoint/2010/main" val="3295275958"/>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www.w3.org/XML/1998/namespace"/>
    <ds:schemaRef ds:uri="71af3243-3dd4-4a8d-8c0d-dd76da1f02a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Lab safety</Template>
  <TotalTime>2501</TotalTime>
  <Words>1049</Words>
  <Application>Microsoft Office PowerPoint</Application>
  <PresentationFormat>Widescreen</PresentationFormat>
  <Paragraphs>77</Paragraphs>
  <Slides>8</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 Hình đồng dạng trong thực tiễn (3 tiết)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linh tô khánh</cp:lastModifiedBy>
  <cp:revision>90</cp:revision>
  <dcterms:created xsi:type="dcterms:W3CDTF">2021-06-07T13:44:30Z</dcterms:created>
  <dcterms:modified xsi:type="dcterms:W3CDTF">2023-08-04T16:13:29Z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