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310" r:id="rId6"/>
    <p:sldId id="317" r:id="rId7"/>
    <p:sldId id="258" r:id="rId8"/>
    <p:sldId id="319" r:id="rId9"/>
    <p:sldId id="316" r:id="rId10"/>
    <p:sldId id="320" r:id="rId11"/>
    <p:sldId id="322" r:id="rId12"/>
    <p:sldId id="298" r:id="rId13"/>
    <p:sldId id="309" r:id="rId14"/>
    <p:sldId id="27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zhenbo" initials="y" lastIdx="1" clrIdx="0">
    <p:extLst>
      <p:ext uri="{19B8F6BF-5375-455C-9EA6-DF929625EA0E}">
        <p15:presenceInfo xmlns:p15="http://schemas.microsoft.com/office/powerpoint/2012/main" userId="S-1-5-21-2973485031-1523744116-342842327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19F"/>
    <a:srgbClr val="E2891E"/>
    <a:srgbClr val="000000"/>
    <a:srgbClr val="B6954A"/>
    <a:srgbClr val="416529"/>
    <a:srgbClr val="4112EE"/>
    <a:srgbClr val="3CC453"/>
    <a:srgbClr val="16EA76"/>
    <a:srgbClr val="F7093C"/>
    <a:srgbClr val="270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06" autoAdjust="0"/>
  </p:normalViewPr>
  <p:slideViewPr>
    <p:cSldViewPr snapToGrid="0">
      <p:cViewPr varScale="1">
        <p:scale>
          <a:sx n="68" d="100"/>
          <a:sy n="68" d="100"/>
        </p:scale>
        <p:origin x="831"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72915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Giáo viên chiếu sản phẩm của HS, cho HS nhận xét, nêu cách thực hiện.</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4031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86990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286779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401385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vi-VN" sz="1800" spc="-15" dirty="0">
                <a:solidFill>
                  <a:srgbClr val="000000"/>
                </a:solidFill>
                <a:effectLst/>
                <a:latin typeface="Times New Roman" panose="02020603050405020304" pitchFamily="18" charset="0"/>
                <a:ea typeface="Calibri" panose="020F0502020204030204" pitchFamily="34" charset="0"/>
              </a:rPr>
              <a:t>Yêu cầu HS: Nêu ví dụ về hình đồng dạng trong các ngành khoa học cụ thể. </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vi-VN" sz="1800" dirty="0">
                <a:solidFill>
                  <a:srgbClr val="000000"/>
                </a:solidFill>
                <a:effectLst/>
                <a:latin typeface="Times New Roman" panose="02020603050405020304" pitchFamily="18" charset="0"/>
                <a:ea typeface="Calibri" panose="020F0502020204030204" pitchFamily="34" charset="0"/>
              </a:rPr>
              <a:t>- GV kết luận hình đồng dạng được sử dụng nhiều trong khoa học và công nghệ với mục đích khác nhau.</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144401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1" i="1" dirty="0">
                <a:solidFill>
                  <a:srgbClr val="333333"/>
                </a:solidFill>
                <a:effectLst/>
                <a:latin typeface="Helvetica Neue"/>
              </a:rPr>
              <a:t>Tessellations là một kỹ thuật trong trang trí sử dụng các khối hình học để tạo nên họa tiết trang trí có tính lặp lại và thẩm mỹ cao, được cho rằng đã xuất hiện từ 4000 năm TCN.</a:t>
            </a:r>
            <a:endParaRPr lang="vi-VN" b="0" i="0" dirty="0">
              <a:solidFill>
                <a:srgbClr val="333333"/>
              </a:solidFill>
              <a:effectLst/>
              <a:latin typeface="Helvetica Neue"/>
            </a:endParaRPr>
          </a:p>
          <a:p>
            <a:pPr algn="just"/>
            <a:r>
              <a:rPr lang="vi-VN" b="0" i="0" dirty="0">
                <a:solidFill>
                  <a:srgbClr val="333333"/>
                </a:solidFill>
                <a:effectLst/>
                <a:latin typeface="Helvetica Neue"/>
              </a:rPr>
              <a:t>Trải qua hàng ngàn năm hình thành và phát triển, tessellations dường như chưa bao giờ ngừng thể hiện nét quyến rũ của đứa con lai giữa Toán học và Nghệ thuật. Các nhà sáng tạo trên nhiều lĩnh vực ứng dụng từ xa xưa đến nay đã và đang cho ra đời những phân nhánh thú vị với Tessellations.</a:t>
            </a:r>
          </a:p>
          <a:p>
            <a:pPr algn="just"/>
            <a:r>
              <a:rPr lang="vi-VN" b="0" i="0" dirty="0">
                <a:solidFill>
                  <a:srgbClr val="333333"/>
                </a:solidFill>
                <a:effectLst/>
                <a:latin typeface="Helvetica Neue"/>
              </a:rPr>
              <a:t>Sau đây, chúng ta sẽ cùng điểm qua những nghệ sĩ và công trình sáng tạo tiêu biểu về tessellation.</a:t>
            </a:r>
          </a:p>
          <a:p>
            <a:pPr algn="just"/>
            <a:r>
              <a:rPr lang="vi-VN" b="1" i="0" dirty="0">
                <a:solidFill>
                  <a:srgbClr val="333333"/>
                </a:solidFill>
                <a:effectLst/>
                <a:latin typeface="Helvetica Neue"/>
              </a:rPr>
              <a:t>* M. C. Escher:</a:t>
            </a:r>
            <a:endParaRPr lang="vi-VN" b="0" i="0" dirty="0">
              <a:solidFill>
                <a:srgbClr val="333333"/>
              </a:solidFill>
              <a:effectLst/>
              <a:latin typeface="Helvetica Neue"/>
            </a:endParaRPr>
          </a:p>
          <a:p>
            <a:pPr algn="just"/>
            <a:r>
              <a:rPr lang="vi-VN" b="0" i="0" dirty="0">
                <a:solidFill>
                  <a:srgbClr val="333333"/>
                </a:solidFill>
                <a:effectLst/>
                <a:latin typeface="Helvetica Neue"/>
              </a:rPr>
              <a:t>Nghệ sĩ thế kỷ 20 Maurits Cornelis Escher đã những tác phẩm đa chất liệu, thể nghiệm xung quanh quy luật thị giác và kỹ thuật tessellation. Khối sản phẩm đồ sộ của ông nhận được sự công nhận gần như ngay lập tức bởi các nhà khoa học và toán học.</a:t>
            </a:r>
          </a:p>
          <a:p>
            <a:endParaRPr lang="vi-VN" dirty="0"/>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305961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404040"/>
                </a:solidFill>
                <a:effectLst/>
                <a:latin typeface="Nunito" panose="00000500000000000000" pitchFamily="2" charset="0"/>
              </a:rPr>
              <a:t>Ứng dụng thực tế liên quan đến Fractal đang ngày càng tăng như những bông hoa bừng nở khi mùa xuân đến. Từ thị trường chứng khoán đến vật lý thiên văn, từ sinh học đến hóa học.</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vi-VN" sz="1200" spc="-15" dirty="0">
                <a:solidFill>
                  <a:srgbClr val="000000"/>
                </a:solidFill>
                <a:effectLst/>
                <a:latin typeface="Times New Roman" panose="02020603050405020304" pitchFamily="18" charset="0"/>
                <a:ea typeface="Calibri" panose="020F0502020204030204" pitchFamily="34" charset="0"/>
              </a:rPr>
              <a:t>Yêu cầu HS: Nêu ví dụ về hình đồng dạng trong các ngành khoa học cụ thể. </a:t>
            </a:r>
          </a:p>
          <a:p>
            <a:pPr marL="0" marR="0" lvl="0" indent="0" algn="just" defTabSz="914400" rtl="0" eaLnBrk="1" fontAlgn="auto" latinLnBrk="0" hangingPunct="1">
              <a:lnSpc>
                <a:spcPct val="100000"/>
              </a:lnSpc>
              <a:spcBef>
                <a:spcPts val="600"/>
              </a:spcBef>
              <a:spcAft>
                <a:spcPts val="600"/>
              </a:spcAft>
              <a:buClrTx/>
              <a:buSzTx/>
              <a:buFontTx/>
              <a:buNone/>
              <a:tabLst/>
              <a:defRPr/>
            </a:pPr>
            <a:r>
              <a:rPr lang="vi-VN" sz="1200" dirty="0">
                <a:solidFill>
                  <a:srgbClr val="000000"/>
                </a:solidFill>
                <a:effectLst/>
                <a:latin typeface="Times New Roman" panose="02020603050405020304" pitchFamily="18" charset="0"/>
                <a:ea typeface="Calibri" panose="020F0502020204030204" pitchFamily="34" charset="0"/>
              </a:rPr>
              <a:t>- GV kết luận hình đồng dạng được sử dụng nhiều trong khoa học và công nghệ với mục đích khác nhau.</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lang="vi-VN" sz="1200" dirty="0">
              <a:solidFill>
                <a:srgbClr val="000000"/>
              </a:solidFill>
              <a:effectLst/>
              <a:latin typeface="Times New Roman" panose="02020603050405020304" pitchFamily="18" charset="0"/>
              <a:ea typeface="Calibri" panose="020F0502020204030204" pitchFamily="34" charset="0"/>
            </a:endParaRPr>
          </a:p>
          <a:p>
            <a:endParaRPr lang="vi-VN"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391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vi-VN" sz="1200" b="0" i="0" dirty="0">
                <a:solidFill>
                  <a:srgbClr val="262626"/>
                </a:solidFill>
                <a:effectLst/>
                <a:latin typeface="+mj-lt"/>
              </a:rPr>
              <a:t>Giáo viên giới thiệu, để xây dựng mô hình của bông tuyết Koch cơ</a:t>
            </a:r>
          </a:p>
          <a:p>
            <a:pPr algn="just" fontAlgn="base"/>
            <a:r>
              <a:rPr lang="vi-VN" sz="1200" b="0" i="0" dirty="0">
                <a:solidFill>
                  <a:srgbClr val="262626"/>
                </a:solidFill>
                <a:effectLst/>
                <a:latin typeface="+mj-lt"/>
              </a:rPr>
              <a:t> bản từ sự kết hợp của các tam giác đều một cách vô tận, ba đường cong Koch tạo nên một bông tuyết Koch.</a:t>
            </a:r>
          </a:p>
          <a:p>
            <a:pPr algn="just" fontAlgn="base"/>
            <a:r>
              <a:rPr lang="vi-VN" sz="1200" b="0" i="0" dirty="0">
                <a:solidFill>
                  <a:srgbClr val="262626"/>
                </a:solidFill>
                <a:effectLst/>
                <a:latin typeface="+mj-lt"/>
              </a:rPr>
              <a:t>1. Chia một cạnh tam giác đều thành ba phần bằng nhau</a:t>
            </a:r>
          </a:p>
          <a:p>
            <a:pPr algn="just" fontAlgn="base"/>
            <a:r>
              <a:rPr lang="vi-VN" sz="1200" b="0" i="0" dirty="0">
                <a:solidFill>
                  <a:srgbClr val="262626"/>
                </a:solidFill>
                <a:effectLst/>
                <a:latin typeface="+mj-lt"/>
              </a:rPr>
              <a:t>2. Bên ngoài cạnh tam giác đầu tiên vẽ một hình tam giác đều mới từ đoạn giữa của đoạn thẳng đã chia</a:t>
            </a:r>
          </a:p>
          <a:p>
            <a:pPr algn="just" fontAlgn="base"/>
            <a:r>
              <a:rPr lang="vi-VN" sz="1200" b="0" i="0" dirty="0">
                <a:solidFill>
                  <a:srgbClr val="262626"/>
                </a:solidFill>
                <a:effectLst/>
                <a:latin typeface="+mj-lt"/>
              </a:rPr>
              <a:t>3. Loại bỏ các đoạn thẳng của các hình tam giác cơ sở từ bước 2.</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dirty="0">
                <a:solidFill>
                  <a:srgbClr val="262626"/>
                </a:solidFill>
                <a:effectLst/>
                <a:latin typeface="+mj-lt"/>
              </a:rPr>
              <a:t>Lặp lại các bước này nhiều lần ta được một hình dạng phác thảo của bông tuyết Koch. Mỗi lần tam giác mới được thêm vào các hình bông tuyết Koch, chiều dài của đường cong càng tăng lên. Mỗi lần lặp tổng chiều dài của đường cong tăng lên bằng một phần ba, mỗi lần lặp tạo ra bốn lần đoạn thẳng bằng nhau. </a:t>
            </a:r>
            <a:r>
              <a:rPr lang="vi-VN" sz="1200" dirty="0">
                <a:solidFill>
                  <a:srgbClr val="262626"/>
                </a:solidFill>
                <a:latin typeface="+mj-lt"/>
              </a:rPr>
              <a:t>C</a:t>
            </a:r>
            <a:r>
              <a:rPr lang="vi-VN" sz="1200" b="0" i="0" dirty="0">
                <a:solidFill>
                  <a:srgbClr val="262626"/>
                </a:solidFill>
                <a:effectLst/>
                <a:latin typeface="+mj-lt"/>
              </a:rPr>
              <a:t>hu vi của đường cong sau n lần lặp sẽ được bằng (4/3)n lần chu vi tam giác ban đầu, giá trị đó là vô tận nếu n là vô cùng, video dưới đây có thể giúp chúng ta hiểu rõ cấu tạo cơ bản của bông tuyết Koch bằng một cái nhìn toàn diện hơn qua kiến thức toán học.</a:t>
            </a:r>
          </a:p>
          <a:p>
            <a:endParaRPr lang="vi-VN"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86569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7A588-90D2-411D-BDAD-7DAD66783F3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0955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8/4/2023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5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8/4/2023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8/4/2023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maps/d/viewer?mid=18jZ9ng0IEKHx04iqpB6LuS0q8s&amp;hl=vi&amp;ll=16.083766985141875%2C105.80356199999999&amp;z=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s://youtu.be/azBNsPa1WC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n.wikipedia.org/wiki/Helge_von_Koch" TargetMode="External"/><Relationship Id="rId5" Type="http://schemas.openxmlformats.org/officeDocument/2006/relationships/hyperlink" Target="http://en.wikipedia.org/wiki/Fractal" TargetMode="External"/><Relationship Id="rId4" Type="http://schemas.openxmlformats.org/officeDocument/2006/relationships/hyperlink" Target="http://en.wikipedia.org/wiki/Koch_snowflak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vi-VN" sz="5000" b="1" dirty="0">
                <a:solidFill>
                  <a:schemeClr val="accent2">
                    <a:lumMod val="75000"/>
                  </a:schemeClr>
                </a:solidFill>
                <a:latin typeface="Times New Roman" panose="02020603050405020304" pitchFamily="18" charset="0"/>
                <a:cs typeface="Times New Roman" panose="02020603050405020304" pitchFamily="18" charset="0"/>
              </a:rPr>
              <a:t>Hình đồng dạng trong thực tiễn (3 tiết)</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63473" y="3877226"/>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397104" y="2138683"/>
            <a:ext cx="6762750" cy="861774"/>
          </a:xfrm>
          <a:prstGeom prst="rect">
            <a:avLst/>
          </a:prstGeom>
          <a:noFill/>
        </p:spPr>
        <p:txBody>
          <a:bodyPr wrap="square">
            <a:spAutoFit/>
          </a:bodyPr>
          <a:lstStyle/>
          <a:p>
            <a:r>
              <a:rPr lang="en-US" sz="4800" b="1" dirty="0">
                <a:solidFill>
                  <a:schemeClr val="accent2">
                    <a:lumMod val="75000"/>
                  </a:schemeClr>
                </a:solidFill>
                <a:latin typeface="Times New Roman" panose="02020603050405020304" pitchFamily="18" charset="0"/>
                <a:cs typeface="Times New Roman" panose="02020603050405020304" pitchFamily="18" charset="0"/>
              </a:rPr>
              <a:t>Đ7-C3-Tiết 10</a:t>
            </a:r>
            <a:endParaRPr lang="en-US" sz="4800" dirty="0"/>
          </a:p>
        </p:txBody>
      </p:sp>
      <p:sp>
        <p:nvSpPr>
          <p:cNvPr id="8" name="Subtitle 2">
            <a:extLst>
              <a:ext uri="{FF2B5EF4-FFF2-40B4-BE49-F238E27FC236}">
                <a16:creationId xmlns:a16="http://schemas.microsoft.com/office/drawing/2014/main" id="{D05F6415-1E7C-453D-B6B7-DBF76BDA691B}"/>
              </a:ext>
            </a:extLst>
          </p:cNvPr>
          <p:cNvSpPr>
            <a:spLocks noGrp="1"/>
          </p:cNvSpPr>
          <p:nvPr/>
        </p:nvSpPr>
        <p:spPr>
          <a:xfrm>
            <a:off x="1727972" y="5297197"/>
            <a:ext cx="1060705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 KHÁNH LINH – THCS TRỌNG ĐIỂM – CẨM PHẢ</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pic>
        <p:nvPicPr>
          <p:cNvPr id="4" name="Picture 3">
            <a:extLst>
              <a:ext uri="{FF2B5EF4-FFF2-40B4-BE49-F238E27FC236}">
                <a16:creationId xmlns:a16="http://schemas.microsoft.com/office/drawing/2014/main" id="{FC6B9ACF-BB5C-8BBB-2513-A77ADFBDB719}"/>
              </a:ext>
            </a:extLst>
          </p:cNvPr>
          <p:cNvPicPr>
            <a:picLocks noChangeAspect="1"/>
          </p:cNvPicPr>
          <p:nvPr/>
        </p:nvPicPr>
        <p:blipFill>
          <a:blip r:embed="rId3"/>
          <a:stretch>
            <a:fillRect/>
          </a:stretch>
        </p:blipFill>
        <p:spPr>
          <a:xfrm>
            <a:off x="934016" y="1804307"/>
            <a:ext cx="10924656" cy="3249385"/>
          </a:xfrm>
          <a:prstGeom prst="rect">
            <a:avLst/>
          </a:prstGeom>
        </p:spPr>
      </p:pic>
    </p:spTree>
    <p:extLst>
      <p:ext uri="{BB962C8B-B14F-4D97-AF65-F5344CB8AC3E}">
        <p14:creationId xmlns:p14="http://schemas.microsoft.com/office/powerpoint/2010/main" val="3998740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1082949"/>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064985" y="2610811"/>
            <a:ext cx="10435604" cy="2878480"/>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vi-VN" sz="3200" dirty="0">
                <a:effectLst/>
                <a:latin typeface="Times New Roman" panose="02020603050405020304" pitchFamily="18" charset="0"/>
                <a:ea typeface="Calibri" panose="020F0502020204030204" pitchFamily="34" charset="0"/>
              </a:rPr>
              <a:t>Ôn tập lại kiến thức mới học, tìm hiểu thêm về cách tạo một hình phẳng đồng dạng theo mẫu.</a:t>
            </a:r>
          </a:p>
          <a:p>
            <a:pPr marL="342900" lvl="0" indent="-342900" algn="just">
              <a:lnSpc>
                <a:spcPct val="115000"/>
              </a:lnSpc>
              <a:buFont typeface="Times New Roman" panose="02020603050405020304" pitchFamily="18" charset="0"/>
              <a:buChar char="-"/>
            </a:pPr>
            <a:r>
              <a:rPr lang="vi-VN" sz="3200" dirty="0">
                <a:effectLst/>
                <a:latin typeface="Times New Roman" panose="02020603050405020304" pitchFamily="18" charset="0"/>
                <a:ea typeface="Calibri" panose="020F0502020204030204" pitchFamily="34" charset="0"/>
              </a:rPr>
              <a:t>Hoàn thiện bài tập 2.</a:t>
            </a:r>
          </a:p>
          <a:p>
            <a:pPr marL="342900" lvl="0" indent="-342900" algn="just">
              <a:lnSpc>
                <a:spcPct val="115000"/>
              </a:lnSpc>
              <a:buFont typeface="Times New Roman" panose="02020603050405020304" pitchFamily="18" charset="0"/>
              <a:buChar char="-"/>
            </a:pPr>
            <a:r>
              <a:rPr lang="vi-VN" sz="3200" dirty="0">
                <a:effectLst/>
                <a:latin typeface="Times New Roman" panose="02020603050405020304" pitchFamily="18" charset="0"/>
                <a:ea typeface="Calibri" panose="020F0502020204030204" pitchFamily="34" charset="0"/>
              </a:rPr>
              <a:t>Chuẩn bị dụng cụ và vật liệu và xây dựng cách thực hiện yêu cầu: “ Tạo 2 hình (phẳng) đồng dạng mà em thích”.</a:t>
            </a: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25" name="Rectangle 8">
            <a:extLst>
              <a:ext uri="{FF2B5EF4-FFF2-40B4-BE49-F238E27FC236}">
                <a16:creationId xmlns:a16="http://schemas.microsoft.com/office/drawing/2014/main" id="{E5F907BA-4B64-D8DE-E72B-C21DFDAA0E0A}"/>
              </a:ext>
            </a:extLst>
          </p:cNvPr>
          <p:cNvSpPr>
            <a:spLocks noChangeArrowheads="1"/>
          </p:cNvSpPr>
          <p:nvPr/>
        </p:nvSpPr>
        <p:spPr bwMode="auto">
          <a:xfrm>
            <a:off x="1881700" y="5540187"/>
            <a:ext cx="357387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FFDDC764-5CF2-FB19-9559-39934D1859F0}"/>
              </a:ext>
            </a:extLst>
          </p:cNvPr>
          <p:cNvSpPr txBox="1"/>
          <p:nvPr/>
        </p:nvSpPr>
        <p:spPr>
          <a:xfrm>
            <a:off x="335273" y="991139"/>
            <a:ext cx="4660975" cy="4616648"/>
          </a:xfrm>
          <a:prstGeom prst="rect">
            <a:avLst/>
          </a:prstGeom>
          <a:noFill/>
        </p:spPr>
        <p:txBody>
          <a:bodyPr wrap="square" rtlCol="0">
            <a:spAutoFit/>
          </a:bodyPr>
          <a:lstStyle/>
          <a:p>
            <a:pPr algn="just"/>
            <a:r>
              <a:rPr lang="vi-VN" sz="2800" b="1" dirty="0">
                <a:latin typeface="+mj-lt"/>
              </a:rPr>
              <a:t>Nhiệm vụ</a:t>
            </a:r>
            <a:r>
              <a:rPr lang="vi-VN" sz="2800" dirty="0">
                <a:latin typeface="+mj-lt"/>
              </a:rPr>
              <a:t>: </a:t>
            </a:r>
          </a:p>
          <a:p>
            <a:pPr algn="just"/>
            <a:r>
              <a:rPr lang="vi-VN" sz="2800" dirty="0">
                <a:latin typeface="+mj-lt"/>
              </a:rPr>
              <a:t>Các em hãy:</a:t>
            </a:r>
          </a:p>
          <a:p>
            <a:pPr algn="just"/>
            <a:r>
              <a:rPr lang="vi-VN" sz="2800" dirty="0">
                <a:solidFill>
                  <a:srgbClr val="000000"/>
                </a:solidFill>
                <a:effectLst/>
                <a:latin typeface="+mj-lt"/>
                <a:ea typeface="Calibri" panose="020F0502020204030204" pitchFamily="34" charset="0"/>
              </a:rPr>
              <a:t>- Truy cập vào google map bản đồ vệ tinh.</a:t>
            </a:r>
          </a:p>
          <a:p>
            <a:pPr algn="just"/>
            <a:r>
              <a:rPr lang="vi-VN" sz="1400" dirty="0">
                <a:latin typeface="+mj-lt"/>
                <a:hlinkClick r:id="rId3"/>
              </a:rPr>
              <a:t>https://www.google.com/maps/d/viewer?mid=18jZ9ng0IEKHx04iqpB6LuS0q8s&amp;hl=vi&amp;ll=16.083766985141875%2C105.80356199999999&amp;z=5</a:t>
            </a:r>
            <a:endParaRPr lang="vi-VN" sz="1400" dirty="0">
              <a:latin typeface="+mj-lt"/>
            </a:endParaRPr>
          </a:p>
          <a:p>
            <a:pPr algn="just"/>
            <a:r>
              <a:rPr lang="vi-VN" sz="2800" dirty="0">
                <a:solidFill>
                  <a:srgbClr val="000000"/>
                </a:solidFill>
                <a:effectLst/>
                <a:latin typeface="Times New Roman" panose="02020603050405020304" pitchFamily="18" charset="0"/>
                <a:ea typeface="Calibri" panose="020F0502020204030204" pitchFamily="34" charset="0"/>
              </a:rPr>
              <a:t>- Tìm kiếm: “</a:t>
            </a:r>
            <a:r>
              <a:rPr lang="vi-VN" sz="2800" dirty="0">
                <a:solidFill>
                  <a:srgbClr val="000000"/>
                </a:solidFill>
                <a:effectLst/>
                <a:highlight>
                  <a:srgbClr val="FFFF00"/>
                </a:highlight>
                <a:latin typeface="Times New Roman" panose="02020603050405020304" pitchFamily="18" charset="0"/>
                <a:ea typeface="Calibri" panose="020F0502020204030204" pitchFamily="34" charset="0"/>
              </a:rPr>
              <a:t>Đông Nam Á</a:t>
            </a:r>
            <a:r>
              <a:rPr lang="vi-VN" sz="2800" dirty="0">
                <a:solidFill>
                  <a:srgbClr val="000000"/>
                </a:solidFill>
                <a:effectLst/>
                <a:latin typeface="Times New Roman" panose="02020603050405020304" pitchFamily="18" charset="0"/>
                <a:ea typeface="Calibri" panose="020F0502020204030204" pitchFamily="34" charset="0"/>
              </a:rPr>
              <a:t>” và “</a:t>
            </a:r>
            <a:r>
              <a:rPr lang="vi-VN" sz="2800" dirty="0">
                <a:solidFill>
                  <a:srgbClr val="000000"/>
                </a:solidFill>
                <a:effectLst/>
                <a:highlight>
                  <a:srgbClr val="FFFF00"/>
                </a:highlight>
                <a:latin typeface="Times New Roman" panose="02020603050405020304" pitchFamily="18" charset="0"/>
                <a:ea typeface="Calibri" panose="020F0502020204030204" pitchFamily="34" charset="0"/>
              </a:rPr>
              <a:t>Việt Nam</a:t>
            </a:r>
            <a:r>
              <a:rPr lang="vi-VN" sz="2800" dirty="0">
                <a:solidFill>
                  <a:srgbClr val="000000"/>
                </a:solidFill>
                <a:effectLst/>
                <a:latin typeface="Times New Roman" panose="02020603050405020304" pitchFamily="18" charset="0"/>
                <a:ea typeface="Calibri" panose="020F0502020204030204" pitchFamily="34" charset="0"/>
              </a:rPr>
              <a:t>” trên bản đồ vệ tinh Googlemap. Đối chiếu hình ảnh cuả bản đồ Việt Nam trong 2 thao tác tìm kiếm.</a:t>
            </a:r>
          </a:p>
        </p:txBody>
      </p:sp>
      <p:pic>
        <p:nvPicPr>
          <p:cNvPr id="10" name="Picture 9">
            <a:extLst>
              <a:ext uri="{FF2B5EF4-FFF2-40B4-BE49-F238E27FC236}">
                <a16:creationId xmlns:a16="http://schemas.microsoft.com/office/drawing/2014/main" id="{AB98D58C-7B33-381B-8E07-DE5C96B01F99}"/>
              </a:ext>
            </a:extLst>
          </p:cNvPr>
          <p:cNvPicPr>
            <a:picLocks noChangeAspect="1"/>
          </p:cNvPicPr>
          <p:nvPr/>
        </p:nvPicPr>
        <p:blipFill rotWithShape="1">
          <a:blip r:embed="rId4"/>
          <a:srcRect t="1507" b="8364"/>
          <a:stretch/>
        </p:blipFill>
        <p:spPr>
          <a:xfrm>
            <a:off x="5029200" y="217526"/>
            <a:ext cx="6794575" cy="2988796"/>
          </a:xfrm>
          <a:prstGeom prst="rect">
            <a:avLst/>
          </a:prstGeom>
        </p:spPr>
      </p:pic>
      <p:pic>
        <p:nvPicPr>
          <p:cNvPr id="11" name="Picture 10">
            <a:extLst>
              <a:ext uri="{FF2B5EF4-FFF2-40B4-BE49-F238E27FC236}">
                <a16:creationId xmlns:a16="http://schemas.microsoft.com/office/drawing/2014/main" id="{8B2A6CEB-855E-F6BF-92A7-19D7F49C8F15}"/>
              </a:ext>
            </a:extLst>
          </p:cNvPr>
          <p:cNvPicPr>
            <a:picLocks noChangeAspect="1"/>
          </p:cNvPicPr>
          <p:nvPr/>
        </p:nvPicPr>
        <p:blipFill>
          <a:blip r:embed="rId5"/>
          <a:stretch>
            <a:fillRect/>
          </a:stretch>
        </p:blipFill>
        <p:spPr>
          <a:xfrm>
            <a:off x="4928239" y="3313467"/>
            <a:ext cx="6866487" cy="3450685"/>
          </a:xfrm>
          <a:prstGeom prst="rect">
            <a:avLst/>
          </a:prstGeom>
        </p:spPr>
      </p:pic>
      <p:sp>
        <p:nvSpPr>
          <p:cNvPr id="13" name="TextBox 12">
            <a:extLst>
              <a:ext uri="{FF2B5EF4-FFF2-40B4-BE49-F238E27FC236}">
                <a16:creationId xmlns:a16="http://schemas.microsoft.com/office/drawing/2014/main" id="{9485156A-C34E-5F49-6C0C-5666F78CF56F}"/>
              </a:ext>
            </a:extLst>
          </p:cNvPr>
          <p:cNvSpPr txBox="1"/>
          <p:nvPr/>
        </p:nvSpPr>
        <p:spPr>
          <a:xfrm>
            <a:off x="8748584" y="1449859"/>
            <a:ext cx="4341340" cy="369332"/>
          </a:xfrm>
          <a:prstGeom prst="rect">
            <a:avLst/>
          </a:prstGeom>
          <a:noFill/>
        </p:spPr>
        <p:txBody>
          <a:bodyPr wrap="square" rtlCol="0">
            <a:spAutoFit/>
          </a:bodyPr>
          <a:lstStyle/>
          <a:p>
            <a:pPr algn="just">
              <a:spcBef>
                <a:spcPts val="600"/>
              </a:spcBef>
              <a:spcAft>
                <a:spcPts val="600"/>
              </a:spcAft>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62799356-9175-E892-7D56-887F43543B7C}"/>
              </a:ext>
            </a:extLst>
          </p:cNvPr>
          <p:cNvSpPr txBox="1"/>
          <p:nvPr/>
        </p:nvSpPr>
        <p:spPr>
          <a:xfrm>
            <a:off x="8900984" y="2078263"/>
            <a:ext cx="4341340" cy="369332"/>
          </a:xfrm>
          <a:prstGeom prst="rect">
            <a:avLst/>
          </a:prstGeom>
          <a:noFill/>
        </p:spPr>
        <p:txBody>
          <a:bodyPr wrap="square" rtlCol="0">
            <a:spAutoFit/>
          </a:bodyPr>
          <a:lstStyle/>
          <a:p>
            <a:pPr algn="just">
              <a:spcBef>
                <a:spcPts val="600"/>
              </a:spcBef>
              <a:spcAft>
                <a:spcPts val="600"/>
              </a:spcAft>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4" name="Speech Bubble: Rectangle 3">
            <a:extLst>
              <a:ext uri="{FF2B5EF4-FFF2-40B4-BE49-F238E27FC236}">
                <a16:creationId xmlns:a16="http://schemas.microsoft.com/office/drawing/2014/main" id="{9FCD1981-140F-94F1-25F6-AB64FF064C22}"/>
              </a:ext>
            </a:extLst>
          </p:cNvPr>
          <p:cNvSpPr/>
          <p:nvPr/>
        </p:nvSpPr>
        <p:spPr>
          <a:xfrm>
            <a:off x="83518" y="4912817"/>
            <a:ext cx="9432185" cy="1589363"/>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2800" dirty="0">
                <a:solidFill>
                  <a:schemeClr val="bg1"/>
                </a:solidFill>
                <a:effectLst/>
                <a:latin typeface="Times New Roman" panose="02020603050405020304" pitchFamily="18" charset="0"/>
                <a:ea typeface="Calibri" panose="020F0502020204030204" pitchFamily="34" charset="0"/>
              </a:rPr>
              <a:t>- Nếu cần sử dụng bản đồ vệ tinh để so sánh diện tích lãnh thổ của Việt Nam với các nước trong khu vực Đông Nam Á, ta nên thực hiện thao tác tìm kiếm nào?</a:t>
            </a:r>
          </a:p>
        </p:txBody>
      </p:sp>
      <p:sp>
        <p:nvSpPr>
          <p:cNvPr id="6" name="Speech Bubble: Rectangle 5">
            <a:extLst>
              <a:ext uri="{FF2B5EF4-FFF2-40B4-BE49-F238E27FC236}">
                <a16:creationId xmlns:a16="http://schemas.microsoft.com/office/drawing/2014/main" id="{B5521B90-EB7D-0568-747C-B20B3D791DA0}"/>
              </a:ext>
            </a:extLst>
          </p:cNvPr>
          <p:cNvSpPr/>
          <p:nvPr/>
        </p:nvSpPr>
        <p:spPr>
          <a:xfrm>
            <a:off x="98504" y="5109243"/>
            <a:ext cx="9432185" cy="1589363"/>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2800" dirty="0">
                <a:solidFill>
                  <a:schemeClr val="bg1"/>
                </a:solidFill>
                <a:effectLst/>
                <a:latin typeface="Times New Roman" panose="02020603050405020304" pitchFamily="18" charset="0"/>
                <a:ea typeface="Calibri" panose="020F0502020204030204" pitchFamily="34" charset="0"/>
              </a:rPr>
              <a:t>- Nếu cần sử dụng bản đồ vệ tinh để xem vị trí của quần đảo Trường Sa, Hoàng Sa nằm ở vị trí nào trên lãnh thổ nước ta, ta nên thực hiện thao tác tìm kiếm nào?</a:t>
            </a:r>
          </a:p>
        </p:txBody>
      </p:sp>
    </p:spTree>
    <p:extLst>
      <p:ext uri="{BB962C8B-B14F-4D97-AF65-F5344CB8AC3E}">
        <p14:creationId xmlns:p14="http://schemas.microsoft.com/office/powerpoint/2010/main" val="1133372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
        <p:nvSpPr>
          <p:cNvPr id="25" name="Rectangle 8">
            <a:extLst>
              <a:ext uri="{FF2B5EF4-FFF2-40B4-BE49-F238E27FC236}">
                <a16:creationId xmlns:a16="http://schemas.microsoft.com/office/drawing/2014/main" id="{E5F907BA-4B64-D8DE-E72B-C21DFDAA0E0A}"/>
              </a:ext>
            </a:extLst>
          </p:cNvPr>
          <p:cNvSpPr>
            <a:spLocks noChangeArrowheads="1"/>
          </p:cNvSpPr>
          <p:nvPr/>
        </p:nvSpPr>
        <p:spPr bwMode="auto">
          <a:xfrm>
            <a:off x="1881700" y="5540187"/>
            <a:ext cx="357387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485156A-C34E-5F49-6C0C-5666F78CF56F}"/>
              </a:ext>
            </a:extLst>
          </p:cNvPr>
          <p:cNvSpPr txBox="1"/>
          <p:nvPr/>
        </p:nvSpPr>
        <p:spPr>
          <a:xfrm>
            <a:off x="8748584" y="1449859"/>
            <a:ext cx="4341340" cy="369332"/>
          </a:xfrm>
          <a:prstGeom prst="rect">
            <a:avLst/>
          </a:prstGeom>
          <a:noFill/>
        </p:spPr>
        <p:txBody>
          <a:bodyPr wrap="square" rtlCol="0">
            <a:spAutoFit/>
          </a:bodyPr>
          <a:lstStyle/>
          <a:p>
            <a:pPr algn="just">
              <a:spcBef>
                <a:spcPts val="600"/>
              </a:spcBef>
              <a:spcAft>
                <a:spcPts val="600"/>
              </a:spcAft>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62799356-9175-E892-7D56-887F43543B7C}"/>
              </a:ext>
            </a:extLst>
          </p:cNvPr>
          <p:cNvSpPr txBox="1"/>
          <p:nvPr/>
        </p:nvSpPr>
        <p:spPr>
          <a:xfrm>
            <a:off x="8900984" y="2078263"/>
            <a:ext cx="4341340" cy="369332"/>
          </a:xfrm>
          <a:prstGeom prst="rect">
            <a:avLst/>
          </a:prstGeom>
          <a:noFill/>
        </p:spPr>
        <p:txBody>
          <a:bodyPr wrap="square" rtlCol="0">
            <a:spAutoFit/>
          </a:bodyPr>
          <a:lstStyle/>
          <a:p>
            <a:pPr algn="just">
              <a:spcBef>
                <a:spcPts val="600"/>
              </a:spcBef>
              <a:spcAft>
                <a:spcPts val="600"/>
              </a:spcAft>
            </a:pPr>
            <a:endParaRPr lang="vi-VN" sz="1800" dirty="0">
              <a:solidFill>
                <a:srgbClr val="000000"/>
              </a:solidFill>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C4E9592B-DCF7-7A8D-EB1B-CC421815A653}"/>
              </a:ext>
            </a:extLst>
          </p:cNvPr>
          <p:cNvSpPr txBox="1"/>
          <p:nvPr/>
        </p:nvSpPr>
        <p:spPr>
          <a:xfrm>
            <a:off x="337988" y="1272094"/>
            <a:ext cx="11236596" cy="1384995"/>
          </a:xfrm>
          <a:prstGeom prst="rect">
            <a:avLst/>
          </a:prstGeom>
          <a:noFill/>
        </p:spPr>
        <p:txBody>
          <a:bodyPr wrap="square">
            <a:spAutoFit/>
          </a:bodyPr>
          <a:lstStyle/>
          <a:p>
            <a:pPr algn="just"/>
            <a:r>
              <a:rPr lang="vi-VN" sz="2800" i="1" dirty="0">
                <a:effectLst/>
                <a:latin typeface="Times New Roman" panose="02020603050405020304" pitchFamily="18" charset="0"/>
                <a:ea typeface="Calibri" panose="020F0502020204030204" pitchFamily="34" charset="0"/>
              </a:rPr>
              <a:t>   Hai hình ảnh nước Việt Nam trên 2 kết quả tìm kiếm là 2 hình đồng dạng. Hình đồng dạng được sử dụng nhiều trong khoa học và công nghệ tùy từng mục đích sử dụng khác nhau.</a:t>
            </a:r>
            <a:endParaRPr lang="vi-VN" sz="2800" i="1" dirty="0"/>
          </a:p>
        </p:txBody>
      </p:sp>
    </p:spTree>
    <p:extLst>
      <p:ext uri="{BB962C8B-B14F-4D97-AF65-F5344CB8AC3E}">
        <p14:creationId xmlns:p14="http://schemas.microsoft.com/office/powerpoint/2010/main" val="347214636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D5D934-1005-42E7-B9E8-65E9CE12B957}"/>
              </a:ext>
            </a:extLst>
          </p:cNvPr>
          <p:cNvGrpSpPr/>
          <p:nvPr/>
        </p:nvGrpSpPr>
        <p:grpSpPr>
          <a:xfrm rot="5400000">
            <a:off x="8406486" y="3218531"/>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Hộp Văn bản 1">
            <a:extLst>
              <a:ext uri="{FF2B5EF4-FFF2-40B4-BE49-F238E27FC236}">
                <a16:creationId xmlns:a16="http://schemas.microsoft.com/office/drawing/2014/main" id="{DF76D2BD-4504-80E5-7176-A5B6CF63480B}"/>
              </a:ext>
            </a:extLst>
          </p:cNvPr>
          <p:cNvSpPr txBox="1"/>
          <p:nvPr/>
        </p:nvSpPr>
        <p:spPr>
          <a:xfrm>
            <a:off x="1281547" y="99750"/>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3" name="Hộp Văn bản 2">
            <a:extLst>
              <a:ext uri="{FF2B5EF4-FFF2-40B4-BE49-F238E27FC236}">
                <a16:creationId xmlns:a16="http://schemas.microsoft.com/office/drawing/2014/main" id="{E250EC2E-D5E8-A11E-FE33-A8963256E84A}"/>
              </a:ext>
            </a:extLst>
          </p:cNvPr>
          <p:cNvSpPr txBox="1"/>
          <p:nvPr/>
        </p:nvSpPr>
        <p:spPr>
          <a:xfrm>
            <a:off x="542993" y="843593"/>
            <a:ext cx="9640117" cy="523220"/>
          </a:xfrm>
          <a:prstGeom prst="rect">
            <a:avLst/>
          </a:prstGeom>
          <a:noFill/>
        </p:spPr>
        <p:txBody>
          <a:bodyPr wrap="square" rtlCol="0">
            <a:spAutoFit/>
          </a:bodyPr>
          <a:lstStyle/>
          <a:p>
            <a:r>
              <a:rPr lang="vi-VN" sz="2800" b="1" dirty="0">
                <a:solidFill>
                  <a:srgbClr val="000000"/>
                </a:solidFill>
                <a:effectLst/>
                <a:latin typeface="Times New Roman" panose="02020603050405020304" pitchFamily="18" charset="0"/>
                <a:ea typeface="Calibri" panose="020F0502020204030204" pitchFamily="34" charset="0"/>
              </a:rPr>
              <a:t>III. Hình đồng dạng trong khoa học và công nghệ </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CE99CD0-57C7-A37A-B4D5-56BC56A559E5}"/>
              </a:ext>
            </a:extLst>
          </p:cNvPr>
          <p:cNvSpPr txBox="1"/>
          <p:nvPr/>
        </p:nvSpPr>
        <p:spPr>
          <a:xfrm>
            <a:off x="542993" y="1428538"/>
            <a:ext cx="9617024" cy="548099"/>
          </a:xfrm>
          <a:prstGeom prst="rect">
            <a:avLst/>
          </a:prstGeom>
          <a:noFill/>
        </p:spPr>
        <p:txBody>
          <a:bodyPr wrap="square">
            <a:spAutoFit/>
          </a:bodyPr>
          <a:lstStyle/>
          <a:p>
            <a:pPr algn="just">
              <a:lnSpc>
                <a:spcPct val="115000"/>
              </a:lnSpc>
              <a:spcBef>
                <a:spcPts val="600"/>
              </a:spcBef>
              <a:spcAft>
                <a:spcPts val="600"/>
              </a:spcAft>
            </a:pPr>
            <a:r>
              <a:rPr lang="vi-VN" sz="2800" spc="-15" dirty="0">
                <a:solidFill>
                  <a:srgbClr val="000000"/>
                </a:solidFill>
                <a:effectLst/>
                <a:latin typeface="Times New Roman" panose="02020603050405020304" pitchFamily="18" charset="0"/>
                <a:ea typeface="Calibri" panose="020F0502020204030204" pitchFamily="34" charset="0"/>
              </a:rPr>
              <a:t>Nêu ví dụ về hình đồng dạng trong các ngành khoa học cụ thể. </a:t>
            </a:r>
            <a:endParaRPr lang="vi-VN" sz="2800" dirty="0">
              <a:solidFill>
                <a:srgbClr val="000000"/>
              </a:solidFill>
              <a:effectLst/>
              <a:latin typeface="Times New Roman" panose="02020603050405020304" pitchFamily="18" charset="0"/>
              <a:ea typeface="Calibri" panose="020F0502020204030204" pitchFamily="34" charset="0"/>
            </a:endParaRPr>
          </a:p>
        </p:txBody>
      </p:sp>
      <p:grpSp>
        <p:nvGrpSpPr>
          <p:cNvPr id="20" name="Group 19">
            <a:extLst>
              <a:ext uri="{FF2B5EF4-FFF2-40B4-BE49-F238E27FC236}">
                <a16:creationId xmlns:a16="http://schemas.microsoft.com/office/drawing/2014/main" id="{F1DD959E-3EAB-BAF5-D592-D6212D6EDF12}"/>
              </a:ext>
            </a:extLst>
          </p:cNvPr>
          <p:cNvGrpSpPr/>
          <p:nvPr/>
        </p:nvGrpSpPr>
        <p:grpSpPr>
          <a:xfrm rot="8757556">
            <a:off x="-1052601" y="4821382"/>
            <a:ext cx="3136324" cy="6858000"/>
            <a:chOff x="9055676" y="0"/>
            <a:chExt cx="3136324" cy="6858000"/>
          </a:xfrm>
        </p:grpSpPr>
        <p:sp>
          <p:nvSpPr>
            <p:cNvPr id="21" name="Rectangle 20">
              <a:extLst>
                <a:ext uri="{FF2B5EF4-FFF2-40B4-BE49-F238E27FC236}">
                  <a16:creationId xmlns:a16="http://schemas.microsoft.com/office/drawing/2014/main" id="{9847A075-9293-9892-F7AF-22C61E616C46}"/>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4E22459-9D16-52C6-2EEA-20705096F88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AF35DC-4DE5-E5D2-7F82-4CE5D91CF4E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03AEEE5-630B-32D8-075F-9217F57A35F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DC49CB-A729-D9A8-AAAC-365E30C13A7D}"/>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3">
            <a:extLst>
              <a:ext uri="{FF2B5EF4-FFF2-40B4-BE49-F238E27FC236}">
                <a16:creationId xmlns:a16="http://schemas.microsoft.com/office/drawing/2014/main" id="{AD6C43A7-7F4D-7A4A-7D5A-8621B1E404C0}"/>
              </a:ext>
            </a:extLst>
          </p:cNvPr>
          <p:cNvPicPr>
            <a:picLocks noChangeAspect="1"/>
          </p:cNvPicPr>
          <p:nvPr/>
        </p:nvPicPr>
        <p:blipFill>
          <a:blip r:embed="rId3"/>
          <a:stretch>
            <a:fillRect/>
          </a:stretch>
        </p:blipFill>
        <p:spPr>
          <a:xfrm>
            <a:off x="10051283" y="843592"/>
            <a:ext cx="1505017" cy="1354515"/>
          </a:xfrm>
          <a:prstGeom prst="rect">
            <a:avLst/>
          </a:prstGeom>
        </p:spPr>
      </p:pic>
      <p:pic>
        <p:nvPicPr>
          <p:cNvPr id="6" name="Picture 5">
            <a:extLst>
              <a:ext uri="{FF2B5EF4-FFF2-40B4-BE49-F238E27FC236}">
                <a16:creationId xmlns:a16="http://schemas.microsoft.com/office/drawing/2014/main" id="{1BEAE117-F2EA-8E48-F622-3275E13B4F97}"/>
              </a:ext>
            </a:extLst>
          </p:cNvPr>
          <p:cNvPicPr>
            <a:picLocks noChangeAspect="1"/>
          </p:cNvPicPr>
          <p:nvPr/>
        </p:nvPicPr>
        <p:blipFill>
          <a:blip r:embed="rId4"/>
          <a:stretch>
            <a:fillRect/>
          </a:stretch>
        </p:blipFill>
        <p:spPr>
          <a:xfrm>
            <a:off x="2187823" y="1937496"/>
            <a:ext cx="6697760" cy="4805795"/>
          </a:xfrm>
          <a:prstGeom prst="rect">
            <a:avLst/>
          </a:prstGeom>
        </p:spPr>
      </p:pic>
      <p:pic>
        <p:nvPicPr>
          <p:cNvPr id="9" name="Picture 8">
            <a:extLst>
              <a:ext uri="{FF2B5EF4-FFF2-40B4-BE49-F238E27FC236}">
                <a16:creationId xmlns:a16="http://schemas.microsoft.com/office/drawing/2014/main" id="{22AF5D30-DCA2-27B2-0866-9D75520FB45D}"/>
              </a:ext>
            </a:extLst>
          </p:cNvPr>
          <p:cNvPicPr>
            <a:picLocks noChangeAspect="1"/>
          </p:cNvPicPr>
          <p:nvPr/>
        </p:nvPicPr>
        <p:blipFill>
          <a:blip r:embed="rId5"/>
          <a:stretch>
            <a:fillRect/>
          </a:stretch>
        </p:blipFill>
        <p:spPr>
          <a:xfrm>
            <a:off x="3795987" y="1959782"/>
            <a:ext cx="3545060" cy="4639544"/>
          </a:xfrm>
          <a:prstGeom prst="rect">
            <a:avLst/>
          </a:prstGeom>
        </p:spPr>
      </p:pic>
      <p:pic>
        <p:nvPicPr>
          <p:cNvPr id="10" name="Picture 2" descr="Kết quả hình ảnh cho Hinh nền iphone">
            <a:extLst>
              <a:ext uri="{FF2B5EF4-FFF2-40B4-BE49-F238E27FC236}">
                <a16:creationId xmlns:a16="http://schemas.microsoft.com/office/drawing/2014/main" id="{791980D1-2F6C-A613-71C7-816AF125B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361" y="1856366"/>
            <a:ext cx="2663463" cy="47429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9066D10-A360-66B5-B7EA-3A1E206A4898}"/>
              </a:ext>
            </a:extLst>
          </p:cNvPr>
          <p:cNvSpPr txBox="1"/>
          <p:nvPr/>
        </p:nvSpPr>
        <p:spPr>
          <a:xfrm>
            <a:off x="4205253" y="5872480"/>
            <a:ext cx="2663463" cy="369332"/>
          </a:xfrm>
          <a:prstGeom prst="rect">
            <a:avLst/>
          </a:prstGeom>
          <a:noFill/>
        </p:spPr>
        <p:txBody>
          <a:bodyPr wrap="square" rtlCol="0">
            <a:spAutoFit/>
          </a:bodyPr>
          <a:lstStyle/>
          <a:p>
            <a:r>
              <a:rPr lang="vi-VN" b="1" dirty="0">
                <a:solidFill>
                  <a:schemeClr val="bg1"/>
                </a:solidFill>
                <a:latin typeface="Times New Roman" panose="02020603050405020304" pitchFamily="18" charset="0"/>
                <a:cs typeface="Times New Roman" panose="02020603050405020304" pitchFamily="18" charset="0"/>
              </a:rPr>
              <a:t>Màn hình nền iphone 7</a:t>
            </a: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Hộp Văn bản 1">
            <a:extLst>
              <a:ext uri="{FF2B5EF4-FFF2-40B4-BE49-F238E27FC236}">
                <a16:creationId xmlns:a16="http://schemas.microsoft.com/office/drawing/2014/main" id="{DF76D2BD-4504-80E5-7176-A5B6CF63480B}"/>
              </a:ext>
            </a:extLst>
          </p:cNvPr>
          <p:cNvSpPr txBox="1"/>
          <p:nvPr/>
        </p:nvSpPr>
        <p:spPr>
          <a:xfrm>
            <a:off x="1207477" y="99749"/>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3" name="Hộp Văn bản 2">
            <a:extLst>
              <a:ext uri="{FF2B5EF4-FFF2-40B4-BE49-F238E27FC236}">
                <a16:creationId xmlns:a16="http://schemas.microsoft.com/office/drawing/2014/main" id="{E250EC2E-D5E8-A11E-FE33-A8963256E84A}"/>
              </a:ext>
            </a:extLst>
          </p:cNvPr>
          <p:cNvSpPr txBox="1"/>
          <p:nvPr/>
        </p:nvSpPr>
        <p:spPr>
          <a:xfrm>
            <a:off x="468923" y="843592"/>
            <a:ext cx="9640117" cy="523220"/>
          </a:xfrm>
          <a:prstGeom prst="rect">
            <a:avLst/>
          </a:prstGeom>
          <a:noFill/>
        </p:spPr>
        <p:txBody>
          <a:bodyPr wrap="square" rtlCol="0">
            <a:spAutoFit/>
          </a:bodyPr>
          <a:lstStyle/>
          <a:p>
            <a:r>
              <a:rPr lang="vi-VN" sz="2800" b="1" dirty="0">
                <a:solidFill>
                  <a:srgbClr val="000000"/>
                </a:solidFill>
                <a:effectLst/>
                <a:latin typeface="Times New Roman" panose="02020603050405020304" pitchFamily="18" charset="0"/>
                <a:ea typeface="Calibri" panose="020F0502020204030204" pitchFamily="34" charset="0"/>
              </a:rPr>
              <a:t>III. Hình đồng dạng trong khoa học và công nghệ </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F1DD959E-3EAB-BAF5-D592-D6212D6EDF12}"/>
              </a:ext>
            </a:extLst>
          </p:cNvPr>
          <p:cNvGrpSpPr/>
          <p:nvPr/>
        </p:nvGrpSpPr>
        <p:grpSpPr>
          <a:xfrm rot="8757556">
            <a:off x="-1052601" y="4821382"/>
            <a:ext cx="3136324" cy="6858000"/>
            <a:chOff x="9055676" y="0"/>
            <a:chExt cx="3136324" cy="6858000"/>
          </a:xfrm>
        </p:grpSpPr>
        <p:sp>
          <p:nvSpPr>
            <p:cNvPr id="21" name="Rectangle 20">
              <a:extLst>
                <a:ext uri="{FF2B5EF4-FFF2-40B4-BE49-F238E27FC236}">
                  <a16:creationId xmlns:a16="http://schemas.microsoft.com/office/drawing/2014/main" id="{9847A075-9293-9892-F7AF-22C61E616C46}"/>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4E22459-9D16-52C6-2EEA-20705096F88D}"/>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8AF35DC-4DE5-E5D2-7F82-4CE5D91CF4E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03AEEE5-630B-32D8-075F-9217F57A35FB}"/>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4DC49CB-A729-D9A8-AAAC-365E30C13A7D}"/>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89066D10-A360-66B5-B7EA-3A1E206A4898}"/>
              </a:ext>
            </a:extLst>
          </p:cNvPr>
          <p:cNvSpPr txBox="1"/>
          <p:nvPr/>
        </p:nvSpPr>
        <p:spPr>
          <a:xfrm>
            <a:off x="4205253" y="5872480"/>
            <a:ext cx="2663463" cy="369332"/>
          </a:xfrm>
          <a:prstGeom prst="rect">
            <a:avLst/>
          </a:prstGeom>
          <a:noFill/>
        </p:spPr>
        <p:txBody>
          <a:bodyPr wrap="square" rtlCol="0">
            <a:spAutoFit/>
          </a:bodyPr>
          <a:lstStyle/>
          <a:p>
            <a:r>
              <a:rPr lang="vi-VN" b="1" dirty="0">
                <a:solidFill>
                  <a:schemeClr val="bg1"/>
                </a:solidFill>
                <a:latin typeface="Times New Roman" panose="02020603050405020304" pitchFamily="18" charset="0"/>
                <a:cs typeface="Times New Roman" panose="02020603050405020304" pitchFamily="18" charset="0"/>
              </a:rPr>
              <a:t>Màn hình nền iphone 7</a:t>
            </a:r>
          </a:p>
        </p:txBody>
      </p:sp>
      <p:pic>
        <p:nvPicPr>
          <p:cNvPr id="4" name="Picture 3">
            <a:extLst>
              <a:ext uri="{FF2B5EF4-FFF2-40B4-BE49-F238E27FC236}">
                <a16:creationId xmlns:a16="http://schemas.microsoft.com/office/drawing/2014/main" id="{2F4CDEA2-566D-0D93-3E60-3D7846270109}"/>
              </a:ext>
            </a:extLst>
          </p:cNvPr>
          <p:cNvPicPr>
            <a:picLocks noChangeAspect="1"/>
          </p:cNvPicPr>
          <p:nvPr/>
        </p:nvPicPr>
        <p:blipFill rotWithShape="1">
          <a:blip r:embed="rId3"/>
          <a:srcRect l="24852" b="7887"/>
          <a:stretch/>
        </p:blipFill>
        <p:spPr>
          <a:xfrm>
            <a:off x="3108992" y="2018414"/>
            <a:ext cx="6911545" cy="4584351"/>
          </a:xfrm>
          <a:prstGeom prst="rect">
            <a:avLst/>
          </a:prstGeom>
        </p:spPr>
      </p:pic>
      <p:sp>
        <p:nvSpPr>
          <p:cNvPr id="5" name="TextBox 4">
            <a:extLst>
              <a:ext uri="{FF2B5EF4-FFF2-40B4-BE49-F238E27FC236}">
                <a16:creationId xmlns:a16="http://schemas.microsoft.com/office/drawing/2014/main" id="{D01F2696-3F73-EAF2-1CD7-24A0A0889CD7}"/>
              </a:ext>
            </a:extLst>
          </p:cNvPr>
          <p:cNvSpPr txBox="1"/>
          <p:nvPr/>
        </p:nvSpPr>
        <p:spPr>
          <a:xfrm>
            <a:off x="635700" y="1473948"/>
            <a:ext cx="7050203" cy="523220"/>
          </a:xfrm>
          <a:prstGeom prst="rect">
            <a:avLst/>
          </a:prstGeom>
          <a:noFill/>
        </p:spPr>
        <p:txBody>
          <a:bodyPr wrap="square" rtlCol="0">
            <a:spAutoFit/>
          </a:bodyPr>
          <a:lstStyle/>
          <a:p>
            <a:r>
              <a:rPr lang="vi-VN" sz="2800" b="1" i="1" dirty="0">
                <a:latin typeface="+mj-lt"/>
              </a:rPr>
              <a:t>1. Lược đồ Việt Nam</a:t>
            </a:r>
          </a:p>
        </p:txBody>
      </p:sp>
    </p:spTree>
    <p:extLst>
      <p:ext uri="{BB962C8B-B14F-4D97-AF65-F5344CB8AC3E}">
        <p14:creationId xmlns:p14="http://schemas.microsoft.com/office/powerpoint/2010/main" val="1474435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esselation 13">
            <a:extLst>
              <a:ext uri="{FF2B5EF4-FFF2-40B4-BE49-F238E27FC236}">
                <a16:creationId xmlns:a16="http://schemas.microsoft.com/office/drawing/2014/main" id="{57F27B6D-0FC4-6EE8-2652-0EC010E3BB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 name="Picture 5">
            <a:extLst>
              <a:ext uri="{FF2B5EF4-FFF2-40B4-BE49-F238E27FC236}">
                <a16:creationId xmlns:a16="http://schemas.microsoft.com/office/drawing/2014/main" id="{2058F7DF-C8CE-E8BB-A477-0D187FB00051}"/>
              </a:ext>
            </a:extLst>
          </p:cNvPr>
          <p:cNvPicPr>
            <a:picLocks noChangeAspect="1"/>
          </p:cNvPicPr>
          <p:nvPr/>
        </p:nvPicPr>
        <p:blipFill>
          <a:blip r:embed="rId3"/>
          <a:stretch>
            <a:fillRect/>
          </a:stretch>
        </p:blipFill>
        <p:spPr>
          <a:xfrm>
            <a:off x="236698" y="1828799"/>
            <a:ext cx="6961789" cy="4936541"/>
          </a:xfrm>
          <a:prstGeom prst="rect">
            <a:avLst/>
          </a:prstGeom>
        </p:spPr>
      </p:pic>
      <p:pic>
        <p:nvPicPr>
          <p:cNvPr id="7" name="Picture 6">
            <a:extLst>
              <a:ext uri="{FF2B5EF4-FFF2-40B4-BE49-F238E27FC236}">
                <a16:creationId xmlns:a16="http://schemas.microsoft.com/office/drawing/2014/main" id="{65190A65-1401-6A18-A632-8F09ABC8439D}"/>
              </a:ext>
            </a:extLst>
          </p:cNvPr>
          <p:cNvPicPr>
            <a:picLocks noChangeAspect="1"/>
          </p:cNvPicPr>
          <p:nvPr/>
        </p:nvPicPr>
        <p:blipFill rotWithShape="1">
          <a:blip r:embed="rId4"/>
          <a:srcRect r="7966"/>
          <a:stretch/>
        </p:blipFill>
        <p:spPr>
          <a:xfrm>
            <a:off x="7562076" y="1914215"/>
            <a:ext cx="3551402" cy="4851125"/>
          </a:xfrm>
          <a:prstGeom prst="rect">
            <a:avLst/>
          </a:prstGeom>
        </p:spPr>
      </p:pic>
      <p:pic>
        <p:nvPicPr>
          <p:cNvPr id="2" name="Picture 2" descr="con đường gốm sứ ven sông hồng">
            <a:extLst>
              <a:ext uri="{FF2B5EF4-FFF2-40B4-BE49-F238E27FC236}">
                <a16:creationId xmlns:a16="http://schemas.microsoft.com/office/drawing/2014/main" id="{25AB8C59-8799-4C3C-9FAB-1C1D05667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337" y="1843076"/>
            <a:ext cx="5254621" cy="49781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a lạ - Công viên thực vật cảnh Việt Nam">
            <a:extLst>
              <a:ext uri="{FF2B5EF4-FFF2-40B4-BE49-F238E27FC236}">
                <a16:creationId xmlns:a16="http://schemas.microsoft.com/office/drawing/2014/main" id="{1776924F-0099-1488-CF90-81A074812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036" y="1768562"/>
            <a:ext cx="4630964" cy="505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913F72-BF38-150D-B844-BCB23254F145}"/>
              </a:ext>
            </a:extLst>
          </p:cNvPr>
          <p:cNvSpPr txBox="1"/>
          <p:nvPr/>
        </p:nvSpPr>
        <p:spPr>
          <a:xfrm>
            <a:off x="570034" y="1177774"/>
            <a:ext cx="11356731" cy="523220"/>
          </a:xfrm>
          <a:prstGeom prst="rect">
            <a:avLst/>
          </a:prstGeom>
          <a:noFill/>
        </p:spPr>
        <p:txBody>
          <a:bodyPr wrap="square">
            <a:spAutoFit/>
          </a:bodyPr>
          <a:lstStyle/>
          <a:p>
            <a:r>
              <a:rPr lang="vi-VN" sz="2800" b="1" i="1" dirty="0">
                <a:solidFill>
                  <a:srgbClr val="333333"/>
                </a:solidFill>
                <a:effectLst/>
                <a:latin typeface="+mj-lt"/>
              </a:rPr>
              <a:t>2. Các Tessellations được sử dụng trong thiết kế và trang trí </a:t>
            </a:r>
            <a:endParaRPr lang="vi-VN" sz="2800" dirty="0">
              <a:latin typeface="+mj-lt"/>
            </a:endParaRPr>
          </a:p>
        </p:txBody>
      </p:sp>
      <p:grpSp>
        <p:nvGrpSpPr>
          <p:cNvPr id="10" name="Group 9">
            <a:extLst>
              <a:ext uri="{FF2B5EF4-FFF2-40B4-BE49-F238E27FC236}">
                <a16:creationId xmlns:a16="http://schemas.microsoft.com/office/drawing/2014/main" id="{8B96B1C1-CC7D-54EB-4415-0B8B7022FAE1}"/>
              </a:ext>
            </a:extLst>
          </p:cNvPr>
          <p:cNvGrpSpPr/>
          <p:nvPr/>
        </p:nvGrpSpPr>
        <p:grpSpPr>
          <a:xfrm rot="5400000">
            <a:off x="8406486" y="3218531"/>
            <a:ext cx="6891246" cy="653685"/>
            <a:chOff x="4871257" y="83128"/>
            <a:chExt cx="7501721" cy="653685"/>
          </a:xfrm>
        </p:grpSpPr>
        <p:sp>
          <p:nvSpPr>
            <p:cNvPr id="11" name="Rectangle: Rounded Corners 10">
              <a:extLst>
                <a:ext uri="{FF2B5EF4-FFF2-40B4-BE49-F238E27FC236}">
                  <a16:creationId xmlns:a16="http://schemas.microsoft.com/office/drawing/2014/main" id="{DF18422E-F3C2-D19B-636D-AC617DB5AD4B}"/>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C176EE4A-E812-8C07-3330-7936DB6F6F2D}"/>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Hộp Văn bản 1">
            <a:extLst>
              <a:ext uri="{FF2B5EF4-FFF2-40B4-BE49-F238E27FC236}">
                <a16:creationId xmlns:a16="http://schemas.microsoft.com/office/drawing/2014/main" id="{3A396251-6F10-CFF5-3029-EE782502AB02}"/>
              </a:ext>
            </a:extLst>
          </p:cNvPr>
          <p:cNvSpPr txBox="1"/>
          <p:nvPr/>
        </p:nvSpPr>
        <p:spPr>
          <a:xfrm>
            <a:off x="1281547" y="99750"/>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14" name="Hộp Văn bản 2">
            <a:extLst>
              <a:ext uri="{FF2B5EF4-FFF2-40B4-BE49-F238E27FC236}">
                <a16:creationId xmlns:a16="http://schemas.microsoft.com/office/drawing/2014/main" id="{13A8AECF-8365-7E48-89E6-A364DEAB9189}"/>
              </a:ext>
            </a:extLst>
          </p:cNvPr>
          <p:cNvSpPr txBox="1"/>
          <p:nvPr/>
        </p:nvSpPr>
        <p:spPr>
          <a:xfrm>
            <a:off x="118839" y="709803"/>
            <a:ext cx="9640117" cy="523220"/>
          </a:xfrm>
          <a:prstGeom prst="rect">
            <a:avLst/>
          </a:prstGeom>
          <a:noFill/>
        </p:spPr>
        <p:txBody>
          <a:bodyPr wrap="square" rtlCol="0">
            <a:spAutoFit/>
          </a:bodyPr>
          <a:lstStyle/>
          <a:p>
            <a:r>
              <a:rPr lang="vi-VN" sz="2800" b="1" dirty="0">
                <a:solidFill>
                  <a:srgbClr val="000000"/>
                </a:solidFill>
                <a:effectLst/>
                <a:latin typeface="Times New Roman" panose="02020603050405020304" pitchFamily="18" charset="0"/>
                <a:ea typeface="Calibri" panose="020F0502020204030204" pitchFamily="34" charset="0"/>
              </a:rPr>
              <a:t>III. Hình đồng dạng trong khoa học và công nghệ </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3D264EB-9572-77CF-FF49-476CE742204A}"/>
              </a:ext>
            </a:extLst>
          </p:cNvPr>
          <p:cNvSpPr txBox="1"/>
          <p:nvPr/>
        </p:nvSpPr>
        <p:spPr>
          <a:xfrm>
            <a:off x="6294799" y="6256397"/>
            <a:ext cx="4860325" cy="523220"/>
          </a:xfrm>
          <a:prstGeom prst="rect">
            <a:avLst/>
          </a:prstGeom>
          <a:noFill/>
        </p:spPr>
        <p:txBody>
          <a:bodyPr wrap="square" rtlCol="0">
            <a:spAutoFit/>
          </a:bodyPr>
          <a:lstStyle/>
          <a:p>
            <a:r>
              <a:rPr lang="vi-VN" sz="2800" b="1" dirty="0">
                <a:solidFill>
                  <a:schemeClr val="bg1"/>
                </a:solidFill>
                <a:latin typeface="+mj-lt"/>
              </a:rPr>
              <a:t>Con đường Gốm sứ - Hà Nội</a:t>
            </a:r>
          </a:p>
        </p:txBody>
      </p:sp>
    </p:spTree>
    <p:extLst>
      <p:ext uri="{BB962C8B-B14F-4D97-AF65-F5344CB8AC3E}">
        <p14:creationId xmlns:p14="http://schemas.microsoft.com/office/powerpoint/2010/main" val="234209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esselation 13">
            <a:extLst>
              <a:ext uri="{FF2B5EF4-FFF2-40B4-BE49-F238E27FC236}">
                <a16:creationId xmlns:a16="http://schemas.microsoft.com/office/drawing/2014/main" id="{57F27B6D-0FC4-6EE8-2652-0EC010E3BB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TextBox 7">
            <a:extLst>
              <a:ext uri="{FF2B5EF4-FFF2-40B4-BE49-F238E27FC236}">
                <a16:creationId xmlns:a16="http://schemas.microsoft.com/office/drawing/2014/main" id="{0F913F72-BF38-150D-B844-BCB23254F145}"/>
              </a:ext>
            </a:extLst>
          </p:cNvPr>
          <p:cNvSpPr txBox="1"/>
          <p:nvPr/>
        </p:nvSpPr>
        <p:spPr>
          <a:xfrm>
            <a:off x="570034" y="1214052"/>
            <a:ext cx="11356731" cy="523220"/>
          </a:xfrm>
          <a:prstGeom prst="rect">
            <a:avLst/>
          </a:prstGeom>
          <a:noFill/>
        </p:spPr>
        <p:txBody>
          <a:bodyPr wrap="square">
            <a:spAutoFit/>
          </a:bodyPr>
          <a:lstStyle/>
          <a:p>
            <a:r>
              <a:rPr lang="vi-VN" sz="2800" b="1" i="1" dirty="0">
                <a:solidFill>
                  <a:srgbClr val="333333"/>
                </a:solidFill>
                <a:effectLst/>
                <a:latin typeface="+mj-lt"/>
              </a:rPr>
              <a:t>3. </a:t>
            </a:r>
            <a:r>
              <a:rPr lang="vi-VN" sz="2800" b="1" i="1" dirty="0">
                <a:solidFill>
                  <a:srgbClr val="333333"/>
                </a:solidFill>
                <a:latin typeface="+mj-lt"/>
              </a:rPr>
              <a:t>Một số cấu trúc fractal cơ bản trong toán học</a:t>
            </a:r>
            <a:endParaRPr lang="vi-VN" sz="2800" dirty="0">
              <a:latin typeface="+mj-lt"/>
            </a:endParaRPr>
          </a:p>
        </p:txBody>
      </p:sp>
      <p:grpSp>
        <p:nvGrpSpPr>
          <p:cNvPr id="10" name="Group 9">
            <a:extLst>
              <a:ext uri="{FF2B5EF4-FFF2-40B4-BE49-F238E27FC236}">
                <a16:creationId xmlns:a16="http://schemas.microsoft.com/office/drawing/2014/main" id="{8B96B1C1-CC7D-54EB-4415-0B8B7022FAE1}"/>
              </a:ext>
            </a:extLst>
          </p:cNvPr>
          <p:cNvGrpSpPr/>
          <p:nvPr/>
        </p:nvGrpSpPr>
        <p:grpSpPr>
          <a:xfrm rot="5400000">
            <a:off x="8406486" y="3218531"/>
            <a:ext cx="6891246" cy="653685"/>
            <a:chOff x="4871257" y="83128"/>
            <a:chExt cx="7501721" cy="653685"/>
          </a:xfrm>
        </p:grpSpPr>
        <p:sp>
          <p:nvSpPr>
            <p:cNvPr id="11" name="Rectangle: Rounded Corners 10">
              <a:extLst>
                <a:ext uri="{FF2B5EF4-FFF2-40B4-BE49-F238E27FC236}">
                  <a16:creationId xmlns:a16="http://schemas.microsoft.com/office/drawing/2014/main" id="{DF18422E-F3C2-D19B-636D-AC617DB5AD4B}"/>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C176EE4A-E812-8C07-3330-7936DB6F6F2D}"/>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Hộp Văn bản 1">
            <a:extLst>
              <a:ext uri="{FF2B5EF4-FFF2-40B4-BE49-F238E27FC236}">
                <a16:creationId xmlns:a16="http://schemas.microsoft.com/office/drawing/2014/main" id="{3A396251-6F10-CFF5-3029-EE782502AB02}"/>
              </a:ext>
            </a:extLst>
          </p:cNvPr>
          <p:cNvSpPr txBox="1"/>
          <p:nvPr/>
        </p:nvSpPr>
        <p:spPr>
          <a:xfrm>
            <a:off x="1281547" y="99750"/>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14" name="Hộp Văn bản 2">
            <a:extLst>
              <a:ext uri="{FF2B5EF4-FFF2-40B4-BE49-F238E27FC236}">
                <a16:creationId xmlns:a16="http://schemas.microsoft.com/office/drawing/2014/main" id="{13A8AECF-8365-7E48-89E6-A364DEAB9189}"/>
              </a:ext>
            </a:extLst>
          </p:cNvPr>
          <p:cNvSpPr txBox="1"/>
          <p:nvPr/>
        </p:nvSpPr>
        <p:spPr>
          <a:xfrm>
            <a:off x="118839" y="746081"/>
            <a:ext cx="9640117" cy="523220"/>
          </a:xfrm>
          <a:prstGeom prst="rect">
            <a:avLst/>
          </a:prstGeom>
          <a:noFill/>
        </p:spPr>
        <p:txBody>
          <a:bodyPr wrap="square" rtlCol="0">
            <a:spAutoFit/>
          </a:bodyPr>
          <a:lstStyle/>
          <a:p>
            <a:r>
              <a:rPr lang="vi-VN" sz="2800" b="1" dirty="0">
                <a:solidFill>
                  <a:srgbClr val="000000"/>
                </a:solidFill>
                <a:effectLst/>
                <a:latin typeface="Times New Roman" panose="02020603050405020304" pitchFamily="18" charset="0"/>
                <a:ea typeface="Calibri" panose="020F0502020204030204" pitchFamily="34" charset="0"/>
              </a:rPr>
              <a:t>III. Hình đồng dạng trong khoa học và công nghệ </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4003DC4-7BC7-B8F7-292C-CB5C541ED610}"/>
              </a:ext>
            </a:extLst>
          </p:cNvPr>
          <p:cNvPicPr>
            <a:picLocks noChangeAspect="1"/>
          </p:cNvPicPr>
          <p:nvPr/>
        </p:nvPicPr>
        <p:blipFill>
          <a:blip r:embed="rId3"/>
          <a:stretch>
            <a:fillRect/>
          </a:stretch>
        </p:blipFill>
        <p:spPr>
          <a:xfrm>
            <a:off x="570034" y="1945919"/>
            <a:ext cx="10798059" cy="3862197"/>
          </a:xfrm>
          <a:prstGeom prst="rect">
            <a:avLst/>
          </a:prstGeom>
        </p:spPr>
      </p:pic>
    </p:spTree>
    <p:extLst>
      <p:ext uri="{BB962C8B-B14F-4D97-AF65-F5344CB8AC3E}">
        <p14:creationId xmlns:p14="http://schemas.microsoft.com/office/powerpoint/2010/main" val="8841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ườn Toán: Mắt Biếc Hồ Thu">
            <a:extLst>
              <a:ext uri="{FF2B5EF4-FFF2-40B4-BE49-F238E27FC236}">
                <a16:creationId xmlns:a16="http://schemas.microsoft.com/office/drawing/2014/main" id="{51B4BC4F-72C0-7832-2AC8-E47B6F079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986" y="4101352"/>
            <a:ext cx="3753808" cy="25998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3DFC09-915C-A209-107F-40CBE35583E5}"/>
              </a:ext>
            </a:extLst>
          </p:cNvPr>
          <p:cNvSpPr txBox="1"/>
          <p:nvPr/>
        </p:nvSpPr>
        <p:spPr>
          <a:xfrm>
            <a:off x="570034" y="2511812"/>
            <a:ext cx="10222247" cy="2677656"/>
          </a:xfrm>
          <a:prstGeom prst="rect">
            <a:avLst/>
          </a:prstGeom>
          <a:noFill/>
        </p:spPr>
        <p:txBody>
          <a:bodyPr wrap="square">
            <a:spAutoFit/>
          </a:bodyPr>
          <a:lstStyle/>
          <a:p>
            <a:pPr algn="just"/>
            <a:r>
              <a:rPr lang="vi-VN" sz="2800" b="1" i="1" u="sng" dirty="0">
                <a:solidFill>
                  <a:srgbClr val="000000"/>
                </a:solidFill>
                <a:effectLst/>
                <a:latin typeface="+mj-lt"/>
                <a:hlinkClick r:id="rId4"/>
              </a:rPr>
              <a:t>Bông tuyết Koch</a:t>
            </a:r>
            <a:r>
              <a:rPr lang="vi-VN" sz="2800" b="0" i="0" dirty="0">
                <a:solidFill>
                  <a:srgbClr val="262626"/>
                </a:solidFill>
                <a:effectLst/>
                <a:latin typeface="+mj-lt"/>
              </a:rPr>
              <a:t> (đường cong Koch, ngôi sao Koch), là một trong nhiều phân dạng hình học </a:t>
            </a:r>
            <a:r>
              <a:rPr lang="vi-VN" sz="2800" b="0" i="1" u="sng" dirty="0">
                <a:solidFill>
                  <a:srgbClr val="000000"/>
                </a:solidFill>
                <a:effectLst/>
                <a:latin typeface="+mj-lt"/>
                <a:hlinkClick r:id="rId5"/>
              </a:rPr>
              <a:t>fractal</a:t>
            </a:r>
            <a:r>
              <a:rPr lang="vi-VN" sz="2800" b="0" i="0" dirty="0">
                <a:solidFill>
                  <a:srgbClr val="262626"/>
                </a:solidFill>
                <a:effectLst/>
                <a:latin typeface="+mj-lt"/>
              </a:rPr>
              <a:t> được phát hiện sớm nhất, do nhà toán học người Thụy Điển </a:t>
            </a:r>
            <a:r>
              <a:rPr lang="vi-VN" sz="2800" b="0" i="0" u="sng" dirty="0">
                <a:solidFill>
                  <a:srgbClr val="000000"/>
                </a:solidFill>
                <a:effectLst/>
                <a:latin typeface="+mj-lt"/>
                <a:hlinkClick r:id="rId6"/>
              </a:rPr>
              <a:t>Helge von Koch</a:t>
            </a:r>
            <a:r>
              <a:rPr lang="vi-VN" sz="2800" b="0" i="0" dirty="0">
                <a:solidFill>
                  <a:srgbClr val="262626"/>
                </a:solidFill>
                <a:effectLst/>
                <a:latin typeface="+mj-lt"/>
              </a:rPr>
              <a:t> đưa ra khái niệm vào năm 1904 .Ông đã đưa ra định nghĩa về đường cong Koch là “Trên một đường cong nối liền không thể vẽ một tiếp tuyến bằng các phép dựng hình cơ bản”</a:t>
            </a:r>
            <a:endParaRPr lang="vi-VN" sz="2800" dirty="0">
              <a:latin typeface="+mj-lt"/>
            </a:endParaRPr>
          </a:p>
        </p:txBody>
      </p:sp>
      <p:sp>
        <p:nvSpPr>
          <p:cNvPr id="12" name="TextBox 11">
            <a:extLst>
              <a:ext uri="{FF2B5EF4-FFF2-40B4-BE49-F238E27FC236}">
                <a16:creationId xmlns:a16="http://schemas.microsoft.com/office/drawing/2014/main" id="{65E3C135-E982-AC68-B7BE-390E6BEE93FA}"/>
              </a:ext>
            </a:extLst>
          </p:cNvPr>
          <p:cNvSpPr txBox="1"/>
          <p:nvPr/>
        </p:nvSpPr>
        <p:spPr>
          <a:xfrm>
            <a:off x="844064" y="5250348"/>
            <a:ext cx="7391674" cy="523220"/>
          </a:xfrm>
          <a:prstGeom prst="rect">
            <a:avLst/>
          </a:prstGeom>
          <a:noFill/>
        </p:spPr>
        <p:txBody>
          <a:bodyPr wrap="square">
            <a:spAutoFit/>
          </a:bodyPr>
          <a:lstStyle/>
          <a:p>
            <a:r>
              <a:rPr lang="vi-VN" sz="2800" dirty="0">
                <a:latin typeface="+mj-lt"/>
                <a:hlinkClick r:id="rId7"/>
              </a:rPr>
              <a:t>https://youtu.be/azBNsPa1WC4</a:t>
            </a:r>
            <a:endParaRPr lang="vi-VN" sz="2800" dirty="0">
              <a:latin typeface="+mj-lt"/>
            </a:endParaRPr>
          </a:p>
        </p:txBody>
      </p:sp>
      <p:grpSp>
        <p:nvGrpSpPr>
          <p:cNvPr id="13" name="Group 12">
            <a:extLst>
              <a:ext uri="{FF2B5EF4-FFF2-40B4-BE49-F238E27FC236}">
                <a16:creationId xmlns:a16="http://schemas.microsoft.com/office/drawing/2014/main" id="{1317C005-6E00-3812-1F6B-31C7F0D60492}"/>
              </a:ext>
            </a:extLst>
          </p:cNvPr>
          <p:cNvGrpSpPr/>
          <p:nvPr/>
        </p:nvGrpSpPr>
        <p:grpSpPr>
          <a:xfrm rot="8757556">
            <a:off x="-1052601" y="4821382"/>
            <a:ext cx="3136324" cy="6858000"/>
            <a:chOff x="9055676" y="0"/>
            <a:chExt cx="3136324" cy="6858000"/>
          </a:xfrm>
        </p:grpSpPr>
        <p:sp>
          <p:nvSpPr>
            <p:cNvPr id="14" name="Rectangle 13">
              <a:extLst>
                <a:ext uri="{FF2B5EF4-FFF2-40B4-BE49-F238E27FC236}">
                  <a16:creationId xmlns:a16="http://schemas.microsoft.com/office/drawing/2014/main" id="{4974EFA0-AE4E-B20C-8363-D812AF17788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054D40-D516-D4AF-FA5F-0860A3469826}"/>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86DBAC-F1B0-B051-3A49-D7AED4E53864}"/>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2C8F4D7-98FC-DE34-A538-25A7474164FA}"/>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BF4E21-1138-E052-3EA4-6692926034B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BD47AD9B-5792-4147-FD0E-CBBF32C10E98}"/>
              </a:ext>
            </a:extLst>
          </p:cNvPr>
          <p:cNvGrpSpPr/>
          <p:nvPr/>
        </p:nvGrpSpPr>
        <p:grpSpPr>
          <a:xfrm rot="5400000">
            <a:off x="8383393" y="3218530"/>
            <a:ext cx="6891246" cy="653685"/>
            <a:chOff x="4871257" y="83128"/>
            <a:chExt cx="7501721" cy="653685"/>
          </a:xfrm>
        </p:grpSpPr>
        <p:sp>
          <p:nvSpPr>
            <p:cNvPr id="20" name="Rectangle: Rounded Corners 19">
              <a:extLst>
                <a:ext uri="{FF2B5EF4-FFF2-40B4-BE49-F238E27FC236}">
                  <a16:creationId xmlns:a16="http://schemas.microsoft.com/office/drawing/2014/main" id="{418D9A56-7AE0-8309-EC3D-D90CD2B6D9A1}"/>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D25014B1-7F53-78A8-8CCA-3D3A0EEC8C6F}"/>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9" name="TextBox 28">
            <a:extLst>
              <a:ext uri="{FF2B5EF4-FFF2-40B4-BE49-F238E27FC236}">
                <a16:creationId xmlns:a16="http://schemas.microsoft.com/office/drawing/2014/main" id="{6551B008-085E-9579-D831-D4B6FCB7139E}"/>
              </a:ext>
            </a:extLst>
          </p:cNvPr>
          <p:cNvSpPr txBox="1"/>
          <p:nvPr/>
        </p:nvSpPr>
        <p:spPr>
          <a:xfrm>
            <a:off x="2350164" y="1872947"/>
            <a:ext cx="7450014" cy="523220"/>
          </a:xfrm>
          <a:prstGeom prst="rect">
            <a:avLst/>
          </a:prstGeom>
          <a:noFill/>
        </p:spPr>
        <p:txBody>
          <a:bodyPr wrap="square">
            <a:spAutoFit/>
          </a:bodyPr>
          <a:lstStyle/>
          <a:p>
            <a:pPr algn="l" fontAlgn="base"/>
            <a:r>
              <a:rPr lang="vi-VN" sz="2800" b="1" i="0" dirty="0">
                <a:solidFill>
                  <a:srgbClr val="0070C0"/>
                </a:solidFill>
                <a:effectLst/>
                <a:latin typeface="+mj-lt"/>
              </a:rPr>
              <a:t>Bông tuyết Koch – Vẻ đẹp của Toán học</a:t>
            </a:r>
          </a:p>
        </p:txBody>
      </p:sp>
      <p:sp>
        <p:nvSpPr>
          <p:cNvPr id="2" name="TextBox 1">
            <a:extLst>
              <a:ext uri="{FF2B5EF4-FFF2-40B4-BE49-F238E27FC236}">
                <a16:creationId xmlns:a16="http://schemas.microsoft.com/office/drawing/2014/main" id="{65AD3DEF-0E5F-E791-13E7-C306DB351F68}"/>
              </a:ext>
            </a:extLst>
          </p:cNvPr>
          <p:cNvSpPr txBox="1"/>
          <p:nvPr/>
        </p:nvSpPr>
        <p:spPr>
          <a:xfrm>
            <a:off x="570034" y="1214052"/>
            <a:ext cx="11356731" cy="523220"/>
          </a:xfrm>
          <a:prstGeom prst="rect">
            <a:avLst/>
          </a:prstGeom>
          <a:noFill/>
        </p:spPr>
        <p:txBody>
          <a:bodyPr wrap="square">
            <a:spAutoFit/>
          </a:bodyPr>
          <a:lstStyle/>
          <a:p>
            <a:r>
              <a:rPr lang="vi-VN" sz="2800" b="1" i="1" dirty="0">
                <a:solidFill>
                  <a:srgbClr val="333333"/>
                </a:solidFill>
                <a:effectLst/>
                <a:latin typeface="+mj-lt"/>
              </a:rPr>
              <a:t>3. </a:t>
            </a:r>
            <a:r>
              <a:rPr lang="vi-VN" sz="2800" b="1" i="1" dirty="0">
                <a:solidFill>
                  <a:srgbClr val="333333"/>
                </a:solidFill>
                <a:latin typeface="+mj-lt"/>
              </a:rPr>
              <a:t>Một số cấu trúc fractal cơ bản trong toán học</a:t>
            </a:r>
            <a:endParaRPr lang="vi-VN" sz="2800" dirty="0">
              <a:latin typeface="+mj-lt"/>
            </a:endParaRPr>
          </a:p>
        </p:txBody>
      </p:sp>
      <p:sp>
        <p:nvSpPr>
          <p:cNvPr id="3" name="Hộp Văn bản 1">
            <a:extLst>
              <a:ext uri="{FF2B5EF4-FFF2-40B4-BE49-F238E27FC236}">
                <a16:creationId xmlns:a16="http://schemas.microsoft.com/office/drawing/2014/main" id="{1234252A-E900-4B7F-768F-F1CDA1C8296C}"/>
              </a:ext>
            </a:extLst>
          </p:cNvPr>
          <p:cNvSpPr txBox="1"/>
          <p:nvPr/>
        </p:nvSpPr>
        <p:spPr>
          <a:xfrm>
            <a:off x="1281547" y="99750"/>
            <a:ext cx="9823939" cy="646331"/>
          </a:xfrm>
          <a:prstGeom prst="rect">
            <a:avLst/>
          </a:prstGeom>
          <a:noFill/>
        </p:spPr>
        <p:txBody>
          <a:bodyPr wrap="square" rtlCol="0">
            <a:spAutoFit/>
          </a:bodyPr>
          <a:lstStyle/>
          <a:p>
            <a:r>
              <a:rPr lang="en-US"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§10. </a:t>
            </a:r>
            <a:r>
              <a:rPr lang="vi-VN" altLang="en-GB" sz="3600" b="1" dirty="0">
                <a:solidFill>
                  <a:srgbClr val="FF0000"/>
                </a:solidFill>
                <a:latin typeface="Times New Roman" panose="02020603050405020304" pitchFamily="18" charset="0"/>
                <a:ea typeface="思源黑体 Medium"/>
                <a:cs typeface="Times New Roman" panose="02020603050405020304" pitchFamily="18" charset="0"/>
                <a:sym typeface="Special Elite"/>
              </a:rPr>
              <a:t>HÌNH ĐỒNG DẠNG TRONG THỰC TIỄN</a:t>
            </a:r>
            <a:endParaRPr lang="en-US" sz="3600" dirty="0">
              <a:solidFill>
                <a:srgbClr val="3CC453"/>
              </a:solidFill>
            </a:endParaRPr>
          </a:p>
        </p:txBody>
      </p:sp>
      <p:sp>
        <p:nvSpPr>
          <p:cNvPr id="4" name="Hộp Văn bản 2">
            <a:extLst>
              <a:ext uri="{FF2B5EF4-FFF2-40B4-BE49-F238E27FC236}">
                <a16:creationId xmlns:a16="http://schemas.microsoft.com/office/drawing/2014/main" id="{830B082F-C99C-068B-F718-40A9D94ACA97}"/>
              </a:ext>
            </a:extLst>
          </p:cNvPr>
          <p:cNvSpPr txBox="1"/>
          <p:nvPr/>
        </p:nvSpPr>
        <p:spPr>
          <a:xfrm>
            <a:off x="118839" y="746081"/>
            <a:ext cx="9640117" cy="523220"/>
          </a:xfrm>
          <a:prstGeom prst="rect">
            <a:avLst/>
          </a:prstGeom>
          <a:noFill/>
        </p:spPr>
        <p:txBody>
          <a:bodyPr wrap="square" rtlCol="0">
            <a:spAutoFit/>
          </a:bodyPr>
          <a:lstStyle/>
          <a:p>
            <a:r>
              <a:rPr lang="vi-VN" sz="2800" b="1" dirty="0">
                <a:solidFill>
                  <a:srgbClr val="000000"/>
                </a:solidFill>
                <a:effectLst/>
                <a:latin typeface="Times New Roman" panose="02020603050405020304" pitchFamily="18" charset="0"/>
                <a:ea typeface="Calibri" panose="020F0502020204030204" pitchFamily="34" charset="0"/>
              </a:rPr>
              <a:t>III. Hình đồng dạng trong khoa học và công nghệ </a:t>
            </a:r>
            <a:endPar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5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5052" y="1132964"/>
            <a:ext cx="11096512" cy="104417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600"/>
              </a:spcBef>
              <a:spcAft>
                <a:spcPts val="600"/>
              </a:spcAft>
            </a:pPr>
            <a:r>
              <a:rPr lang="vi-VN" sz="2800" spc="-15" dirty="0">
                <a:solidFill>
                  <a:srgbClr val="000000"/>
                </a:solidFill>
                <a:latin typeface="+mj-lt"/>
                <a:ea typeface="Calibri" panose="020F0502020204030204" pitchFamily="34" charset="0"/>
              </a:rPr>
              <a:t>P</a:t>
            </a:r>
            <a:r>
              <a:rPr lang="vi-VN" sz="2800" spc="-15" dirty="0">
                <a:solidFill>
                  <a:srgbClr val="000000"/>
                </a:solidFill>
                <a:effectLst/>
                <a:latin typeface="+mj-lt"/>
                <a:ea typeface="Calibri" panose="020F0502020204030204" pitchFamily="34" charset="0"/>
              </a:rPr>
              <a:t>hân loại các dạng Fractal hình học cơ bản mà em biết? </a:t>
            </a:r>
            <a:endParaRPr lang="vi-VN" sz="2800" dirty="0">
              <a:solidFill>
                <a:srgbClr val="000000"/>
              </a:solidFill>
              <a:effectLst/>
              <a:latin typeface="+mj-lt"/>
              <a:ea typeface="Calibri" panose="020F0502020204030204" pitchFamily="34" charset="0"/>
            </a:endParaRPr>
          </a:p>
        </p:txBody>
      </p:sp>
      <p:pic>
        <p:nvPicPr>
          <p:cNvPr id="30" name="Picture 29"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785" y="0"/>
            <a:ext cx="1586027" cy="1586027"/>
          </a:xfrm>
          <a:prstGeom prst="rect">
            <a:avLst/>
          </a:prstGeom>
        </p:spPr>
      </p:pic>
      <p:sp>
        <p:nvSpPr>
          <p:cNvPr id="31" name="Rectangle: Rounded Corners 15">
            <a:extLst>
              <a:ext uri="{FF2B5EF4-FFF2-40B4-BE49-F238E27FC236}">
                <a16:creationId xmlns:a16="http://schemas.microsoft.com/office/drawing/2014/main" id="{249932DB-CD76-4630-9D2C-4ECAD7A72C8D}"/>
              </a:ext>
            </a:extLst>
          </p:cNvPr>
          <p:cNvSpPr/>
          <p:nvPr/>
        </p:nvSpPr>
        <p:spPr>
          <a:xfrm>
            <a:off x="4103124" y="123630"/>
            <a:ext cx="4684200" cy="794159"/>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ĐỘNG </a:t>
            </a:r>
            <a:r>
              <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648FFB6-F1ED-0280-D747-247C53DD7347}"/>
              </a:ext>
            </a:extLst>
          </p:cNvPr>
          <p:cNvSpPr txBox="1"/>
          <p:nvPr/>
        </p:nvSpPr>
        <p:spPr>
          <a:xfrm>
            <a:off x="349224" y="2631903"/>
            <a:ext cx="11122340" cy="4311950"/>
          </a:xfrm>
          <a:prstGeom prst="rect">
            <a:avLst/>
          </a:prstGeom>
          <a:noFill/>
        </p:spPr>
        <p:txBody>
          <a:bodyPr wrap="square">
            <a:spAutoFit/>
          </a:bodyPr>
          <a:lstStyle/>
          <a:p>
            <a:pPr algn="just">
              <a:lnSpc>
                <a:spcPct val="115000"/>
              </a:lnSpc>
              <a:spcBef>
                <a:spcPts val="600"/>
              </a:spcBef>
              <a:spcAft>
                <a:spcPts val="600"/>
              </a:spcAft>
            </a:pPr>
            <a:r>
              <a:rPr lang="vi-VN" sz="2800" dirty="0">
                <a:solidFill>
                  <a:srgbClr val="111111"/>
                </a:solidFill>
                <a:effectLst/>
                <a:latin typeface="+mj-lt"/>
                <a:ea typeface="Calibri" panose="020F0502020204030204" pitchFamily="34" charset="0"/>
              </a:rPr>
              <a:t>Có thể phân loại hình đồng dạng trong thực tiễn dựa vào đặc điểm như sau.</a:t>
            </a:r>
          </a:p>
          <a:p>
            <a:pPr algn="just">
              <a:lnSpc>
                <a:spcPct val="115000"/>
              </a:lnSpc>
              <a:spcBef>
                <a:spcPts val="600"/>
              </a:spcBef>
              <a:spcAft>
                <a:spcPts val="600"/>
              </a:spcAft>
            </a:pPr>
            <a:r>
              <a:rPr lang="vi-VN" sz="2800" b="1" dirty="0">
                <a:solidFill>
                  <a:srgbClr val="111111"/>
                </a:solidFill>
                <a:effectLst/>
                <a:latin typeface="+mj-lt"/>
                <a:ea typeface="Calibri" panose="020F0502020204030204" pitchFamily="34" charset="0"/>
              </a:rPr>
              <a:t>Giống hệt nhau:</a:t>
            </a:r>
            <a:r>
              <a:rPr lang="vi-VN" sz="2800" b="1" dirty="0">
                <a:solidFill>
                  <a:srgbClr val="111111"/>
                </a:solidFill>
                <a:latin typeface="+mj-lt"/>
                <a:ea typeface="Calibri" panose="020F0502020204030204" pitchFamily="34" charset="0"/>
              </a:rPr>
              <a:t> </a:t>
            </a:r>
            <a:r>
              <a:rPr lang="vi-VN" sz="2800" b="0" i="0" dirty="0">
                <a:solidFill>
                  <a:srgbClr val="333333"/>
                </a:solidFill>
                <a:effectLst/>
                <a:latin typeface="+mj-lt"/>
              </a:rPr>
              <a:t>Fractal xuất hiện giống hệt nhau trên các quy mô khác nhau</a:t>
            </a:r>
            <a:r>
              <a:rPr lang="vi-VN" sz="2800" dirty="0">
                <a:solidFill>
                  <a:srgbClr val="111111"/>
                </a:solidFill>
                <a:effectLst/>
                <a:latin typeface="+mj-lt"/>
                <a:ea typeface="Calibri" panose="020F0502020204030204" pitchFamily="34" charset="0"/>
              </a:rPr>
              <a:t>. </a:t>
            </a:r>
            <a:r>
              <a:rPr lang="vi-VN" sz="2800" b="0" i="0" dirty="0">
                <a:solidFill>
                  <a:srgbClr val="333333"/>
                </a:solidFill>
                <a:effectLst/>
                <a:latin typeface="+mj-lt"/>
              </a:rPr>
              <a:t>Fractals dạng này được </a:t>
            </a:r>
            <a:r>
              <a:rPr lang="vi-VN" sz="2800" b="1" i="0" dirty="0">
                <a:solidFill>
                  <a:srgbClr val="333333"/>
                </a:solidFill>
                <a:effectLst/>
                <a:latin typeface="+mj-lt"/>
              </a:rPr>
              <a:t>tạo bởi hệ thống lặp đi lặp lại.</a:t>
            </a:r>
            <a:endParaRPr lang="vi-VN" sz="2800" b="1" dirty="0">
              <a:solidFill>
                <a:srgbClr val="000000"/>
              </a:solidFill>
              <a:effectLst/>
              <a:latin typeface="+mj-lt"/>
              <a:ea typeface="Calibri" panose="020F0502020204030204" pitchFamily="34" charset="0"/>
            </a:endParaRPr>
          </a:p>
          <a:p>
            <a:pPr algn="just">
              <a:lnSpc>
                <a:spcPct val="115000"/>
              </a:lnSpc>
              <a:spcBef>
                <a:spcPts val="600"/>
              </a:spcBef>
              <a:spcAft>
                <a:spcPts val="600"/>
              </a:spcAft>
            </a:pPr>
            <a:r>
              <a:rPr lang="vi-VN" sz="2800" b="1" dirty="0">
                <a:solidFill>
                  <a:srgbClr val="111111"/>
                </a:solidFill>
                <a:effectLst/>
                <a:latin typeface="+mj-lt"/>
                <a:ea typeface="Calibri" panose="020F0502020204030204" pitchFamily="34" charset="0"/>
              </a:rPr>
              <a:t>Gần như giống nhau: </a:t>
            </a:r>
            <a:r>
              <a:rPr lang="vi-VN" sz="2800" dirty="0">
                <a:solidFill>
                  <a:srgbClr val="111111"/>
                </a:solidFill>
                <a:effectLst/>
                <a:latin typeface="+mj-lt"/>
                <a:ea typeface="Calibri" panose="020F0502020204030204" pitchFamily="34" charset="0"/>
              </a:rPr>
              <a:t>đây là dạng lỏng lẻo của tương đồng; fractal xuất hiện </a:t>
            </a:r>
            <a:r>
              <a:rPr lang="vi-VN" sz="2800" b="1" dirty="0">
                <a:solidFill>
                  <a:srgbClr val="111111"/>
                </a:solidFill>
                <a:effectLst/>
                <a:latin typeface="+mj-lt"/>
                <a:ea typeface="Calibri" panose="020F0502020204030204" pitchFamily="34" charset="0"/>
              </a:rPr>
              <a:t>xấp xỉ giống nhau </a:t>
            </a:r>
            <a:r>
              <a:rPr lang="vi-VN" sz="2800" dirty="0">
                <a:solidFill>
                  <a:srgbClr val="111111"/>
                </a:solidFill>
                <a:effectLst/>
                <a:latin typeface="+mj-lt"/>
                <a:ea typeface="Calibri" panose="020F0502020204030204" pitchFamily="34" charset="0"/>
              </a:rPr>
              <a:t>tại các cấp độ khác nhau. Fractals dạng này được tạo bởi </a:t>
            </a:r>
            <a:r>
              <a:rPr lang="vi-VN" sz="2800" b="1" dirty="0">
                <a:solidFill>
                  <a:srgbClr val="111111"/>
                </a:solidFill>
                <a:effectLst/>
                <a:latin typeface="+mj-lt"/>
                <a:ea typeface="Calibri" panose="020F0502020204030204" pitchFamily="34" charset="0"/>
              </a:rPr>
              <a:t>quan hệ tái diễn. </a:t>
            </a:r>
            <a:endParaRPr lang="vi-VN" sz="2800" b="1" dirty="0">
              <a:solidFill>
                <a:srgbClr val="000000"/>
              </a:solidFill>
              <a:effectLst/>
              <a:latin typeface="+mj-lt"/>
              <a:ea typeface="Calibri" panose="020F0502020204030204" pitchFamily="34" charset="0"/>
            </a:endParaRPr>
          </a:p>
          <a:p>
            <a:r>
              <a:rPr lang="vi-VN" sz="2800" b="1" dirty="0">
                <a:solidFill>
                  <a:srgbClr val="111111"/>
                </a:solidFill>
                <a:effectLst/>
                <a:latin typeface="+mj-lt"/>
                <a:ea typeface="Calibri" panose="020F0502020204030204" pitchFamily="34" charset="0"/>
              </a:rPr>
              <a:t>Tương đồng thống kê: </a:t>
            </a:r>
            <a:r>
              <a:rPr lang="vi-VN" sz="2800" dirty="0">
                <a:solidFill>
                  <a:srgbClr val="111111"/>
                </a:solidFill>
                <a:effectLst/>
                <a:latin typeface="+mj-lt"/>
                <a:ea typeface="Calibri" panose="020F0502020204030204" pitchFamily="34" charset="0"/>
              </a:rPr>
              <a:t>đây là dạng yếu nhất của tương đồng, không phải dạng giống hêt hoặc gần giống nhau.</a:t>
            </a:r>
            <a:endParaRPr lang="vi-VN" sz="2800" dirty="0">
              <a:latin typeface="+mj-lt"/>
            </a:endParaRPr>
          </a:p>
        </p:txBody>
      </p:sp>
    </p:spTree>
    <p:extLst>
      <p:ext uri="{BB962C8B-B14F-4D97-AF65-F5344CB8AC3E}">
        <p14:creationId xmlns:p14="http://schemas.microsoft.com/office/powerpoint/2010/main" val="722931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 ds:uri="71af3243-3dd4-4a8d-8c0d-dd76da1f02a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3664</TotalTime>
  <Words>1326</Words>
  <Application>Microsoft Office PowerPoint</Application>
  <PresentationFormat>Widescreen</PresentationFormat>
  <Paragraphs>82</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Helvetica Neue</vt:lpstr>
      <vt:lpstr>Nunito</vt:lpstr>
      <vt:lpstr>Rockwell</vt:lpstr>
      <vt:lpstr>Tahoma</vt:lpstr>
      <vt:lpstr>Times New Roman</vt:lpstr>
      <vt:lpstr>Office Theme</vt:lpstr>
      <vt:lpstr> Hình đồng dạng trong thực tiễn (3 tiết)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linh tô khánh</cp:lastModifiedBy>
  <cp:revision>85</cp:revision>
  <dcterms:created xsi:type="dcterms:W3CDTF">2021-06-07T13:44:30Z</dcterms:created>
  <dcterms:modified xsi:type="dcterms:W3CDTF">2023-08-04T16:12:59Z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