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895" r:id="rId2"/>
    <p:sldId id="897" r:id="rId3"/>
    <p:sldId id="898" r:id="rId4"/>
    <p:sldId id="899" r:id="rId5"/>
    <p:sldId id="900" r:id="rId6"/>
    <p:sldId id="901" r:id="rId7"/>
    <p:sldId id="902" r:id="rId8"/>
    <p:sldId id="674" r:id="rId9"/>
    <p:sldId id="796" r:id="rId10"/>
    <p:sldId id="903" r:id="rId11"/>
    <p:sldId id="904" r:id="rId12"/>
    <p:sldId id="599" r:id="rId13"/>
    <p:sldId id="456" r:id="rId14"/>
    <p:sldId id="880" r:id="rId15"/>
    <p:sldId id="642" r:id="rId16"/>
    <p:sldId id="906" r:id="rId17"/>
    <p:sldId id="668" r:id="rId18"/>
    <p:sldId id="907" r:id="rId19"/>
    <p:sldId id="886" r:id="rId20"/>
    <p:sldId id="742" r:id="rId21"/>
    <p:sldId id="887" r:id="rId22"/>
    <p:sldId id="909" r:id="rId23"/>
    <p:sldId id="910" r:id="rId24"/>
    <p:sldId id="314" r:id="rId25"/>
    <p:sldId id="911" r:id="rId26"/>
    <p:sldId id="912" r:id="rId27"/>
    <p:sldId id="8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6" userDrawn="1">
          <p15:clr>
            <a:srgbClr val="A4A3A4"/>
          </p15:clr>
        </p15:guide>
        <p15:guide id="2" pos="40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AD"/>
    <a:srgbClr val="A1CAE2"/>
    <a:srgbClr val="DBDFAA"/>
    <a:srgbClr val="C7DCA7"/>
    <a:srgbClr val="EAE3C8"/>
    <a:srgbClr val="A0C3D2"/>
    <a:srgbClr val="EAE0DA"/>
    <a:srgbClr val="EAC7C7"/>
    <a:srgbClr val="F5F0BB"/>
    <a:srgbClr val="B3C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5" d="100"/>
          <a:sy n="65" d="100"/>
        </p:scale>
        <p:origin x="848" y="40"/>
      </p:cViewPr>
      <p:guideLst>
        <p:guide orient="horz" pos="2076"/>
        <p:guide pos="40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89209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62485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383878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18702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32934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20775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814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78311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82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79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17780" y="-64770"/>
            <a:ext cx="12192000" cy="916305"/>
            <a:chOff x="7620" y="-7620"/>
            <a:chExt cx="12192000" cy="1083309"/>
          </a:xfr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grpSpPr>
        <p:sp>
          <p:nvSpPr>
            <p:cNvPr id="5" name="Round Single Corner Rectangle 4"/>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 Box 3"/>
          <p:cNvSpPr txBox="1"/>
          <p:nvPr/>
        </p:nvSpPr>
        <p:spPr>
          <a:xfrm>
            <a:off x="3932514" y="98418"/>
            <a:ext cx="4680544" cy="645160"/>
          </a:xfrm>
          <a:prstGeom prst="rect">
            <a:avLst/>
          </a:prstGeom>
          <a:noFill/>
        </p:spPr>
        <p:txBody>
          <a:bodyPr wrap="square" rtlCol="0" anchor="t">
            <a:spAutoFit/>
          </a:bodyPr>
          <a:lstStyle/>
          <a:p>
            <a:pPr marL="571500" indent="-571500">
              <a:buFont typeface="Wingdings" panose="05000000000000000000" pitchFamily="2" charset="2"/>
              <a:buChar char="v"/>
            </a:pPr>
            <a:r>
              <a:rPr lang="en-US" sz="3600" b="1" dirty="0">
                <a:solidFill>
                  <a:srgbClr val="FF0000"/>
                </a:solidFill>
                <a:effectLst>
                  <a:glow rad="88900">
                    <a:schemeClr val="bg1"/>
                  </a:glow>
                </a:effectLst>
                <a:latin typeface="Algerian" panose="04020705040A02060702" pitchFamily="82" charset="0"/>
                <a:cs typeface="Arial" panose="020B0604020202020204" pitchFamily="34" charset="0"/>
                <a:sym typeface="+mn-ea"/>
              </a:rPr>
              <a:t>PRESENTATION</a:t>
            </a:r>
          </a:p>
        </p:txBody>
      </p:sp>
      <p:sp>
        <p:nvSpPr>
          <p:cNvPr id="9" name="Text Box 4"/>
          <p:cNvSpPr txBox="1"/>
          <p:nvPr/>
        </p:nvSpPr>
        <p:spPr>
          <a:xfrm>
            <a:off x="247015" y="1780540"/>
            <a:ext cx="11639550" cy="4900295"/>
          </a:xfrm>
          <a:prstGeom prst="rect">
            <a:avLst/>
          </a:prstGeom>
          <a:solidFill>
            <a:srgbClr val="FEE3AF"/>
          </a:solidFill>
        </p:spPr>
        <p:txBody>
          <a:bodyPr wrap="square" rtlCol="0" anchor="t">
            <a:noAutofit/>
          </a:bodyPr>
          <a:lstStyle/>
          <a:p>
            <a:r>
              <a:rPr lang="en-US" sz="3200" dirty="0"/>
              <a:t>– We use non-defining relative clauses to add extra information. </a:t>
            </a:r>
          </a:p>
          <a:p>
            <a:r>
              <a:rPr lang="en-US" sz="3200" b="1" dirty="0">
                <a:solidFill>
                  <a:srgbClr val="0070C0"/>
                </a:solidFill>
              </a:rPr>
              <a:t>Example:</a:t>
            </a:r>
            <a:r>
              <a:rPr lang="en-US" sz="3200" dirty="0"/>
              <a:t> Earth, </a:t>
            </a:r>
            <a:r>
              <a:rPr lang="en-US" sz="3200" b="1" dirty="0"/>
              <a:t>which is the third planet from the Sun</a:t>
            </a:r>
            <a:r>
              <a:rPr lang="en-US" sz="3200" dirty="0"/>
              <a:t>, depends much on the Sun for its energy.</a:t>
            </a:r>
          </a:p>
          <a:p>
            <a:r>
              <a:rPr lang="en-US" sz="3200" dirty="0"/>
              <a:t>– If we remove the non-defining relative clause, the sentence still makes </a:t>
            </a:r>
            <a:r>
              <a:rPr lang="en-US" sz="3200" dirty="0" smtClean="0"/>
              <a:t>sense.</a:t>
            </a:r>
            <a:endParaRPr lang="en-US" sz="3200" dirty="0"/>
          </a:p>
          <a:p>
            <a:r>
              <a:rPr lang="en-US" sz="3200" b="1" dirty="0">
                <a:solidFill>
                  <a:srgbClr val="0070C0"/>
                </a:solidFill>
              </a:rPr>
              <a:t>Example:</a:t>
            </a:r>
            <a:r>
              <a:rPr lang="en-US" sz="3200" dirty="0">
                <a:solidFill>
                  <a:srgbClr val="0070C0"/>
                </a:solidFill>
              </a:rPr>
              <a:t> </a:t>
            </a:r>
            <a:r>
              <a:rPr lang="en-US" sz="3200" dirty="0"/>
              <a:t>Earth depends much on the Sun for its energy.</a:t>
            </a:r>
          </a:p>
          <a:p>
            <a:r>
              <a:rPr lang="en-US" sz="3200" dirty="0"/>
              <a:t>– We use comma(s) with non-defining relative clauses. </a:t>
            </a:r>
          </a:p>
          <a:p>
            <a:r>
              <a:rPr lang="en-US" sz="3200" dirty="0"/>
              <a:t>– Relative pronouns cannot be omitted in non-defining relative clauses</a:t>
            </a:r>
          </a:p>
        </p:txBody>
      </p:sp>
      <p:pic>
        <p:nvPicPr>
          <p:cNvPr id="10" name="Picture 9"/>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1023050">
            <a:off x="46140" y="770458"/>
            <a:ext cx="2762871" cy="784840"/>
          </a:xfrm>
          <a:prstGeom prst="rect">
            <a:avLst/>
          </a:prstGeom>
        </p:spPr>
      </p:pic>
    </p:spTree>
    <p:extLst>
      <p:ext uri="{BB962C8B-B14F-4D97-AF65-F5344CB8AC3E}">
        <p14:creationId xmlns:p14="http://schemas.microsoft.com/office/powerpoint/2010/main" val="42564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79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92455" y="1633433"/>
            <a:ext cx="12099545" cy="4547527"/>
          </a:xfrm>
          <a:prstGeom prst="rect">
            <a:avLst/>
          </a:prstGeom>
          <a:solidFill>
            <a:schemeClr val="bg1"/>
          </a:solidFill>
        </p:spPr>
        <p:txBody>
          <a:bodyPr wrap="square">
            <a:spAutoFit/>
          </a:bodyPr>
          <a:lstStyle/>
          <a:p>
            <a:pPr marL="457200" indent="-457200">
              <a:lnSpc>
                <a:spcPct val="150000"/>
              </a:lnSpc>
              <a:buFontTx/>
              <a:buChar char="-"/>
            </a:pPr>
            <a:r>
              <a:rPr lang="vi-VN" sz="2800" i="1" dirty="0" smtClean="0">
                <a:latin typeface="+mj-lt"/>
              </a:rPr>
              <a:t>Chúng </a:t>
            </a:r>
            <a:r>
              <a:rPr lang="vi-VN" sz="2800" i="1" dirty="0">
                <a:latin typeface="+mj-lt"/>
              </a:rPr>
              <a:t>ta sử dụng mệnh đề quan hệ không xác định để bổ sung thêm thông tin</a:t>
            </a:r>
            <a:r>
              <a:rPr lang="vi-VN" sz="2800" i="1" dirty="0" smtClean="0">
                <a:latin typeface="+mj-lt"/>
              </a:rPr>
              <a:t>.</a:t>
            </a:r>
            <a:endParaRPr lang="en-US" sz="2800" i="1" dirty="0" smtClean="0">
              <a:latin typeface="+mj-lt"/>
            </a:endParaRPr>
          </a:p>
          <a:p>
            <a:pPr>
              <a:lnSpc>
                <a:spcPct val="150000"/>
              </a:lnSpc>
            </a:pPr>
            <a:r>
              <a:rPr lang="en-US" sz="2800" b="1" dirty="0" smtClean="0">
                <a:solidFill>
                  <a:srgbClr val="0070C0"/>
                </a:solidFill>
              </a:rPr>
              <a:t>Example: </a:t>
            </a:r>
            <a:r>
              <a:rPr lang="vi-VN" sz="2800" dirty="0">
                <a:latin typeface="+mj-lt"/>
              </a:rPr>
              <a:t> </a:t>
            </a:r>
            <a:r>
              <a:rPr lang="vi-VN" sz="2800" dirty="0">
                <a:solidFill>
                  <a:srgbClr val="C00000"/>
                </a:solidFill>
                <a:latin typeface="+mj-lt"/>
              </a:rPr>
              <a:t>Earth, </a:t>
            </a:r>
            <a:r>
              <a:rPr lang="vi-VN" sz="2800" b="1" dirty="0">
                <a:solidFill>
                  <a:srgbClr val="0070C0"/>
                </a:solidFill>
                <a:latin typeface="+mj-lt"/>
              </a:rPr>
              <a:t>which is the third planet from the Sun</a:t>
            </a:r>
            <a:r>
              <a:rPr lang="vi-VN" sz="2800" dirty="0">
                <a:solidFill>
                  <a:srgbClr val="C00000"/>
                </a:solidFill>
                <a:latin typeface="+mj-lt"/>
              </a:rPr>
              <a:t>, depends much on the Sun for its </a:t>
            </a:r>
            <a:r>
              <a:rPr lang="vi-VN" sz="2800" dirty="0" smtClean="0">
                <a:solidFill>
                  <a:srgbClr val="C00000"/>
                </a:solidFill>
                <a:latin typeface="+mj-lt"/>
              </a:rPr>
              <a:t>energy</a:t>
            </a:r>
            <a:r>
              <a:rPr lang="en-US" sz="2800" dirty="0" smtClean="0">
                <a:solidFill>
                  <a:srgbClr val="C00000"/>
                </a:solidFill>
                <a:latin typeface="+mj-lt"/>
              </a:rPr>
              <a:t>.</a:t>
            </a:r>
          </a:p>
          <a:p>
            <a:pPr marL="457200" indent="-457200">
              <a:lnSpc>
                <a:spcPct val="150000"/>
              </a:lnSpc>
              <a:buFontTx/>
              <a:buChar char="-"/>
            </a:pPr>
            <a:r>
              <a:rPr lang="vi-VN" sz="2800" i="1" dirty="0" smtClean="0">
                <a:latin typeface="+mj-lt"/>
              </a:rPr>
              <a:t>Nếu </a:t>
            </a:r>
            <a:r>
              <a:rPr lang="vi-VN" sz="2800" i="1" dirty="0">
                <a:latin typeface="+mj-lt"/>
              </a:rPr>
              <a:t>bỏ mệnh đề quan hệ không xác định thì câu vẫn có nghĩa</a:t>
            </a:r>
            <a:r>
              <a:rPr lang="vi-VN" sz="2800" i="1" dirty="0" smtClean="0">
                <a:latin typeface="+mj-lt"/>
              </a:rPr>
              <a:t>.</a:t>
            </a:r>
            <a:endParaRPr lang="en-US" sz="2800" i="1" dirty="0" smtClean="0">
              <a:latin typeface="+mj-lt"/>
            </a:endParaRPr>
          </a:p>
          <a:p>
            <a:pPr>
              <a:lnSpc>
                <a:spcPct val="150000"/>
              </a:lnSpc>
            </a:pPr>
            <a:r>
              <a:rPr lang="en-US" sz="2800" b="1" dirty="0">
                <a:solidFill>
                  <a:srgbClr val="0070C0"/>
                </a:solidFill>
              </a:rPr>
              <a:t>Example: </a:t>
            </a:r>
            <a:r>
              <a:rPr lang="vi-VN" sz="2800" dirty="0" smtClean="0">
                <a:solidFill>
                  <a:srgbClr val="C00000"/>
                </a:solidFill>
                <a:latin typeface="+mj-lt"/>
              </a:rPr>
              <a:t>Earth </a:t>
            </a:r>
            <a:r>
              <a:rPr lang="vi-VN" sz="2800" dirty="0">
                <a:solidFill>
                  <a:srgbClr val="C00000"/>
                </a:solidFill>
                <a:latin typeface="+mj-lt"/>
              </a:rPr>
              <a:t>depends much on the Sun for its </a:t>
            </a:r>
            <a:r>
              <a:rPr lang="vi-VN" sz="2800" dirty="0" smtClean="0">
                <a:solidFill>
                  <a:srgbClr val="C00000"/>
                </a:solidFill>
                <a:latin typeface="+mj-lt"/>
              </a:rPr>
              <a:t>energy</a:t>
            </a:r>
            <a:r>
              <a:rPr lang="en-US" sz="2800" dirty="0" smtClean="0">
                <a:solidFill>
                  <a:srgbClr val="C00000"/>
                </a:solidFill>
                <a:latin typeface="+mj-lt"/>
              </a:rPr>
              <a:t>.</a:t>
            </a:r>
          </a:p>
          <a:p>
            <a:pPr marL="457200" indent="-457200">
              <a:lnSpc>
                <a:spcPct val="150000"/>
              </a:lnSpc>
              <a:buFontTx/>
              <a:buChar char="-"/>
            </a:pPr>
            <a:r>
              <a:rPr lang="vi-VN" sz="2800" i="1" dirty="0" smtClean="0">
                <a:latin typeface="+mj-lt"/>
              </a:rPr>
              <a:t>Chúng </a:t>
            </a:r>
            <a:r>
              <a:rPr lang="vi-VN" sz="2800" i="1" dirty="0">
                <a:latin typeface="+mj-lt"/>
              </a:rPr>
              <a:t>ta sử dụng dấu phẩy với mệnh đề quan hệ không xác định</a:t>
            </a:r>
            <a:r>
              <a:rPr lang="vi-VN" sz="2800" i="1" dirty="0" smtClean="0">
                <a:latin typeface="+mj-lt"/>
              </a:rPr>
              <a:t>.</a:t>
            </a:r>
            <a:endParaRPr lang="en-US" sz="2800" i="1" dirty="0" smtClean="0">
              <a:latin typeface="+mj-lt"/>
            </a:endParaRPr>
          </a:p>
          <a:p>
            <a:pPr marL="457200" indent="-457200">
              <a:lnSpc>
                <a:spcPct val="150000"/>
              </a:lnSpc>
              <a:buFontTx/>
              <a:buChar char="-"/>
            </a:pPr>
            <a:r>
              <a:rPr lang="vi-VN" sz="2800" i="1" dirty="0" smtClean="0">
                <a:latin typeface="+mj-lt"/>
              </a:rPr>
              <a:t>Đại </a:t>
            </a:r>
            <a:r>
              <a:rPr lang="vi-VN" sz="2800" i="1" dirty="0">
                <a:latin typeface="+mj-lt"/>
              </a:rPr>
              <a:t>từ quan hệ không được lược bỏ trong mệnh đề quan hệ không </a:t>
            </a:r>
            <a:r>
              <a:rPr lang="vi-VN" sz="2800" i="1" dirty="0" smtClean="0">
                <a:latin typeface="+mj-lt"/>
              </a:rPr>
              <a:t>xác định.</a:t>
            </a:r>
            <a:r>
              <a:rPr lang="en-US" sz="2800" i="1" dirty="0" smtClean="0">
                <a:latin typeface="+mj-lt"/>
              </a:rPr>
              <a:t> </a:t>
            </a:r>
            <a:endParaRPr lang="en-US" sz="2800" i="1" dirty="0">
              <a:latin typeface="+mj-lt"/>
            </a:endParaRPr>
          </a:p>
        </p:txBody>
      </p:sp>
      <p:sp>
        <p:nvSpPr>
          <p:cNvPr id="6" name="TextBox 5"/>
          <p:cNvSpPr txBox="1"/>
          <p:nvPr/>
        </p:nvSpPr>
        <p:spPr>
          <a:xfrm>
            <a:off x="4547790" y="94551"/>
            <a:ext cx="2787075" cy="584775"/>
          </a:xfrm>
          <a:prstGeom prst="rect">
            <a:avLst/>
          </a:prstGeom>
          <a:solidFill>
            <a:schemeClr val="accent4">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200" b="1" dirty="0" smtClean="0">
                <a:solidFill>
                  <a:srgbClr val="C00000"/>
                </a:solidFill>
                <a:effectLst>
                  <a:glow rad="88900">
                    <a:schemeClr val="bg1"/>
                  </a:glow>
                </a:effectLst>
                <a:latin typeface="Algerian" panose="04020705040A02060702" pitchFamily="82" charset="0"/>
                <a:cs typeface="Arial" panose="020B0604020202020204" pitchFamily="34" charset="0"/>
              </a:rPr>
              <a:t>grammar</a:t>
            </a:r>
            <a:endParaRPr lang="en-US" sz="32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sp>
        <p:nvSpPr>
          <p:cNvPr id="7" name="Rectangle 6"/>
          <p:cNvSpPr/>
          <p:nvPr/>
        </p:nvSpPr>
        <p:spPr>
          <a:xfrm>
            <a:off x="3578943" y="679326"/>
            <a:ext cx="6096000" cy="954107"/>
          </a:xfrm>
          <a:prstGeom prst="rect">
            <a:avLst/>
          </a:prstGeom>
        </p:spPr>
        <p:txBody>
          <a:bodyPr>
            <a:spAutoFit/>
          </a:bodyPr>
          <a:lstStyle/>
          <a:p>
            <a:pPr marL="457200" lvl="0" indent="-457200">
              <a:buFont typeface="Wingdings" panose="05000000000000000000" pitchFamily="2" charset="2"/>
              <a:buChar char="v"/>
            </a:pPr>
            <a:r>
              <a:rPr lang="en-US" sz="2800" b="1" dirty="0" smtClean="0">
                <a:solidFill>
                  <a:srgbClr val="0070C0"/>
                </a:solidFill>
                <a:latin typeface="Times New Roman" panose="02020603050405020304" pitchFamily="18" charset="0"/>
              </a:rPr>
              <a:t> </a:t>
            </a:r>
            <a:r>
              <a:rPr lang="vi-VN" sz="2800" b="1" dirty="0" smtClean="0">
                <a:solidFill>
                  <a:srgbClr val="0070C0"/>
                </a:solidFill>
                <a:latin typeface="Times New Roman" panose="02020603050405020304" pitchFamily="18" charset="0"/>
              </a:rPr>
              <a:t>Non-defining </a:t>
            </a:r>
            <a:r>
              <a:rPr lang="vi-VN" sz="2800" b="1" dirty="0">
                <a:solidFill>
                  <a:srgbClr val="0070C0"/>
                </a:solidFill>
                <a:latin typeface="Times New Roman" panose="02020603050405020304" pitchFamily="18" charset="0"/>
              </a:rPr>
              <a:t>relative clauses</a:t>
            </a:r>
            <a:endParaRPr lang="en-US" sz="2800" b="1" dirty="0">
              <a:solidFill>
                <a:srgbClr val="0070C0"/>
              </a:solidFill>
              <a:latin typeface="Calibri Light"/>
            </a:endParaRPr>
          </a:p>
          <a:p>
            <a:pPr lvl="0"/>
            <a:r>
              <a:rPr lang="vi-VN" sz="2800" i="1" dirty="0">
                <a:latin typeface="Times New Roman" panose="02020603050405020304" pitchFamily="18" charset="0"/>
              </a:rPr>
              <a:t>(Mệnh đề quan hệ không xác định)</a:t>
            </a:r>
            <a:endParaRPr lang="en-US" i="1" dirty="0"/>
          </a:p>
        </p:txBody>
      </p:sp>
    </p:spTree>
    <p:extLst>
      <p:ext uri="{BB962C8B-B14F-4D97-AF65-F5344CB8AC3E}">
        <p14:creationId xmlns:p14="http://schemas.microsoft.com/office/powerpoint/2010/main" val="1754503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4"/>
            <a:ext cx="12192000" cy="797560"/>
            <a:chOff x="7620" y="-7620"/>
            <a:chExt cx="12192000" cy="1083309"/>
          </a:xfrm>
          <a:solidFill>
            <a:srgbClr val="73A9AD"/>
          </a:solidFill>
        </p:grpSpPr>
        <p:sp>
          <p:nvSpPr>
            <p:cNvPr id="18" name="Round Single Corner Rectangle 17"/>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09393" y="793041"/>
            <a:ext cx="11322685" cy="523220"/>
          </a:xfrm>
          <a:prstGeom prst="rect">
            <a:avLst/>
          </a:prstGeom>
          <a:noFill/>
          <a:effectLst/>
          <a:extLst/>
        </p:spPr>
        <p:txBody>
          <a:bodyPr wrap="square" rtlCol="0">
            <a:spAutoFit/>
          </a:bodyPr>
          <a:lstStyle/>
          <a:p>
            <a:r>
              <a:rPr lang="en-US" sz="2800" b="1" dirty="0">
                <a:ln>
                  <a:noFill/>
                </a:ln>
                <a:solidFill>
                  <a:schemeClr val="tx1"/>
                </a:solidFill>
                <a:effectLst>
                  <a:glow rad="88900">
                    <a:schemeClr val="bg1"/>
                  </a:glow>
                </a:effectLst>
                <a:cs typeface="Arial" panose="020B0604020202020204" pitchFamily="34" charset="0"/>
              </a:rPr>
              <a:t>Complete the sentences with correct relative pronouns.</a:t>
            </a:r>
          </a:p>
        </p:txBody>
      </p:sp>
      <p:sp>
        <p:nvSpPr>
          <p:cNvPr id="16" name="Rounded Rectangle 15"/>
          <p:cNvSpPr/>
          <p:nvPr/>
        </p:nvSpPr>
        <p:spPr>
          <a:xfrm>
            <a:off x="155926" y="825002"/>
            <a:ext cx="502606" cy="5026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solidFill>
                <a:srgbClr val="048DA4"/>
              </a:solidFill>
            </a:endParaRPr>
          </a:p>
        </p:txBody>
      </p:sp>
      <p:sp>
        <p:nvSpPr>
          <p:cNvPr id="17" name="TextBox 16"/>
          <p:cNvSpPr txBox="1"/>
          <p:nvPr/>
        </p:nvSpPr>
        <p:spPr>
          <a:xfrm>
            <a:off x="208711" y="722362"/>
            <a:ext cx="397035" cy="523220"/>
          </a:xfrm>
          <a:prstGeom prst="rect">
            <a:avLst/>
          </a:prstGeom>
          <a:noFill/>
        </p:spPr>
        <p:txBody>
          <a:bodyPr wrap="square" rtlCol="0">
            <a:spAutoFit/>
          </a:bodyPr>
          <a:lstStyle/>
          <a:p>
            <a:r>
              <a:rPr lang="en-US" sz="2800" b="1" dirty="0">
                <a:solidFill>
                  <a:schemeClr val="bg1"/>
                </a:solidFill>
                <a:latin typeface="Myriad Pro" pitchFamily="34" charset="0"/>
              </a:rPr>
              <a:t>1</a:t>
            </a:r>
          </a:p>
        </p:txBody>
      </p:sp>
      <p:sp>
        <p:nvSpPr>
          <p:cNvPr id="2" name="Text Box 1"/>
          <p:cNvSpPr txBox="1"/>
          <p:nvPr/>
        </p:nvSpPr>
        <p:spPr>
          <a:xfrm>
            <a:off x="3851592" y="67628"/>
            <a:ext cx="6096000" cy="584775"/>
          </a:xfrm>
          <a:prstGeom prst="rect">
            <a:avLst/>
          </a:prstGeom>
          <a:noFill/>
        </p:spPr>
        <p:txBody>
          <a:bodyPr wrap="square" rtlCol="0" anchor="t">
            <a:spAutoFit/>
          </a:bodyPr>
          <a:lstStyle/>
          <a:p>
            <a:pPr marL="571500" indent="-5715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3" name="Text Box 2"/>
          <p:cNvSpPr txBox="1"/>
          <p:nvPr/>
        </p:nvSpPr>
        <p:spPr>
          <a:xfrm>
            <a:off x="463648" y="1378511"/>
            <a:ext cx="11188700" cy="954107"/>
          </a:xfrm>
          <a:prstGeom prst="rect">
            <a:avLst/>
          </a:prstGeom>
          <a:noFill/>
        </p:spPr>
        <p:txBody>
          <a:bodyPr wrap="square" rtlCol="0" anchor="t">
            <a:spAutoFit/>
          </a:bodyPr>
          <a:lstStyle/>
          <a:p>
            <a:r>
              <a:rPr lang="en-US" sz="2800" b="1">
                <a:solidFill>
                  <a:schemeClr val="tx1"/>
                </a:solidFill>
              </a:rPr>
              <a:t>1.</a:t>
            </a:r>
            <a:r>
              <a:rPr lang="en-US" sz="2800">
                <a:solidFill>
                  <a:schemeClr val="tx1"/>
                </a:solidFill>
              </a:rPr>
              <a:t> Planet Earth, ______ is also called the Blue Planet, is covered with water and land.</a:t>
            </a:r>
          </a:p>
        </p:txBody>
      </p:sp>
      <p:sp>
        <p:nvSpPr>
          <p:cNvPr id="4" name="Text Box 3"/>
          <p:cNvSpPr txBox="1"/>
          <p:nvPr/>
        </p:nvSpPr>
        <p:spPr>
          <a:xfrm>
            <a:off x="463648" y="2416736"/>
            <a:ext cx="11242675" cy="947420"/>
          </a:xfrm>
          <a:prstGeom prst="rect">
            <a:avLst/>
          </a:prstGeom>
          <a:noFill/>
        </p:spPr>
        <p:txBody>
          <a:bodyPr wrap="square" rtlCol="0" anchor="t">
            <a:noAutofit/>
          </a:bodyPr>
          <a:lstStyle/>
          <a:p>
            <a:r>
              <a:rPr lang="en-US" sz="2800" b="1">
                <a:solidFill>
                  <a:schemeClr val="tx1"/>
                </a:solidFill>
              </a:rPr>
              <a:t>2</a:t>
            </a:r>
            <a:r>
              <a:rPr lang="en-US" sz="2800">
                <a:solidFill>
                  <a:schemeClr val="tx1"/>
                </a:solidFill>
              </a:rPr>
              <a:t>. Peter Molnar, ______ has done many studies on climate change, is one of the best-known Earth scientists.</a:t>
            </a:r>
          </a:p>
        </p:txBody>
      </p:sp>
      <p:sp>
        <p:nvSpPr>
          <p:cNvPr id="5" name="Text Box 4"/>
          <p:cNvSpPr txBox="1"/>
          <p:nvPr/>
        </p:nvSpPr>
        <p:spPr>
          <a:xfrm>
            <a:off x="463648" y="3365426"/>
            <a:ext cx="11188700" cy="954107"/>
          </a:xfrm>
          <a:prstGeom prst="rect">
            <a:avLst/>
          </a:prstGeom>
          <a:noFill/>
        </p:spPr>
        <p:txBody>
          <a:bodyPr wrap="square" rtlCol="0" anchor="t">
            <a:spAutoFit/>
          </a:bodyPr>
          <a:lstStyle/>
          <a:p>
            <a:r>
              <a:rPr lang="en-US" sz="2800" b="1">
                <a:solidFill>
                  <a:schemeClr val="tx1"/>
                </a:solidFill>
              </a:rPr>
              <a:t>3.</a:t>
            </a:r>
            <a:r>
              <a:rPr lang="en-US" sz="2800">
                <a:solidFill>
                  <a:schemeClr val="tx1"/>
                </a:solidFill>
              </a:rPr>
              <a:t> Neil Armstrong, ______ trip to the moon marked a giant leap for mankind, was the first to walk on the moon.</a:t>
            </a:r>
          </a:p>
        </p:txBody>
      </p:sp>
      <p:sp>
        <p:nvSpPr>
          <p:cNvPr id="6" name="Text Box 5"/>
          <p:cNvSpPr txBox="1"/>
          <p:nvPr/>
        </p:nvSpPr>
        <p:spPr>
          <a:xfrm>
            <a:off x="463648" y="4368789"/>
            <a:ext cx="11242675" cy="954107"/>
          </a:xfrm>
          <a:prstGeom prst="rect">
            <a:avLst/>
          </a:prstGeom>
          <a:noFill/>
        </p:spPr>
        <p:txBody>
          <a:bodyPr wrap="square" rtlCol="0" anchor="t">
            <a:spAutoFit/>
          </a:bodyPr>
          <a:lstStyle/>
          <a:p>
            <a:r>
              <a:rPr lang="en-US" sz="2800" b="1">
                <a:solidFill>
                  <a:schemeClr val="tx1"/>
                </a:solidFill>
              </a:rPr>
              <a:t>4.</a:t>
            </a:r>
            <a:r>
              <a:rPr lang="en-US" sz="2800">
                <a:solidFill>
                  <a:schemeClr val="tx1"/>
                </a:solidFill>
              </a:rPr>
              <a:t> Suoi Thau, ______ is in Ha Giang, is one of the most gorgeous grasslands in Viet Nam.</a:t>
            </a:r>
          </a:p>
        </p:txBody>
      </p:sp>
      <p:sp>
        <p:nvSpPr>
          <p:cNvPr id="10" name="Text Box 9"/>
          <p:cNvSpPr txBox="1"/>
          <p:nvPr/>
        </p:nvSpPr>
        <p:spPr>
          <a:xfrm>
            <a:off x="463648" y="5412422"/>
            <a:ext cx="11188700" cy="954107"/>
          </a:xfrm>
          <a:prstGeom prst="rect">
            <a:avLst/>
          </a:prstGeom>
          <a:noFill/>
        </p:spPr>
        <p:txBody>
          <a:bodyPr wrap="square" rtlCol="0" anchor="t">
            <a:spAutoFit/>
          </a:bodyPr>
          <a:lstStyle/>
          <a:p>
            <a:r>
              <a:rPr lang="en-US" sz="2800" b="1">
                <a:solidFill>
                  <a:schemeClr val="tx1"/>
                </a:solidFill>
              </a:rPr>
              <a:t>5. </a:t>
            </a:r>
            <a:r>
              <a:rPr lang="en-US" sz="2800">
                <a:solidFill>
                  <a:schemeClr val="tx1"/>
                </a:solidFill>
              </a:rPr>
              <a:t>People often do green things to protect Earth on the Earth Day, ______ is celebrated on 22nd April.</a:t>
            </a:r>
          </a:p>
        </p:txBody>
      </p:sp>
      <p:sp>
        <p:nvSpPr>
          <p:cNvPr id="24" name="Text Box 23"/>
          <p:cNvSpPr txBox="1"/>
          <p:nvPr/>
        </p:nvSpPr>
        <p:spPr>
          <a:xfrm>
            <a:off x="2888119" y="1389306"/>
            <a:ext cx="2225040" cy="523220"/>
          </a:xfrm>
          <a:prstGeom prst="rect">
            <a:avLst/>
          </a:prstGeom>
          <a:noFill/>
        </p:spPr>
        <p:txBody>
          <a:bodyPr wrap="square" rtlCol="0">
            <a:spAutoFit/>
          </a:bodyPr>
          <a:lstStyle/>
          <a:p>
            <a:r>
              <a:rPr lang="en-US" sz="2800" b="1">
                <a:solidFill>
                  <a:srgbClr val="FF0000"/>
                </a:solidFill>
                <a:latin typeface="Calibri" panose="020F0502020204030204" pitchFamily="34" charset="0"/>
                <a:cs typeface="Calibri" panose="020F0502020204030204" pitchFamily="34" charset="0"/>
              </a:rPr>
              <a:t>which</a:t>
            </a:r>
          </a:p>
        </p:txBody>
      </p:sp>
      <p:sp>
        <p:nvSpPr>
          <p:cNvPr id="25" name="Text Box 24"/>
          <p:cNvSpPr txBox="1"/>
          <p:nvPr/>
        </p:nvSpPr>
        <p:spPr>
          <a:xfrm>
            <a:off x="3214509" y="3364156"/>
            <a:ext cx="1898650"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whose</a:t>
            </a:r>
          </a:p>
        </p:txBody>
      </p:sp>
      <p:sp>
        <p:nvSpPr>
          <p:cNvPr id="26" name="Text Box 25"/>
          <p:cNvSpPr txBox="1"/>
          <p:nvPr/>
        </p:nvSpPr>
        <p:spPr>
          <a:xfrm>
            <a:off x="2615069" y="4368789"/>
            <a:ext cx="163131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which</a:t>
            </a:r>
          </a:p>
        </p:txBody>
      </p:sp>
      <p:sp>
        <p:nvSpPr>
          <p:cNvPr id="28" name="Text Box 27"/>
          <p:cNvSpPr txBox="1"/>
          <p:nvPr/>
        </p:nvSpPr>
        <p:spPr>
          <a:xfrm>
            <a:off x="10083940" y="5382926"/>
            <a:ext cx="1908810"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which</a:t>
            </a:r>
          </a:p>
        </p:txBody>
      </p:sp>
      <p:sp>
        <p:nvSpPr>
          <p:cNvPr id="29" name="Text Box 28"/>
          <p:cNvSpPr txBox="1"/>
          <p:nvPr/>
        </p:nvSpPr>
        <p:spPr>
          <a:xfrm>
            <a:off x="2990989" y="2383716"/>
            <a:ext cx="1268095" cy="523220"/>
          </a:xfrm>
          <a:prstGeom prst="rect">
            <a:avLst/>
          </a:prstGeom>
          <a:noFill/>
        </p:spPr>
        <p:txBody>
          <a:bodyPr wrap="square" rtlCol="0">
            <a:spAutoFit/>
          </a:bodyPr>
          <a:lstStyle/>
          <a:p>
            <a:r>
              <a:rPr lang="en-US" sz="2800" b="1">
                <a:solidFill>
                  <a:srgbClr val="FF0000"/>
                </a:solidFill>
                <a:latin typeface="Calibri" panose="020F0502020204030204" pitchFamily="34" charset="0"/>
                <a:cs typeface="Calibri" panose="020F0502020204030204" pitchFamily="34" charset="0"/>
              </a:rPr>
              <a:t>who</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1"/>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1"/>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childTnLst>
                                </p:cTn>
                              </p:par>
                              <p:par>
                                <p:cTn id="25" presetID="40" presetClass="entr" presetSubtype="0" fill="hold" grpId="0" nodeType="withEffect">
                                  <p:stCondLst>
                                    <p:cond delay="4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1"/>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10" grpId="0"/>
      <p:bldP spid="10" grpId="1"/>
      <p:bldP spid="24" grpId="0"/>
      <p:bldP spid="24" grpId="1"/>
      <p:bldP spid="25" grpId="0"/>
      <p:bldP spid="25" grpId="1"/>
      <p:bldP spid="26" grpId="0"/>
      <p:bldP spid="26" grpId="1"/>
      <p:bldP spid="28" grpId="0"/>
      <p:bldP spid="28" grpId="1"/>
      <p:bldP spid="29" grpId="0"/>
      <p:bldP spid="2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947952"/>
            <a:chOff x="7620" y="-7620"/>
            <a:chExt cx="12192000" cy="1083309"/>
          </a:xfrm>
          <a:solidFill>
            <a:srgbClr val="73A9AD"/>
          </a:solidFill>
        </p:grpSpPr>
        <p:sp>
          <p:nvSpPr>
            <p:cNvPr id="26" name="Round Single Corner Rectangle 2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74741" y="1037813"/>
            <a:ext cx="10888345" cy="107632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Underline the relative clauses. Tick (√) if the relative clause can be omitted.</a:t>
            </a:r>
          </a:p>
        </p:txBody>
      </p:sp>
      <p:sp>
        <p:nvSpPr>
          <p:cNvPr id="16" name="Rounded Rectangle 15"/>
          <p:cNvSpPr/>
          <p:nvPr/>
        </p:nvSpPr>
        <p:spPr>
          <a:xfrm>
            <a:off x="233974" y="105453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48DA4"/>
              </a:solidFill>
            </a:endParaRPr>
          </a:p>
        </p:txBody>
      </p:sp>
      <p:sp>
        <p:nvSpPr>
          <p:cNvPr id="17" name="TextBox 16"/>
          <p:cNvSpPr txBox="1"/>
          <p:nvPr/>
        </p:nvSpPr>
        <p:spPr>
          <a:xfrm>
            <a:off x="286759" y="951894"/>
            <a:ext cx="397035" cy="706755"/>
          </a:xfrm>
          <a:prstGeom prst="rect">
            <a:avLst/>
          </a:prstGeom>
          <a:noFill/>
        </p:spPr>
        <p:txBody>
          <a:bodyPr wrap="square" rtlCol="0">
            <a:spAutoFit/>
          </a:bodyPr>
          <a:lstStyle/>
          <a:p>
            <a:r>
              <a:rPr lang="en-US" sz="4000" b="1" dirty="0">
                <a:solidFill>
                  <a:schemeClr val="bg1"/>
                </a:solidFill>
                <a:latin typeface="Myriad Pro" pitchFamily="34" charset="0"/>
              </a:rPr>
              <a:t>2</a:t>
            </a:r>
          </a:p>
        </p:txBody>
      </p:sp>
      <p:sp>
        <p:nvSpPr>
          <p:cNvPr id="4" name="Text Box 3"/>
          <p:cNvSpPr txBox="1"/>
          <p:nvPr/>
        </p:nvSpPr>
        <p:spPr>
          <a:xfrm>
            <a:off x="4459605" y="91387"/>
            <a:ext cx="3086100" cy="584775"/>
          </a:xfrm>
          <a:prstGeom prst="rect">
            <a:avLst/>
          </a:prstGeom>
          <a:noFill/>
        </p:spPr>
        <p:txBody>
          <a:bodyPr wrap="square" rtlCol="0" anchor="t">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PRACTICE</a:t>
            </a:r>
          </a:p>
        </p:txBody>
      </p:sp>
      <p:sp>
        <p:nvSpPr>
          <p:cNvPr id="2" name="Text Box 1"/>
          <p:cNvSpPr txBox="1"/>
          <p:nvPr/>
        </p:nvSpPr>
        <p:spPr>
          <a:xfrm>
            <a:off x="285474" y="2166208"/>
            <a:ext cx="11066145" cy="1077218"/>
          </a:xfrm>
          <a:prstGeom prst="rect">
            <a:avLst/>
          </a:prstGeom>
          <a:noFill/>
        </p:spPr>
        <p:txBody>
          <a:bodyPr wrap="square" rtlCol="0" anchor="t">
            <a:spAutoFit/>
          </a:bodyPr>
          <a:lstStyle/>
          <a:p>
            <a:r>
              <a:rPr lang="en-US" sz="3200" b="1" dirty="0"/>
              <a:t>1.</a:t>
            </a:r>
            <a:r>
              <a:rPr lang="en-US" sz="3200" dirty="0"/>
              <a:t> ______ The second planet from the Sun is Venus, which is sometimes called the Earth’s sister.</a:t>
            </a:r>
          </a:p>
        </p:txBody>
      </p:sp>
      <p:sp>
        <p:nvSpPr>
          <p:cNvPr id="11" name="Text Box 10"/>
          <p:cNvSpPr txBox="1"/>
          <p:nvPr/>
        </p:nvSpPr>
        <p:spPr>
          <a:xfrm>
            <a:off x="285474" y="3660998"/>
            <a:ext cx="11066145" cy="1077218"/>
          </a:xfrm>
          <a:prstGeom prst="rect">
            <a:avLst/>
          </a:prstGeom>
          <a:noFill/>
        </p:spPr>
        <p:txBody>
          <a:bodyPr wrap="square" rtlCol="0" anchor="t">
            <a:spAutoFit/>
          </a:bodyPr>
          <a:lstStyle/>
          <a:p>
            <a:r>
              <a:rPr lang="en-US" sz="3200" b="1"/>
              <a:t>2.</a:t>
            </a:r>
            <a:r>
              <a:rPr lang="en-US" sz="3200"/>
              <a:t> ______ The ocean, which is the body of salt water, contains 97% of Earth’s water.</a:t>
            </a:r>
          </a:p>
        </p:txBody>
      </p:sp>
      <p:sp>
        <p:nvSpPr>
          <p:cNvPr id="13" name="Text Box 12"/>
          <p:cNvSpPr txBox="1"/>
          <p:nvPr/>
        </p:nvSpPr>
        <p:spPr>
          <a:xfrm>
            <a:off x="286109" y="5164043"/>
            <a:ext cx="11064875" cy="1077218"/>
          </a:xfrm>
          <a:prstGeom prst="rect">
            <a:avLst/>
          </a:prstGeom>
          <a:noFill/>
        </p:spPr>
        <p:txBody>
          <a:bodyPr wrap="square" rtlCol="0" anchor="t">
            <a:spAutoFit/>
          </a:bodyPr>
          <a:lstStyle/>
          <a:p>
            <a:r>
              <a:rPr lang="en-US" sz="3200" b="1"/>
              <a:t>3.</a:t>
            </a:r>
            <a:r>
              <a:rPr lang="en-US" sz="3200"/>
              <a:t> ______ Landforms make up the areas which include mountains, hills, plains, and plateaus</a:t>
            </a:r>
          </a:p>
        </p:txBody>
      </p:sp>
      <p:sp>
        <p:nvSpPr>
          <p:cNvPr id="36" name="Text Box 35"/>
          <p:cNvSpPr txBox="1"/>
          <p:nvPr/>
        </p:nvSpPr>
        <p:spPr>
          <a:xfrm>
            <a:off x="953053" y="2198508"/>
            <a:ext cx="1071245" cy="710565"/>
          </a:xfrm>
          <a:prstGeom prst="rect">
            <a:avLst/>
          </a:prstGeom>
          <a:noFill/>
        </p:spPr>
        <p:txBody>
          <a:bodyPr wrap="none" rtlCol="0" anchor="t">
            <a:noAutofit/>
          </a:bodyPr>
          <a:lstStyle/>
          <a:p>
            <a:r>
              <a:rPr lang="en-US" sz="3600" b="1" dirty="0">
                <a:ln>
                  <a:noFill/>
                </a:ln>
                <a:solidFill>
                  <a:srgbClr val="FF0000"/>
                </a:solidFill>
                <a:latin typeface="Times New Roman" panose="02020603050405020304" charset="0"/>
                <a:cs typeface="Times New Roman" panose="02020603050405020304" charset="0"/>
              </a:rPr>
              <a:t>√</a:t>
            </a:r>
          </a:p>
        </p:txBody>
      </p:sp>
      <p:sp>
        <p:nvSpPr>
          <p:cNvPr id="20" name="Text Box 19"/>
          <p:cNvSpPr txBox="1"/>
          <p:nvPr/>
        </p:nvSpPr>
        <p:spPr>
          <a:xfrm>
            <a:off x="1044458" y="3633504"/>
            <a:ext cx="1071245" cy="710565"/>
          </a:xfrm>
          <a:prstGeom prst="rect">
            <a:avLst/>
          </a:prstGeom>
          <a:noFill/>
        </p:spPr>
        <p:txBody>
          <a:bodyPr wrap="none" rtlCol="0" anchor="t">
            <a:noAutofit/>
          </a:bodyPr>
          <a:lstStyle/>
          <a:p>
            <a:r>
              <a:rPr lang="en-US" sz="3600" b="1">
                <a:ln>
                  <a:noFill/>
                </a:ln>
                <a:solidFill>
                  <a:srgbClr val="FF0000"/>
                </a:solidFill>
                <a:latin typeface="Times New Roman" panose="02020603050405020304" charset="0"/>
                <a:cs typeface="Times New Roman" panose="02020603050405020304" charset="0"/>
              </a:rPr>
              <a:t>√</a:t>
            </a:r>
          </a:p>
        </p:txBody>
      </p:sp>
      <p:cxnSp>
        <p:nvCxnSpPr>
          <p:cNvPr id="21" name="Straight Connector 20"/>
          <p:cNvCxnSpPr/>
          <p:nvPr/>
        </p:nvCxnSpPr>
        <p:spPr>
          <a:xfrm>
            <a:off x="9058694" y="2704817"/>
            <a:ext cx="1186519"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2" name="Straight Connector 21"/>
          <p:cNvCxnSpPr/>
          <p:nvPr/>
        </p:nvCxnSpPr>
        <p:spPr>
          <a:xfrm>
            <a:off x="320101" y="3145849"/>
            <a:ext cx="5785684" cy="474"/>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3" name="Straight Connector 22"/>
          <p:cNvCxnSpPr/>
          <p:nvPr/>
        </p:nvCxnSpPr>
        <p:spPr>
          <a:xfrm flipV="1">
            <a:off x="3965125" y="4119716"/>
            <a:ext cx="5093569" cy="22733"/>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5" name="Straight Connector 24"/>
          <p:cNvCxnSpPr/>
          <p:nvPr/>
        </p:nvCxnSpPr>
        <p:spPr>
          <a:xfrm flipV="1">
            <a:off x="7074576" y="5614219"/>
            <a:ext cx="2305398" cy="29441"/>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9" name="Straight Connector 28"/>
          <p:cNvCxnSpPr/>
          <p:nvPr/>
        </p:nvCxnSpPr>
        <p:spPr>
          <a:xfrm>
            <a:off x="306111" y="6131909"/>
            <a:ext cx="6205798" cy="3421"/>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Left)">
                                      <p:cBhvr>
                                        <p:cTn id="30" dur="500"/>
                                        <p:tgtEl>
                                          <p:spTgt spid="21"/>
                                        </p:tgtEl>
                                      </p:cBhvr>
                                    </p:animEffect>
                                  </p:childTnLst>
                                </p:cTn>
                              </p:par>
                              <p:par>
                                <p:cTn id="31" presetID="18" presetClass="entr" presetSubtype="12"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trips(down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strips(downLeft)">
                                      <p:cBhvr>
                                        <p:cTn id="43" dur="500"/>
                                        <p:tgtEl>
                                          <p:spTgt spid="25"/>
                                        </p:tgtEl>
                                      </p:cBhvr>
                                    </p:animEffect>
                                  </p:childTnLst>
                                </p:cTn>
                              </p:par>
                              <p:par>
                                <p:cTn id="44" presetID="18" presetClass="entr" presetSubtype="12"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trips(down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13" grpId="0"/>
      <p:bldP spid="13" grpId="1"/>
      <p:bldP spid="36" grpId="0"/>
      <p:bldP spid="36"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578103" y="2393629"/>
            <a:ext cx="11064875" cy="1198880"/>
          </a:xfrm>
          <a:prstGeom prst="rect">
            <a:avLst/>
          </a:prstGeom>
          <a:noFill/>
        </p:spPr>
        <p:txBody>
          <a:bodyPr wrap="square" rtlCol="0" anchor="t">
            <a:spAutoFit/>
          </a:bodyPr>
          <a:lstStyle/>
          <a:p>
            <a:pPr algn="just"/>
            <a:r>
              <a:rPr lang="en-US" sz="3600" b="1"/>
              <a:t>4.</a:t>
            </a:r>
            <a:r>
              <a:rPr lang="en-US" sz="3600"/>
              <a:t> ______ One of the world’s most famous Earth scientists is James Hutton, who is a British geologist.</a:t>
            </a:r>
          </a:p>
        </p:txBody>
      </p:sp>
      <p:sp>
        <p:nvSpPr>
          <p:cNvPr id="5" name="Text Box 4"/>
          <p:cNvSpPr txBox="1"/>
          <p:nvPr/>
        </p:nvSpPr>
        <p:spPr>
          <a:xfrm>
            <a:off x="578103" y="3964619"/>
            <a:ext cx="11064875" cy="1198880"/>
          </a:xfrm>
          <a:prstGeom prst="rect">
            <a:avLst/>
          </a:prstGeom>
          <a:noFill/>
        </p:spPr>
        <p:txBody>
          <a:bodyPr wrap="square" rtlCol="0" anchor="t">
            <a:spAutoFit/>
          </a:bodyPr>
          <a:lstStyle/>
          <a:p>
            <a:pPr algn="just"/>
            <a:r>
              <a:rPr lang="en-US" sz="3600" b="1"/>
              <a:t>5.</a:t>
            </a:r>
            <a:r>
              <a:rPr lang="en-US" sz="3600"/>
              <a:t> ______ Arctic Ocean ice and water make up a habitat for polar bears, whose main food is seals.</a:t>
            </a:r>
          </a:p>
        </p:txBody>
      </p:sp>
      <p:sp>
        <p:nvSpPr>
          <p:cNvPr id="12" name="TextBox 11"/>
          <p:cNvSpPr txBox="1"/>
          <p:nvPr/>
        </p:nvSpPr>
        <p:spPr>
          <a:xfrm>
            <a:off x="1118870" y="1113155"/>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Underline the relative clauses. Tick (√) if the relative clause can be omitted.</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6" name="Text Box 35"/>
          <p:cNvSpPr txBox="1"/>
          <p:nvPr/>
        </p:nvSpPr>
        <p:spPr>
          <a:xfrm>
            <a:off x="1243265" y="2311079"/>
            <a:ext cx="1071245" cy="710565"/>
          </a:xfrm>
          <a:prstGeom prst="rect">
            <a:avLst/>
          </a:prstGeom>
          <a:noFill/>
        </p:spPr>
        <p:txBody>
          <a:bodyPr wrap="none" rtlCol="0" anchor="t">
            <a:noAutofit/>
          </a:bodyPr>
          <a:lstStyle/>
          <a:p>
            <a:pPr algn="l"/>
            <a:r>
              <a:rPr lang="en-US" sz="4800" b="1">
                <a:ln>
                  <a:noFill/>
                </a:ln>
                <a:solidFill>
                  <a:srgbClr val="FF0000"/>
                </a:solidFill>
                <a:latin typeface="Times New Roman" panose="02020603050405020304" charset="0"/>
                <a:cs typeface="Times New Roman" panose="02020603050405020304" charset="0"/>
              </a:rPr>
              <a:t>√</a:t>
            </a:r>
          </a:p>
        </p:txBody>
      </p:sp>
      <p:sp>
        <p:nvSpPr>
          <p:cNvPr id="20" name="Text Box 19"/>
          <p:cNvSpPr txBox="1"/>
          <p:nvPr/>
        </p:nvSpPr>
        <p:spPr>
          <a:xfrm>
            <a:off x="1255965" y="3751259"/>
            <a:ext cx="1071245" cy="710565"/>
          </a:xfrm>
          <a:prstGeom prst="rect">
            <a:avLst/>
          </a:prstGeom>
          <a:noFill/>
        </p:spPr>
        <p:txBody>
          <a:bodyPr wrap="none" rtlCol="0" anchor="t">
            <a:noAutofit/>
          </a:bodyPr>
          <a:lstStyle/>
          <a:p>
            <a:pPr algn="l"/>
            <a:r>
              <a:rPr lang="en-US" sz="4800" b="1">
                <a:ln>
                  <a:noFill/>
                </a:ln>
                <a:solidFill>
                  <a:srgbClr val="FF0000"/>
                </a:solidFill>
                <a:latin typeface="Times New Roman" panose="02020603050405020304" charset="0"/>
                <a:cs typeface="Times New Roman" panose="02020603050405020304" charset="0"/>
              </a:rPr>
              <a:t>√</a:t>
            </a:r>
          </a:p>
        </p:txBody>
      </p:sp>
      <p:cxnSp>
        <p:nvCxnSpPr>
          <p:cNvPr id="22" name="Straight Connector 21"/>
          <p:cNvCxnSpPr/>
          <p:nvPr/>
        </p:nvCxnSpPr>
        <p:spPr>
          <a:xfrm>
            <a:off x="3800410" y="3504244"/>
            <a:ext cx="467296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a:off x="3618800" y="5110794"/>
            <a:ext cx="467296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grpSp>
        <p:nvGrpSpPr>
          <p:cNvPr id="18" name="Group 17"/>
          <p:cNvGrpSpPr/>
          <p:nvPr/>
        </p:nvGrpSpPr>
        <p:grpSpPr>
          <a:xfrm>
            <a:off x="30480" y="-22225"/>
            <a:ext cx="12330430" cy="947952"/>
            <a:chOff x="7620" y="-7620"/>
            <a:chExt cx="12192000" cy="1083309"/>
          </a:xfrm>
          <a:solidFill>
            <a:srgbClr val="73A9AD"/>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 Box 3"/>
          <p:cNvSpPr txBox="1"/>
          <p:nvPr/>
        </p:nvSpPr>
        <p:spPr>
          <a:xfrm>
            <a:off x="4459605" y="91387"/>
            <a:ext cx="3086100" cy="584775"/>
          </a:xfrm>
          <a:prstGeom prst="rect">
            <a:avLst/>
          </a:prstGeom>
          <a:noFill/>
        </p:spPr>
        <p:txBody>
          <a:bodyPr wrap="square" rtlCol="0" anchor="t">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PRACTICE</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36" grpId="0"/>
      <p:bldP spid="36" grpId="1"/>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7593" y="14799"/>
            <a:ext cx="11309104"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Complete each sentence with a non-defining relative clause (A-E).</a:t>
            </a:r>
          </a:p>
        </p:txBody>
      </p:sp>
      <p:sp>
        <p:nvSpPr>
          <p:cNvPr id="16" name="Rounded Rectangle 15"/>
          <p:cNvSpPr/>
          <p:nvPr/>
        </p:nvSpPr>
        <p:spPr>
          <a:xfrm>
            <a:off x="66826"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9611"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Text Box 2"/>
          <p:cNvSpPr txBox="1"/>
          <p:nvPr/>
        </p:nvSpPr>
        <p:spPr>
          <a:xfrm>
            <a:off x="92075" y="1087314"/>
            <a:ext cx="6495538" cy="4667885"/>
          </a:xfrm>
          <a:prstGeom prst="rect">
            <a:avLst/>
          </a:prstGeom>
          <a:solidFill>
            <a:srgbClr val="DBDFAA"/>
          </a:solidFill>
        </p:spPr>
        <p:txBody>
          <a:bodyPr wrap="square" rtlCol="0" anchor="t">
            <a:noAutofit/>
          </a:bodyPr>
          <a:lstStyle/>
          <a:p>
            <a:pPr>
              <a:lnSpc>
                <a:spcPct val="150000"/>
              </a:lnSpc>
            </a:pPr>
            <a:r>
              <a:rPr lang="en-US" sz="2900" b="1" dirty="0"/>
              <a:t>A. </a:t>
            </a:r>
            <a:r>
              <a:rPr lang="en-US" sz="2900" dirty="0"/>
              <a:t>which is a Germanic word</a:t>
            </a:r>
          </a:p>
          <a:p>
            <a:pPr>
              <a:lnSpc>
                <a:spcPct val="150000"/>
              </a:lnSpc>
            </a:pPr>
            <a:r>
              <a:rPr lang="en-US" sz="2900" b="1" dirty="0"/>
              <a:t>B.</a:t>
            </a:r>
            <a:r>
              <a:rPr lang="en-US" sz="2900" dirty="0"/>
              <a:t> which is also called the Red Planet </a:t>
            </a:r>
          </a:p>
          <a:p>
            <a:pPr>
              <a:lnSpc>
                <a:spcPct val="150000"/>
              </a:lnSpc>
            </a:pPr>
            <a:r>
              <a:rPr lang="en-US" sz="2900" b="1" dirty="0"/>
              <a:t>C.</a:t>
            </a:r>
            <a:r>
              <a:rPr lang="en-US" sz="2900" dirty="0"/>
              <a:t> whose radius is nearly 4 million miles</a:t>
            </a:r>
          </a:p>
          <a:p>
            <a:pPr>
              <a:lnSpc>
                <a:spcPct val="150000"/>
              </a:lnSpc>
            </a:pPr>
            <a:r>
              <a:rPr lang="en-US" sz="2900" b="1" dirty="0"/>
              <a:t>D.</a:t>
            </a:r>
            <a:r>
              <a:rPr lang="en-US" sz="2900" dirty="0"/>
              <a:t> who explained ecological balance to us</a:t>
            </a:r>
          </a:p>
          <a:p>
            <a:pPr>
              <a:lnSpc>
                <a:spcPct val="150000"/>
              </a:lnSpc>
            </a:pPr>
            <a:r>
              <a:rPr lang="en-US" sz="2900" b="1" dirty="0"/>
              <a:t>E.</a:t>
            </a:r>
            <a:r>
              <a:rPr lang="en-US" sz="2900" dirty="0"/>
              <a:t> which has a large collection of animals, </a:t>
            </a:r>
          </a:p>
          <a:p>
            <a:pPr>
              <a:lnSpc>
                <a:spcPct val="150000"/>
              </a:lnSpc>
            </a:pPr>
            <a:r>
              <a:rPr lang="en-US" sz="2900" dirty="0"/>
              <a:t>birds and reptiles, and unique plants</a:t>
            </a:r>
          </a:p>
        </p:txBody>
      </p:sp>
      <p:sp>
        <p:nvSpPr>
          <p:cNvPr id="6" name="Text Box 5"/>
          <p:cNvSpPr txBox="1"/>
          <p:nvPr/>
        </p:nvSpPr>
        <p:spPr>
          <a:xfrm>
            <a:off x="6630957" y="748449"/>
            <a:ext cx="5374230" cy="1014730"/>
          </a:xfrm>
          <a:prstGeom prst="rect">
            <a:avLst/>
          </a:prstGeom>
          <a:solidFill>
            <a:schemeClr val="accent2">
              <a:lumMod val="20000"/>
              <a:lumOff val="80000"/>
            </a:schemeClr>
          </a:solidFill>
        </p:spPr>
        <p:txBody>
          <a:bodyPr wrap="square" rtlCol="0" anchor="t">
            <a:spAutoFit/>
          </a:bodyPr>
          <a:lstStyle/>
          <a:p>
            <a:r>
              <a:rPr lang="en-US" sz="2900" b="1" dirty="0"/>
              <a:t>1.</a:t>
            </a:r>
            <a:r>
              <a:rPr lang="en-US" sz="2900" dirty="0"/>
              <a:t> Mars, ______, is very much similar to Earth.</a:t>
            </a:r>
          </a:p>
        </p:txBody>
      </p:sp>
      <p:sp>
        <p:nvSpPr>
          <p:cNvPr id="7" name="Text Box 6"/>
          <p:cNvSpPr txBox="1"/>
          <p:nvPr/>
        </p:nvSpPr>
        <p:spPr>
          <a:xfrm>
            <a:off x="6630957" y="1792389"/>
            <a:ext cx="5374230" cy="984885"/>
          </a:xfrm>
          <a:prstGeom prst="rect">
            <a:avLst/>
          </a:prstGeom>
          <a:solidFill>
            <a:schemeClr val="accent2">
              <a:lumMod val="20000"/>
              <a:lumOff val="80000"/>
            </a:schemeClr>
          </a:solidFill>
        </p:spPr>
        <p:txBody>
          <a:bodyPr wrap="square" rtlCol="0" anchor="t">
            <a:spAutoFit/>
          </a:bodyPr>
          <a:lstStyle/>
          <a:p>
            <a:r>
              <a:rPr lang="en-US" sz="2900" b="1" dirty="0"/>
              <a:t>2.</a:t>
            </a:r>
            <a:r>
              <a:rPr lang="en-US" sz="2900" dirty="0"/>
              <a:t> Earth, ______, is the fifth largest planet in our solar system.</a:t>
            </a:r>
          </a:p>
        </p:txBody>
      </p:sp>
      <p:sp>
        <p:nvSpPr>
          <p:cNvPr id="8" name="Text Box 7"/>
          <p:cNvSpPr txBox="1"/>
          <p:nvPr/>
        </p:nvSpPr>
        <p:spPr>
          <a:xfrm>
            <a:off x="6630957" y="2845219"/>
            <a:ext cx="5374230" cy="984885"/>
          </a:xfrm>
          <a:prstGeom prst="rect">
            <a:avLst/>
          </a:prstGeom>
          <a:solidFill>
            <a:schemeClr val="accent2">
              <a:lumMod val="20000"/>
              <a:lumOff val="80000"/>
            </a:schemeClr>
          </a:solidFill>
        </p:spPr>
        <p:txBody>
          <a:bodyPr wrap="square" rtlCol="0" anchor="t">
            <a:spAutoFit/>
          </a:bodyPr>
          <a:lstStyle/>
          <a:p>
            <a:r>
              <a:rPr lang="en-US" sz="2900" b="1" dirty="0"/>
              <a:t>3.</a:t>
            </a:r>
            <a:r>
              <a:rPr lang="en-US" sz="2900" dirty="0"/>
              <a:t> The name of our planet, </a:t>
            </a:r>
            <a:r>
              <a:rPr lang="en-US" sz="2900" dirty="0" smtClean="0"/>
              <a:t>_____, </a:t>
            </a:r>
            <a:r>
              <a:rPr lang="en-US" sz="2900" dirty="0"/>
              <a:t>simply means “the ground”.</a:t>
            </a:r>
          </a:p>
        </p:txBody>
      </p:sp>
      <p:sp>
        <p:nvSpPr>
          <p:cNvPr id="24" name="Text Box 23"/>
          <p:cNvSpPr txBox="1"/>
          <p:nvPr/>
        </p:nvSpPr>
        <p:spPr>
          <a:xfrm>
            <a:off x="8252665" y="754975"/>
            <a:ext cx="739140" cy="538609"/>
          </a:xfrm>
          <a:prstGeom prst="rect">
            <a:avLst/>
          </a:prstGeom>
          <a:noFill/>
        </p:spPr>
        <p:txBody>
          <a:bodyPr wrap="square" rtlCol="0">
            <a:spAutoFit/>
          </a:bodyPr>
          <a:lstStyle/>
          <a:p>
            <a:r>
              <a:rPr lang="en-US" sz="2900" b="1">
                <a:solidFill>
                  <a:srgbClr val="FF0000"/>
                </a:solidFill>
                <a:latin typeface="Calibri" panose="020F0502020204030204" pitchFamily="34" charset="0"/>
                <a:cs typeface="Calibri" panose="020F0502020204030204" pitchFamily="34" charset="0"/>
              </a:rPr>
              <a:t>B</a:t>
            </a:r>
          </a:p>
        </p:txBody>
      </p:sp>
      <p:sp>
        <p:nvSpPr>
          <p:cNvPr id="10" name="Text Box 9"/>
          <p:cNvSpPr txBox="1"/>
          <p:nvPr/>
        </p:nvSpPr>
        <p:spPr>
          <a:xfrm>
            <a:off x="8352831" y="1825500"/>
            <a:ext cx="739140" cy="538609"/>
          </a:xfrm>
          <a:prstGeom prst="rect">
            <a:avLst/>
          </a:prstGeom>
          <a:noFill/>
        </p:spPr>
        <p:txBody>
          <a:bodyPr wrap="square" rtlCol="0">
            <a:spAutoFit/>
          </a:bodyPr>
          <a:lstStyle/>
          <a:p>
            <a:r>
              <a:rPr lang="en-US" sz="2900" b="1" dirty="0">
                <a:solidFill>
                  <a:srgbClr val="FF0000"/>
                </a:solidFill>
                <a:latin typeface="Calibri" panose="020F0502020204030204" pitchFamily="34" charset="0"/>
                <a:cs typeface="Calibri" panose="020F0502020204030204" pitchFamily="34" charset="0"/>
              </a:rPr>
              <a:t>C</a:t>
            </a:r>
          </a:p>
        </p:txBody>
      </p:sp>
      <p:sp>
        <p:nvSpPr>
          <p:cNvPr id="13" name="Text Box 12"/>
          <p:cNvSpPr txBox="1"/>
          <p:nvPr/>
        </p:nvSpPr>
        <p:spPr>
          <a:xfrm>
            <a:off x="10913315" y="2878801"/>
            <a:ext cx="739140" cy="538609"/>
          </a:xfrm>
          <a:prstGeom prst="rect">
            <a:avLst/>
          </a:prstGeom>
          <a:noFill/>
        </p:spPr>
        <p:txBody>
          <a:bodyPr wrap="square" rtlCol="0">
            <a:spAutoFit/>
          </a:bodyPr>
          <a:lstStyle/>
          <a:p>
            <a:r>
              <a:rPr lang="en-US" sz="2900" b="1" dirty="0">
                <a:solidFill>
                  <a:srgbClr val="FF0000"/>
                </a:solidFill>
                <a:latin typeface="Calibri" panose="020F0502020204030204" pitchFamily="34" charset="0"/>
                <a:cs typeface="Calibri" panose="020F0502020204030204" pitchFamily="34" charset="0"/>
              </a:rPr>
              <a:t>A</a:t>
            </a:r>
          </a:p>
        </p:txBody>
      </p:sp>
      <p:sp>
        <p:nvSpPr>
          <p:cNvPr id="19" name="Text Box 5"/>
          <p:cNvSpPr txBox="1"/>
          <p:nvPr/>
        </p:nvSpPr>
        <p:spPr>
          <a:xfrm>
            <a:off x="6630957" y="3896519"/>
            <a:ext cx="5411060" cy="1476375"/>
          </a:xfrm>
          <a:prstGeom prst="rect">
            <a:avLst/>
          </a:prstGeom>
          <a:solidFill>
            <a:schemeClr val="accent2">
              <a:lumMod val="20000"/>
              <a:lumOff val="80000"/>
            </a:schemeClr>
          </a:solidFill>
        </p:spPr>
        <p:txBody>
          <a:bodyPr wrap="square" rtlCol="0" anchor="t">
            <a:spAutoFit/>
          </a:bodyPr>
          <a:lstStyle/>
          <a:p>
            <a:r>
              <a:rPr lang="en-US" sz="2900" b="1" dirty="0"/>
              <a:t>4. </a:t>
            </a:r>
            <a:r>
              <a:rPr lang="en-US" sz="2900" dirty="0"/>
              <a:t>Cat Ba National Park, ______, is one of the most famous tropical rainforests in Viet Nam.</a:t>
            </a:r>
          </a:p>
        </p:txBody>
      </p:sp>
      <p:sp>
        <p:nvSpPr>
          <p:cNvPr id="20" name="Text Box 6"/>
          <p:cNvSpPr txBox="1"/>
          <p:nvPr/>
        </p:nvSpPr>
        <p:spPr>
          <a:xfrm>
            <a:off x="6601461" y="5435215"/>
            <a:ext cx="5380744" cy="1014730"/>
          </a:xfrm>
          <a:prstGeom prst="rect">
            <a:avLst/>
          </a:prstGeom>
          <a:solidFill>
            <a:schemeClr val="accent2">
              <a:lumMod val="20000"/>
              <a:lumOff val="80000"/>
            </a:schemeClr>
          </a:solidFill>
        </p:spPr>
        <p:txBody>
          <a:bodyPr wrap="square" rtlCol="0" anchor="t">
            <a:spAutoFit/>
          </a:bodyPr>
          <a:lstStyle/>
          <a:p>
            <a:r>
              <a:rPr lang="en-US" sz="2900" b="1" dirty="0"/>
              <a:t>5.</a:t>
            </a:r>
            <a:r>
              <a:rPr lang="en-US" sz="2900" dirty="0"/>
              <a:t> We were interested in the talk by </a:t>
            </a:r>
            <a:r>
              <a:rPr lang="en-US" sz="2900" dirty="0" err="1"/>
              <a:t>Mr</a:t>
            </a:r>
            <a:r>
              <a:rPr lang="en-US" sz="2900" dirty="0"/>
              <a:t> An, ______.</a:t>
            </a:r>
          </a:p>
        </p:txBody>
      </p:sp>
      <p:sp>
        <p:nvSpPr>
          <p:cNvPr id="21" name="Text Box 23"/>
          <p:cNvSpPr txBox="1"/>
          <p:nvPr/>
        </p:nvSpPr>
        <p:spPr>
          <a:xfrm>
            <a:off x="10656857" y="3850757"/>
            <a:ext cx="739140" cy="538609"/>
          </a:xfrm>
          <a:prstGeom prst="rect">
            <a:avLst/>
          </a:prstGeom>
          <a:noFill/>
        </p:spPr>
        <p:txBody>
          <a:bodyPr wrap="square" rtlCol="0">
            <a:spAutoFit/>
          </a:bodyPr>
          <a:lstStyle/>
          <a:p>
            <a:r>
              <a:rPr lang="en-US" sz="2900" b="1">
                <a:solidFill>
                  <a:srgbClr val="FF0000"/>
                </a:solidFill>
                <a:latin typeface="Calibri" panose="020F0502020204030204" pitchFamily="34" charset="0"/>
                <a:cs typeface="Calibri" panose="020F0502020204030204" pitchFamily="34" charset="0"/>
              </a:rPr>
              <a:t>E</a:t>
            </a:r>
          </a:p>
        </p:txBody>
      </p:sp>
      <p:sp>
        <p:nvSpPr>
          <p:cNvPr id="22" name="Text Box 9"/>
          <p:cNvSpPr txBox="1"/>
          <p:nvPr/>
        </p:nvSpPr>
        <p:spPr>
          <a:xfrm>
            <a:off x="8534687" y="5840514"/>
            <a:ext cx="739140" cy="538609"/>
          </a:xfrm>
          <a:prstGeom prst="rect">
            <a:avLst/>
          </a:prstGeom>
          <a:noFill/>
        </p:spPr>
        <p:txBody>
          <a:bodyPr wrap="square" rtlCol="0">
            <a:spAutoFit/>
          </a:bodyPr>
          <a:lstStyle/>
          <a:p>
            <a:r>
              <a:rPr lang="en-US" sz="2900" b="1">
                <a:solidFill>
                  <a:srgbClr val="FF0000"/>
                </a:solidFill>
                <a:latin typeface="Calibri" panose="020F0502020204030204" pitchFamily="34" charset="0"/>
                <a:cs typeface="Calibri" panose="020F0502020204030204" pitchFamily="34" charset="0"/>
              </a:rPr>
              <a:t>D</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24" grpId="0"/>
      <p:bldP spid="24" grpId="1"/>
      <p:bldP spid="10" grpId="0"/>
      <p:bldP spid="10" grpId="1"/>
      <p:bldP spid="13" grpId="0"/>
      <p:bldP spid="13" grpId="1"/>
      <p:bldP spid="19" grpId="0" bldLvl="0" animBg="1"/>
      <p:bldP spid="19" grpId="1" animBg="1"/>
      <p:bldP spid="20" grpId="0" bldLvl="0" animBg="1"/>
      <p:bldP spid="20" grpId="1" animBg="1"/>
      <p:bldP spid="21" grpId="0"/>
      <p:bldP spid="21" grpId="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4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820372" y="82026"/>
            <a:ext cx="11220614" cy="523220"/>
          </a:xfrm>
          <a:prstGeom prst="rect">
            <a:avLst/>
          </a:prstGeom>
          <a:noFill/>
          <a:effectLst/>
        </p:spPr>
        <p:txBody>
          <a:bodyPr wrap="square" rtlCol="0">
            <a:spAutoFit/>
          </a:bodyPr>
          <a:lstStyle/>
          <a:p>
            <a:r>
              <a:rPr lang="en-US" sz="2800" b="1" dirty="0">
                <a:solidFill>
                  <a:schemeClr val="tx1"/>
                </a:solidFill>
                <a:effectLst>
                  <a:glow rad="88900">
                    <a:schemeClr val="bg1"/>
                  </a:glow>
                </a:effectLst>
                <a:cs typeface="Arial" panose="020B0604020202020204" pitchFamily="34" charset="0"/>
              </a:rPr>
              <a:t>Combine the two sentences into one, using a non-defining relative clause. </a:t>
            </a:r>
          </a:p>
        </p:txBody>
      </p:sp>
      <p:sp>
        <p:nvSpPr>
          <p:cNvPr id="5" name="Rounded Rectangle 4"/>
          <p:cNvSpPr/>
          <p:nvPr/>
        </p:nvSpPr>
        <p:spPr>
          <a:xfrm>
            <a:off x="264981"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317766"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6"/>
          <p:cNvSpPr/>
          <p:nvPr/>
        </p:nvSpPr>
        <p:spPr>
          <a:xfrm>
            <a:off x="317766" y="1049362"/>
            <a:ext cx="11182231" cy="3970318"/>
          </a:xfrm>
          <a:prstGeom prst="rect">
            <a:avLst/>
          </a:prstGeom>
        </p:spPr>
        <p:txBody>
          <a:bodyPr wrap="square">
            <a:spAutoFit/>
          </a:bodyPr>
          <a:lstStyle/>
          <a:p>
            <a:r>
              <a:rPr lang="vi-VN" sz="2800" dirty="0"/>
              <a:t>1. The Moon is Earth's only natural satellite. Its surface is dark.</a:t>
            </a:r>
          </a:p>
          <a:p>
            <a:r>
              <a:rPr lang="vi-VN" sz="2800" dirty="0" smtClean="0"/>
              <a:t>2</a:t>
            </a:r>
            <a:r>
              <a:rPr lang="vi-VN" sz="2800" dirty="0"/>
              <a:t>. Moonquakes are much weaker than Earthquakes. Moonquakes can last up to half an hour</a:t>
            </a:r>
            <a:r>
              <a:rPr lang="vi-VN" sz="2800" dirty="0" smtClean="0"/>
              <a:t>.</a:t>
            </a:r>
            <a:endParaRPr lang="vi-VN" sz="2800" dirty="0"/>
          </a:p>
          <a:p>
            <a:r>
              <a:rPr lang="vi-VN" sz="2800" dirty="0"/>
              <a:t>3. Mars has mountains and canyons on its surface. It is a rocky planet like Earth</a:t>
            </a:r>
            <a:r>
              <a:rPr lang="vi-VN" sz="2800" dirty="0" smtClean="0"/>
              <a:t>.</a:t>
            </a:r>
            <a:endParaRPr lang="vi-VN" sz="2800" dirty="0"/>
          </a:p>
          <a:p>
            <a:r>
              <a:rPr lang="vi-VN" sz="2800" dirty="0"/>
              <a:t>4. Venus is considered the twin sister of Earth. Venus has a similar size and structure as Earth</a:t>
            </a:r>
            <a:r>
              <a:rPr lang="vi-VN" sz="2800" dirty="0" smtClean="0"/>
              <a:t>.</a:t>
            </a:r>
            <a:endParaRPr lang="vi-VN" sz="2800" dirty="0"/>
          </a:p>
          <a:p>
            <a:r>
              <a:rPr lang="vi-VN" sz="2800" dirty="0"/>
              <a:t>5. We should protect rivers and lakes. Rivers and lakes provide humans with their main sources of fresh water.</a:t>
            </a:r>
            <a:endParaRPr lang="en-US" sz="2800" dirty="0"/>
          </a:p>
        </p:txBody>
      </p:sp>
    </p:spTree>
    <p:extLst>
      <p:ext uri="{BB962C8B-B14F-4D97-AF65-F5344CB8AC3E}">
        <p14:creationId xmlns:p14="http://schemas.microsoft.com/office/powerpoint/2010/main" val="17470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2960" y="217734"/>
            <a:ext cx="11220614" cy="523220"/>
          </a:xfrm>
          <a:prstGeom prst="rect">
            <a:avLst/>
          </a:prstGeom>
          <a:noFill/>
          <a:effectLst/>
        </p:spPr>
        <p:txBody>
          <a:bodyPr wrap="square" rtlCol="0">
            <a:spAutoFit/>
          </a:bodyPr>
          <a:lstStyle/>
          <a:p>
            <a:r>
              <a:rPr lang="en-US" sz="2800" b="1" dirty="0">
                <a:solidFill>
                  <a:schemeClr val="tx1"/>
                </a:solidFill>
                <a:effectLst>
                  <a:glow rad="88900">
                    <a:schemeClr val="bg1"/>
                  </a:glow>
                </a:effectLst>
                <a:cs typeface="Arial" panose="020B0604020202020204" pitchFamily="34" charset="0"/>
              </a:rPr>
              <a:t>Combine the two sentences into one, using a non-defining relative clause. </a:t>
            </a:r>
          </a:p>
        </p:txBody>
      </p:sp>
      <p:sp>
        <p:nvSpPr>
          <p:cNvPr id="16" name="Rounded Rectangle 15"/>
          <p:cNvSpPr/>
          <p:nvPr/>
        </p:nvSpPr>
        <p:spPr>
          <a:xfrm>
            <a:off x="217569" y="23834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70354" y="13570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 Box 1"/>
          <p:cNvSpPr txBox="1"/>
          <p:nvPr/>
        </p:nvSpPr>
        <p:spPr>
          <a:xfrm>
            <a:off x="264981" y="1134968"/>
            <a:ext cx="11852882" cy="523220"/>
          </a:xfrm>
          <a:prstGeom prst="rect">
            <a:avLst/>
          </a:prstGeom>
          <a:noFill/>
        </p:spPr>
        <p:txBody>
          <a:bodyPr wrap="square" rtlCol="0" anchor="t">
            <a:spAutoFit/>
          </a:bodyPr>
          <a:lstStyle/>
          <a:p>
            <a:pPr algn="just"/>
            <a:r>
              <a:rPr lang="en-US" sz="2800" b="1" dirty="0"/>
              <a:t>1.</a:t>
            </a:r>
            <a:r>
              <a:rPr lang="en-US" sz="2800" dirty="0"/>
              <a:t> The Moon is Earth’s only natural satellite. Its surface is dark.</a:t>
            </a:r>
          </a:p>
        </p:txBody>
      </p:sp>
      <p:sp>
        <p:nvSpPr>
          <p:cNvPr id="32" name="Right Arrow 31"/>
          <p:cNvSpPr/>
          <p:nvPr/>
        </p:nvSpPr>
        <p:spPr>
          <a:xfrm>
            <a:off x="-335095" y="1960468"/>
            <a:ext cx="652939" cy="431800"/>
          </a:xfrm>
          <a:prstGeom prst="rightArrow">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800"/>
          </a:p>
        </p:txBody>
      </p:sp>
      <p:sp>
        <p:nvSpPr>
          <p:cNvPr id="3" name="Text Box 2"/>
          <p:cNvSpPr txBox="1"/>
          <p:nvPr/>
        </p:nvSpPr>
        <p:spPr>
          <a:xfrm>
            <a:off x="291846" y="1587442"/>
            <a:ext cx="11799151" cy="669290"/>
          </a:xfrm>
          <a:prstGeom prst="rect">
            <a:avLst/>
          </a:prstGeom>
          <a:noFill/>
          <a:ln w="9525">
            <a:noFill/>
          </a:ln>
        </p:spPr>
        <p:txBody>
          <a:bodyPr wrap="square">
            <a:noAutofit/>
          </a:bodyPr>
          <a:lstStyle/>
          <a:p>
            <a:pPr indent="0"/>
            <a:r>
              <a:rPr lang="en-US" sz="2800" b="1"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_____________________________________________________</a:t>
            </a:r>
            <a:r>
              <a:rPr lang="en-US" sz="2800" b="1" dirty="0">
                <a:solidFill>
                  <a:schemeClr val="tx1"/>
                </a:solidFill>
                <a:latin typeface="Calibri" panose="020F0502020204030204" pitchFamily="34" charset="0"/>
                <a:cs typeface="Calibri" panose="020F0502020204030204" pitchFamily="34" charset="0"/>
              </a:rPr>
              <a:t>.</a:t>
            </a:r>
          </a:p>
        </p:txBody>
      </p:sp>
      <p:sp>
        <p:nvSpPr>
          <p:cNvPr id="7" name="Text Box 6"/>
          <p:cNvSpPr txBox="1"/>
          <p:nvPr/>
        </p:nvSpPr>
        <p:spPr>
          <a:xfrm>
            <a:off x="394643" y="1603906"/>
            <a:ext cx="10291240" cy="680720"/>
          </a:xfrm>
          <a:prstGeom prst="rect">
            <a:avLst/>
          </a:prstGeom>
          <a:noFill/>
          <a:ln w="9525">
            <a:noFill/>
          </a:ln>
        </p:spPr>
        <p:txBody>
          <a:bodyPr wrap="square">
            <a:noAutofit/>
          </a:bodyPr>
          <a:lstStyle/>
          <a:p>
            <a:pPr indent="0"/>
            <a:r>
              <a:rPr lang="en-US" sz="2800" b="1" dirty="0">
                <a:solidFill>
                  <a:srgbClr val="FF0000"/>
                </a:solidFill>
                <a:latin typeface="Calibri" panose="020F0502020204030204" pitchFamily="34" charset="0"/>
                <a:cs typeface="Calibri" panose="020F0502020204030204" pitchFamily="34" charset="0"/>
              </a:rPr>
              <a:t>The Moon, whose surface is dark, is Earth's only natural satellite.</a:t>
            </a:r>
          </a:p>
        </p:txBody>
      </p:sp>
      <p:sp>
        <p:nvSpPr>
          <p:cNvPr id="11" name="Text Box 10"/>
          <p:cNvSpPr txBox="1"/>
          <p:nvPr/>
        </p:nvSpPr>
        <p:spPr>
          <a:xfrm>
            <a:off x="317844" y="2248616"/>
            <a:ext cx="11852882" cy="954107"/>
          </a:xfrm>
          <a:prstGeom prst="rect">
            <a:avLst/>
          </a:prstGeom>
          <a:noFill/>
        </p:spPr>
        <p:txBody>
          <a:bodyPr wrap="square" rtlCol="0" anchor="t">
            <a:spAutoFit/>
          </a:bodyPr>
          <a:lstStyle/>
          <a:p>
            <a:pPr algn="just"/>
            <a:r>
              <a:rPr lang="en-US" sz="2800" b="1" dirty="0"/>
              <a:t>2.</a:t>
            </a:r>
            <a:r>
              <a:rPr lang="en-US" sz="2800" dirty="0"/>
              <a:t> Moonquakes are much weaker than Earthquakes. Moonquakes can last up to half an hour.</a:t>
            </a:r>
          </a:p>
        </p:txBody>
      </p:sp>
      <p:sp>
        <p:nvSpPr>
          <p:cNvPr id="13" name="Right Arrow 12"/>
          <p:cNvSpPr/>
          <p:nvPr/>
        </p:nvSpPr>
        <p:spPr>
          <a:xfrm>
            <a:off x="-335095" y="4153123"/>
            <a:ext cx="652939" cy="431800"/>
          </a:xfrm>
          <a:prstGeom prst="rightArrow">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800"/>
          </a:p>
        </p:txBody>
      </p:sp>
      <p:sp>
        <p:nvSpPr>
          <p:cNvPr id="14" name="Text Box 13"/>
          <p:cNvSpPr txBox="1"/>
          <p:nvPr/>
        </p:nvSpPr>
        <p:spPr>
          <a:xfrm>
            <a:off x="344709" y="3059619"/>
            <a:ext cx="11799151" cy="1306195"/>
          </a:xfrm>
          <a:prstGeom prst="rect">
            <a:avLst/>
          </a:prstGeom>
          <a:noFill/>
          <a:ln w="9525">
            <a:noFill/>
          </a:ln>
        </p:spPr>
        <p:txBody>
          <a:bodyPr wrap="square">
            <a:noAutofit/>
          </a:bodyPr>
          <a:lstStyle/>
          <a:p>
            <a:pPr indent="0"/>
            <a:r>
              <a:rPr lang="en-US" sz="2800">
                <a:solidFill>
                  <a:schemeClr val="tx1"/>
                </a:solidFill>
                <a:latin typeface="Calibri" panose="020F0502020204030204" pitchFamily="34" charset="0"/>
                <a:cs typeface="Calibri" panose="020F0502020204030204" pitchFamily="34" charset="0"/>
              </a:rPr>
              <a:t>_____________________________________________________</a:t>
            </a:r>
            <a:endParaRPr lang="en-US" sz="2800" b="1">
              <a:solidFill>
                <a:schemeClr val="tx1"/>
              </a:solidFill>
              <a:latin typeface="Calibri" panose="020F0502020204030204" pitchFamily="34" charset="0"/>
              <a:cs typeface="Calibri" panose="020F0502020204030204" pitchFamily="34" charset="0"/>
            </a:endParaRPr>
          </a:p>
          <a:p>
            <a:pPr indent="0"/>
            <a:r>
              <a:rPr lang="en-US" sz="2800">
                <a:latin typeface="Calibri" panose="020F0502020204030204" pitchFamily="34" charset="0"/>
                <a:cs typeface="Calibri" panose="020F0502020204030204" pitchFamily="34" charset="0"/>
                <a:sym typeface="+mn-ea"/>
              </a:rPr>
              <a:t>_____________________________________________________</a:t>
            </a:r>
            <a:r>
              <a:rPr lang="en-US" sz="2800" b="1">
                <a:solidFill>
                  <a:schemeClr val="tx1"/>
                </a:solidFill>
                <a:latin typeface="Calibri" panose="020F0502020204030204" pitchFamily="34" charset="0"/>
                <a:cs typeface="Calibri" panose="020F0502020204030204" pitchFamily="34" charset="0"/>
              </a:rPr>
              <a:t>.</a:t>
            </a:r>
          </a:p>
        </p:txBody>
      </p:sp>
      <p:sp>
        <p:nvSpPr>
          <p:cNvPr id="19" name="Text Box 18"/>
          <p:cNvSpPr txBox="1"/>
          <p:nvPr/>
        </p:nvSpPr>
        <p:spPr>
          <a:xfrm>
            <a:off x="291846" y="3114229"/>
            <a:ext cx="11561780" cy="1251585"/>
          </a:xfrm>
          <a:prstGeom prst="rect">
            <a:avLst/>
          </a:prstGeom>
          <a:noFill/>
          <a:ln w="9525">
            <a:noFill/>
          </a:ln>
        </p:spPr>
        <p:txBody>
          <a:bodyPr wrap="square">
            <a:noAutofit/>
          </a:bodyPr>
          <a:lstStyle/>
          <a:p>
            <a:pPr indent="0"/>
            <a:r>
              <a:rPr lang="en-US" sz="2800" b="1" dirty="0">
                <a:solidFill>
                  <a:srgbClr val="FF0000"/>
                </a:solidFill>
                <a:latin typeface="Calibri" panose="020F0502020204030204" pitchFamily="34" charset="0"/>
                <a:cs typeface="Calibri" panose="020F0502020204030204" pitchFamily="34" charset="0"/>
              </a:rPr>
              <a:t>Moonquakes, which can last up to half an hour, are much weaker than Earthquakes. </a:t>
            </a:r>
          </a:p>
        </p:txBody>
      </p:sp>
      <p:sp>
        <p:nvSpPr>
          <p:cNvPr id="18" name="Text Box 1"/>
          <p:cNvSpPr txBox="1"/>
          <p:nvPr/>
        </p:nvSpPr>
        <p:spPr>
          <a:xfrm>
            <a:off x="291846" y="4018854"/>
            <a:ext cx="11701728" cy="523220"/>
          </a:xfrm>
          <a:prstGeom prst="rect">
            <a:avLst/>
          </a:prstGeom>
          <a:noFill/>
        </p:spPr>
        <p:txBody>
          <a:bodyPr wrap="square" rtlCol="0" anchor="t">
            <a:spAutoFit/>
          </a:bodyPr>
          <a:lstStyle/>
          <a:p>
            <a:r>
              <a:rPr lang="en-US" sz="2800" b="1" dirty="0"/>
              <a:t>3.</a:t>
            </a:r>
            <a:r>
              <a:rPr lang="en-US" sz="2800" dirty="0"/>
              <a:t> Mars has mountains and canyons on its surface. It is a rocky planet like Earth.</a:t>
            </a:r>
          </a:p>
        </p:txBody>
      </p:sp>
      <p:sp>
        <p:nvSpPr>
          <p:cNvPr id="21" name="Text Box 2"/>
          <p:cNvSpPr txBox="1"/>
          <p:nvPr/>
        </p:nvSpPr>
        <p:spPr>
          <a:xfrm>
            <a:off x="341858" y="4496023"/>
            <a:ext cx="11135946" cy="1051560"/>
          </a:xfrm>
          <a:prstGeom prst="rect">
            <a:avLst/>
          </a:prstGeom>
          <a:noFill/>
          <a:ln w="9525">
            <a:noFill/>
          </a:ln>
        </p:spPr>
        <p:txBody>
          <a:bodyPr wrap="square">
            <a:noAutofit/>
          </a:bodyPr>
          <a:lstStyle/>
          <a:p>
            <a:pPr indent="0"/>
            <a:r>
              <a:rPr lang="en-US" sz="3200" dirty="0" smtClean="0">
                <a:solidFill>
                  <a:schemeClr val="tx1"/>
                </a:solidFill>
                <a:latin typeface="Calibri" panose="020F0502020204030204" pitchFamily="34" charset="0"/>
                <a:cs typeface="Calibri" panose="020F0502020204030204" pitchFamily="34" charset="0"/>
              </a:rPr>
              <a:t>__________________________________________________</a:t>
            </a:r>
            <a:r>
              <a:rPr lang="en-US" sz="3200" b="1" dirty="0" smtClean="0">
                <a:solidFill>
                  <a:schemeClr val="tx1"/>
                </a:solidFill>
                <a:latin typeface="Calibri" panose="020F0502020204030204" pitchFamily="34" charset="0"/>
                <a:cs typeface="Calibri" panose="020F0502020204030204" pitchFamily="34" charset="0"/>
              </a:rPr>
              <a:t>.</a:t>
            </a:r>
            <a:endParaRPr lang="en-US" sz="3200" b="1" dirty="0">
              <a:solidFill>
                <a:schemeClr val="tx1"/>
              </a:solidFill>
              <a:latin typeface="Calibri" panose="020F0502020204030204" pitchFamily="34" charset="0"/>
              <a:cs typeface="Calibri" panose="020F0502020204030204" pitchFamily="34" charset="0"/>
            </a:endParaRPr>
          </a:p>
        </p:txBody>
      </p:sp>
      <p:sp>
        <p:nvSpPr>
          <p:cNvPr id="22" name="Text Box 6"/>
          <p:cNvSpPr txBox="1"/>
          <p:nvPr/>
        </p:nvSpPr>
        <p:spPr>
          <a:xfrm>
            <a:off x="240389" y="4496023"/>
            <a:ext cx="12099412" cy="680720"/>
          </a:xfrm>
          <a:prstGeom prst="rect">
            <a:avLst/>
          </a:prstGeom>
          <a:noFill/>
          <a:ln w="9525">
            <a:noFill/>
          </a:ln>
        </p:spPr>
        <p:txBody>
          <a:bodyPr wrap="square">
            <a:noAutofit/>
          </a:bodyPr>
          <a:lstStyle/>
          <a:p>
            <a:pPr indent="0"/>
            <a:r>
              <a:rPr lang="en-US" sz="2800" b="1" dirty="0">
                <a:solidFill>
                  <a:srgbClr val="FF0000"/>
                </a:solidFill>
                <a:latin typeface="Calibri" panose="020F0502020204030204" pitchFamily="34" charset="0"/>
                <a:cs typeface="Calibri" panose="020F0502020204030204" pitchFamily="34" charset="0"/>
              </a:rPr>
              <a:t>Like Earth, Mars is a rocky planet, which has mountains and canyons on </a:t>
            </a:r>
            <a:r>
              <a:rPr lang="en-US" sz="2800" b="1" dirty="0" smtClean="0">
                <a:solidFill>
                  <a:srgbClr val="FF0000"/>
                </a:solidFill>
                <a:latin typeface="Calibri" panose="020F0502020204030204" pitchFamily="34" charset="0"/>
                <a:cs typeface="Calibri" panose="020F0502020204030204" pitchFamily="34" charset="0"/>
              </a:rPr>
              <a:t>its </a:t>
            </a:r>
            <a:r>
              <a:rPr lang="en-US" sz="2800" b="1" dirty="0">
                <a:solidFill>
                  <a:srgbClr val="FF0000"/>
                </a:solidFill>
                <a:latin typeface="Calibri" panose="020F0502020204030204" pitchFamily="34" charset="0"/>
                <a:cs typeface="Calibri" panose="020F0502020204030204" pitchFamily="34" charset="0"/>
              </a:rPr>
              <a:t>surface.</a:t>
            </a:r>
          </a:p>
          <a:p>
            <a:pPr indent="0"/>
            <a:endParaRPr lang="en-US" sz="2800" b="1" dirty="0">
              <a:solidFill>
                <a:srgbClr val="FF0000"/>
              </a:solidFill>
              <a:latin typeface="Calibri" panose="020F0502020204030204" pitchFamily="34" charset="0"/>
              <a:cs typeface="Calibri" panose="020F0502020204030204" pitchFamily="34" charset="0"/>
            </a:endParaRPr>
          </a:p>
        </p:txBody>
      </p:sp>
      <p:sp>
        <p:nvSpPr>
          <p:cNvPr id="24" name="Right Arrow 23"/>
          <p:cNvSpPr/>
          <p:nvPr/>
        </p:nvSpPr>
        <p:spPr>
          <a:xfrm>
            <a:off x="-234178" y="7694065"/>
            <a:ext cx="609600" cy="431800"/>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5" name="Text Box 13"/>
          <p:cNvSpPr txBox="1"/>
          <p:nvPr/>
        </p:nvSpPr>
        <p:spPr>
          <a:xfrm>
            <a:off x="384947" y="7358150"/>
            <a:ext cx="11015980" cy="1306195"/>
          </a:xfrm>
          <a:prstGeom prst="rect">
            <a:avLst/>
          </a:prstGeom>
          <a:solidFill>
            <a:srgbClr val="A0C3D2"/>
          </a:solidFill>
          <a:ln w="9525">
            <a:noFill/>
          </a:ln>
        </p:spPr>
        <p:txBody>
          <a:bodyPr wrap="square">
            <a:noAutofit/>
          </a:bodyPr>
          <a:lstStyle/>
          <a:p>
            <a:pPr indent="0"/>
            <a:r>
              <a:rPr lang="en-US" sz="3200">
                <a:solidFill>
                  <a:schemeClr val="tx1"/>
                </a:solidFill>
                <a:latin typeface="Calibri" panose="020F0502020204030204" pitchFamily="34" charset="0"/>
                <a:cs typeface="Calibri" panose="020F0502020204030204" pitchFamily="34" charset="0"/>
              </a:rPr>
              <a:t>_____________________________________________________</a:t>
            </a:r>
            <a:endParaRPr lang="en-US" sz="3200" b="1">
              <a:solidFill>
                <a:schemeClr val="tx1"/>
              </a:solidFill>
              <a:latin typeface="Calibri" panose="020F0502020204030204" pitchFamily="34" charset="0"/>
              <a:cs typeface="Calibri" panose="020F0502020204030204" pitchFamily="34" charset="0"/>
            </a:endParaRPr>
          </a:p>
          <a:p>
            <a:pPr indent="0"/>
            <a:r>
              <a:rPr lang="en-US" sz="3200">
                <a:latin typeface="Calibri" panose="020F0502020204030204" pitchFamily="34" charset="0"/>
                <a:cs typeface="Calibri" panose="020F0502020204030204" pitchFamily="34" charset="0"/>
                <a:sym typeface="+mn-ea"/>
              </a:rPr>
              <a:t>_____________________________________________________</a:t>
            </a:r>
            <a:r>
              <a:rPr lang="en-US" sz="3200" b="1">
                <a:solidFill>
                  <a:schemeClr val="tx1"/>
                </a:solidFill>
                <a:latin typeface="Calibri" panose="020F0502020204030204" pitchFamily="34" charset="0"/>
                <a:cs typeface="Calibri" panose="020F0502020204030204" pitchFamily="34" charset="0"/>
              </a:rPr>
              <a:t>.</a:t>
            </a:r>
          </a:p>
        </p:txBody>
      </p:sp>
      <p:sp>
        <p:nvSpPr>
          <p:cNvPr id="29" name="Text Box 18"/>
          <p:cNvSpPr txBox="1"/>
          <p:nvPr/>
        </p:nvSpPr>
        <p:spPr>
          <a:xfrm>
            <a:off x="389392" y="7335925"/>
            <a:ext cx="10794365" cy="1251585"/>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Venus, which has similar size and structure with Earth, is considered twin sister of Earth.</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7" grpId="1"/>
      <p:bldP spid="7" grpId="2"/>
      <p:bldP spid="11" grpId="1"/>
      <p:bldP spid="14" grpId="1"/>
      <p:bldP spid="19" grpId="1"/>
      <p:bldP spid="19" grpId="2"/>
      <p:bldP spid="18" grpId="1"/>
      <p:bldP spid="21" grpId="1"/>
      <p:bldP spid="22" grpId="1"/>
      <p:bldP spid="22" grpId="2"/>
      <p:bldP spid="25" grpId="1"/>
      <p:bldP spid="2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0372" y="82026"/>
            <a:ext cx="11220614" cy="523220"/>
          </a:xfrm>
          <a:prstGeom prst="rect">
            <a:avLst/>
          </a:prstGeom>
          <a:noFill/>
          <a:effectLst/>
        </p:spPr>
        <p:txBody>
          <a:bodyPr wrap="square" rtlCol="0">
            <a:spAutoFit/>
          </a:bodyPr>
          <a:lstStyle/>
          <a:p>
            <a:r>
              <a:rPr lang="en-US" sz="2800" b="1" dirty="0">
                <a:solidFill>
                  <a:schemeClr val="tx1"/>
                </a:solidFill>
                <a:effectLst>
                  <a:glow rad="88900">
                    <a:schemeClr val="bg1"/>
                  </a:glow>
                </a:effectLst>
                <a:cs typeface="Arial" panose="020B0604020202020204" pitchFamily="34" charset="0"/>
              </a:rPr>
              <a:t>Combine the two sentences into one, using a non-defining relative clause. </a:t>
            </a:r>
          </a:p>
        </p:txBody>
      </p:sp>
      <p:sp>
        <p:nvSpPr>
          <p:cNvPr id="16" name="Rounded Rectangle 15"/>
          <p:cNvSpPr/>
          <p:nvPr/>
        </p:nvSpPr>
        <p:spPr>
          <a:xfrm>
            <a:off x="264981"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17766"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3" name="Text Box 10"/>
          <p:cNvSpPr txBox="1"/>
          <p:nvPr/>
        </p:nvSpPr>
        <p:spPr>
          <a:xfrm>
            <a:off x="384947" y="809395"/>
            <a:ext cx="11656039" cy="954107"/>
          </a:xfrm>
          <a:prstGeom prst="rect">
            <a:avLst/>
          </a:prstGeom>
          <a:noFill/>
        </p:spPr>
        <p:txBody>
          <a:bodyPr wrap="square" rtlCol="0" anchor="t">
            <a:spAutoFit/>
          </a:bodyPr>
          <a:lstStyle/>
          <a:p>
            <a:r>
              <a:rPr lang="en-US" sz="2800" b="1" dirty="0"/>
              <a:t>4.</a:t>
            </a:r>
            <a:r>
              <a:rPr lang="en-US" sz="2800" dirty="0"/>
              <a:t> Venus is considered the twin sister of Earth. Venus has a similar size and structure as Earth.</a:t>
            </a:r>
          </a:p>
        </p:txBody>
      </p:sp>
      <p:sp>
        <p:nvSpPr>
          <p:cNvPr id="24" name="Right Arrow 23"/>
          <p:cNvSpPr/>
          <p:nvPr/>
        </p:nvSpPr>
        <p:spPr>
          <a:xfrm>
            <a:off x="-234178" y="7694065"/>
            <a:ext cx="609600" cy="431800"/>
          </a:xfrm>
          <a:prstGeom prst="rightArrow">
            <a:avLst/>
          </a:prstGeom>
          <a:solidFill>
            <a:srgbClr val="A0C3D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5" name="Text Box 13"/>
          <p:cNvSpPr txBox="1"/>
          <p:nvPr/>
        </p:nvSpPr>
        <p:spPr>
          <a:xfrm>
            <a:off x="384947" y="7358150"/>
            <a:ext cx="11015980" cy="1306195"/>
          </a:xfrm>
          <a:prstGeom prst="rect">
            <a:avLst/>
          </a:prstGeom>
          <a:solidFill>
            <a:srgbClr val="A0C3D2"/>
          </a:solidFill>
          <a:ln w="9525">
            <a:noFill/>
          </a:ln>
        </p:spPr>
        <p:txBody>
          <a:bodyPr wrap="square">
            <a:noAutofit/>
          </a:bodyPr>
          <a:lstStyle/>
          <a:p>
            <a:pPr indent="0"/>
            <a:r>
              <a:rPr lang="en-US" sz="3200">
                <a:solidFill>
                  <a:schemeClr val="tx1"/>
                </a:solidFill>
                <a:latin typeface="Calibri" panose="020F0502020204030204" pitchFamily="34" charset="0"/>
                <a:cs typeface="Calibri" panose="020F0502020204030204" pitchFamily="34" charset="0"/>
              </a:rPr>
              <a:t>_____________________________________________________</a:t>
            </a:r>
            <a:endParaRPr lang="en-US" sz="3200" b="1">
              <a:solidFill>
                <a:schemeClr val="tx1"/>
              </a:solidFill>
              <a:latin typeface="Calibri" panose="020F0502020204030204" pitchFamily="34" charset="0"/>
              <a:cs typeface="Calibri" panose="020F0502020204030204" pitchFamily="34" charset="0"/>
            </a:endParaRPr>
          </a:p>
          <a:p>
            <a:pPr indent="0"/>
            <a:r>
              <a:rPr lang="en-US" sz="3200">
                <a:latin typeface="Calibri" panose="020F0502020204030204" pitchFamily="34" charset="0"/>
                <a:cs typeface="Calibri" panose="020F0502020204030204" pitchFamily="34" charset="0"/>
                <a:sym typeface="+mn-ea"/>
              </a:rPr>
              <a:t>_____________________________________________________</a:t>
            </a:r>
            <a:r>
              <a:rPr lang="en-US" sz="3200" b="1">
                <a:solidFill>
                  <a:schemeClr val="tx1"/>
                </a:solidFill>
                <a:latin typeface="Calibri" panose="020F0502020204030204" pitchFamily="34" charset="0"/>
                <a:cs typeface="Calibri" panose="020F0502020204030204" pitchFamily="34" charset="0"/>
              </a:rPr>
              <a:t>.</a:t>
            </a:r>
          </a:p>
        </p:txBody>
      </p:sp>
      <p:sp>
        <p:nvSpPr>
          <p:cNvPr id="29" name="Text Box 18"/>
          <p:cNvSpPr txBox="1"/>
          <p:nvPr/>
        </p:nvSpPr>
        <p:spPr>
          <a:xfrm>
            <a:off x="389392" y="7335925"/>
            <a:ext cx="10794365" cy="1251585"/>
          </a:xfrm>
          <a:prstGeom prst="rect">
            <a:avLst/>
          </a:prstGeom>
          <a:noFill/>
          <a:ln w="9525">
            <a:noFill/>
          </a:ln>
        </p:spPr>
        <p:txBody>
          <a:bodyPr wrap="square">
            <a:noAutofit/>
          </a:bodyPr>
          <a:lstStyle/>
          <a:p>
            <a:pPr indent="0" algn="just"/>
            <a:r>
              <a:rPr lang="en-US" sz="3200" b="1">
                <a:solidFill>
                  <a:srgbClr val="FF0000"/>
                </a:solidFill>
                <a:latin typeface="Calibri" panose="020F0502020204030204" pitchFamily="34" charset="0"/>
                <a:cs typeface="Calibri" panose="020F0502020204030204" pitchFamily="34" charset="0"/>
              </a:rPr>
              <a:t>Venus, which has similar size and structure with Earth, is considered twin sister of Earth.</a:t>
            </a:r>
          </a:p>
        </p:txBody>
      </p:sp>
      <p:sp>
        <p:nvSpPr>
          <p:cNvPr id="26" name="Text Box 18"/>
          <p:cNvSpPr txBox="1"/>
          <p:nvPr/>
        </p:nvSpPr>
        <p:spPr>
          <a:xfrm>
            <a:off x="317766" y="1835793"/>
            <a:ext cx="10794365" cy="1034374"/>
          </a:xfrm>
          <a:prstGeom prst="rect">
            <a:avLst/>
          </a:prstGeom>
          <a:noFill/>
          <a:ln w="9525">
            <a:noFill/>
          </a:ln>
        </p:spPr>
        <p:txBody>
          <a:bodyPr wrap="square">
            <a:noAutofit/>
          </a:bodyPr>
          <a:lstStyle/>
          <a:p>
            <a:pPr indent="0"/>
            <a:r>
              <a:rPr lang="en-US" sz="2800" b="1" dirty="0">
                <a:solidFill>
                  <a:srgbClr val="FF0000"/>
                </a:solidFill>
                <a:latin typeface="Calibri" panose="020F0502020204030204" pitchFamily="34" charset="0"/>
                <a:cs typeface="Calibri" panose="020F0502020204030204" pitchFamily="34" charset="0"/>
              </a:rPr>
              <a:t>Venus, which has similar size and structure with Earth, is considered twin sister of Earth.</a:t>
            </a:r>
          </a:p>
        </p:txBody>
      </p:sp>
      <p:sp>
        <p:nvSpPr>
          <p:cNvPr id="27" name="Text Box 1"/>
          <p:cNvSpPr txBox="1"/>
          <p:nvPr/>
        </p:nvSpPr>
        <p:spPr>
          <a:xfrm>
            <a:off x="389392" y="2911278"/>
            <a:ext cx="11066145" cy="954107"/>
          </a:xfrm>
          <a:prstGeom prst="rect">
            <a:avLst/>
          </a:prstGeom>
          <a:noFill/>
        </p:spPr>
        <p:txBody>
          <a:bodyPr wrap="square" rtlCol="0" anchor="t">
            <a:spAutoFit/>
          </a:bodyPr>
          <a:lstStyle/>
          <a:p>
            <a:r>
              <a:rPr lang="en-US" sz="2800" b="1" dirty="0"/>
              <a:t>5.</a:t>
            </a:r>
            <a:r>
              <a:rPr lang="en-US" sz="2800" dirty="0"/>
              <a:t> We should protect rivers and lakes. Rivers and lakes provide humans with their main sources of fresh water.</a:t>
            </a:r>
          </a:p>
        </p:txBody>
      </p:sp>
      <p:sp>
        <p:nvSpPr>
          <p:cNvPr id="28" name="Right Arrow 27"/>
          <p:cNvSpPr/>
          <p:nvPr/>
        </p:nvSpPr>
        <p:spPr>
          <a:xfrm>
            <a:off x="-234178" y="4063234"/>
            <a:ext cx="609600" cy="431800"/>
          </a:xfrm>
          <a:prstGeom prst="rightArrow">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800"/>
          </a:p>
        </p:txBody>
      </p:sp>
      <p:sp>
        <p:nvSpPr>
          <p:cNvPr id="30" name="Text Box 2"/>
          <p:cNvSpPr txBox="1"/>
          <p:nvPr/>
        </p:nvSpPr>
        <p:spPr>
          <a:xfrm>
            <a:off x="375422" y="3885434"/>
            <a:ext cx="11070590" cy="1051560"/>
          </a:xfrm>
          <a:prstGeom prst="rect">
            <a:avLst/>
          </a:prstGeom>
          <a:noFill/>
          <a:ln w="9525">
            <a:noFill/>
          </a:ln>
        </p:spPr>
        <p:txBody>
          <a:bodyPr wrap="square">
            <a:noAutofit/>
          </a:bodyPr>
          <a:lstStyle/>
          <a:p>
            <a:pPr indent="0"/>
            <a:r>
              <a:rPr lang="en-US" sz="2800">
                <a:solidFill>
                  <a:schemeClr val="tx1"/>
                </a:solidFill>
                <a:latin typeface="Calibri" panose="020F0502020204030204" pitchFamily="34" charset="0"/>
                <a:cs typeface="Calibri" panose="020F0502020204030204" pitchFamily="34" charset="0"/>
              </a:rPr>
              <a:t>__________________________________________________________________________________________________________</a:t>
            </a:r>
            <a:r>
              <a:rPr lang="en-US" sz="2800" b="1">
                <a:solidFill>
                  <a:schemeClr val="tx1"/>
                </a:solidFill>
                <a:latin typeface="Calibri" panose="020F0502020204030204" pitchFamily="34" charset="0"/>
                <a:cs typeface="Calibri" panose="020F0502020204030204" pitchFamily="34" charset="0"/>
              </a:rPr>
              <a:t>.</a:t>
            </a:r>
          </a:p>
        </p:txBody>
      </p:sp>
      <p:sp>
        <p:nvSpPr>
          <p:cNvPr id="31" name="Text Box 6"/>
          <p:cNvSpPr txBox="1"/>
          <p:nvPr/>
        </p:nvSpPr>
        <p:spPr>
          <a:xfrm>
            <a:off x="289062" y="3885434"/>
            <a:ext cx="11111865" cy="680720"/>
          </a:xfrm>
          <a:prstGeom prst="rect">
            <a:avLst/>
          </a:prstGeom>
          <a:noFill/>
          <a:ln w="9525">
            <a:noFill/>
          </a:ln>
        </p:spPr>
        <p:txBody>
          <a:bodyPr wrap="square">
            <a:noAutofit/>
          </a:bodyPr>
          <a:lstStyle/>
          <a:p>
            <a:pPr indent="0" algn="just"/>
            <a:r>
              <a:rPr lang="en-US" sz="2800" b="1" dirty="0">
                <a:solidFill>
                  <a:srgbClr val="FF0000"/>
                </a:solidFill>
                <a:latin typeface="Calibri" panose="020F0502020204030204" pitchFamily="34" charset="0"/>
                <a:cs typeface="Calibri" panose="020F0502020204030204" pitchFamily="34" charset="0"/>
              </a:rPr>
              <a:t> We should protect rivers and lakes, which provide humans with their main sources of fresh water.</a:t>
            </a:r>
          </a:p>
        </p:txBody>
      </p:sp>
    </p:spTree>
    <p:extLst>
      <p:ext uri="{BB962C8B-B14F-4D97-AF65-F5344CB8AC3E}">
        <p14:creationId xmlns:p14="http://schemas.microsoft.com/office/powerpoint/2010/main" val="7747251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5" grpId="1"/>
      <p:bldP spid="29" grpId="1"/>
      <p:bldP spid="26" grpId="1"/>
      <p:bldP spid="26" grpId="2"/>
      <p:bldP spid="27" grpId="1"/>
      <p:bldP spid="30" grpId="1"/>
      <p:bldP spid="31" grpId="1"/>
      <p:bldP spid="31"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5105" y="1432560"/>
            <a:ext cx="11802110" cy="583565"/>
          </a:xfrm>
          <a:prstGeom prst="rect">
            <a:avLst/>
          </a:prstGeom>
          <a:noFill/>
        </p:spPr>
        <p:txBody>
          <a:bodyPr wrap="square" rtlCol="0" anchor="t">
            <a:spAutoFit/>
          </a:bodyPr>
          <a:lstStyle/>
          <a:p>
            <a:r>
              <a:rPr lang="en-US" sz="3200" b="1" dirty="0">
                <a:solidFill>
                  <a:srgbClr val="C00000"/>
                </a:solidFill>
              </a:rPr>
              <a:t>1. </a:t>
            </a:r>
            <a:r>
              <a:rPr lang="en-US" sz="3200" dirty="0"/>
              <a:t>Earth Day is the day where people celebrate the wonder of Earth. </a:t>
            </a:r>
          </a:p>
        </p:txBody>
      </p:sp>
      <p:sp>
        <p:nvSpPr>
          <p:cNvPr id="8" name="Text Box 7"/>
          <p:cNvSpPr txBox="1"/>
          <p:nvPr/>
        </p:nvSpPr>
        <p:spPr>
          <a:xfrm>
            <a:off x="205105" y="2089785"/>
            <a:ext cx="11802110" cy="1076325"/>
          </a:xfrm>
          <a:prstGeom prst="rect">
            <a:avLst/>
          </a:prstGeom>
          <a:noFill/>
        </p:spPr>
        <p:txBody>
          <a:bodyPr wrap="square" rtlCol="0" anchor="t">
            <a:spAutoFit/>
          </a:bodyPr>
          <a:lstStyle/>
          <a:p>
            <a:pPr indent="0"/>
            <a:r>
              <a:rPr lang="en-US" sz="3200" b="1" dirty="0">
                <a:solidFill>
                  <a:srgbClr val="C00000"/>
                </a:solidFill>
                <a:latin typeface="Calibri" panose="020F0502020204030204" pitchFamily="34" charset="0"/>
                <a:cs typeface="Calibri" panose="020F0502020204030204" pitchFamily="34" charset="0"/>
                <a:sym typeface="+mn-ea"/>
              </a:rPr>
              <a:t>2. </a:t>
            </a:r>
            <a:r>
              <a:rPr lang="en-US" sz="3200" dirty="0">
                <a:latin typeface="Calibri" panose="020F0502020204030204" pitchFamily="34" charset="0"/>
                <a:cs typeface="Calibri" panose="020F0502020204030204" pitchFamily="34" charset="0"/>
                <a:sym typeface="+mn-ea"/>
              </a:rPr>
              <a:t>Polar habitats, what include the North and the South Poles, are extremely cold.</a:t>
            </a:r>
            <a:endParaRPr lang="en-US" sz="3200" dirty="0"/>
          </a:p>
        </p:txBody>
      </p:sp>
      <p:sp>
        <p:nvSpPr>
          <p:cNvPr id="9" name="Text Box 8"/>
          <p:cNvSpPr txBox="1"/>
          <p:nvPr/>
        </p:nvSpPr>
        <p:spPr>
          <a:xfrm>
            <a:off x="205105" y="3193390"/>
            <a:ext cx="11802110" cy="1076325"/>
          </a:xfrm>
          <a:prstGeom prst="rect">
            <a:avLst/>
          </a:prstGeom>
          <a:noFill/>
        </p:spPr>
        <p:txBody>
          <a:bodyPr wrap="square" rtlCol="0" anchor="t">
            <a:spAutoFit/>
          </a:bodyPr>
          <a:lstStyle/>
          <a:p>
            <a:r>
              <a:rPr lang="en-US" sz="3200" b="1" dirty="0">
                <a:solidFill>
                  <a:srgbClr val="C00000"/>
                </a:solidFill>
              </a:rPr>
              <a:t>3. </a:t>
            </a:r>
            <a:r>
              <a:rPr lang="en-US" sz="3200" dirty="0"/>
              <a:t>The Pacific Ocean, that is the largest and deepest one on Earth, is being polluted. </a:t>
            </a:r>
          </a:p>
        </p:txBody>
      </p:sp>
      <p:sp>
        <p:nvSpPr>
          <p:cNvPr id="10" name="Text Box 9"/>
          <p:cNvSpPr txBox="1"/>
          <p:nvPr/>
        </p:nvSpPr>
        <p:spPr>
          <a:xfrm>
            <a:off x="205105" y="4317340"/>
            <a:ext cx="11802110" cy="1076325"/>
          </a:xfrm>
          <a:prstGeom prst="rect">
            <a:avLst/>
          </a:prstGeom>
          <a:noFill/>
        </p:spPr>
        <p:txBody>
          <a:bodyPr wrap="square" rtlCol="0" anchor="t">
            <a:spAutoFit/>
          </a:bodyPr>
          <a:lstStyle/>
          <a:p>
            <a:pPr indent="0"/>
            <a:r>
              <a:rPr lang="en-US" sz="3200" b="1" dirty="0">
                <a:solidFill>
                  <a:srgbClr val="C00000"/>
                </a:solidFill>
                <a:latin typeface="Calibri" panose="020F0502020204030204" pitchFamily="34" charset="0"/>
                <a:cs typeface="Calibri" panose="020F0502020204030204" pitchFamily="34" charset="0"/>
                <a:sym typeface="+mn-ea"/>
              </a:rPr>
              <a:t>4. </a:t>
            </a:r>
            <a:r>
              <a:rPr lang="en-US" sz="3200" dirty="0">
                <a:latin typeface="Calibri" panose="020F0502020204030204" pitchFamily="34" charset="0"/>
                <a:cs typeface="Calibri" panose="020F0502020204030204" pitchFamily="34" charset="0"/>
                <a:sym typeface="+mn-ea"/>
              </a:rPr>
              <a:t>Earth planet, where has a solid and active surface, has various habitat types.</a:t>
            </a:r>
          </a:p>
        </p:txBody>
      </p:sp>
      <p:sp>
        <p:nvSpPr>
          <p:cNvPr id="11" name="Text Box 10"/>
          <p:cNvSpPr txBox="1"/>
          <p:nvPr/>
        </p:nvSpPr>
        <p:spPr>
          <a:xfrm>
            <a:off x="205105" y="5433619"/>
            <a:ext cx="11802110" cy="1076325"/>
          </a:xfrm>
          <a:prstGeom prst="rect">
            <a:avLst/>
          </a:prstGeom>
          <a:noFill/>
        </p:spPr>
        <p:txBody>
          <a:bodyPr wrap="square" rtlCol="0" anchor="t">
            <a:spAutoFit/>
          </a:bodyPr>
          <a:lstStyle/>
          <a:p>
            <a:r>
              <a:rPr lang="en-US" sz="3200" b="1" dirty="0">
                <a:solidFill>
                  <a:srgbClr val="C00000"/>
                </a:solidFill>
              </a:rPr>
              <a:t>5. </a:t>
            </a:r>
            <a:r>
              <a:rPr lang="en-US" sz="3200" dirty="0"/>
              <a:t>Climate change has caused the changes in the </a:t>
            </a:r>
            <a:r>
              <a:rPr lang="en-US" sz="3200" dirty="0" err="1"/>
              <a:t>colour</a:t>
            </a:r>
            <a:r>
              <a:rPr lang="en-US" sz="3200" dirty="0"/>
              <a:t> of the Oceans, what is so worrying.</a:t>
            </a:r>
          </a:p>
        </p:txBody>
      </p:sp>
      <p:grpSp>
        <p:nvGrpSpPr>
          <p:cNvPr id="15" name="Group 14"/>
          <p:cNvGrpSpPr/>
          <p:nvPr/>
        </p:nvGrpSpPr>
        <p:grpSpPr>
          <a:xfrm>
            <a:off x="30480" y="-34925"/>
            <a:ext cx="12330430" cy="829945"/>
            <a:chOff x="7620" y="-7620"/>
            <a:chExt cx="12192000" cy="1083309"/>
          </a:xfrm>
          <a:solidFill>
            <a:srgbClr val="73A9AD"/>
          </a:solidFill>
        </p:grpSpPr>
        <p:sp>
          <p:nvSpPr>
            <p:cNvPr id="26" name="Round Single Corner Rectangle 2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560070" y="762635"/>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Find the mistakes in the sentences and correct them.</a:t>
            </a:r>
          </a:p>
        </p:txBody>
      </p:sp>
      <p:sp>
        <p:nvSpPr>
          <p:cNvPr id="4" name="Text Box 3"/>
          <p:cNvSpPr txBox="1"/>
          <p:nvPr/>
        </p:nvSpPr>
        <p:spPr>
          <a:xfrm>
            <a:off x="3548380" y="80645"/>
            <a:ext cx="6096000" cy="584775"/>
          </a:xfrm>
          <a:prstGeom prst="rect">
            <a:avLst/>
          </a:prstGeom>
          <a:noFill/>
        </p:spPr>
        <p:txBody>
          <a:bodyPr wrap="square" rtlCol="0" anchor="t">
            <a:spAutoFit/>
          </a:bodyPr>
          <a:lstStyle/>
          <a:p>
            <a:pPr marL="571500" indent="-5715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EXTRA ACTIVITIES</a:t>
            </a:r>
          </a:p>
        </p:txBody>
      </p:sp>
      <p:sp>
        <p:nvSpPr>
          <p:cNvPr id="7" name="Text Box 6"/>
          <p:cNvSpPr txBox="1"/>
          <p:nvPr/>
        </p:nvSpPr>
        <p:spPr>
          <a:xfrm>
            <a:off x="4158615" y="1096010"/>
            <a:ext cx="1155065" cy="680720"/>
          </a:xfrm>
          <a:prstGeom prst="rect">
            <a:avLst/>
          </a:prstGeom>
          <a:noFill/>
          <a:ln w="9525">
            <a:noFill/>
          </a:ln>
        </p:spPr>
        <p:txBody>
          <a:bodyPr wrap="square">
            <a:noAutofit/>
          </a:bodyPr>
          <a:lstStyle/>
          <a:p>
            <a:pPr indent="0"/>
            <a:r>
              <a:rPr lang="en-US" sz="3200" b="1" dirty="0">
                <a:solidFill>
                  <a:srgbClr val="FF0000"/>
                </a:solidFill>
                <a:latin typeface="Calibri" panose="020F0502020204030204" pitchFamily="34" charset="0"/>
                <a:cs typeface="Calibri" panose="020F0502020204030204" pitchFamily="34" charset="0"/>
              </a:rPr>
              <a:t>when</a:t>
            </a:r>
          </a:p>
        </p:txBody>
      </p:sp>
      <p:sp>
        <p:nvSpPr>
          <p:cNvPr id="14" name="Text Box 13"/>
          <p:cNvSpPr txBox="1"/>
          <p:nvPr/>
        </p:nvSpPr>
        <p:spPr>
          <a:xfrm>
            <a:off x="4241063" y="1855572"/>
            <a:ext cx="693420" cy="527050"/>
          </a:xfrm>
          <a:prstGeom prst="rect">
            <a:avLst/>
          </a:prstGeom>
          <a:noFill/>
          <a:ln w="9525">
            <a:noFill/>
          </a:ln>
        </p:spPr>
        <p:txBody>
          <a:bodyPr wrap="square">
            <a:noAutofit/>
          </a:bodyPr>
          <a:lstStyle/>
          <a:p>
            <a:pPr indent="0">
              <a:lnSpc>
                <a:spcPct val="0"/>
              </a:lnSpc>
              <a:spcBef>
                <a:spcPts val="0"/>
              </a:spcBef>
              <a:spcAft>
                <a:spcPts val="0"/>
              </a:spcAft>
            </a:pPr>
            <a:r>
              <a:rPr lang="en-US" sz="5400" b="1">
                <a:solidFill>
                  <a:srgbClr val="FF0000"/>
                </a:solidFill>
                <a:latin typeface="Calibri" panose="020F0502020204030204" pitchFamily="34" charset="0"/>
                <a:cs typeface="Calibri" panose="020F0502020204030204" pitchFamily="34" charset="0"/>
              </a:rPr>
              <a:t>x</a:t>
            </a:r>
          </a:p>
        </p:txBody>
      </p:sp>
      <p:sp>
        <p:nvSpPr>
          <p:cNvPr id="19" name="Text Box 18"/>
          <p:cNvSpPr txBox="1"/>
          <p:nvPr/>
        </p:nvSpPr>
        <p:spPr>
          <a:xfrm>
            <a:off x="3409950" y="2485390"/>
            <a:ext cx="1580515" cy="680720"/>
          </a:xfrm>
          <a:prstGeom prst="rect">
            <a:avLst/>
          </a:prstGeom>
          <a:noFill/>
          <a:ln w="9525">
            <a:noFill/>
          </a:ln>
        </p:spPr>
        <p:txBody>
          <a:bodyPr wrap="square">
            <a:noAutofit/>
          </a:bodyPr>
          <a:lstStyle/>
          <a:p>
            <a:pPr indent="0"/>
            <a:r>
              <a:rPr lang="en-US" sz="3200" b="1" dirty="0">
                <a:solidFill>
                  <a:srgbClr val="FF0000"/>
                </a:solidFill>
                <a:latin typeface="Calibri" panose="020F0502020204030204" pitchFamily="34" charset="0"/>
                <a:cs typeface="Calibri" panose="020F0502020204030204" pitchFamily="34" charset="0"/>
              </a:rPr>
              <a:t>which</a:t>
            </a:r>
          </a:p>
        </p:txBody>
      </p:sp>
      <p:sp>
        <p:nvSpPr>
          <p:cNvPr id="20" name="Text Box 19"/>
          <p:cNvSpPr txBox="1"/>
          <p:nvPr/>
        </p:nvSpPr>
        <p:spPr>
          <a:xfrm>
            <a:off x="3422332" y="2464752"/>
            <a:ext cx="693420" cy="527050"/>
          </a:xfrm>
          <a:prstGeom prst="rect">
            <a:avLst/>
          </a:prstGeom>
          <a:noFill/>
          <a:ln w="9525">
            <a:noFill/>
          </a:ln>
        </p:spPr>
        <p:txBody>
          <a:bodyPr wrap="square">
            <a:noAutofit/>
          </a:bodyPr>
          <a:lstStyle/>
          <a:p>
            <a:pPr indent="0">
              <a:lnSpc>
                <a:spcPct val="0"/>
              </a:lnSpc>
              <a:spcBef>
                <a:spcPts val="0"/>
              </a:spcBef>
              <a:spcAft>
                <a:spcPts val="0"/>
              </a:spcAft>
            </a:pPr>
            <a:r>
              <a:rPr lang="en-US" sz="5400" b="1">
                <a:solidFill>
                  <a:srgbClr val="FF0000"/>
                </a:solidFill>
                <a:latin typeface="Calibri" panose="020F0502020204030204" pitchFamily="34" charset="0"/>
                <a:cs typeface="Calibri" panose="020F0502020204030204" pitchFamily="34" charset="0"/>
              </a:rPr>
              <a:t>x</a:t>
            </a:r>
          </a:p>
        </p:txBody>
      </p:sp>
      <p:sp>
        <p:nvSpPr>
          <p:cNvPr id="21" name="Text Box 20"/>
          <p:cNvSpPr txBox="1"/>
          <p:nvPr/>
        </p:nvSpPr>
        <p:spPr>
          <a:xfrm>
            <a:off x="3945890" y="3535655"/>
            <a:ext cx="1580515" cy="680720"/>
          </a:xfrm>
          <a:prstGeom prst="rect">
            <a:avLst/>
          </a:prstGeom>
          <a:noFill/>
          <a:ln w="9525">
            <a:noFill/>
          </a:ln>
        </p:spPr>
        <p:txBody>
          <a:bodyPr wrap="square">
            <a:noAutofit/>
          </a:bodyPr>
          <a:lstStyle/>
          <a:p>
            <a:pPr indent="0"/>
            <a:r>
              <a:rPr lang="en-US" sz="3200" b="1" dirty="0">
                <a:solidFill>
                  <a:srgbClr val="FF0000"/>
                </a:solidFill>
                <a:latin typeface="Calibri" panose="020F0502020204030204" pitchFamily="34" charset="0"/>
                <a:cs typeface="Calibri" panose="020F0502020204030204" pitchFamily="34" charset="0"/>
              </a:rPr>
              <a:t>which</a:t>
            </a:r>
          </a:p>
        </p:txBody>
      </p:sp>
      <p:sp>
        <p:nvSpPr>
          <p:cNvPr id="22" name="Text Box 21"/>
          <p:cNvSpPr txBox="1"/>
          <p:nvPr/>
        </p:nvSpPr>
        <p:spPr>
          <a:xfrm>
            <a:off x="4084320" y="3636620"/>
            <a:ext cx="693420" cy="527050"/>
          </a:xfrm>
          <a:prstGeom prst="rect">
            <a:avLst/>
          </a:prstGeom>
          <a:noFill/>
          <a:ln w="9525">
            <a:noFill/>
          </a:ln>
        </p:spPr>
        <p:txBody>
          <a:bodyPr wrap="square">
            <a:noAutofit/>
          </a:bodyPr>
          <a:lstStyle/>
          <a:p>
            <a:pPr indent="0">
              <a:lnSpc>
                <a:spcPct val="0"/>
              </a:lnSpc>
              <a:spcBef>
                <a:spcPts val="0"/>
              </a:spcBef>
              <a:spcAft>
                <a:spcPts val="0"/>
              </a:spcAft>
            </a:pPr>
            <a:r>
              <a:rPr lang="en-US" sz="5400" b="1">
                <a:solidFill>
                  <a:srgbClr val="FF0000"/>
                </a:solidFill>
                <a:latin typeface="Calibri" panose="020F0502020204030204" pitchFamily="34" charset="0"/>
                <a:cs typeface="Calibri" panose="020F0502020204030204" pitchFamily="34" charset="0"/>
              </a:rPr>
              <a:t>x</a:t>
            </a:r>
          </a:p>
        </p:txBody>
      </p:sp>
      <p:sp>
        <p:nvSpPr>
          <p:cNvPr id="24" name="Text Box 23"/>
          <p:cNvSpPr txBox="1"/>
          <p:nvPr/>
        </p:nvSpPr>
        <p:spPr>
          <a:xfrm>
            <a:off x="3325495" y="4658970"/>
            <a:ext cx="1580515" cy="680720"/>
          </a:xfrm>
          <a:prstGeom prst="rect">
            <a:avLst/>
          </a:prstGeom>
          <a:noFill/>
          <a:ln w="9525">
            <a:noFill/>
          </a:ln>
        </p:spPr>
        <p:txBody>
          <a:bodyPr wrap="square">
            <a:noAutofit/>
          </a:bodyPr>
          <a:lstStyle/>
          <a:p>
            <a:pPr indent="0"/>
            <a:r>
              <a:rPr lang="en-US" sz="3200" b="1">
                <a:solidFill>
                  <a:srgbClr val="FF0000"/>
                </a:solidFill>
                <a:latin typeface="Calibri" panose="020F0502020204030204" pitchFamily="34" charset="0"/>
                <a:cs typeface="Calibri" panose="020F0502020204030204" pitchFamily="34" charset="0"/>
              </a:rPr>
              <a:t>which</a:t>
            </a:r>
          </a:p>
        </p:txBody>
      </p:sp>
      <p:sp>
        <p:nvSpPr>
          <p:cNvPr id="25" name="Text Box 24"/>
          <p:cNvSpPr txBox="1"/>
          <p:nvPr/>
        </p:nvSpPr>
        <p:spPr>
          <a:xfrm>
            <a:off x="3279488" y="4735805"/>
            <a:ext cx="693420" cy="527050"/>
          </a:xfrm>
          <a:prstGeom prst="rect">
            <a:avLst/>
          </a:prstGeom>
          <a:noFill/>
          <a:ln w="9525">
            <a:noFill/>
          </a:ln>
        </p:spPr>
        <p:txBody>
          <a:bodyPr wrap="square">
            <a:noAutofit/>
          </a:bodyPr>
          <a:lstStyle/>
          <a:p>
            <a:pPr indent="0">
              <a:lnSpc>
                <a:spcPct val="0"/>
              </a:lnSpc>
              <a:spcBef>
                <a:spcPts val="0"/>
              </a:spcBef>
              <a:spcAft>
                <a:spcPts val="0"/>
              </a:spcAft>
            </a:pPr>
            <a:r>
              <a:rPr lang="en-US" sz="5400" b="1">
                <a:solidFill>
                  <a:srgbClr val="FF0000"/>
                </a:solidFill>
                <a:latin typeface="Calibri" panose="020F0502020204030204" pitchFamily="34" charset="0"/>
                <a:cs typeface="Calibri" panose="020F0502020204030204" pitchFamily="34" charset="0"/>
              </a:rPr>
              <a:t>x</a:t>
            </a:r>
          </a:p>
        </p:txBody>
      </p:sp>
      <p:sp>
        <p:nvSpPr>
          <p:cNvPr id="29" name="Text Box 28"/>
          <p:cNvSpPr txBox="1"/>
          <p:nvPr/>
        </p:nvSpPr>
        <p:spPr>
          <a:xfrm>
            <a:off x="859155" y="5704764"/>
            <a:ext cx="1580515" cy="680720"/>
          </a:xfrm>
          <a:prstGeom prst="rect">
            <a:avLst/>
          </a:prstGeom>
          <a:noFill/>
          <a:ln w="9525">
            <a:noFill/>
          </a:ln>
        </p:spPr>
        <p:txBody>
          <a:bodyPr wrap="square">
            <a:noAutofit/>
          </a:bodyPr>
          <a:lstStyle/>
          <a:p>
            <a:pPr indent="0"/>
            <a:r>
              <a:rPr lang="en-US" sz="3200" b="1">
                <a:solidFill>
                  <a:srgbClr val="FF0000"/>
                </a:solidFill>
                <a:latin typeface="Calibri" panose="020F0502020204030204" pitchFamily="34" charset="0"/>
                <a:cs typeface="Calibri" panose="020F0502020204030204" pitchFamily="34" charset="0"/>
              </a:rPr>
              <a:t>which</a:t>
            </a:r>
          </a:p>
        </p:txBody>
      </p:sp>
      <p:sp>
        <p:nvSpPr>
          <p:cNvPr id="30" name="Text Box 29"/>
          <p:cNvSpPr txBox="1"/>
          <p:nvPr/>
        </p:nvSpPr>
        <p:spPr>
          <a:xfrm>
            <a:off x="307340" y="6371514"/>
            <a:ext cx="693420" cy="527050"/>
          </a:xfrm>
          <a:prstGeom prst="rect">
            <a:avLst/>
          </a:prstGeom>
          <a:noFill/>
          <a:ln w="9525">
            <a:noFill/>
          </a:ln>
        </p:spPr>
        <p:txBody>
          <a:bodyPr wrap="square">
            <a:noAutofit/>
          </a:bodyPr>
          <a:lstStyle/>
          <a:p>
            <a:pPr indent="0">
              <a:lnSpc>
                <a:spcPct val="0"/>
              </a:lnSpc>
              <a:spcBef>
                <a:spcPts val="0"/>
              </a:spcBef>
              <a:spcAft>
                <a:spcPts val="0"/>
              </a:spcAft>
            </a:pPr>
            <a:r>
              <a:rPr lang="en-US" sz="5400" b="1" dirty="0">
                <a:solidFill>
                  <a:srgbClr val="FF0000"/>
                </a:solidFill>
                <a:latin typeface="Calibri" panose="020F0502020204030204" pitchFamily="34" charset="0"/>
                <a:cs typeface="Calibri" panose="020F0502020204030204" pitchFamily="34" charset="0"/>
              </a:rPr>
              <a:t>x</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8" grpId="1"/>
      <p:bldP spid="9" grpId="1"/>
      <p:bldP spid="10" grpId="1"/>
      <p:bldP spid="11" grpId="1"/>
      <p:bldP spid="7" grpId="0"/>
      <p:bldP spid="7" grpId="1"/>
      <p:bldP spid="14" grpId="0"/>
      <p:bldP spid="14" grpId="1"/>
      <p:bldP spid="19" grpId="0"/>
      <p:bldP spid="19" grpId="1"/>
      <p:bldP spid="20" grpId="0"/>
      <p:bldP spid="20" grpId="1"/>
      <p:bldP spid="21" grpId="0"/>
      <p:bldP spid="21" grpId="1"/>
      <p:bldP spid="22" grpId="0"/>
      <p:bldP spid="22" grpId="1"/>
      <p:bldP spid="24" grpId="0"/>
      <p:bldP spid="24" grpId="1"/>
      <p:bldP spid="25" grpId="0"/>
      <p:bldP spid="25" grpId="1"/>
      <p:bldP spid="29" grpId="0"/>
      <p:bldP spid="29" grpId="1"/>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endParaRPr lang="en-GB"/>
            </a:p>
          </p:txBody>
        </p:sp>
      </p:grpSp>
      <p:sp>
        <p:nvSpPr>
          <p:cNvPr id="15" name="TextBox 14"/>
          <p:cNvSpPr txBox="1"/>
          <p:nvPr/>
        </p:nvSpPr>
        <p:spPr>
          <a:xfrm>
            <a:off x="4178529" y="709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Picture 2" descr="A neon sign with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6018"/>
            <a:ext cx="12193172" cy="6858660"/>
          </a:xfrm>
          <a:prstGeom prst="rect">
            <a:avLst/>
          </a:prstGeom>
        </p:spPr>
      </p:pic>
      <p:sp>
        <p:nvSpPr>
          <p:cNvPr id="100" name="Text Box 99"/>
          <p:cNvSpPr txBox="1"/>
          <p:nvPr/>
        </p:nvSpPr>
        <p:spPr>
          <a:xfrm>
            <a:off x="847090" y="-25298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man ______ taught us science last year was Mr. Nam.</a:t>
            </a:r>
          </a:p>
        </p:txBody>
      </p:sp>
    </p:spTree>
    <p:extLst>
      <p:ext uri="{BB962C8B-B14F-4D97-AF65-F5344CB8AC3E}">
        <p14:creationId xmlns:p14="http://schemas.microsoft.com/office/powerpoint/2010/main" val="4932786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 y="1905"/>
            <a:ext cx="12192000" cy="755650"/>
            <a:chOff x="7620" y="-7620"/>
            <a:chExt cx="12192000" cy="1083309"/>
          </a:xfrm>
          <a:solidFill>
            <a:srgbClr val="73A9AD"/>
          </a:solidFill>
        </p:grpSpPr>
        <p:sp>
          <p:nvSpPr>
            <p:cNvPr id="20" name="Round Single Corner Rectangle 19"/>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96689" y="670861"/>
            <a:ext cx="10781665" cy="1384995"/>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two groups. Take turns to say aloud one the places in the table. The other group explains or gives more information about it. The team that has the most corrected sentences wins.</a:t>
            </a:r>
          </a:p>
        </p:txBody>
      </p:sp>
      <p:sp>
        <p:nvSpPr>
          <p:cNvPr id="11" name="TextBox 10"/>
          <p:cNvSpPr txBox="1"/>
          <p:nvPr/>
        </p:nvSpPr>
        <p:spPr>
          <a:xfrm>
            <a:off x="4431924" y="78466"/>
            <a:ext cx="4132696" cy="584775"/>
          </a:xfrm>
          <a:prstGeom prst="rect">
            <a:avLst/>
          </a:prstGeom>
          <a:noFill/>
          <a:effectLst/>
        </p:spPr>
        <p:txBody>
          <a:bodyPr wrap="square" rtlCol="0">
            <a:spAutoFit/>
          </a:bodyPr>
          <a:lstStyle/>
          <a:p>
            <a:pPr marL="514350" indent="-51435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PRODUCTION</a:t>
            </a:r>
          </a:p>
        </p:txBody>
      </p:sp>
      <p:sp>
        <p:nvSpPr>
          <p:cNvPr id="32" name="Rounded Rectangle 31"/>
          <p:cNvSpPr/>
          <p:nvPr/>
        </p:nvSpPr>
        <p:spPr>
          <a:xfrm>
            <a:off x="168541" y="9316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16649"/>
              </a:solidFill>
            </a:endParaRPr>
          </a:p>
        </p:txBody>
      </p:sp>
      <p:sp>
        <p:nvSpPr>
          <p:cNvPr id="17" name="TextBox 16"/>
          <p:cNvSpPr txBox="1"/>
          <p:nvPr/>
        </p:nvSpPr>
        <p:spPr>
          <a:xfrm>
            <a:off x="221326" y="811436"/>
            <a:ext cx="397035" cy="706755"/>
          </a:xfrm>
          <a:prstGeom prst="rect">
            <a:avLst/>
          </a:prstGeom>
          <a:noFill/>
        </p:spPr>
        <p:txBody>
          <a:bodyPr wrap="square" rtlCol="0">
            <a:spAutoFit/>
          </a:bodyPr>
          <a:lstStyle/>
          <a:p>
            <a:r>
              <a:rPr lang="en-US" sz="4000" b="1" dirty="0">
                <a:solidFill>
                  <a:schemeClr val="bg1"/>
                </a:solidFill>
                <a:latin typeface="Myriad Pro" pitchFamily="34" charset="0"/>
              </a:rPr>
              <a:t>5</a:t>
            </a:r>
          </a:p>
        </p:txBody>
      </p:sp>
      <p:sp>
        <p:nvSpPr>
          <p:cNvPr id="2" name="Text Box 1"/>
          <p:cNvSpPr txBox="1"/>
          <p:nvPr/>
        </p:nvSpPr>
        <p:spPr>
          <a:xfrm>
            <a:off x="0" y="2051658"/>
            <a:ext cx="12305665" cy="584775"/>
          </a:xfrm>
          <a:prstGeom prst="rect">
            <a:avLst/>
          </a:prstGeom>
          <a:noFill/>
          <a:ln w="9525">
            <a:noFill/>
          </a:ln>
        </p:spPr>
        <p:txBody>
          <a:bodyPr wrap="square">
            <a:spAutoFit/>
          </a:bodyPr>
          <a:lstStyle/>
          <a:p>
            <a:pPr marL="635" indent="-635"/>
            <a:r>
              <a:rPr lang="en-US" sz="3200" b="0">
                <a:solidFill>
                  <a:srgbClr val="000000"/>
                </a:solidFill>
                <a:latin typeface="Calibri" panose="020F0502020204030204" pitchFamily="34" charset="0"/>
                <a:cs typeface="Calibri" panose="020F0502020204030204" pitchFamily="34" charset="0"/>
              </a:rPr>
              <a:t>- W</a:t>
            </a:r>
            <a:r>
              <a:rPr sz="3200" b="0">
                <a:solidFill>
                  <a:srgbClr val="000000"/>
                </a:solidFill>
                <a:latin typeface="Calibri" panose="020F0502020204030204" pitchFamily="34" charset="0"/>
                <a:cs typeface="Calibri" panose="020F0502020204030204" pitchFamily="34" charset="0"/>
              </a:rPr>
              <a:t>ork independently and prepare for </a:t>
            </a:r>
            <a:r>
              <a:rPr lang="en-US" sz="3200" b="0">
                <a:solidFill>
                  <a:srgbClr val="000000"/>
                </a:solidFill>
                <a:latin typeface="Calibri" panose="020F0502020204030204" pitchFamily="34" charset="0"/>
                <a:cs typeface="Calibri" panose="020F0502020204030204" pitchFamily="34" charset="0"/>
              </a:rPr>
              <a:t>your</a:t>
            </a:r>
            <a:r>
              <a:rPr sz="3200" b="0">
                <a:solidFill>
                  <a:srgbClr val="000000"/>
                </a:solidFill>
                <a:latin typeface="Calibri" panose="020F0502020204030204" pitchFamily="34" charset="0"/>
                <a:cs typeface="Calibri" panose="020F0502020204030204" pitchFamily="34" charset="0"/>
              </a:rPr>
              <a:t> performance.</a:t>
            </a:r>
          </a:p>
        </p:txBody>
      </p:sp>
      <p:sp>
        <p:nvSpPr>
          <p:cNvPr id="3" name="Text Box 2"/>
          <p:cNvSpPr txBox="1"/>
          <p:nvPr/>
        </p:nvSpPr>
        <p:spPr>
          <a:xfrm>
            <a:off x="116840" y="2551403"/>
            <a:ext cx="11829415" cy="1569660"/>
          </a:xfrm>
          <a:prstGeom prst="rect">
            <a:avLst/>
          </a:prstGeom>
          <a:noFill/>
          <a:ln w="9525">
            <a:noFill/>
          </a:ln>
        </p:spPr>
        <p:txBody>
          <a:bodyPr wrap="square">
            <a:spAutoFit/>
          </a:bodyPr>
          <a:lstStyle/>
          <a:p>
            <a:pPr marL="635" indent="-635" algn="just"/>
            <a:r>
              <a:rPr lang="en-US" sz="3200" b="0">
                <a:solidFill>
                  <a:srgbClr val="000000"/>
                </a:solidFill>
                <a:latin typeface="Calibri" panose="020F0502020204030204" pitchFamily="34" charset="0"/>
                <a:cs typeface="Calibri" panose="020F0502020204030204" pitchFamily="34" charset="0"/>
              </a:rPr>
              <a:t>-T</a:t>
            </a:r>
            <a:r>
              <a:rPr sz="3200" b="0">
                <a:solidFill>
                  <a:srgbClr val="000000"/>
                </a:solidFill>
                <a:latin typeface="Calibri" panose="020F0502020204030204" pitchFamily="34" charset="0"/>
                <a:cs typeface="Calibri" panose="020F0502020204030204" pitchFamily="34" charset="0"/>
              </a:rPr>
              <a:t>ake turns to say aloud one of the places (</a:t>
            </a:r>
            <a:r>
              <a:rPr sz="3200" b="0" i="1">
                <a:solidFill>
                  <a:srgbClr val="000000"/>
                </a:solidFill>
                <a:latin typeface="Calibri" panose="020F0502020204030204" pitchFamily="34" charset="0"/>
                <a:cs typeface="Calibri" panose="020F0502020204030204" pitchFamily="34" charset="0"/>
              </a:rPr>
              <a:t>the Nile, Pacific Ocean, Viet Nam, the Sahara, Mount Fansipan</a:t>
            </a:r>
            <a:r>
              <a:rPr sz="3200" b="0">
                <a:solidFill>
                  <a:srgbClr val="000000"/>
                </a:solidFill>
                <a:latin typeface="Calibri" panose="020F0502020204030204" pitchFamily="34" charset="0"/>
                <a:cs typeface="Calibri" panose="020F0502020204030204" pitchFamily="34" charset="0"/>
              </a:rPr>
              <a:t>) and the other explains or gives more information about the places.</a:t>
            </a:r>
          </a:p>
        </p:txBody>
      </p:sp>
      <p:sp>
        <p:nvSpPr>
          <p:cNvPr id="5" name="Text Box 4"/>
          <p:cNvSpPr txBox="1"/>
          <p:nvPr/>
        </p:nvSpPr>
        <p:spPr>
          <a:xfrm>
            <a:off x="368935" y="4255770"/>
            <a:ext cx="2509520" cy="645160"/>
          </a:xfrm>
          <a:prstGeom prst="rect">
            <a:avLst/>
          </a:prstGeom>
          <a:noFill/>
          <a:ln w="9525">
            <a:noFill/>
          </a:ln>
        </p:spPr>
        <p:txBody>
          <a:bodyPr wrap="square">
            <a:spAutoFit/>
          </a:bodyPr>
          <a:lstStyle/>
          <a:p>
            <a:pPr marL="635" indent="-635"/>
            <a:r>
              <a:rPr lang="en-US" sz="3600" b="1">
                <a:solidFill>
                  <a:srgbClr val="FF0000"/>
                </a:solidFill>
                <a:latin typeface="Calibri" panose="020F0502020204030204" pitchFamily="34" charset="0"/>
                <a:cs typeface="Calibri" panose="020F0502020204030204" pitchFamily="34" charset="0"/>
              </a:rPr>
              <a:t>Example:</a:t>
            </a:r>
          </a:p>
        </p:txBody>
      </p:sp>
      <p:sp>
        <p:nvSpPr>
          <p:cNvPr id="6" name="Cloud Callout 5"/>
          <p:cNvSpPr/>
          <p:nvPr/>
        </p:nvSpPr>
        <p:spPr>
          <a:xfrm>
            <a:off x="368935" y="4767580"/>
            <a:ext cx="5192395" cy="1211580"/>
          </a:xfrm>
          <a:prstGeom prst="cloudCallout">
            <a:avLst>
              <a:gd name="adj1" fmla="val -25956"/>
              <a:gd name="adj2" fmla="val 73060"/>
            </a:avLst>
          </a:prstGeom>
          <a:solidFill>
            <a:srgbClr val="A1CAE2"/>
          </a:solidFill>
          <a:ln>
            <a:solidFill>
              <a:srgbClr val="FF0000"/>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rPr>
              <a:t>The Nile</a:t>
            </a:r>
          </a:p>
        </p:txBody>
      </p:sp>
      <p:sp>
        <p:nvSpPr>
          <p:cNvPr id="7" name="Cloud Callout 6"/>
          <p:cNvSpPr/>
          <p:nvPr/>
        </p:nvSpPr>
        <p:spPr>
          <a:xfrm>
            <a:off x="5860415" y="4900930"/>
            <a:ext cx="6152515" cy="1713865"/>
          </a:xfrm>
          <a:prstGeom prst="cloudCallout">
            <a:avLst>
              <a:gd name="adj1" fmla="val 34570"/>
              <a:gd name="adj2" fmla="val 61633"/>
            </a:avLst>
          </a:prstGeom>
          <a:solidFill>
            <a:srgbClr val="EAE3C8"/>
          </a:solidFill>
          <a:ln>
            <a:solidFill>
              <a:srgbClr val="FF0000"/>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rPr>
              <a:t>The Nile, which is the longest river, flows into the Mediterranean Sea.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 y="1905"/>
            <a:ext cx="12192000" cy="755650"/>
            <a:chOff x="7620" y="-7620"/>
            <a:chExt cx="12192000" cy="1083309"/>
          </a:xfrm>
          <a:solidFill>
            <a:srgbClr val="73A9AD"/>
          </a:solidFill>
        </p:grpSpPr>
        <p:sp>
          <p:nvSpPr>
            <p:cNvPr id="20" name="Round Single Corner Rectangle 19"/>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537835" y="39025"/>
            <a:ext cx="4132696"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PRODUCTION</a:t>
            </a:r>
          </a:p>
        </p:txBody>
      </p:sp>
      <p:graphicFrame>
        <p:nvGraphicFramePr>
          <p:cNvPr id="4" name="Table 3"/>
          <p:cNvGraphicFramePr/>
          <p:nvPr/>
        </p:nvGraphicFramePr>
        <p:xfrm>
          <a:off x="368935" y="846455"/>
          <a:ext cx="11306175" cy="5838825"/>
        </p:xfrm>
        <a:graphic>
          <a:graphicData uri="http://schemas.openxmlformats.org/drawingml/2006/table">
            <a:tbl>
              <a:tblPr firstRow="1" bandRow="1">
                <a:tableStyleId>{21E4AEA4-8DFA-4A89-87EB-49C32662AFE0}</a:tableStyleId>
              </a:tblPr>
              <a:tblGrid>
                <a:gridCol w="3768725">
                  <a:extLst>
                    <a:ext uri="{9D8B030D-6E8A-4147-A177-3AD203B41FA5}">
                      <a16:colId xmlns:a16="http://schemas.microsoft.com/office/drawing/2014/main" val="20000"/>
                    </a:ext>
                  </a:extLst>
                </a:gridCol>
                <a:gridCol w="2379980">
                  <a:extLst>
                    <a:ext uri="{9D8B030D-6E8A-4147-A177-3AD203B41FA5}">
                      <a16:colId xmlns:a16="http://schemas.microsoft.com/office/drawing/2014/main" val="20001"/>
                    </a:ext>
                  </a:extLst>
                </a:gridCol>
                <a:gridCol w="5157470">
                  <a:extLst>
                    <a:ext uri="{9D8B030D-6E8A-4147-A177-3AD203B41FA5}">
                      <a16:colId xmlns:a16="http://schemas.microsoft.com/office/drawing/2014/main" val="20002"/>
                    </a:ext>
                  </a:extLst>
                </a:gridCol>
              </a:tblGrid>
              <a:tr h="548640">
                <a:tc>
                  <a:txBody>
                    <a:bodyPr/>
                    <a:lstStyle/>
                    <a:p>
                      <a:pPr algn="ctr">
                        <a:buNone/>
                      </a:pPr>
                      <a:r>
                        <a:rPr lang="en-US" sz="3000"/>
                        <a:t>PLACE</a:t>
                      </a:r>
                    </a:p>
                  </a:txBody>
                  <a:tcPr/>
                </a:tc>
                <a:tc>
                  <a:txBody>
                    <a:bodyPr/>
                    <a:lstStyle/>
                    <a:p>
                      <a:pPr algn="ctr">
                        <a:buNone/>
                      </a:pPr>
                      <a:r>
                        <a:rPr lang="en-US" sz="3000"/>
                        <a:t>FEATURE</a:t>
                      </a:r>
                    </a:p>
                  </a:txBody>
                  <a:tcPr/>
                </a:tc>
                <a:tc>
                  <a:txBody>
                    <a:bodyPr/>
                    <a:lstStyle/>
                    <a:p>
                      <a:pPr algn="ctr">
                        <a:buNone/>
                      </a:pPr>
                      <a:r>
                        <a:rPr lang="en-US" sz="3000"/>
                        <a:t>FEATURE</a:t>
                      </a:r>
                    </a:p>
                  </a:txBody>
                  <a:tcPr/>
                </a:tc>
                <a:extLst>
                  <a:ext uri="{0D108BD9-81ED-4DB2-BD59-A6C34878D82A}">
                    <a16:rowId xmlns:a16="http://schemas.microsoft.com/office/drawing/2014/main" val="10000"/>
                  </a:ext>
                </a:extLst>
              </a:tr>
              <a:tr h="1005840">
                <a:tc>
                  <a:txBody>
                    <a:bodyPr/>
                    <a:lstStyle/>
                    <a:p>
                      <a:pPr algn="ctr">
                        <a:buNone/>
                      </a:pPr>
                      <a:r>
                        <a:rPr lang="en-US" sz="3000"/>
                        <a:t>The Nile </a:t>
                      </a:r>
                    </a:p>
                  </a:txBody>
                  <a:tcPr/>
                </a:tc>
                <a:tc>
                  <a:txBody>
                    <a:bodyPr/>
                    <a:lstStyle/>
                    <a:p>
                      <a:pPr algn="ctr">
                        <a:buNone/>
                      </a:pPr>
                      <a:r>
                        <a:rPr lang="en-US" sz="3000"/>
                        <a:t>longest river </a:t>
                      </a:r>
                    </a:p>
                    <a:p>
                      <a:pPr algn="ctr">
                        <a:buNone/>
                      </a:pPr>
                      <a:endParaRPr lang="en-US" sz="3000"/>
                    </a:p>
                  </a:txBody>
                  <a:tcPr/>
                </a:tc>
                <a:tc>
                  <a:txBody>
                    <a:bodyPr/>
                    <a:lstStyle/>
                    <a:p>
                      <a:pPr algn="ctr">
                        <a:buNone/>
                      </a:pPr>
                      <a:r>
                        <a:rPr lang="en-US" sz="3000"/>
                        <a:t>flows into the Mediterranean Sea</a:t>
                      </a:r>
                    </a:p>
                  </a:txBody>
                  <a:tcPr/>
                </a:tc>
                <a:extLst>
                  <a:ext uri="{0D108BD9-81ED-4DB2-BD59-A6C34878D82A}">
                    <a16:rowId xmlns:a16="http://schemas.microsoft.com/office/drawing/2014/main" val="10001"/>
                  </a:ext>
                </a:extLst>
              </a:tr>
              <a:tr h="1219835">
                <a:tc>
                  <a:txBody>
                    <a:bodyPr/>
                    <a:lstStyle/>
                    <a:p>
                      <a:pPr algn="ctr">
                        <a:buNone/>
                      </a:pPr>
                      <a:r>
                        <a:rPr lang="en-US" sz="3000"/>
                        <a:t>Pacific Ocean</a:t>
                      </a:r>
                    </a:p>
                  </a:txBody>
                  <a:tcPr/>
                </a:tc>
                <a:tc>
                  <a:txBody>
                    <a:bodyPr/>
                    <a:lstStyle/>
                    <a:p>
                      <a:pPr algn="ctr">
                        <a:buNone/>
                      </a:pPr>
                      <a:r>
                        <a:rPr lang="en-US" sz="3000"/>
                        <a:t>covers 30% of planet surface</a:t>
                      </a:r>
                    </a:p>
                  </a:txBody>
                  <a:tcPr/>
                </a:tc>
                <a:tc>
                  <a:txBody>
                    <a:bodyPr/>
                    <a:lstStyle/>
                    <a:p>
                      <a:pPr algn="ctr">
                        <a:buNone/>
                      </a:pPr>
                      <a:r>
                        <a:rPr lang="en-US" sz="3000"/>
                        <a:t>largest ocean</a:t>
                      </a:r>
                    </a:p>
                  </a:txBody>
                  <a:tcPr/>
                </a:tc>
                <a:extLst>
                  <a:ext uri="{0D108BD9-81ED-4DB2-BD59-A6C34878D82A}">
                    <a16:rowId xmlns:a16="http://schemas.microsoft.com/office/drawing/2014/main" val="10002"/>
                  </a:ext>
                </a:extLst>
              </a:tr>
              <a:tr h="1219835">
                <a:tc>
                  <a:txBody>
                    <a:bodyPr/>
                    <a:lstStyle/>
                    <a:p>
                      <a:pPr algn="ctr">
                        <a:buNone/>
                      </a:pPr>
                      <a:r>
                        <a:rPr lang="en-US" sz="3000"/>
                        <a:t>Viet Nam</a:t>
                      </a:r>
                    </a:p>
                  </a:txBody>
                  <a:tcPr/>
                </a:tc>
                <a:tc>
                  <a:txBody>
                    <a:bodyPr/>
                    <a:lstStyle/>
                    <a:p>
                      <a:pPr algn="ctr">
                        <a:buNone/>
                      </a:pPr>
                      <a:r>
                        <a:rPr lang="en-US" sz="3000"/>
                        <a:t>has the shape of letter S</a:t>
                      </a:r>
                    </a:p>
                  </a:txBody>
                  <a:tcPr/>
                </a:tc>
                <a:tc>
                  <a:txBody>
                    <a:bodyPr/>
                    <a:lstStyle/>
                    <a:p>
                      <a:pPr algn="ctr">
                        <a:buNone/>
                      </a:pPr>
                      <a:r>
                        <a:rPr lang="en-US" sz="3000"/>
                        <a:t>has a long coastline</a:t>
                      </a:r>
                    </a:p>
                  </a:txBody>
                  <a:tcPr/>
                </a:tc>
                <a:extLst>
                  <a:ext uri="{0D108BD9-81ED-4DB2-BD59-A6C34878D82A}">
                    <a16:rowId xmlns:a16="http://schemas.microsoft.com/office/drawing/2014/main" val="10003"/>
                  </a:ext>
                </a:extLst>
              </a:tr>
              <a:tr h="838835">
                <a:tc>
                  <a:txBody>
                    <a:bodyPr/>
                    <a:lstStyle/>
                    <a:p>
                      <a:pPr algn="ctr">
                        <a:buNone/>
                      </a:pPr>
                      <a:r>
                        <a:rPr lang="en-US" sz="3000"/>
                        <a:t>The Sahara</a:t>
                      </a:r>
                    </a:p>
                  </a:txBody>
                  <a:tcPr/>
                </a:tc>
                <a:tc>
                  <a:txBody>
                    <a:bodyPr/>
                    <a:lstStyle/>
                    <a:p>
                      <a:pPr algn="ctr">
                        <a:buNone/>
                      </a:pPr>
                      <a:r>
                        <a:rPr lang="en-US" sz="3000"/>
                        <a:t>largest desert</a:t>
                      </a:r>
                    </a:p>
                  </a:txBody>
                  <a:tcPr/>
                </a:tc>
                <a:tc>
                  <a:txBody>
                    <a:bodyPr/>
                    <a:lstStyle/>
                    <a:p>
                      <a:pPr algn="ctr">
                        <a:buNone/>
                      </a:pPr>
                      <a:r>
                        <a:rPr lang="en-US" sz="3000"/>
                        <a:t>has almost no rainfall</a:t>
                      </a:r>
                    </a:p>
                  </a:txBody>
                  <a:tcPr/>
                </a:tc>
                <a:extLst>
                  <a:ext uri="{0D108BD9-81ED-4DB2-BD59-A6C34878D82A}">
                    <a16:rowId xmlns:a16="http://schemas.microsoft.com/office/drawing/2014/main" val="10004"/>
                  </a:ext>
                </a:extLst>
              </a:tr>
              <a:tr h="1005840">
                <a:tc>
                  <a:txBody>
                    <a:bodyPr/>
                    <a:lstStyle/>
                    <a:p>
                      <a:pPr algn="ctr">
                        <a:buNone/>
                      </a:pPr>
                      <a:r>
                        <a:rPr lang="en-US" sz="3000"/>
                        <a:t>Mount Fansipan</a:t>
                      </a:r>
                    </a:p>
                  </a:txBody>
                  <a:tcPr/>
                </a:tc>
                <a:tc>
                  <a:txBody>
                    <a:bodyPr/>
                    <a:lstStyle/>
                    <a:p>
                      <a:pPr algn="ctr">
                        <a:buNone/>
                      </a:pPr>
                      <a:r>
                        <a:rPr lang="en-US" sz="3000"/>
                        <a:t>highest peak in Viet Nam</a:t>
                      </a:r>
                    </a:p>
                  </a:txBody>
                  <a:tcPr/>
                </a:tc>
                <a:tc>
                  <a:txBody>
                    <a:bodyPr/>
                    <a:lstStyle/>
                    <a:p>
                      <a:pPr algn="ctr">
                        <a:buNone/>
                      </a:pPr>
                      <a:r>
                        <a:rPr lang="en-US" sz="3000"/>
                        <a:t>also called the ‘Roof of Indochina’</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84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5686" r="7106"/>
          <a:stretch/>
        </p:blipFill>
        <p:spPr>
          <a:xfrm>
            <a:off x="5386070" y="3364402"/>
            <a:ext cx="2272030" cy="2784937"/>
          </a:xfrm>
          <a:prstGeom prst="rect">
            <a:avLst/>
          </a:prstGeom>
        </p:spPr>
      </p:pic>
      <p:grpSp>
        <p:nvGrpSpPr>
          <p:cNvPr id="6" name="Group 5"/>
          <p:cNvGrpSpPr/>
          <p:nvPr/>
        </p:nvGrpSpPr>
        <p:grpSpPr>
          <a:xfrm>
            <a:off x="-1270" y="1905"/>
            <a:ext cx="12192000" cy="755650"/>
            <a:chOff x="7620" y="-7620"/>
            <a:chExt cx="12192000" cy="1083309"/>
          </a:xfrm>
          <a:solidFill>
            <a:srgbClr val="73A9AD"/>
          </a:solidFill>
        </p:grpSpPr>
        <p:sp>
          <p:nvSpPr>
            <p:cNvPr id="7" name="Round Single Corner Rectangle 6"/>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696689" y="670861"/>
            <a:ext cx="10781665" cy="1384995"/>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two groups. Take turns to say aloud one the places in the table. The other group explains or gives more information about it. The team that has the most corrected sentences wins.</a:t>
            </a:r>
          </a:p>
        </p:txBody>
      </p:sp>
      <p:sp>
        <p:nvSpPr>
          <p:cNvPr id="11" name="TextBox 10"/>
          <p:cNvSpPr txBox="1"/>
          <p:nvPr/>
        </p:nvSpPr>
        <p:spPr>
          <a:xfrm>
            <a:off x="4431924" y="78466"/>
            <a:ext cx="4132696" cy="584775"/>
          </a:xfrm>
          <a:prstGeom prst="rect">
            <a:avLst/>
          </a:prstGeom>
          <a:noFill/>
          <a:effectLst/>
        </p:spPr>
        <p:txBody>
          <a:bodyPr wrap="square" rtlCol="0">
            <a:spAutoFit/>
          </a:bodyPr>
          <a:lstStyle/>
          <a:p>
            <a:pPr marL="514350" indent="-51435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PRODUCTION</a:t>
            </a:r>
          </a:p>
        </p:txBody>
      </p:sp>
      <p:sp>
        <p:nvSpPr>
          <p:cNvPr id="12" name="Rounded Rectangle 11"/>
          <p:cNvSpPr/>
          <p:nvPr/>
        </p:nvSpPr>
        <p:spPr>
          <a:xfrm>
            <a:off x="168541" y="9316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16649"/>
              </a:solidFill>
            </a:endParaRPr>
          </a:p>
        </p:txBody>
      </p:sp>
      <p:sp>
        <p:nvSpPr>
          <p:cNvPr id="13" name="TextBox 12"/>
          <p:cNvSpPr txBox="1"/>
          <p:nvPr/>
        </p:nvSpPr>
        <p:spPr>
          <a:xfrm>
            <a:off x="221326" y="811436"/>
            <a:ext cx="397035" cy="706755"/>
          </a:xfrm>
          <a:prstGeom prst="rect">
            <a:avLst/>
          </a:prstGeom>
          <a:noFill/>
        </p:spPr>
        <p:txBody>
          <a:bodyPr wrap="square" rtlCol="0">
            <a:spAutoFit/>
          </a:bodyPr>
          <a:lstStyle/>
          <a:p>
            <a:r>
              <a:rPr lang="en-US" sz="4000" b="1" dirty="0">
                <a:solidFill>
                  <a:schemeClr val="bg1"/>
                </a:solidFill>
                <a:latin typeface="Myriad Pro" pitchFamily="34" charset="0"/>
              </a:rPr>
              <a:t>5</a:t>
            </a:r>
          </a:p>
        </p:txBody>
      </p:sp>
      <p:pic>
        <p:nvPicPr>
          <p:cNvPr id="14" name="Picture 13"/>
          <p:cNvPicPr>
            <a:picLocks noChangeAspect="1"/>
          </p:cNvPicPr>
          <p:nvPr/>
        </p:nvPicPr>
        <p:blipFill rotWithShape="1">
          <a:blip r:embed="rId2"/>
          <a:srcRect r="54754"/>
          <a:stretch/>
        </p:blipFill>
        <p:spPr>
          <a:xfrm>
            <a:off x="2024526" y="3397134"/>
            <a:ext cx="1598784" cy="2719472"/>
          </a:xfrm>
          <a:prstGeom prst="rect">
            <a:avLst/>
          </a:prstGeom>
        </p:spPr>
      </p:pic>
      <p:sp>
        <p:nvSpPr>
          <p:cNvPr id="15" name="Rectangle 14"/>
          <p:cNvSpPr/>
          <p:nvPr/>
        </p:nvSpPr>
        <p:spPr>
          <a:xfrm>
            <a:off x="2219084" y="2946682"/>
            <a:ext cx="2326278" cy="646331"/>
          </a:xfrm>
          <a:prstGeom prst="rect">
            <a:avLst/>
          </a:prstGeom>
        </p:spPr>
        <p:txBody>
          <a:bodyPr wrap="none">
            <a:spAutoFit/>
          </a:bodyPr>
          <a:lstStyle/>
          <a:p>
            <a:pPr lvl="0" algn="just"/>
            <a:r>
              <a:rPr lang="en-US" sz="3600" b="1" dirty="0">
                <a:solidFill>
                  <a:srgbClr val="C00000"/>
                </a:solidFill>
                <a:latin typeface="Open Sans" panose="020B0606030504020204" pitchFamily="34" charset="0"/>
              </a:rPr>
              <a:t>Viet Nam</a:t>
            </a:r>
          </a:p>
        </p:txBody>
      </p:sp>
      <p:sp>
        <p:nvSpPr>
          <p:cNvPr id="16" name="Rectangle 15"/>
          <p:cNvSpPr/>
          <p:nvPr/>
        </p:nvSpPr>
        <p:spPr>
          <a:xfrm>
            <a:off x="5704670" y="2547827"/>
            <a:ext cx="6403510" cy="1077218"/>
          </a:xfrm>
          <a:prstGeom prst="rect">
            <a:avLst/>
          </a:prstGeom>
        </p:spPr>
        <p:txBody>
          <a:bodyPr wrap="square">
            <a:spAutoFit/>
          </a:bodyPr>
          <a:lstStyle/>
          <a:p>
            <a:pPr lvl="0"/>
            <a:r>
              <a:rPr lang="en-US" sz="3200" b="1" i="1" dirty="0">
                <a:solidFill>
                  <a:srgbClr val="0070C0"/>
                </a:solidFill>
                <a:latin typeface="Open Sans" panose="020B0606030504020204" pitchFamily="34" charset="0"/>
              </a:rPr>
              <a:t>Viet Nam, which has the shape of letter S, has a long coastline. </a:t>
            </a:r>
          </a:p>
        </p:txBody>
      </p:sp>
    </p:spTree>
    <p:extLst>
      <p:ext uri="{BB962C8B-B14F-4D97-AF65-F5344CB8AC3E}">
        <p14:creationId xmlns:p14="http://schemas.microsoft.com/office/powerpoint/2010/main" val="4182665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5686" r="7106"/>
          <a:stretch/>
        </p:blipFill>
        <p:spPr>
          <a:xfrm>
            <a:off x="4869815" y="3499685"/>
            <a:ext cx="1965325" cy="3002108"/>
          </a:xfrm>
          <a:prstGeom prst="rect">
            <a:avLst/>
          </a:prstGeom>
        </p:spPr>
      </p:pic>
      <p:grpSp>
        <p:nvGrpSpPr>
          <p:cNvPr id="6" name="Group 5"/>
          <p:cNvGrpSpPr/>
          <p:nvPr/>
        </p:nvGrpSpPr>
        <p:grpSpPr>
          <a:xfrm>
            <a:off x="-1270" y="1905"/>
            <a:ext cx="12192000" cy="755650"/>
            <a:chOff x="7620" y="-7620"/>
            <a:chExt cx="12192000" cy="1083309"/>
          </a:xfrm>
          <a:solidFill>
            <a:srgbClr val="73A9AD"/>
          </a:solidFill>
        </p:grpSpPr>
        <p:sp>
          <p:nvSpPr>
            <p:cNvPr id="7" name="Round Single Corner Rectangle 6"/>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696689" y="670861"/>
            <a:ext cx="10781665" cy="1384995"/>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two groups. Take turns to say aloud one the places in the table. The other group explains or gives more information about it. The team that has the most corrected sentences wins.</a:t>
            </a:r>
          </a:p>
        </p:txBody>
      </p:sp>
      <p:sp>
        <p:nvSpPr>
          <p:cNvPr id="11" name="TextBox 10"/>
          <p:cNvSpPr txBox="1"/>
          <p:nvPr/>
        </p:nvSpPr>
        <p:spPr>
          <a:xfrm>
            <a:off x="4431924" y="78466"/>
            <a:ext cx="4132696" cy="584775"/>
          </a:xfrm>
          <a:prstGeom prst="rect">
            <a:avLst/>
          </a:prstGeom>
          <a:noFill/>
          <a:effectLst/>
        </p:spPr>
        <p:txBody>
          <a:bodyPr wrap="square" rtlCol="0">
            <a:spAutoFit/>
          </a:bodyPr>
          <a:lstStyle/>
          <a:p>
            <a:pPr marL="514350" indent="-51435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PRODUCTION</a:t>
            </a:r>
          </a:p>
        </p:txBody>
      </p:sp>
      <p:sp>
        <p:nvSpPr>
          <p:cNvPr id="12" name="Rounded Rectangle 11"/>
          <p:cNvSpPr/>
          <p:nvPr/>
        </p:nvSpPr>
        <p:spPr>
          <a:xfrm>
            <a:off x="168541" y="9316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16649"/>
              </a:solidFill>
            </a:endParaRPr>
          </a:p>
        </p:txBody>
      </p:sp>
      <p:sp>
        <p:nvSpPr>
          <p:cNvPr id="13" name="TextBox 12"/>
          <p:cNvSpPr txBox="1"/>
          <p:nvPr/>
        </p:nvSpPr>
        <p:spPr>
          <a:xfrm>
            <a:off x="221326" y="811436"/>
            <a:ext cx="397035" cy="706755"/>
          </a:xfrm>
          <a:prstGeom prst="rect">
            <a:avLst/>
          </a:prstGeom>
          <a:noFill/>
        </p:spPr>
        <p:txBody>
          <a:bodyPr wrap="square" rtlCol="0">
            <a:spAutoFit/>
          </a:bodyPr>
          <a:lstStyle/>
          <a:p>
            <a:r>
              <a:rPr lang="en-US" sz="4000" b="1" dirty="0">
                <a:solidFill>
                  <a:schemeClr val="bg1"/>
                </a:solidFill>
                <a:latin typeface="Myriad Pro" pitchFamily="34" charset="0"/>
              </a:rPr>
              <a:t>5</a:t>
            </a:r>
          </a:p>
        </p:txBody>
      </p:sp>
      <p:pic>
        <p:nvPicPr>
          <p:cNvPr id="14" name="Picture 13"/>
          <p:cNvPicPr>
            <a:picLocks noChangeAspect="1"/>
          </p:cNvPicPr>
          <p:nvPr/>
        </p:nvPicPr>
        <p:blipFill rotWithShape="1">
          <a:blip r:embed="rId2"/>
          <a:srcRect r="54754"/>
          <a:stretch/>
        </p:blipFill>
        <p:spPr>
          <a:xfrm>
            <a:off x="2024526" y="3397134"/>
            <a:ext cx="1598784" cy="2719472"/>
          </a:xfrm>
          <a:prstGeom prst="rect">
            <a:avLst/>
          </a:prstGeom>
        </p:spPr>
      </p:pic>
      <p:sp>
        <p:nvSpPr>
          <p:cNvPr id="3" name="Rectangle 2"/>
          <p:cNvSpPr/>
          <p:nvPr/>
        </p:nvSpPr>
        <p:spPr>
          <a:xfrm>
            <a:off x="1869215" y="2914910"/>
            <a:ext cx="2673937" cy="584775"/>
          </a:xfrm>
          <a:prstGeom prst="rect">
            <a:avLst/>
          </a:prstGeom>
        </p:spPr>
        <p:txBody>
          <a:bodyPr wrap="none">
            <a:spAutoFit/>
          </a:bodyPr>
          <a:lstStyle/>
          <a:p>
            <a:r>
              <a:rPr lang="vi-VN" sz="3200" b="1" dirty="0">
                <a:solidFill>
                  <a:srgbClr val="C00000"/>
                </a:solidFill>
                <a:latin typeface="Open Sans" panose="020B0606030504020204" pitchFamily="34" charset="0"/>
              </a:rPr>
              <a:t> The Sahara </a:t>
            </a:r>
            <a:endParaRPr lang="en-US" sz="3200" b="1" dirty="0">
              <a:solidFill>
                <a:srgbClr val="C00000"/>
              </a:solidFill>
            </a:endParaRPr>
          </a:p>
        </p:txBody>
      </p:sp>
      <p:sp>
        <p:nvSpPr>
          <p:cNvPr id="5" name="Rectangle 4"/>
          <p:cNvSpPr/>
          <p:nvPr/>
        </p:nvSpPr>
        <p:spPr>
          <a:xfrm>
            <a:off x="5596890" y="2884131"/>
            <a:ext cx="6511290" cy="1015663"/>
          </a:xfrm>
          <a:prstGeom prst="rect">
            <a:avLst/>
          </a:prstGeom>
        </p:spPr>
        <p:txBody>
          <a:bodyPr wrap="square">
            <a:spAutoFit/>
          </a:bodyPr>
          <a:lstStyle/>
          <a:p>
            <a:r>
              <a:rPr lang="vi-VN" sz="3000" b="1" i="1" dirty="0">
                <a:solidFill>
                  <a:srgbClr val="0070C0"/>
                </a:solidFill>
                <a:latin typeface="Open Sans" panose="020B0606030504020204" pitchFamily="34" charset="0"/>
              </a:rPr>
              <a:t>The Sahara, which is the largest desert, has almost no rainfall. </a:t>
            </a:r>
            <a:endParaRPr lang="en-US" sz="3000" b="1" i="1" dirty="0">
              <a:solidFill>
                <a:srgbClr val="0070C0"/>
              </a:solidFill>
            </a:endParaRPr>
          </a:p>
        </p:txBody>
      </p:sp>
    </p:spTree>
    <p:extLst>
      <p:ext uri="{BB962C8B-B14F-4D97-AF65-F5344CB8AC3E}">
        <p14:creationId xmlns:p14="http://schemas.microsoft.com/office/powerpoint/2010/main" val="2876638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84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73A9AD"/>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1202872"/>
            <a:ext cx="11445622" cy="83747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3600" dirty="0"/>
              <a:t>What have we learnt in this lesson</a:t>
            </a:r>
            <a:r>
              <a:rPr lang="en-US" sz="3600" dirty="0" smtClean="0"/>
              <a:t>?</a:t>
            </a:r>
            <a:endParaRPr lang="en-US" sz="36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461" y="1348078"/>
            <a:ext cx="2845567" cy="18080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5389" y="2167528"/>
            <a:ext cx="8243978" cy="923330"/>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a:solidFill>
                  <a:prstClr val="black"/>
                </a:solidFill>
                <a:sym typeface="+mn-ea"/>
              </a:rPr>
              <a:t>Use non-defining relative clauses.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19"/>
            <a:ext cx="12192000" cy="973982"/>
            <a:chOff x="7620" y="-7620"/>
            <a:chExt cx="12192000" cy="1083309"/>
          </a:xfrm>
          <a:solidFill>
            <a:srgbClr val="73A9AD"/>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306529" y="43032"/>
            <a:ext cx="5279923" cy="923330"/>
          </a:xfrm>
          <a:prstGeom prst="rect">
            <a:avLst/>
          </a:prstGeom>
          <a:noFill/>
          <a:effectLst/>
        </p:spPr>
        <p:txBody>
          <a:bodyPr wrap="square" rtlCol="0">
            <a:spAutoFit/>
          </a:bodyPr>
          <a:lstStyle/>
          <a:p>
            <a:pPr marL="685800" indent="-685800">
              <a:buFont typeface="Wingdings" panose="05000000000000000000" pitchFamily="2" charset="2"/>
              <a:buChar char="q"/>
            </a:pPr>
            <a:r>
              <a:rPr lang="en-US" sz="5400" b="1" dirty="0" smtClean="0">
                <a:solidFill>
                  <a:srgbClr val="C00000"/>
                </a:solidFill>
                <a:effectLst>
                  <a:glow rad="88900">
                    <a:schemeClr val="bg1"/>
                  </a:glow>
                </a:effectLst>
                <a:latin typeface="Algerian" panose="04020705040A02060702" pitchFamily="82" charset="0"/>
                <a:cs typeface="Arial" panose="020B0604020202020204" pitchFamily="34" charset="0"/>
              </a:rPr>
              <a:t> Homework</a:t>
            </a:r>
            <a:endParaRPr lang="en-US" sz="54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sp>
        <p:nvSpPr>
          <p:cNvPr id="2" name="TextBox 1"/>
          <p:cNvSpPr txBox="1"/>
          <p:nvPr/>
        </p:nvSpPr>
        <p:spPr>
          <a:xfrm>
            <a:off x="579345" y="1560605"/>
            <a:ext cx="11184255" cy="1753235"/>
          </a:xfrm>
          <a:prstGeom prst="rect">
            <a:avLst/>
          </a:prstGeom>
          <a:noFill/>
        </p:spPr>
        <p:txBody>
          <a:bodyPr wrap="square" rtlCol="0">
            <a:spAutoFit/>
          </a:bodyPr>
          <a:lstStyle/>
          <a:p>
            <a:pPr>
              <a:lnSpc>
                <a:spcPct val="150000"/>
              </a:lnSpc>
            </a:pPr>
            <a:r>
              <a:rPr lang="en-US" sz="3600" dirty="0"/>
              <a:t>- Do exercises in the workbook.</a:t>
            </a:r>
          </a:p>
          <a:p>
            <a:pPr algn="just">
              <a:lnSpc>
                <a:spcPct val="150000"/>
              </a:lnSpc>
            </a:pPr>
            <a:r>
              <a:rPr lang="en-US" sz="3600" dirty="0" smtClean="0"/>
              <a:t>- </a:t>
            </a:r>
            <a:r>
              <a:rPr lang="en-US" sz="3600" dirty="0" err="1" smtClean="0"/>
              <a:t>Prepair</a:t>
            </a:r>
            <a:r>
              <a:rPr lang="en-US" sz="3600" dirty="0" smtClean="0"/>
              <a:t> lesson 4 - communication.</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765" y="4495800"/>
            <a:ext cx="2112010" cy="2112010"/>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16" y="5551805"/>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9352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84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851" y="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266" y="2273710"/>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30" y="15534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0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580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606783" y="55282"/>
            <a:ext cx="3377011"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00" name="Text Box 99"/>
          <p:cNvSpPr txBox="1"/>
          <p:nvPr/>
        </p:nvSpPr>
        <p:spPr>
          <a:xfrm>
            <a:off x="592455" y="1526540"/>
            <a:ext cx="11346180" cy="1445260"/>
          </a:xfrm>
          <a:prstGeom prst="rect">
            <a:avLst/>
          </a:prstGeom>
          <a:noFill/>
          <a:ln w="9525">
            <a:noFill/>
          </a:ln>
        </p:spPr>
        <p:txBody>
          <a:bodyPr wrap="square">
            <a:spAutoFit/>
          </a:bodyPr>
          <a:lstStyle/>
          <a:p>
            <a:pPr marL="228600" indent="-228600" algn="ctr"/>
            <a:r>
              <a:rPr lang="en-US" sz="4400" b="0" i="1" dirty="0">
                <a:solidFill>
                  <a:schemeClr val="bg1"/>
                </a:solidFill>
                <a:latin typeface="Times New Roman" panose="02020603050405020304" charset="0"/>
                <a:cs typeface="Calibri" panose="020F0502020204030204" pitchFamily="34" charset="0"/>
              </a:rPr>
              <a:t>The man ______ taught us science last year was Mr. Nam.</a:t>
            </a: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when</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what</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10" name="Text Box 9"/>
          <p:cNvSpPr txBox="1"/>
          <p:nvPr/>
        </p:nvSpPr>
        <p:spPr>
          <a:xfrm>
            <a:off x="487045" y="788797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playing a game ______ was designed by our teacher.</a:t>
            </a:r>
          </a:p>
        </p:txBody>
      </p:sp>
    </p:spTree>
    <p:extLst>
      <p:ext uri="{BB962C8B-B14F-4D97-AF65-F5344CB8AC3E}">
        <p14:creationId xmlns:p14="http://schemas.microsoft.com/office/powerpoint/2010/main" val="106249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8"/>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2" calcmode="lin" valueType="num">
                                      <p:cBhvr override="childStyle">
                                        <p:cTn id="36" dur="20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8" grpId="2"/>
      <p:bldP spid="8"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Text Box 99"/>
          <p:cNvSpPr txBox="1"/>
          <p:nvPr/>
        </p:nvSpPr>
        <p:spPr>
          <a:xfrm>
            <a:off x="592455" y="-2402205"/>
            <a:ext cx="11346180" cy="1445260"/>
          </a:xfrm>
          <a:prstGeom prst="rect">
            <a:avLst/>
          </a:prstGeom>
          <a:noFill/>
          <a:ln w="9525">
            <a:noFill/>
          </a:ln>
        </p:spPr>
        <p:txBody>
          <a:bodyPr wrap="square">
            <a:spAutoFit/>
          </a:bodyPr>
          <a:lstStyle/>
          <a:p>
            <a:pPr marL="228600" indent="-228600" algn="ctr"/>
            <a:r>
              <a:rPr lang="en-US" sz="4400" i="1">
                <a:solidFill>
                  <a:schemeClr val="bg1"/>
                </a:solidFill>
                <a:latin typeface="Times New Roman" panose="02020603050405020304" charset="0"/>
                <a:cs typeface="Calibri" panose="020F0502020204030204" pitchFamily="34" charset="0"/>
                <a:sym typeface="+mn-ea"/>
              </a:rPr>
              <a:t>The man ______ taught us science last year was Mr. Nam.</a:t>
            </a:r>
            <a:endParaRPr lang="en-US" sz="4400" b="0" i="1">
              <a:solidFill>
                <a:schemeClr val="bg1"/>
              </a:solidFill>
              <a:latin typeface="Times New Roman" panose="02020603050405020304" charset="0"/>
              <a:cs typeface="Calibri" panose="020F0502020204030204" pitchFamily="34" charset="0"/>
            </a:endParaRP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where</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how</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playing a game ______ was designed by our teacher.</a:t>
            </a:r>
          </a:p>
        </p:txBody>
      </p:sp>
      <p:sp>
        <p:nvSpPr>
          <p:cNvPr id="5" name="Text Box 4"/>
          <p:cNvSpPr txBox="1"/>
          <p:nvPr/>
        </p:nvSpPr>
        <p:spPr>
          <a:xfrm>
            <a:off x="114935" y="75336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woman ______ we visited last summer is my former English teacher.</a:t>
            </a:r>
          </a:p>
        </p:txBody>
      </p:sp>
      <p:sp>
        <p:nvSpPr>
          <p:cNvPr id="16" name="TextBox 15"/>
          <p:cNvSpPr txBox="1"/>
          <p:nvPr/>
        </p:nvSpPr>
        <p:spPr>
          <a:xfrm>
            <a:off x="4178529" y="709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Tree>
    <p:extLst>
      <p:ext uri="{BB962C8B-B14F-4D97-AF65-F5344CB8AC3E}">
        <p14:creationId xmlns:p14="http://schemas.microsoft.com/office/powerpoint/2010/main" val="3825360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7"/>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1.7" calcmode="lin" valueType="num">
                                      <p:cBhvr override="childStyle">
                                        <p:cTn id="36"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7" grpId="2"/>
      <p:bldP spid="7" grpId="3"/>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when</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whose</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woman ______ we visited last summer is my former English teacher.</a:t>
            </a:r>
          </a:p>
        </p:txBody>
      </p:sp>
      <p:sp>
        <p:nvSpPr>
          <p:cNvPr id="5" name="Text Box 4"/>
          <p:cNvSpPr txBox="1"/>
          <p:nvPr/>
        </p:nvSpPr>
        <p:spPr>
          <a:xfrm>
            <a:off x="6970395" y="-2717800"/>
            <a:ext cx="4064000" cy="368300"/>
          </a:xfrm>
          <a:prstGeom prst="rect">
            <a:avLst/>
          </a:prstGeom>
          <a:noFill/>
        </p:spPr>
        <p:txBody>
          <a:bodyPr wrap="square" rtlCol="0">
            <a:spAutoFit/>
          </a:bodyPr>
          <a:lstStyle/>
          <a:p>
            <a:endParaRPr lang="en-US"/>
          </a:p>
        </p:txBody>
      </p:sp>
      <p:sp>
        <p:nvSpPr>
          <p:cNvPr id="10" name="Text Box 9"/>
          <p:cNvSpPr txBox="1"/>
          <p:nvPr/>
        </p:nvSpPr>
        <p:spPr>
          <a:xfrm>
            <a:off x="666750" y="-232029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playing a game ______ was designed by our teacher.</a:t>
            </a:r>
          </a:p>
        </p:txBody>
      </p:sp>
      <p:sp>
        <p:nvSpPr>
          <p:cNvPr id="16" name="TextBox 15"/>
          <p:cNvSpPr txBox="1"/>
          <p:nvPr/>
        </p:nvSpPr>
        <p:spPr>
          <a:xfrm>
            <a:off x="4178529" y="709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Tree>
    <p:extLst>
      <p:ext uri="{BB962C8B-B14F-4D97-AF65-F5344CB8AC3E}">
        <p14:creationId xmlns:p14="http://schemas.microsoft.com/office/powerpoint/2010/main" val="42771629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0"/>
                                  </p:iterate>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6"/>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2" calcmode="lin" valueType="num">
                                      <p:cBhvr override="childStyle">
                                        <p:cTn id="36"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P spid="6" grpId="3"/>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where</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whose</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We are learning about the planet ______ has green trees and living things.</a:t>
            </a:r>
          </a:p>
        </p:txBody>
      </p:sp>
      <p:sp>
        <p:nvSpPr>
          <p:cNvPr id="9" name="Text Box 8"/>
          <p:cNvSpPr txBox="1"/>
          <p:nvPr/>
        </p:nvSpPr>
        <p:spPr>
          <a:xfrm>
            <a:off x="762635" y="-2148205"/>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The woman ______ we visited last summer is my former English teacher.</a:t>
            </a:r>
          </a:p>
        </p:txBody>
      </p:sp>
      <p:sp>
        <p:nvSpPr>
          <p:cNvPr id="16" name="TextBox 15"/>
          <p:cNvSpPr txBox="1"/>
          <p:nvPr/>
        </p:nvSpPr>
        <p:spPr>
          <a:xfrm>
            <a:off x="4178529" y="709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Tree>
    <p:extLst>
      <p:ext uri="{BB962C8B-B14F-4D97-AF65-F5344CB8AC3E}">
        <p14:creationId xmlns:p14="http://schemas.microsoft.com/office/powerpoint/2010/main" val="38637759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0"/>
                                  </p:iterate>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7"/>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1.7" calcmode="lin" valueType="num">
                                      <p:cBhvr override="childStyle">
                                        <p:cTn id="36"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7" grpId="2"/>
      <p:bldP spid="7" grpId="3"/>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srcRect t="7628" b="10927"/>
          <a:stretch>
            <a:fillRect/>
          </a:stretch>
        </p:blipFill>
        <p:spPr>
          <a:xfrm>
            <a:off x="0" y="-111125"/>
            <a:ext cx="12108815" cy="6968490"/>
          </a:xfrm>
          <a:prstGeom prst="rect">
            <a:avLst/>
          </a:prstGeom>
        </p:spPr>
      </p:pic>
      <p:grpSp>
        <p:nvGrpSpPr>
          <p:cNvPr id="31" name="Group 30"/>
          <p:cNvGrpSpPr/>
          <p:nvPr/>
        </p:nvGrpSpPr>
        <p:grpSpPr>
          <a:xfrm>
            <a:off x="-1172" y="-7620"/>
            <a:ext cx="12192000" cy="86238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where</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how</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who</a:t>
            </a:r>
          </a:p>
        </p:txBody>
      </p:sp>
      <p:sp>
        <p:nvSpPr>
          <p:cNvPr id="8" name="Text Box 7"/>
          <p:cNvSpPr txBox="1"/>
          <p:nvPr/>
        </p:nvSpPr>
        <p:spPr>
          <a:xfrm>
            <a:off x="7144385" y="5709285"/>
            <a:ext cx="2679065" cy="431800"/>
          </a:xfrm>
          <a:prstGeom prst="rect">
            <a:avLst/>
          </a:prstGeom>
          <a:noFill/>
          <a:ln w="9525">
            <a:noFill/>
          </a:ln>
        </p:spPr>
        <p:txBody>
          <a:bodyPr wrap="square">
            <a:noAutofit/>
          </a:bodyPr>
          <a:lstStyle/>
          <a:p>
            <a:pPr indent="0"/>
            <a:r>
              <a:rPr lang="en-US" sz="4400" b="0" i="1">
                <a:solidFill>
                  <a:schemeClr val="bg1"/>
                </a:solidFill>
                <a:latin typeface="Times New Roman" panose="02020603050405020304" charset="0"/>
                <a:cs typeface="Calibri" panose="020F0502020204030204" pitchFamily="34" charset="0"/>
              </a:rPr>
              <a:t>which</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i="1">
                <a:solidFill>
                  <a:schemeClr val="bg1"/>
                </a:solidFill>
                <a:latin typeface="Times New Roman" panose="02020603050405020304" charset="0"/>
                <a:cs typeface="Calibri" panose="020F0502020204030204" pitchFamily="34" charset="0"/>
              </a:rPr>
              <a:t>I go to the school ______ my mother went to when she was small. </a:t>
            </a:r>
          </a:p>
        </p:txBody>
      </p:sp>
      <p:sp>
        <p:nvSpPr>
          <p:cNvPr id="9" name="Text Box 8"/>
          <p:cNvSpPr txBox="1"/>
          <p:nvPr/>
        </p:nvSpPr>
        <p:spPr>
          <a:xfrm>
            <a:off x="762635" y="-2148205"/>
            <a:ext cx="11346180" cy="1445260"/>
          </a:xfrm>
          <a:prstGeom prst="rect">
            <a:avLst/>
          </a:prstGeom>
          <a:noFill/>
          <a:ln w="9525">
            <a:noFill/>
          </a:ln>
        </p:spPr>
        <p:txBody>
          <a:bodyPr wrap="square">
            <a:spAutoFit/>
          </a:bodyPr>
          <a:lstStyle/>
          <a:p>
            <a:pPr marL="228600" indent="-228600" algn="ctr"/>
            <a:r>
              <a:rPr lang="en-US" sz="4400" i="1">
                <a:solidFill>
                  <a:schemeClr val="bg1"/>
                </a:solidFill>
                <a:latin typeface="Times New Roman" panose="02020603050405020304" charset="0"/>
                <a:cs typeface="Calibri" panose="020F0502020204030204" pitchFamily="34" charset="0"/>
                <a:sym typeface="+mn-ea"/>
              </a:rPr>
              <a:t>We are learning about the planet ______ has green trees and living things.</a:t>
            </a:r>
            <a:endParaRPr lang="en-US" sz="4400" b="0" i="1">
              <a:solidFill>
                <a:schemeClr val="bg1"/>
              </a:solidFill>
              <a:latin typeface="Times New Roman" panose="02020603050405020304" charset="0"/>
              <a:cs typeface="Calibri" panose="020F0502020204030204" pitchFamily="34" charset="0"/>
            </a:endParaRPr>
          </a:p>
        </p:txBody>
      </p:sp>
      <p:sp>
        <p:nvSpPr>
          <p:cNvPr id="16" name="TextBox 15"/>
          <p:cNvSpPr txBox="1"/>
          <p:nvPr/>
        </p:nvSpPr>
        <p:spPr>
          <a:xfrm>
            <a:off x="4178529" y="709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Tree>
    <p:extLst>
      <p:ext uri="{BB962C8B-B14F-4D97-AF65-F5344CB8AC3E}">
        <p14:creationId xmlns:p14="http://schemas.microsoft.com/office/powerpoint/2010/main" val="2500837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0"/>
                                  </p:iterate>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8"/>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1.7" calcmode="lin" valueType="num">
                                      <p:cBhvr override="childStyle">
                                        <p:cTn id="36" dur="20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8" grpId="2"/>
      <p:bldP spid="8"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3" name="Group 32"/>
          <p:cNvGrpSpPr/>
          <p:nvPr/>
        </p:nvGrpSpPr>
        <p:grpSpPr>
          <a:xfrm>
            <a:off x="4051935" y="2388235"/>
            <a:ext cx="870585" cy="709295"/>
            <a:chOff x="2180974" y="148629"/>
            <a:chExt cx="1062130" cy="709214"/>
          </a:xfrm>
        </p:grpSpPr>
        <p:sp>
          <p:nvSpPr>
            <p:cNvPr id="30" name="Oval 29"/>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sp>
        <p:nvSpPr>
          <p:cNvPr id="40" name="TextBox 39"/>
          <p:cNvSpPr txBox="1"/>
          <p:nvPr/>
        </p:nvSpPr>
        <p:spPr>
          <a:xfrm>
            <a:off x="2252345" y="2339340"/>
            <a:ext cx="2089150" cy="829945"/>
          </a:xfrm>
          <a:prstGeom prst="rect">
            <a:avLst/>
          </a:prstGeom>
          <a:noFill/>
        </p:spPr>
        <p:txBody>
          <a:bodyPr wrap="square" rtlCol="0">
            <a:spAutoFit/>
          </a:bodyPr>
          <a:lstStyle/>
          <a:p>
            <a:pPr algn="ctr"/>
            <a:r>
              <a:rPr lang="en-US" sz="4800" b="1" dirty="0">
                <a:solidFill>
                  <a:schemeClr val="bg1"/>
                </a:solidFill>
                <a:latin typeface="Myriad Pro" pitchFamily="34" charset="0"/>
              </a:rPr>
              <a:t>Unit</a:t>
            </a:r>
          </a:p>
        </p:txBody>
      </p:sp>
      <p:sp>
        <p:nvSpPr>
          <p:cNvPr id="17" name="TextBox 16"/>
          <p:cNvSpPr txBox="1"/>
          <p:nvPr/>
        </p:nvSpPr>
        <p:spPr>
          <a:xfrm>
            <a:off x="3912235" y="2321560"/>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p:nvSpPr>
          <p:cNvPr id="21" name="TextBox 1"/>
          <p:cNvSpPr txBox="1"/>
          <p:nvPr/>
        </p:nvSpPr>
        <p:spPr>
          <a:xfrm>
            <a:off x="4940300" y="2390775"/>
            <a:ext cx="4589780" cy="829945"/>
          </a:xfrm>
          <a:prstGeom prst="rect">
            <a:avLst/>
          </a:prstGeom>
          <a:solidFill>
            <a:schemeClr val="bg1">
              <a:alpha val="0"/>
            </a:schemeClr>
          </a:solidFill>
        </p:spPr>
        <p:txBody>
          <a:bodyPr wrap="square" rtlCol="0">
            <a:spAutoFit/>
          </a:bodyPr>
          <a:lstStyle/>
          <a:p>
            <a:pPr fontAlgn="t"/>
            <a:r>
              <a:rPr lang="en-US" sz="4800" b="1" dirty="0">
                <a:solidFill>
                  <a:schemeClr val="bg1"/>
                </a:solidFill>
              </a:rPr>
              <a:t>CAREER CHOICES</a:t>
            </a:r>
          </a:p>
        </p:txBody>
      </p:sp>
      <p:sp>
        <p:nvSpPr>
          <p:cNvPr id="14" name="Rounded Rectangle 13"/>
          <p:cNvSpPr/>
          <p:nvPr/>
        </p:nvSpPr>
        <p:spPr>
          <a:xfrm>
            <a:off x="3622571" y="3326130"/>
            <a:ext cx="520827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147871" y="3361532"/>
            <a:ext cx="4712984" cy="521970"/>
          </a:xfrm>
          <a:prstGeom prst="rect">
            <a:avLst/>
          </a:prstGeom>
          <a:noFill/>
        </p:spPr>
        <p:txBody>
          <a:bodyPr wrap="square" rtlCol="0">
            <a:spAutoFit/>
          </a:bodyPr>
          <a:lstStyle/>
          <a:p>
            <a:r>
              <a:rPr lang="en-US" sz="2800" b="1" dirty="0">
                <a:solidFill>
                  <a:schemeClr val="bg1"/>
                </a:solidFill>
              </a:rPr>
              <a:t>LESSON 3: A CLOSER LOOK 2</a:t>
            </a:r>
          </a:p>
        </p:txBody>
      </p:sp>
      <p:grpSp>
        <p:nvGrpSpPr>
          <p:cNvPr id="16" name="Group 15"/>
          <p:cNvGrpSpPr/>
          <p:nvPr/>
        </p:nvGrpSpPr>
        <p:grpSpPr>
          <a:xfrm>
            <a:off x="3077845" y="3157059"/>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sp useBgFill="1">
        <p:nvSpPr>
          <p:cNvPr id="2" name="Isosceles Triangle 1"/>
          <p:cNvSpPr/>
          <p:nvPr/>
        </p:nvSpPr>
        <p:spPr>
          <a:xfrm rot="10800000">
            <a:off x="5429250" y="-362585"/>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 useBgFill="1">
        <p:nvSpPr>
          <p:cNvPr id="4" name="Parallelogram 3"/>
          <p:cNvSpPr/>
          <p:nvPr/>
        </p:nvSpPr>
        <p:spPr>
          <a:xfrm>
            <a:off x="414020"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useBgFill="1">
        <p:nvSpPr>
          <p:cNvPr id="9" name="Parallelogram 8"/>
          <p:cNvSpPr/>
          <p:nvPr/>
        </p:nvSpPr>
        <p:spPr>
          <a:xfrm>
            <a:off x="3276600"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useBgFill="1">
        <p:nvSpPr>
          <p:cNvPr id="11" name="Isosceles Triangle 10"/>
          <p:cNvSpPr/>
          <p:nvPr/>
        </p:nvSpPr>
        <p:spPr>
          <a:xfrm>
            <a:off x="920750" y="-258445"/>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useBgFill="1">
        <p:nvSpPr>
          <p:cNvPr id="3" name="Isosceles Triangle 2"/>
          <p:cNvSpPr/>
          <p:nvPr/>
        </p:nvSpPr>
        <p:spPr>
          <a:xfrm>
            <a:off x="-742950" y="-258445"/>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 useBgFill="1">
        <p:nvSpPr>
          <p:cNvPr id="2" name="Isosceles Triangle 1"/>
          <p:cNvSpPr/>
          <p:nvPr/>
        </p:nvSpPr>
        <p:spPr>
          <a:xfrm rot="10800000">
            <a:off x="9988550" y="0"/>
            <a:ext cx="6051550" cy="7220585"/>
          </a:xfrm>
          <a:prstGeom prst="triangle">
            <a:avLst>
              <a:gd name="adj" fmla="val 60996"/>
            </a:avLst>
          </a:prstGeom>
          <a:ln>
            <a:noFill/>
          </a:ln>
          <a:effectLst>
            <a:outerShdw blurRad="152400" dist="152400" dir="6000000" sx="102000" sy="102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ysClr val="windowText" lastClr="000000"/>
                </a:solidFill>
              </a:ln>
            </a:endParaRPr>
          </a:p>
        </p:txBody>
      </p:sp>
      <p:sp useBgFill="1">
        <p:nvSpPr>
          <p:cNvPr id="4" name="Parallelogram 3"/>
          <p:cNvSpPr/>
          <p:nvPr/>
        </p:nvSpPr>
        <p:spPr>
          <a:xfrm>
            <a:off x="-3739515"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33" name="Group 32"/>
          <p:cNvGrpSpPr/>
          <p:nvPr/>
        </p:nvGrpSpPr>
        <p:grpSpPr>
          <a:xfrm>
            <a:off x="4051935" y="2388235"/>
            <a:ext cx="870585" cy="709295"/>
            <a:chOff x="2180974" y="148629"/>
            <a:chExt cx="1062130" cy="709214"/>
          </a:xfrm>
        </p:grpSpPr>
        <p:sp>
          <p:nvSpPr>
            <p:cNvPr id="30" name="Oval 29"/>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sp>
        <p:nvSpPr>
          <p:cNvPr id="40" name="TextBox 39"/>
          <p:cNvSpPr txBox="1"/>
          <p:nvPr/>
        </p:nvSpPr>
        <p:spPr>
          <a:xfrm>
            <a:off x="2252345" y="2339340"/>
            <a:ext cx="2089150" cy="829945"/>
          </a:xfrm>
          <a:prstGeom prst="rect">
            <a:avLst/>
          </a:prstGeom>
          <a:noFill/>
        </p:spPr>
        <p:txBody>
          <a:bodyPr wrap="square" rtlCol="0">
            <a:spAutoFit/>
          </a:bodyPr>
          <a:lstStyle/>
          <a:p>
            <a:pPr algn="ctr"/>
            <a:r>
              <a:rPr lang="en-US" sz="4800" b="1" dirty="0">
                <a:solidFill>
                  <a:schemeClr val="bg1"/>
                </a:solidFill>
                <a:latin typeface="Myriad Pro" pitchFamily="34" charset="0"/>
              </a:rPr>
              <a:t>Unit</a:t>
            </a:r>
          </a:p>
        </p:txBody>
      </p:sp>
      <p:sp>
        <p:nvSpPr>
          <p:cNvPr id="17" name="TextBox 16"/>
          <p:cNvSpPr txBox="1"/>
          <p:nvPr/>
        </p:nvSpPr>
        <p:spPr>
          <a:xfrm>
            <a:off x="4052570" y="2336004"/>
            <a:ext cx="88773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useBgFill="1">
        <p:nvSpPr>
          <p:cNvPr id="9" name="Parallelogram 8"/>
          <p:cNvSpPr/>
          <p:nvPr/>
        </p:nvSpPr>
        <p:spPr>
          <a:xfrm>
            <a:off x="6106160" y="-103505"/>
            <a:ext cx="6318885" cy="7065645"/>
          </a:xfrm>
          <a:prstGeom prst="parallelogram">
            <a:avLst>
              <a:gd name="adj" fmla="val 42990"/>
            </a:avLst>
          </a:prstGeom>
          <a:ln>
            <a:noFill/>
          </a:ln>
          <a:effectLst>
            <a:innerShdw blurRad="63500" dist="50800" dir="189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TextBox 1"/>
          <p:cNvSpPr txBox="1"/>
          <p:nvPr/>
        </p:nvSpPr>
        <p:spPr>
          <a:xfrm>
            <a:off x="4940300" y="2390775"/>
            <a:ext cx="4589780" cy="829945"/>
          </a:xfrm>
          <a:prstGeom prst="rect">
            <a:avLst/>
          </a:prstGeom>
          <a:solidFill>
            <a:schemeClr val="bg1">
              <a:alpha val="0"/>
            </a:schemeClr>
          </a:solidFill>
        </p:spPr>
        <p:txBody>
          <a:bodyPr wrap="square" rtlCol="0">
            <a:spAutoFit/>
          </a:bodyPr>
          <a:lstStyle/>
          <a:p>
            <a:pPr fontAlgn="t"/>
            <a:r>
              <a:rPr lang="en-US" sz="4800" b="1" dirty="0">
                <a:solidFill>
                  <a:schemeClr val="bg1"/>
                </a:solidFill>
              </a:rPr>
              <a:t>PLANET EARTH</a:t>
            </a:r>
          </a:p>
        </p:txBody>
      </p:sp>
      <p:sp>
        <p:nvSpPr>
          <p:cNvPr id="14" name="Rounded Rectangle 13"/>
          <p:cNvSpPr/>
          <p:nvPr/>
        </p:nvSpPr>
        <p:spPr>
          <a:xfrm>
            <a:off x="3622571" y="3326130"/>
            <a:ext cx="520827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147871" y="3361532"/>
            <a:ext cx="4712984" cy="521970"/>
          </a:xfrm>
          <a:prstGeom prst="rect">
            <a:avLst/>
          </a:prstGeom>
          <a:noFill/>
        </p:spPr>
        <p:txBody>
          <a:bodyPr wrap="square" rtlCol="0">
            <a:spAutoFit/>
          </a:bodyPr>
          <a:lstStyle/>
          <a:p>
            <a:r>
              <a:rPr lang="en-US" sz="2800" b="1" dirty="0">
                <a:solidFill>
                  <a:schemeClr val="bg1"/>
                </a:solidFill>
              </a:rPr>
              <a:t>LESSON 3: A CLOSER LOOK 2</a:t>
            </a:r>
          </a:p>
        </p:txBody>
      </p:sp>
      <p:grpSp>
        <p:nvGrpSpPr>
          <p:cNvPr id="16" name="Group 15"/>
          <p:cNvGrpSpPr/>
          <p:nvPr/>
        </p:nvGrpSpPr>
        <p:grpSpPr>
          <a:xfrm>
            <a:off x="3077845" y="3157059"/>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1535</Words>
  <Application>Microsoft Office PowerPoint</Application>
  <PresentationFormat>Widescreen</PresentationFormat>
  <Paragraphs>217</Paragraphs>
  <Slides>27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Calibri</vt:lpstr>
      <vt:lpstr>Calibri Light</vt:lpstr>
      <vt:lpstr>Myriad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365</cp:revision>
  <dcterms:created xsi:type="dcterms:W3CDTF">2020-12-09T02:04:00Z</dcterms:created>
  <dcterms:modified xsi:type="dcterms:W3CDTF">2025-03-11T06:02:26Z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823C590716E34869B370A41AA84A4474_13</vt:lpwstr>
  </property>
  <property fmtid="{D5CDD505-2E9C-101B-9397-08002B2CF9AE}" pid="3" name="KSOProductBuildVer">
    <vt:lpwstr>1033-12.2.0.13431</vt:lpwstr>
  </property>
</Properties>
</file>