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36"/>
  </p:notesMasterIdLst>
  <p:sldIdLst>
    <p:sldId id="266" r:id="rId5"/>
    <p:sldId id="256" r:id="rId6"/>
    <p:sldId id="257" r:id="rId7"/>
    <p:sldId id="258" r:id="rId8"/>
    <p:sldId id="259" r:id="rId9"/>
    <p:sldId id="269" r:id="rId10"/>
    <p:sldId id="267" r:id="rId11"/>
    <p:sldId id="268" r:id="rId12"/>
    <p:sldId id="272" r:id="rId13"/>
    <p:sldId id="340" r:id="rId14"/>
    <p:sldId id="271" r:id="rId15"/>
    <p:sldId id="306" r:id="rId16"/>
    <p:sldId id="308" r:id="rId17"/>
    <p:sldId id="342" r:id="rId18"/>
    <p:sldId id="344" r:id="rId19"/>
    <p:sldId id="345" r:id="rId20"/>
    <p:sldId id="346" r:id="rId21"/>
    <p:sldId id="270" r:id="rId22"/>
    <p:sldId id="367" r:id="rId23"/>
    <p:sldId id="274" r:id="rId24"/>
    <p:sldId id="368" r:id="rId25"/>
    <p:sldId id="369" r:id="rId26"/>
    <p:sldId id="370" r:id="rId27"/>
    <p:sldId id="371" r:id="rId28"/>
    <p:sldId id="372" r:id="rId29"/>
    <p:sldId id="260" r:id="rId30"/>
    <p:sldId id="261" r:id="rId31"/>
    <p:sldId id="336" r:id="rId32"/>
    <p:sldId id="262" r:id="rId33"/>
    <p:sldId id="263" r:id="rId34"/>
    <p:sldId id="265" r:id="rId35"/>
  </p:sldIdLst>
  <p:sldSz cx="18288000" cy="10287000"/>
  <p:notesSz cx="6858000" cy="9144000"/>
  <p:embeddedFontLst>
    <p:embeddedFont>
      <p:font typeface="Arista Pro Bold" panose="020B0604020202020204" charset="0"/>
      <p:regular r:id="rId37"/>
    </p:embeddedFont>
    <p:embeddedFont>
      <p:font typeface="Arista Pro Heavy" panose="020B0604020202020204" charset="0"/>
      <p:regular r:id="rId38"/>
    </p:embeddedFont>
    <p:embeddedFont>
      <p:font typeface="Barlow Semi Condensed" panose="00000506000000000000" pitchFamily="2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Denk One" panose="020B0604020202020204" charset="0"/>
      <p:regular r:id="rId47"/>
    </p:embeddedFont>
    <p:embeddedFont>
      <p:font typeface="Josefin Sans" pitchFamily="2" charset="0"/>
      <p:regular r:id="rId48"/>
      <p:bold r:id="rId49"/>
    </p:embeddedFont>
    <p:embeddedFont>
      <p:font typeface="Lazydog" panose="020B0604020202020204" charset="0"/>
      <p:regular r:id="rId50"/>
    </p:embeddedFont>
    <p:embeddedFont>
      <p:font typeface="Muli" panose="020B0604020202020204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Zilla Slab" panose="020B0604020202020204" charset="0"/>
      <p:regular r:id="rId54"/>
      <p:bold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19EE-7B64-4815-9D0B-3D0F75EDE06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A4145-FB63-43D4-A914-C45C9036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3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60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141BB8-CFC5-4A79-B600-9887F8E6152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53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C0D6F71-FDC8-4112-BCA8-DAADD0FB712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478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C0D6F71-FDC8-4112-BCA8-DAADD0FB712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61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C0D6F71-FDC8-4112-BCA8-DAADD0FB712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33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C0D6F71-FDC8-4112-BCA8-DAADD0FB712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829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47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7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0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3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72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56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0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05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9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FAF6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" y="-99"/>
            <a:ext cx="12662778" cy="10287042"/>
          </a:xfrm>
          <a:custGeom>
            <a:avLst/>
            <a:gdLst/>
            <a:ahLst/>
            <a:cxnLst/>
            <a:rect l="l" t="t" r="r" b="b"/>
            <a:pathLst>
              <a:path w="42217" h="34297" extrusionOk="0">
                <a:moveTo>
                  <a:pt x="1" y="1"/>
                </a:moveTo>
                <a:lnTo>
                  <a:pt x="1" y="34297"/>
                </a:lnTo>
                <a:lnTo>
                  <a:pt x="35326" y="34297"/>
                </a:lnTo>
                <a:cubicBezTo>
                  <a:pt x="41967" y="27032"/>
                  <a:pt x="42216" y="16369"/>
                  <a:pt x="36261" y="10539"/>
                </a:cubicBezTo>
                <a:cubicBezTo>
                  <a:pt x="34142" y="8419"/>
                  <a:pt x="30582" y="7193"/>
                  <a:pt x="26805" y="7193"/>
                </a:cubicBezTo>
                <a:cubicBezTo>
                  <a:pt x="25026" y="7193"/>
                  <a:pt x="23199" y="7465"/>
                  <a:pt x="21451" y="8045"/>
                </a:cubicBezTo>
                <a:cubicBezTo>
                  <a:pt x="19212" y="8797"/>
                  <a:pt x="16798" y="9415"/>
                  <a:pt x="14458" y="9415"/>
                </a:cubicBezTo>
                <a:cubicBezTo>
                  <a:pt x="12724" y="9415"/>
                  <a:pt x="11031" y="9076"/>
                  <a:pt x="9479" y="8200"/>
                </a:cubicBezTo>
                <a:cubicBezTo>
                  <a:pt x="6642" y="6642"/>
                  <a:pt x="4802" y="3243"/>
                  <a:pt x="4802" y="1"/>
                </a:cubicBezTo>
                <a:close/>
              </a:path>
            </a:pathLst>
          </a:custGeom>
          <a:solidFill>
            <a:srgbClr val="EEEA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/>
          <p:nvPr/>
        </p:nvSpPr>
        <p:spPr>
          <a:xfrm flipH="1">
            <a:off x="13435636" y="-100"/>
            <a:ext cx="4852364" cy="6794472"/>
          </a:xfrm>
          <a:custGeom>
            <a:avLst/>
            <a:gdLst/>
            <a:ahLst/>
            <a:cxnLst/>
            <a:rect l="l" t="t" r="r" b="b"/>
            <a:pathLst>
              <a:path w="20018" h="28030" extrusionOk="0">
                <a:moveTo>
                  <a:pt x="0" y="0"/>
                </a:moveTo>
                <a:lnTo>
                  <a:pt x="0" y="7265"/>
                </a:lnTo>
                <a:lnTo>
                  <a:pt x="0" y="27655"/>
                </a:lnTo>
                <a:cubicBezTo>
                  <a:pt x="780" y="27780"/>
                  <a:pt x="1435" y="27936"/>
                  <a:pt x="2214" y="27936"/>
                </a:cubicBezTo>
                <a:cubicBezTo>
                  <a:pt x="2867" y="27997"/>
                  <a:pt x="3511" y="28029"/>
                  <a:pt x="4142" y="28029"/>
                </a:cubicBezTo>
                <a:cubicBezTo>
                  <a:pt x="8662" y="28029"/>
                  <a:pt x="12555" y="26382"/>
                  <a:pt x="14935" y="21950"/>
                </a:cubicBezTo>
                <a:cubicBezTo>
                  <a:pt x="20017" y="12721"/>
                  <a:pt x="6111" y="7140"/>
                  <a:pt x="10009" y="0"/>
                </a:cubicBezTo>
                <a:close/>
              </a:path>
            </a:pathLst>
          </a:custGeom>
          <a:solidFill>
            <a:srgbClr val="EEEA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8001000"/>
            <a:ext cx="170412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822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FAF6E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6478500" y="4024600"/>
            <a:ext cx="5330400" cy="29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200"/>
              <a:buNone/>
              <a:defRPr sz="2400">
                <a:solidFill>
                  <a:srgbClr val="273857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5400000" flipH="1">
            <a:off x="13639208" y="-1829991"/>
            <a:ext cx="2818784" cy="6478798"/>
          </a:xfrm>
          <a:custGeom>
            <a:avLst/>
            <a:gdLst/>
            <a:ahLst/>
            <a:cxnLst/>
            <a:rect l="l" t="t" r="r" b="b"/>
            <a:pathLst>
              <a:path w="11004" h="25292" extrusionOk="0">
                <a:moveTo>
                  <a:pt x="1" y="1"/>
                </a:moveTo>
                <a:cubicBezTo>
                  <a:pt x="5359" y="6835"/>
                  <a:pt x="1192" y="19052"/>
                  <a:pt x="7741" y="23815"/>
                </a:cubicBezTo>
                <a:cubicBezTo>
                  <a:pt x="8622" y="24696"/>
                  <a:pt x="9812" y="25006"/>
                  <a:pt x="11003" y="25292"/>
                </a:cubicBezTo>
                <a:lnTo>
                  <a:pt x="11003" y="1"/>
                </a:lnTo>
                <a:close/>
              </a:path>
            </a:pathLst>
          </a:custGeom>
          <a:solidFill>
            <a:srgbClr val="EEEA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4"/>
          <p:cNvSpPr/>
          <p:nvPr/>
        </p:nvSpPr>
        <p:spPr>
          <a:xfrm rot="5400000">
            <a:off x="13347688" y="5346697"/>
            <a:ext cx="2995508" cy="6885114"/>
          </a:xfrm>
          <a:custGeom>
            <a:avLst/>
            <a:gdLst/>
            <a:ahLst/>
            <a:cxnLst/>
            <a:rect l="l" t="t" r="r" b="b"/>
            <a:pathLst>
              <a:path w="11004" h="25292" extrusionOk="0">
                <a:moveTo>
                  <a:pt x="1" y="1"/>
                </a:moveTo>
                <a:cubicBezTo>
                  <a:pt x="5359" y="6835"/>
                  <a:pt x="1192" y="19052"/>
                  <a:pt x="7741" y="23815"/>
                </a:cubicBezTo>
                <a:cubicBezTo>
                  <a:pt x="8622" y="24696"/>
                  <a:pt x="9812" y="25006"/>
                  <a:pt x="11003" y="25292"/>
                </a:cubicBezTo>
                <a:lnTo>
                  <a:pt x="11003" y="1"/>
                </a:lnTo>
                <a:close/>
              </a:path>
            </a:pathLst>
          </a:custGeom>
          <a:solidFill>
            <a:srgbClr val="EEEA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4"/>
          <p:cNvSpPr/>
          <p:nvPr/>
        </p:nvSpPr>
        <p:spPr>
          <a:xfrm flipH="1">
            <a:off x="2" y="1140350"/>
            <a:ext cx="2581148" cy="7705376"/>
          </a:xfrm>
          <a:custGeom>
            <a:avLst/>
            <a:gdLst/>
            <a:ahLst/>
            <a:cxnLst/>
            <a:rect l="l" t="t" r="r" b="b"/>
            <a:pathLst>
              <a:path w="28987" h="44186" extrusionOk="0">
                <a:moveTo>
                  <a:pt x="28987" y="1"/>
                </a:moveTo>
                <a:cubicBezTo>
                  <a:pt x="20052" y="925"/>
                  <a:pt x="1" y="15797"/>
                  <a:pt x="2776" y="30059"/>
                </a:cubicBezTo>
                <a:cubicBezTo>
                  <a:pt x="5145" y="41784"/>
                  <a:pt x="19025" y="44186"/>
                  <a:pt x="25817" y="44186"/>
                </a:cubicBezTo>
                <a:cubicBezTo>
                  <a:pt x="27244" y="44186"/>
                  <a:pt x="28357" y="44080"/>
                  <a:pt x="28987" y="43932"/>
                </a:cubicBezTo>
                <a:lnTo>
                  <a:pt x="28987" y="1"/>
                </a:lnTo>
                <a:close/>
              </a:path>
            </a:pathLst>
          </a:custGeom>
          <a:solidFill>
            <a:srgbClr val="EEEA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84850" y="1150200"/>
            <a:ext cx="16318800" cy="7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61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Zilla Slab"/>
                <a:ea typeface="Zilla Slab"/>
                <a:cs typeface="Zilla Slab"/>
                <a:sym typeface="Zilla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Zilla Slab"/>
                <a:ea typeface="Zilla Slab"/>
                <a:cs typeface="Zilla Slab"/>
                <a:sym typeface="Zilla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Zilla Slab"/>
                <a:ea typeface="Zilla Slab"/>
                <a:cs typeface="Zilla Slab"/>
                <a:sym typeface="Zilla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Zilla Slab"/>
                <a:ea typeface="Zilla Slab"/>
                <a:cs typeface="Zilla Slab"/>
                <a:sym typeface="Zilla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Zilla Slab"/>
                <a:ea typeface="Zilla Slab"/>
                <a:cs typeface="Zilla Slab"/>
                <a:sym typeface="Zilla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Zilla Slab"/>
                <a:ea typeface="Zilla Slab"/>
                <a:cs typeface="Zilla Slab"/>
                <a:sym typeface="Zilla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Zilla Slab"/>
                <a:ea typeface="Zilla Slab"/>
                <a:cs typeface="Zilla Slab"/>
                <a:sym typeface="Zilla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  <p:cxnSp>
        <p:nvCxnSpPr>
          <p:cNvPr id="40" name="Google Shape;40;p4"/>
          <p:cNvCxnSpPr/>
          <p:nvPr/>
        </p:nvCxnSpPr>
        <p:spPr>
          <a:xfrm>
            <a:off x="2031850" y="2074500"/>
            <a:ext cx="14224200" cy="0"/>
          </a:xfrm>
          <a:prstGeom prst="straightConnector1">
            <a:avLst/>
          </a:prstGeom>
          <a:noFill/>
          <a:ln w="28575" cap="flat" cmpd="sng">
            <a:solidFill>
              <a:srgbClr val="27385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595318" y="9049802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buNone/>
              <a:defRPr>
                <a:solidFill>
                  <a:srgbClr val="FF614D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cxnSp>
        <p:nvCxnSpPr>
          <p:cNvPr id="42" name="Google Shape;42;p4"/>
          <p:cNvCxnSpPr/>
          <p:nvPr/>
        </p:nvCxnSpPr>
        <p:spPr>
          <a:xfrm>
            <a:off x="8558400" y="8933250"/>
            <a:ext cx="1171200" cy="0"/>
          </a:xfrm>
          <a:prstGeom prst="straightConnector1">
            <a:avLst/>
          </a:prstGeom>
          <a:noFill/>
          <a:ln w="28575" cap="flat" cmpd="sng">
            <a:solidFill>
              <a:srgbClr val="27385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15677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AF6E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1" y="-99"/>
            <a:ext cx="12662778" cy="10287042"/>
          </a:xfrm>
          <a:custGeom>
            <a:avLst/>
            <a:gdLst/>
            <a:ahLst/>
            <a:cxnLst/>
            <a:rect l="l" t="t" r="r" b="b"/>
            <a:pathLst>
              <a:path w="42217" h="34297" extrusionOk="0">
                <a:moveTo>
                  <a:pt x="1" y="1"/>
                </a:moveTo>
                <a:lnTo>
                  <a:pt x="1" y="34297"/>
                </a:lnTo>
                <a:lnTo>
                  <a:pt x="35326" y="34297"/>
                </a:lnTo>
                <a:cubicBezTo>
                  <a:pt x="41967" y="27032"/>
                  <a:pt x="42216" y="16369"/>
                  <a:pt x="36261" y="10539"/>
                </a:cubicBezTo>
                <a:cubicBezTo>
                  <a:pt x="34142" y="8419"/>
                  <a:pt x="30582" y="7193"/>
                  <a:pt x="26805" y="7193"/>
                </a:cubicBezTo>
                <a:cubicBezTo>
                  <a:pt x="25026" y="7193"/>
                  <a:pt x="23199" y="7465"/>
                  <a:pt x="21451" y="8045"/>
                </a:cubicBezTo>
                <a:cubicBezTo>
                  <a:pt x="19212" y="8797"/>
                  <a:pt x="16798" y="9415"/>
                  <a:pt x="14458" y="9415"/>
                </a:cubicBezTo>
                <a:cubicBezTo>
                  <a:pt x="12724" y="9415"/>
                  <a:pt x="11031" y="9076"/>
                  <a:pt x="9479" y="8200"/>
                </a:cubicBezTo>
                <a:cubicBezTo>
                  <a:pt x="6642" y="6642"/>
                  <a:pt x="4802" y="3243"/>
                  <a:pt x="4802" y="1"/>
                </a:cubicBezTo>
                <a:close/>
              </a:path>
            </a:pathLst>
          </a:custGeom>
          <a:solidFill>
            <a:srgbClr val="EEEA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3" name="Google Shape;143;p15"/>
          <p:cNvSpPr/>
          <p:nvPr/>
        </p:nvSpPr>
        <p:spPr>
          <a:xfrm rot="-5400000">
            <a:off x="14951350" y="1866899"/>
            <a:ext cx="5203696" cy="1469654"/>
          </a:xfrm>
          <a:custGeom>
            <a:avLst/>
            <a:gdLst/>
            <a:ahLst/>
            <a:cxnLst/>
            <a:rect l="l" t="t" r="r" b="b"/>
            <a:pathLst>
              <a:path w="10718" h="3027" extrusionOk="0">
                <a:moveTo>
                  <a:pt x="5725" y="1"/>
                </a:moveTo>
                <a:cubicBezTo>
                  <a:pt x="5501" y="1"/>
                  <a:pt x="5275" y="17"/>
                  <a:pt x="5049" y="50"/>
                </a:cubicBezTo>
                <a:cubicBezTo>
                  <a:pt x="2977" y="50"/>
                  <a:pt x="882" y="1241"/>
                  <a:pt x="1" y="3027"/>
                </a:cubicBezTo>
                <a:lnTo>
                  <a:pt x="10717" y="3027"/>
                </a:lnTo>
                <a:lnTo>
                  <a:pt x="10717" y="2432"/>
                </a:lnTo>
                <a:cubicBezTo>
                  <a:pt x="9379" y="1093"/>
                  <a:pt x="7585" y="1"/>
                  <a:pt x="5725" y="1"/>
                </a:cubicBezTo>
                <a:close/>
              </a:path>
            </a:pathLst>
          </a:custGeom>
          <a:solidFill>
            <a:srgbClr val="EEEA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246700" y="4233750"/>
            <a:ext cx="17795400" cy="20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200">
                <a:solidFill>
                  <a:srgbClr val="FF61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200">
                <a:latin typeface="Zilla Slab"/>
                <a:ea typeface="Zilla Slab"/>
                <a:cs typeface="Zilla Slab"/>
                <a:sym typeface="Zilla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200">
                <a:latin typeface="Zilla Slab"/>
                <a:ea typeface="Zilla Slab"/>
                <a:cs typeface="Zilla Slab"/>
                <a:sym typeface="Zilla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200">
                <a:latin typeface="Zilla Slab"/>
                <a:ea typeface="Zilla Slab"/>
                <a:cs typeface="Zilla Slab"/>
                <a:sym typeface="Zilla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200">
                <a:latin typeface="Zilla Slab"/>
                <a:ea typeface="Zilla Slab"/>
                <a:cs typeface="Zilla Slab"/>
                <a:sym typeface="Zilla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200">
                <a:latin typeface="Zilla Slab"/>
                <a:ea typeface="Zilla Slab"/>
                <a:cs typeface="Zilla Slab"/>
                <a:sym typeface="Zilla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200">
                <a:latin typeface="Zilla Slab"/>
                <a:ea typeface="Zilla Slab"/>
                <a:cs typeface="Zilla Slab"/>
                <a:sym typeface="Zilla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200">
                <a:latin typeface="Zilla Slab"/>
                <a:ea typeface="Zilla Slab"/>
                <a:cs typeface="Zilla Slab"/>
                <a:sym typeface="Zilla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200"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ubTitle" idx="1"/>
          </p:nvPr>
        </p:nvSpPr>
        <p:spPr>
          <a:xfrm>
            <a:off x="3881000" y="6271950"/>
            <a:ext cx="10525800" cy="1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5008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55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58677-2625-4815-A9FF-8DE0FA087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9D60-DA37-4D23-8A45-EB9A3C43B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F618D-456A-47EB-A3A2-5035C08E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DD0F7-5D52-48AE-8A3D-241CCA88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B2E8-6975-482B-BCFC-815B1363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53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684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1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37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7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4F3">
            <a:alpha val="9569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2800"/>
              <a:buFont typeface="Denk One"/>
              <a:buNone/>
              <a:defRPr sz="2800">
                <a:solidFill>
                  <a:srgbClr val="273857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857"/>
              </a:buClr>
              <a:buSzPts val="1800"/>
              <a:buFont typeface="Barlow Semi Condensed"/>
              <a:buChar char="●"/>
              <a:defRPr sz="1800"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3857"/>
              </a:buClr>
              <a:buSzPts val="1400"/>
              <a:buFont typeface="Barlow Semi Condensed"/>
              <a:buChar char="○"/>
              <a:defRPr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3857"/>
              </a:buClr>
              <a:buSzPts val="1400"/>
              <a:buFont typeface="Barlow Semi Condensed"/>
              <a:buChar char="■"/>
              <a:defRPr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3857"/>
              </a:buClr>
              <a:buSzPts val="1400"/>
              <a:buFont typeface="Barlow Semi Condensed"/>
              <a:buChar char="●"/>
              <a:defRPr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3857"/>
              </a:buClr>
              <a:buSzPts val="1400"/>
              <a:buFont typeface="Barlow Semi Condensed"/>
              <a:buChar char="○"/>
              <a:defRPr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3857"/>
              </a:buClr>
              <a:buSzPts val="1400"/>
              <a:buFont typeface="Barlow Semi Condensed"/>
              <a:buChar char="■"/>
              <a:defRPr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3857"/>
              </a:buClr>
              <a:buSzPts val="1400"/>
              <a:buFont typeface="Barlow Semi Condensed"/>
              <a:buChar char="●"/>
              <a:defRPr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3857"/>
              </a:buClr>
              <a:buSzPts val="1400"/>
              <a:buFont typeface="Barlow Semi Condensed"/>
              <a:buChar char="○"/>
              <a:defRPr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3857"/>
              </a:buClr>
              <a:buSzPts val="1400"/>
              <a:buFont typeface="Barlow Semi Condensed"/>
              <a:buChar char="■"/>
              <a:defRPr>
                <a:solidFill>
                  <a:srgbClr val="27385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556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Diagonal Corner Rectangle 20"/>
          <p:cNvSpPr/>
          <p:nvPr userDrawn="1"/>
        </p:nvSpPr>
        <p:spPr>
          <a:xfrm>
            <a:off x="434340" y="411480"/>
            <a:ext cx="17419320" cy="9464040"/>
          </a:xfrm>
          <a:prstGeom prst="round2DiagRect">
            <a:avLst>
              <a:gd name="adj1" fmla="val 5770"/>
              <a:gd name="adj2" fmla="val 0"/>
            </a:avLst>
          </a:prstGeom>
          <a:ln w="57150" cmpd="thickThin">
            <a:solidFill>
              <a:srgbClr val="F639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-339186" y="-229747"/>
            <a:ext cx="2263848" cy="1810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2875" y="8539316"/>
            <a:ext cx="1115511" cy="17191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7061769" y="8725632"/>
            <a:ext cx="1226234" cy="15327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215263" y="28577"/>
            <a:ext cx="929862" cy="1124834"/>
          </a:xfrm>
          <a:prstGeom prst="rect">
            <a:avLst/>
          </a:prstGeom>
        </p:spPr>
      </p:pic>
      <p:pic>
        <p:nvPicPr>
          <p:cNvPr id="23" name="图片 19" descr="4e7355571030e572ee5dbaf8f75acb3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8605091">
            <a:off x="9025081" y="84132"/>
            <a:ext cx="531794" cy="5703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" y="2707001"/>
            <a:ext cx="651140" cy="6475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3499370">
            <a:off x="16140144" y="104396"/>
            <a:ext cx="550893" cy="5475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037445" y="2108"/>
            <a:ext cx="651140" cy="6475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7636863" y="6644822"/>
            <a:ext cx="651140" cy="6475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882451" y="-17759"/>
            <a:ext cx="551655" cy="5486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968610"/>
            <a:ext cx="551655" cy="5486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7867670" y="2158361"/>
            <a:ext cx="55165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2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3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.svg"/><Relationship Id="rId7" Type="http://schemas.openxmlformats.org/officeDocument/2006/relationships/image" Target="../media/image7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4.jpeg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audio" Target="../media/audio2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png"/><Relationship Id="rId5" Type="http://schemas.openxmlformats.org/officeDocument/2006/relationships/audio" Target="../media/audio4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audio" Target="../media/audio2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audio" Target="../media/audio2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audio" Target="../media/audio2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.svg"/><Relationship Id="rId7" Type="http://schemas.openxmlformats.org/officeDocument/2006/relationships/image" Target="../media/image7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.svg"/><Relationship Id="rId7" Type="http://schemas.openxmlformats.org/officeDocument/2006/relationships/image" Target="../media/image7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svg"/><Relationship Id="rId2" Type="http://schemas.openxmlformats.org/officeDocument/2006/relationships/audio" Target="../media/audio1.wav"/><Relationship Id="rId16" Type="http://schemas.openxmlformats.org/officeDocument/2006/relationships/image" Target="../media/image28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sv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png"/><Relationship Id="rId27" Type="http://schemas.openxmlformats.org/officeDocument/2006/relationships/image" Target="../media/image3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audio" Target="../media/audio4.wav"/><Relationship Id="rId7" Type="http://schemas.openxmlformats.org/officeDocument/2006/relationships/image" Target="../media/image10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audio" Target="../media/audio6.wav"/><Relationship Id="rId9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audio" Target="../media/audio4.wav"/><Relationship Id="rId7" Type="http://schemas.openxmlformats.org/officeDocument/2006/relationships/image" Target="../media/image10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audio" Target="../media/audio6.wav"/><Relationship Id="rId9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audio" Target="../media/audio4.wav"/><Relationship Id="rId7" Type="http://schemas.openxmlformats.org/officeDocument/2006/relationships/image" Target="../media/image10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audio" Target="../media/audio6.wav"/><Relationship Id="rId9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audio" Target="../media/audio4.wav"/><Relationship Id="rId7" Type="http://schemas.openxmlformats.org/officeDocument/2006/relationships/image" Target="../media/image10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audio" Target="../media/audio6.wav"/><Relationship Id="rId9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audio" Target="../media/audio4.wav"/><Relationship Id="rId7" Type="http://schemas.openxmlformats.org/officeDocument/2006/relationships/image" Target="../media/image10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audio" Target="../media/audio6.wav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.svg"/><Relationship Id="rId7" Type="http://schemas.openxmlformats.org/officeDocument/2006/relationships/image" Target="../media/image7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6.svg"/><Relationship Id="rId7" Type="http://schemas.openxmlformats.org/officeDocument/2006/relationships/image" Target="../media/image106.svg"/><Relationship Id="rId12" Type="http://schemas.openxmlformats.org/officeDocument/2006/relationships/image" Target="../media/image1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sv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12" Type="http://schemas.openxmlformats.org/officeDocument/2006/relationships/image" Target="../media/image1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11" Type="http://schemas.openxmlformats.org/officeDocument/2006/relationships/image" Target="../media/image113.svg"/><Relationship Id="rId5" Type="http://schemas.openxmlformats.org/officeDocument/2006/relationships/image" Target="../media/image16.svg"/><Relationship Id="rId15" Type="http://schemas.openxmlformats.org/officeDocument/2006/relationships/image" Target="../media/image116.png"/><Relationship Id="rId10" Type="http://schemas.openxmlformats.org/officeDocument/2006/relationships/image" Target="../media/image112.png"/><Relationship Id="rId4" Type="http://schemas.openxmlformats.org/officeDocument/2006/relationships/image" Target="../media/image15.png"/><Relationship Id="rId9" Type="http://schemas.openxmlformats.org/officeDocument/2006/relationships/image" Target="../media/image76.sv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41.svg"/><Relationship Id="rId18" Type="http://schemas.openxmlformats.org/officeDocument/2006/relationships/image" Target="../media/image17.png"/><Relationship Id="rId3" Type="http://schemas.openxmlformats.org/officeDocument/2006/relationships/image" Target="../media/image16.svg"/><Relationship Id="rId21" Type="http://schemas.openxmlformats.org/officeDocument/2006/relationships/image" Target="../media/image30.svg"/><Relationship Id="rId7" Type="http://schemas.openxmlformats.org/officeDocument/2006/relationships/image" Target="../media/image120.svg"/><Relationship Id="rId12" Type="http://schemas.openxmlformats.org/officeDocument/2006/relationships/image" Target="../media/image40.png"/><Relationship Id="rId17" Type="http://schemas.openxmlformats.org/officeDocument/2006/relationships/image" Target="../media/image47.svg"/><Relationship Id="rId2" Type="http://schemas.openxmlformats.org/officeDocument/2006/relationships/image" Target="../media/image15.png"/><Relationship Id="rId16" Type="http://schemas.openxmlformats.org/officeDocument/2006/relationships/image" Target="../media/image4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37.svg"/><Relationship Id="rId5" Type="http://schemas.openxmlformats.org/officeDocument/2006/relationships/image" Target="../media/image118.svg"/><Relationship Id="rId15" Type="http://schemas.openxmlformats.org/officeDocument/2006/relationships/image" Target="../media/image124.svg"/><Relationship Id="rId10" Type="http://schemas.openxmlformats.org/officeDocument/2006/relationships/image" Target="../media/image36.png"/><Relationship Id="rId19" Type="http://schemas.openxmlformats.org/officeDocument/2006/relationships/image" Target="../media/image18.svg"/><Relationship Id="rId4" Type="http://schemas.openxmlformats.org/officeDocument/2006/relationships/image" Target="../media/image117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4" Type="http://schemas.openxmlformats.org/officeDocument/2006/relationships/image" Target="../media/image16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svg"/><Relationship Id="rId18" Type="http://schemas.openxmlformats.org/officeDocument/2006/relationships/image" Target="../media/image136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31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30.svg"/><Relationship Id="rId5" Type="http://schemas.openxmlformats.org/officeDocument/2006/relationships/image" Target="../media/image126.svg"/><Relationship Id="rId15" Type="http://schemas.openxmlformats.org/officeDocument/2006/relationships/image" Target="../media/image134.svg"/><Relationship Id="rId10" Type="http://schemas.openxmlformats.org/officeDocument/2006/relationships/image" Target="../media/image129.png"/><Relationship Id="rId4" Type="http://schemas.openxmlformats.org/officeDocument/2006/relationships/image" Target="../media/image125.png"/><Relationship Id="rId9" Type="http://schemas.openxmlformats.org/officeDocument/2006/relationships/image" Target="../media/image128.svg"/><Relationship Id="rId1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3" Type="http://schemas.openxmlformats.org/officeDocument/2006/relationships/image" Target="../media/image16.svg"/><Relationship Id="rId7" Type="http://schemas.openxmlformats.org/officeDocument/2006/relationships/image" Target="../media/image140.svg"/><Relationship Id="rId12" Type="http://schemas.openxmlformats.org/officeDocument/2006/relationships/image" Target="../media/image143.png"/><Relationship Id="rId17" Type="http://schemas.openxmlformats.org/officeDocument/2006/relationships/image" Target="../media/image115.svg"/><Relationship Id="rId2" Type="http://schemas.openxmlformats.org/officeDocument/2006/relationships/image" Target="../media/image1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51.svg"/><Relationship Id="rId5" Type="http://schemas.openxmlformats.org/officeDocument/2006/relationships/image" Target="../media/image138.svg"/><Relationship Id="rId15" Type="http://schemas.openxmlformats.org/officeDocument/2006/relationships/image" Target="../media/image76.svg"/><Relationship Id="rId10" Type="http://schemas.openxmlformats.org/officeDocument/2006/relationships/image" Target="../media/image50.png"/><Relationship Id="rId4" Type="http://schemas.openxmlformats.org/officeDocument/2006/relationships/image" Target="../media/image137.png"/><Relationship Id="rId9" Type="http://schemas.openxmlformats.org/officeDocument/2006/relationships/image" Target="../media/image142.svg"/><Relationship Id="rId1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6.svg"/><Relationship Id="rId7" Type="http://schemas.openxmlformats.org/officeDocument/2006/relationships/image" Target="../media/image57.sv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" Type="http://schemas.openxmlformats.org/officeDocument/2006/relationships/image" Target="../media/image15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9.png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16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2" Type="http://schemas.openxmlformats.org/officeDocument/2006/relationships/audio" Target="../media/media3.mp3"/><Relationship Id="rId16" Type="http://schemas.openxmlformats.org/officeDocument/2006/relationships/image" Target="../media/image79.png"/><Relationship Id="rId1" Type="http://schemas.microsoft.com/office/2007/relationships/media" Target="../media/media3.mp3"/><Relationship Id="rId6" Type="http://schemas.openxmlformats.org/officeDocument/2006/relationships/image" Target="../media/image69.png"/><Relationship Id="rId11" Type="http://schemas.openxmlformats.org/officeDocument/2006/relationships/image" Target="../media/image78.png"/><Relationship Id="rId5" Type="http://schemas.openxmlformats.org/officeDocument/2006/relationships/image" Target="../media/image16.svg"/><Relationship Id="rId15" Type="http://schemas.openxmlformats.org/officeDocument/2006/relationships/image" Target="../media/image72.svg"/><Relationship Id="rId10" Type="http://schemas.openxmlformats.org/officeDocument/2006/relationships/image" Target="../media/image80.png"/><Relationship Id="rId4" Type="http://schemas.openxmlformats.org/officeDocument/2006/relationships/image" Target="../media/image15.png"/><Relationship Id="rId9" Type="http://schemas.openxmlformats.org/officeDocument/2006/relationships/image" Target="../media/image74.sv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2" Type="http://schemas.openxmlformats.org/officeDocument/2006/relationships/audio" Target="../media/media4.mp3"/><Relationship Id="rId16" Type="http://schemas.openxmlformats.org/officeDocument/2006/relationships/image" Target="../media/image79.png"/><Relationship Id="rId1" Type="http://schemas.microsoft.com/office/2007/relationships/media" Target="../media/media4.mp3"/><Relationship Id="rId6" Type="http://schemas.openxmlformats.org/officeDocument/2006/relationships/image" Target="../media/image69.png"/><Relationship Id="rId11" Type="http://schemas.openxmlformats.org/officeDocument/2006/relationships/image" Target="../media/image76.svg"/><Relationship Id="rId5" Type="http://schemas.openxmlformats.org/officeDocument/2006/relationships/image" Target="../media/image16.svg"/><Relationship Id="rId15" Type="http://schemas.openxmlformats.org/officeDocument/2006/relationships/image" Target="../media/image72.svg"/><Relationship Id="rId10" Type="http://schemas.openxmlformats.org/officeDocument/2006/relationships/image" Target="../media/image75.png"/><Relationship Id="rId4" Type="http://schemas.openxmlformats.org/officeDocument/2006/relationships/image" Target="../media/image15.png"/><Relationship Id="rId9" Type="http://schemas.openxmlformats.org/officeDocument/2006/relationships/image" Target="../media/image74.sv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82.png"/><Relationship Id="rId2" Type="http://schemas.openxmlformats.org/officeDocument/2006/relationships/audio" Target="../media/media5.mp3"/><Relationship Id="rId16" Type="http://schemas.openxmlformats.org/officeDocument/2006/relationships/image" Target="../media/image79.png"/><Relationship Id="rId1" Type="http://schemas.microsoft.com/office/2007/relationships/media" Target="../media/media5.mp3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16.svg"/><Relationship Id="rId15" Type="http://schemas.openxmlformats.org/officeDocument/2006/relationships/image" Target="../media/image76.svg"/><Relationship Id="rId10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72.svg"/><Relationship Id="rId1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83.jpeg"/><Relationship Id="rId2" Type="http://schemas.openxmlformats.org/officeDocument/2006/relationships/audio" Target="../media/media6.mp3"/><Relationship Id="rId16" Type="http://schemas.openxmlformats.org/officeDocument/2006/relationships/image" Target="../media/image79.png"/><Relationship Id="rId1" Type="http://schemas.microsoft.com/office/2007/relationships/media" Target="../media/media6.mp3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16.svg"/><Relationship Id="rId15" Type="http://schemas.openxmlformats.org/officeDocument/2006/relationships/image" Target="../media/image76.svg"/><Relationship Id="rId10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72.sv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18966" y="-2284863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8507" y="9258300"/>
            <a:ext cx="6662255" cy="3655912"/>
          </a:xfrm>
          <a:custGeom>
            <a:avLst/>
            <a:gdLst/>
            <a:ahLst/>
            <a:cxnLst/>
            <a:rect l="l" t="t" r="r" b="b"/>
            <a:pathLst>
              <a:path w="6662255" h="3655912">
                <a:moveTo>
                  <a:pt x="0" y="0"/>
                </a:moveTo>
                <a:lnTo>
                  <a:pt x="6662255" y="0"/>
                </a:lnTo>
                <a:lnTo>
                  <a:pt x="6662255" y="3655912"/>
                </a:lnTo>
                <a:lnTo>
                  <a:pt x="0" y="3655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808" y="5662909"/>
            <a:ext cx="16230384" cy="132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00" b="0" i="0" u="none" strike="noStrike" kern="1200" cap="none" spc="0" normalizeH="0" baseline="0" noProof="0">
                <a:ln>
                  <a:noFill/>
                </a:ln>
                <a:solidFill>
                  <a:srgbClr val="6AC9B4"/>
                </a:solidFill>
                <a:effectLst/>
                <a:uLnTx/>
                <a:uFillTx/>
                <a:latin typeface="Arista Pro Heavy"/>
                <a:ea typeface="+mn-ea"/>
                <a:cs typeface="+mn-cs"/>
              </a:rPr>
              <a:t>&amp; WAVE PROPERTIES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61042" y="1438275"/>
            <a:ext cx="13765916" cy="458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48" b="0" i="0" u="none" strike="noStrike" kern="1200" cap="none" spc="0" normalizeH="0" baseline="0" noProof="0">
                <a:ln>
                  <a:noFill/>
                </a:ln>
                <a:solidFill>
                  <a:srgbClr val="6AC9B4"/>
                </a:solidFill>
                <a:effectLst/>
                <a:uLnTx/>
                <a:uFillTx/>
                <a:latin typeface="Arista Pro Heavy"/>
                <a:ea typeface="+mn-ea"/>
                <a:cs typeface="+mn-cs"/>
              </a:rPr>
              <a:t>WAVES</a:t>
            </a:r>
          </a:p>
        </p:txBody>
      </p:sp>
      <p:sp>
        <p:nvSpPr>
          <p:cNvPr id="7" name="Freeform 7"/>
          <p:cNvSpPr/>
          <p:nvPr/>
        </p:nvSpPr>
        <p:spPr>
          <a:xfrm rot="1582714">
            <a:off x="13490133" y="516743"/>
            <a:ext cx="4043040" cy="1991197"/>
          </a:xfrm>
          <a:custGeom>
            <a:avLst/>
            <a:gdLst/>
            <a:ahLst/>
            <a:cxnLst/>
            <a:rect l="l" t="t" r="r" b="b"/>
            <a:pathLst>
              <a:path w="4043040" h="1991197">
                <a:moveTo>
                  <a:pt x="0" y="0"/>
                </a:moveTo>
                <a:lnTo>
                  <a:pt x="4043039" y="0"/>
                </a:lnTo>
                <a:lnTo>
                  <a:pt x="4043039" y="1991197"/>
                </a:lnTo>
                <a:lnTo>
                  <a:pt x="0" y="1991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11646" y="6953862"/>
            <a:ext cx="9664707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C663"/>
                </a:solidFill>
                <a:effectLst/>
                <a:uLnTx/>
                <a:uFillTx/>
                <a:latin typeface="Arista Pro Bold"/>
                <a:ea typeface="+mn-ea"/>
                <a:cs typeface="+mn-cs"/>
              </a:rPr>
              <a:t>Unit Review Quiz</a:t>
            </a:r>
          </a:p>
        </p:txBody>
      </p:sp>
      <p:pic>
        <p:nvPicPr>
          <p:cNvPr id="10" name="UNIT 11 LESSON 1">
            <a:hlinkClick r:id="" action="ppaction://media"/>
            <a:extLst>
              <a:ext uri="{FF2B5EF4-FFF2-40B4-BE49-F238E27FC236}">
                <a16:creationId xmlns:a16="http://schemas.microsoft.com/office/drawing/2014/main" id="{73A30BEF-B7A7-D2F7-7FE8-A3E2C52B6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5917" y="-886"/>
            <a:ext cx="18288000" cy="1624964"/>
            <a:chOff x="0" y="-3"/>
            <a:chExt cx="12192000" cy="1083309"/>
          </a:xfrm>
          <a:solidFill>
            <a:schemeClr val="accent2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52635" y="1773206"/>
          <a:ext cx="15856099" cy="814051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235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6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9091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42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face recognition (n)</a:t>
                      </a:r>
                      <a:endParaRPr lang="en-US" sz="4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/feɪsˌrekəɡˈnɪʃn/</a:t>
                      </a:r>
                      <a:endParaRPr lang="en-US" sz="4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4200">
                          <a:latin typeface="+mn-lt"/>
                        </a:rPr>
                        <a:t>công</a:t>
                      </a:r>
                      <a:r>
                        <a:rPr lang="en-US" sz="4200" baseline="0">
                          <a:latin typeface="+mn-lt"/>
                        </a:rPr>
                        <a:t> nghệ nhận diện</a:t>
                      </a:r>
                      <a:r>
                        <a:rPr lang="en-US" sz="4200">
                          <a:latin typeface="+mn-lt"/>
                        </a:rPr>
                        <a:t> gương mặt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1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  <a:endParaRPr lang="en-US" sz="4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/ɪkˈsperɪmənt/</a:t>
                      </a:r>
                      <a:endParaRPr lang="en-US" sz="4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4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nghiệm</a:t>
                      </a:r>
                      <a:endParaRPr lang="en-US" sz="4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49542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 </a:t>
                      </a:r>
                      <a:r>
                        <a:rPr lang="en-US" sz="4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trækɪŋ/</a:t>
                      </a:r>
                      <a:endParaRPr lang="en-US" sz="4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4200" b="0" baseline="0">
                          <a:solidFill>
                            <a:prstClr val="black"/>
                          </a:solidFill>
                          <a:latin typeface="+mn-lt"/>
                        </a:rPr>
                        <a:t> nghệ</a:t>
                      </a:r>
                      <a:r>
                        <a:rPr lang="en-US" sz="4200" b="0">
                          <a:solidFill>
                            <a:prstClr val="black"/>
                          </a:solidFill>
                          <a:latin typeface="+mn-lt"/>
                        </a:rPr>
                        <a:t> dõi (cử động) mắt</a:t>
                      </a:r>
                      <a:endParaRPr kumimoji="0" lang="en-US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1449066258"/>
                  </a:ext>
                </a:extLst>
              </a:tr>
              <a:tr h="155457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  <a:endParaRPr lang="en-US" sz="4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/ˈfɪŋɡəprɪnt ˈskænə/</a:t>
                      </a:r>
                      <a:endParaRPr lang="en-US" sz="4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="0">
                          <a:solidFill>
                            <a:prstClr val="black"/>
                          </a:solidFill>
                          <a:latin typeface="+mn-lt"/>
                        </a:rPr>
                        <a:t>máy quét vân tay</a:t>
                      </a:r>
                      <a:endParaRPr kumimoji="0" lang="en-US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1753680006"/>
                  </a:ext>
                </a:extLst>
              </a:tr>
              <a:tr h="155457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/ˈdɪdʒɪtl kəˌmjuːnɪˈkeɪʃn/</a:t>
                      </a:r>
                      <a:endParaRPr lang="en-US" sz="4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="0">
                          <a:solidFill>
                            <a:prstClr val="black"/>
                          </a:solidFill>
                          <a:latin typeface="+mn-lt"/>
                        </a:rPr>
                        <a:t>giao tiếp kỹ</a:t>
                      </a:r>
                      <a:r>
                        <a:rPr lang="en-US" sz="4200" b="0" noProof="0">
                          <a:solidFill>
                            <a:prstClr val="black"/>
                          </a:solidFill>
                          <a:latin typeface="+mn-lt"/>
                        </a:rPr>
                        <a:t> thuật số</a:t>
                      </a:r>
                      <a:endParaRPr kumimoji="0" lang="en-US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3845647469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7924" y="3129403"/>
            <a:ext cx="731045" cy="731045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7924" y="4390769"/>
            <a:ext cx="731045" cy="731045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7922" y="5652136"/>
            <a:ext cx="731045" cy="731045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7921" y="7179335"/>
            <a:ext cx="731045" cy="731045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7919" y="8684660"/>
            <a:ext cx="731045" cy="7310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0600" y="280395"/>
            <a:ext cx="1649059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63260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3013" r="-4009"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VOCABULARY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60050-9AF5-E7E3-821E-8C67EDD7FD43}"/>
              </a:ext>
            </a:extLst>
          </p:cNvPr>
          <p:cNvSpPr txBox="1"/>
          <p:nvPr/>
        </p:nvSpPr>
        <p:spPr>
          <a:xfrm>
            <a:off x="2368710" y="1317424"/>
            <a:ext cx="1381727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Choose the option that best completes each phrase.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F76890-E8FD-B953-5B0C-835D2B3BEAB3}"/>
              </a:ext>
            </a:extLst>
          </p:cNvPr>
          <p:cNvSpPr/>
          <p:nvPr/>
        </p:nvSpPr>
        <p:spPr>
          <a:xfrm>
            <a:off x="3171426" y="2493265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invent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07BED8-7E50-30E1-18BD-5F640046B809}"/>
              </a:ext>
            </a:extLst>
          </p:cNvPr>
          <p:cNvSpPr/>
          <p:nvPr/>
        </p:nvSpPr>
        <p:spPr>
          <a:xfrm>
            <a:off x="3122858" y="4058839"/>
            <a:ext cx="2744542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discover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DE8ABB-F22C-FF7C-BE81-7B7DC529347A}"/>
              </a:ext>
            </a:extLst>
          </p:cNvPr>
          <p:cNvSpPr/>
          <p:nvPr/>
        </p:nvSpPr>
        <p:spPr>
          <a:xfrm>
            <a:off x="3122858" y="5708233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create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B6970D-CF0C-0838-AD4B-C53BBD3EBB6B}"/>
              </a:ext>
            </a:extLst>
          </p:cNvPr>
          <p:cNvSpPr/>
          <p:nvPr/>
        </p:nvSpPr>
        <p:spPr>
          <a:xfrm>
            <a:off x="3064248" y="7379636"/>
            <a:ext cx="2803152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develop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57DAC-E43C-A5D1-C4C5-57053516F97D}"/>
              </a:ext>
            </a:extLst>
          </p:cNvPr>
          <p:cNvSpPr txBox="1"/>
          <p:nvPr/>
        </p:nvSpPr>
        <p:spPr>
          <a:xfrm>
            <a:off x="2514600" y="2493591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54848-AF3D-47E3-A4CD-8521FCF9C93F}"/>
              </a:ext>
            </a:extLst>
          </p:cNvPr>
          <p:cNvSpPr txBox="1"/>
          <p:nvPr/>
        </p:nvSpPr>
        <p:spPr>
          <a:xfrm>
            <a:off x="2523124" y="4122481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2.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14E2D-B117-16F4-BD74-24FCC5BB2E71}"/>
              </a:ext>
            </a:extLst>
          </p:cNvPr>
          <p:cNvSpPr txBox="1"/>
          <p:nvPr/>
        </p:nvSpPr>
        <p:spPr>
          <a:xfrm>
            <a:off x="2523124" y="57125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3.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CC33E-6F05-9032-5263-234CAF3BB321}"/>
              </a:ext>
            </a:extLst>
          </p:cNvPr>
          <p:cNvSpPr txBox="1"/>
          <p:nvPr/>
        </p:nvSpPr>
        <p:spPr>
          <a:xfrm>
            <a:off x="2514600" y="7431688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</a:t>
            </a:r>
            <a:endParaRPr lang="en-US" b="1" dirty="0"/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EC0C176C-115D-B8D6-E333-BA1F9FBF9AAC}"/>
              </a:ext>
            </a:extLst>
          </p:cNvPr>
          <p:cNvSpPr/>
          <p:nvPr/>
        </p:nvSpPr>
        <p:spPr>
          <a:xfrm>
            <a:off x="8153400" y="2333672"/>
            <a:ext cx="3923212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A. a device</a:t>
            </a: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9E88A872-6847-FCE1-6B85-3785D3BAA313}"/>
              </a:ext>
            </a:extLst>
          </p:cNvPr>
          <p:cNvSpPr/>
          <p:nvPr/>
        </p:nvSpPr>
        <p:spPr>
          <a:xfrm>
            <a:off x="8153400" y="3366131"/>
            <a:ext cx="3923212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B. a new area</a:t>
            </a:r>
          </a:p>
        </p:txBody>
      </p:sp>
      <p:sp>
        <p:nvSpPr>
          <p:cNvPr id="19" name="Rounded Rectangle 33">
            <a:extLst>
              <a:ext uri="{FF2B5EF4-FFF2-40B4-BE49-F238E27FC236}">
                <a16:creationId xmlns:a16="http://schemas.microsoft.com/office/drawing/2014/main" id="{276FBAED-E990-EEC6-68C0-8A604878CA97}"/>
              </a:ext>
            </a:extLst>
          </p:cNvPr>
          <p:cNvSpPr/>
          <p:nvPr/>
        </p:nvSpPr>
        <p:spPr>
          <a:xfrm>
            <a:off x="8153400" y="4257578"/>
            <a:ext cx="5029200" cy="4678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A. a chemical element</a:t>
            </a:r>
          </a:p>
        </p:txBody>
      </p:sp>
      <p:sp>
        <p:nvSpPr>
          <p:cNvPr id="20" name="Rounded Rectangle 34">
            <a:extLst>
              <a:ext uri="{FF2B5EF4-FFF2-40B4-BE49-F238E27FC236}">
                <a16:creationId xmlns:a16="http://schemas.microsoft.com/office/drawing/2014/main" id="{FA6FAF86-A26B-767D-1CE9-CF31D0A7EBD5}"/>
              </a:ext>
            </a:extLst>
          </p:cNvPr>
          <p:cNvSpPr/>
          <p:nvPr/>
        </p:nvSpPr>
        <p:spPr>
          <a:xfrm>
            <a:off x="8153400" y="5154875"/>
            <a:ext cx="5029200" cy="4363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B. a technology</a:t>
            </a:r>
          </a:p>
        </p:txBody>
      </p:sp>
      <p:sp>
        <p:nvSpPr>
          <p:cNvPr id="21" name="Rounded Rectangle 35">
            <a:extLst>
              <a:ext uri="{FF2B5EF4-FFF2-40B4-BE49-F238E27FC236}">
                <a16:creationId xmlns:a16="http://schemas.microsoft.com/office/drawing/2014/main" id="{FFF9E277-2502-7BD5-5FC2-6D261175F74E}"/>
              </a:ext>
            </a:extLst>
          </p:cNvPr>
          <p:cNvSpPr/>
          <p:nvPr/>
        </p:nvSpPr>
        <p:spPr>
          <a:xfrm>
            <a:off x="8153400" y="5963294"/>
            <a:ext cx="3923212" cy="5193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A. the weather</a:t>
            </a:r>
          </a:p>
        </p:txBody>
      </p:sp>
      <p:sp>
        <p:nvSpPr>
          <p:cNvPr id="22" name="Rounded Rectangle 36">
            <a:extLst>
              <a:ext uri="{FF2B5EF4-FFF2-40B4-BE49-F238E27FC236}">
                <a16:creationId xmlns:a16="http://schemas.microsoft.com/office/drawing/2014/main" id="{9FE77822-ACEC-7115-515A-24E7F8E861FF}"/>
              </a:ext>
            </a:extLst>
          </p:cNvPr>
          <p:cNvSpPr/>
          <p:nvPr/>
        </p:nvSpPr>
        <p:spPr>
          <a:xfrm>
            <a:off x="8153400" y="6813190"/>
            <a:ext cx="3923212" cy="5193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B. a medicine</a:t>
            </a:r>
          </a:p>
        </p:txBody>
      </p:sp>
      <p:sp>
        <p:nvSpPr>
          <p:cNvPr id="23" name="Rounded Rectangle 39">
            <a:extLst>
              <a:ext uri="{FF2B5EF4-FFF2-40B4-BE49-F238E27FC236}">
                <a16:creationId xmlns:a16="http://schemas.microsoft.com/office/drawing/2014/main" id="{444D06F4-68AF-3B34-E55A-CB422D7D81C0}"/>
              </a:ext>
            </a:extLst>
          </p:cNvPr>
          <p:cNvSpPr/>
          <p:nvPr/>
        </p:nvSpPr>
        <p:spPr>
          <a:xfrm>
            <a:off x="8153399" y="7761901"/>
            <a:ext cx="3923211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A. a planet</a:t>
            </a:r>
          </a:p>
        </p:txBody>
      </p:sp>
      <p:sp>
        <p:nvSpPr>
          <p:cNvPr id="24" name="Rounded Rectangle 40">
            <a:extLst>
              <a:ext uri="{FF2B5EF4-FFF2-40B4-BE49-F238E27FC236}">
                <a16:creationId xmlns:a16="http://schemas.microsoft.com/office/drawing/2014/main" id="{284B2570-EBB7-1696-1230-09A49A099CA8}"/>
              </a:ext>
            </a:extLst>
          </p:cNvPr>
          <p:cNvSpPr/>
          <p:nvPr/>
        </p:nvSpPr>
        <p:spPr>
          <a:xfrm>
            <a:off x="8188036" y="8497794"/>
            <a:ext cx="3888574" cy="519303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B. a technology</a:t>
            </a:r>
          </a:p>
        </p:txBody>
      </p:sp>
    </p:spTree>
    <p:extLst>
      <p:ext uri="{BB962C8B-B14F-4D97-AF65-F5344CB8AC3E}">
        <p14:creationId xmlns:p14="http://schemas.microsoft.com/office/powerpoint/2010/main" val="916631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304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1516" t="8179" r="32113" b="5499"/>
          <a:stretch/>
        </p:blipFill>
        <p:spPr>
          <a:xfrm>
            <a:off x="7901396" y="2593584"/>
            <a:ext cx="1242604" cy="2953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8562255" y="4349683"/>
            <a:ext cx="1163494" cy="1163494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641532" y="3405188"/>
            <a:ext cx="731044" cy="7310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1398" y="7186091"/>
            <a:ext cx="2414224" cy="14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5" name="hammer.wav"/>
          </p:stSnd>
        </p:sndAc>
      </p:transition>
    </mc:Choice>
    <mc:Fallback xmlns="">
      <p:transition spd="slow">
        <p:checker/>
        <p:sndAc>
          <p:stSnd>
            <p:snd r:embed="rId11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45" y="-23308"/>
            <a:ext cx="18371890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0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1" y="1125615"/>
            <a:ext cx="2480814" cy="1785130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9"/>
            <a:ext cx="1814512" cy="1757362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8" y="2447328"/>
            <a:ext cx="3383972" cy="80984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1"/>
            <a:ext cx="1543050" cy="157775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9" y="8301036"/>
            <a:ext cx="1785938" cy="186758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11997757" y="3143621"/>
            <a:ext cx="4992450" cy="228648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sym typeface="Arial"/>
              </a:rPr>
              <a:t>A. a device</a:t>
            </a:r>
          </a:p>
        </p:txBody>
      </p:sp>
      <p:sp>
        <p:nvSpPr>
          <p:cNvPr id="73" name="CMsPham"/>
          <p:cNvSpPr/>
          <p:nvPr/>
        </p:nvSpPr>
        <p:spPr>
          <a:xfrm>
            <a:off x="11997757" y="6000137"/>
            <a:ext cx="4992450" cy="228648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sym typeface="Arial"/>
              </a:rPr>
              <a:t>B. a new area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4620" y="8236498"/>
            <a:ext cx="2258764" cy="152718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41F566-1A18-839D-4A45-E8CCFC5CF0D3}"/>
              </a:ext>
            </a:extLst>
          </p:cNvPr>
          <p:cNvSpPr/>
          <p:nvPr/>
        </p:nvSpPr>
        <p:spPr>
          <a:xfrm>
            <a:off x="2315910" y="6774176"/>
            <a:ext cx="5019011" cy="2286484"/>
          </a:xfrm>
          <a:prstGeom prst="ellipse">
            <a:avLst/>
          </a:prstGeom>
          <a:solidFill>
            <a:srgbClr val="FBCDC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E5BA0-446E-FD24-5C4A-8460A4852BE6}"/>
              </a:ext>
            </a:extLst>
          </p:cNvPr>
          <p:cNvSpPr txBox="1"/>
          <p:nvPr/>
        </p:nvSpPr>
        <p:spPr>
          <a:xfrm>
            <a:off x="48834" y="3493692"/>
            <a:ext cx="987419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alibri"/>
                <a:cs typeface="Arial" panose="020B0604020202020204" pitchFamily="34" charset="0"/>
              </a:rPr>
              <a:t>1. Choose the option that best completes this word.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6D96749-17D0-11A0-D09A-8FBE36A46D97}"/>
              </a:ext>
            </a:extLst>
          </p:cNvPr>
          <p:cNvSpPr/>
          <p:nvPr/>
        </p:nvSpPr>
        <p:spPr>
          <a:xfrm>
            <a:off x="4114800" y="5430105"/>
            <a:ext cx="1371600" cy="1371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hammer.wav"/>
          </p:stSnd>
        </p:sndAc>
      </p:transition>
    </mc:Choice>
    <mc:Fallback xmlns="">
      <p:transition spd="slow">
        <p:checker/>
        <p:sndAc>
          <p:stSnd>
            <p:snd r:embed="rId10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45" y="-23308"/>
            <a:ext cx="18371890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0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1" y="1125615"/>
            <a:ext cx="2480814" cy="1785130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9"/>
            <a:ext cx="1814512" cy="1757362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8" y="2447328"/>
            <a:ext cx="3383972" cy="80984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1"/>
            <a:ext cx="1543050" cy="157775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9" y="8301036"/>
            <a:ext cx="1785938" cy="186758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11049000" y="3143621"/>
            <a:ext cx="7238999" cy="228648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sym typeface="Arial"/>
              </a:rPr>
              <a:t>A. a chemical element</a:t>
            </a:r>
          </a:p>
        </p:txBody>
      </p:sp>
      <p:sp>
        <p:nvSpPr>
          <p:cNvPr id="73" name="CMsPham"/>
          <p:cNvSpPr/>
          <p:nvPr/>
        </p:nvSpPr>
        <p:spPr>
          <a:xfrm>
            <a:off x="11049000" y="6000137"/>
            <a:ext cx="7238999" cy="228648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sym typeface="Arial"/>
              </a:rPr>
              <a:t>B. a technology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4620" y="8236498"/>
            <a:ext cx="2258764" cy="1527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E5BA0-446E-FD24-5C4A-8460A4852BE6}"/>
              </a:ext>
            </a:extLst>
          </p:cNvPr>
          <p:cNvSpPr txBox="1"/>
          <p:nvPr/>
        </p:nvSpPr>
        <p:spPr>
          <a:xfrm>
            <a:off x="48834" y="3493692"/>
            <a:ext cx="987419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alibri"/>
                <a:cs typeface="Arial" panose="020B0604020202020204" pitchFamily="34" charset="0"/>
              </a:rPr>
              <a:t>2. Choose the option that best completes this word.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6D96749-17D0-11A0-D09A-8FBE36A46D97}"/>
              </a:ext>
            </a:extLst>
          </p:cNvPr>
          <p:cNvSpPr/>
          <p:nvPr/>
        </p:nvSpPr>
        <p:spPr>
          <a:xfrm>
            <a:off x="4114800" y="5430105"/>
            <a:ext cx="1371600" cy="1371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D98AA9-E173-43BA-4FB1-B8588CB168A5}"/>
              </a:ext>
            </a:extLst>
          </p:cNvPr>
          <p:cNvSpPr/>
          <p:nvPr/>
        </p:nvSpPr>
        <p:spPr>
          <a:xfrm>
            <a:off x="1603564" y="6777893"/>
            <a:ext cx="6382564" cy="2286484"/>
          </a:xfrm>
          <a:prstGeom prst="ellipse">
            <a:avLst/>
          </a:prstGeom>
          <a:solidFill>
            <a:srgbClr val="FBCDC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discover</a:t>
            </a:r>
          </a:p>
        </p:txBody>
      </p:sp>
    </p:spTree>
    <p:extLst>
      <p:ext uri="{BB962C8B-B14F-4D97-AF65-F5344CB8AC3E}">
        <p14:creationId xmlns:p14="http://schemas.microsoft.com/office/powerpoint/2010/main" val="396835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3" name="hammer.wav"/>
          </p:stSnd>
        </p:sndAc>
      </p:transition>
    </mc:Choice>
    <mc:Fallback>
      <p:transition spd="slow">
        <p:checker/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45" y="-23308"/>
            <a:ext cx="18371890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0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1" y="1125615"/>
            <a:ext cx="2480814" cy="1785130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9"/>
            <a:ext cx="1814512" cy="1757362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8" y="2447328"/>
            <a:ext cx="3383972" cy="80984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1"/>
            <a:ext cx="1543050" cy="157775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9" y="8301036"/>
            <a:ext cx="1785938" cy="186758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10689991" y="6114567"/>
            <a:ext cx="7238999" cy="228648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sym typeface="Arial"/>
              </a:rPr>
              <a:t>B. a medicine</a:t>
            </a:r>
          </a:p>
        </p:txBody>
      </p:sp>
      <p:sp>
        <p:nvSpPr>
          <p:cNvPr id="73" name="CMsPham"/>
          <p:cNvSpPr/>
          <p:nvPr/>
        </p:nvSpPr>
        <p:spPr>
          <a:xfrm>
            <a:off x="10600392" y="3319946"/>
            <a:ext cx="7238999" cy="228648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sym typeface="Arial"/>
              </a:rPr>
              <a:t>A. the weather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4620" y="8236498"/>
            <a:ext cx="2258764" cy="1527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E5BA0-446E-FD24-5C4A-8460A4852BE6}"/>
              </a:ext>
            </a:extLst>
          </p:cNvPr>
          <p:cNvSpPr txBox="1"/>
          <p:nvPr/>
        </p:nvSpPr>
        <p:spPr>
          <a:xfrm>
            <a:off x="48834" y="3493692"/>
            <a:ext cx="987419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alibri"/>
                <a:cs typeface="Arial" panose="020B0604020202020204" pitchFamily="34" charset="0"/>
              </a:rPr>
              <a:t>2. Choose the option that best completes this word.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6D96749-17D0-11A0-D09A-8FBE36A46D97}"/>
              </a:ext>
            </a:extLst>
          </p:cNvPr>
          <p:cNvSpPr/>
          <p:nvPr/>
        </p:nvSpPr>
        <p:spPr>
          <a:xfrm>
            <a:off x="4114800" y="5430105"/>
            <a:ext cx="1371600" cy="1371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D98AA9-E173-43BA-4FB1-B8588CB168A5}"/>
              </a:ext>
            </a:extLst>
          </p:cNvPr>
          <p:cNvSpPr/>
          <p:nvPr/>
        </p:nvSpPr>
        <p:spPr>
          <a:xfrm>
            <a:off x="1532508" y="6713604"/>
            <a:ext cx="6382564" cy="2286484"/>
          </a:xfrm>
          <a:prstGeom prst="ellipse">
            <a:avLst/>
          </a:prstGeom>
          <a:solidFill>
            <a:srgbClr val="FBCDC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273611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3" name="hammer.wav"/>
          </p:stSnd>
        </p:sndAc>
      </p:transition>
    </mc:Choice>
    <mc:Fallback>
      <p:transition spd="slow">
        <p:checker/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45" y="-23308"/>
            <a:ext cx="18371890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0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1" y="1125615"/>
            <a:ext cx="2480814" cy="1785130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9"/>
            <a:ext cx="1814512" cy="1757362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8" y="2447328"/>
            <a:ext cx="3383972" cy="80984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1"/>
            <a:ext cx="1543050" cy="157775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9" y="8301036"/>
            <a:ext cx="1785938" cy="186758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10689991" y="6114567"/>
            <a:ext cx="7238999" cy="228648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sym typeface="Arial"/>
              </a:rPr>
              <a:t>B. a technology</a:t>
            </a:r>
          </a:p>
        </p:txBody>
      </p:sp>
      <p:sp>
        <p:nvSpPr>
          <p:cNvPr id="73" name="CMsPham"/>
          <p:cNvSpPr/>
          <p:nvPr/>
        </p:nvSpPr>
        <p:spPr>
          <a:xfrm>
            <a:off x="10600392" y="3319946"/>
            <a:ext cx="7238999" cy="228648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sym typeface="Arial"/>
              </a:rPr>
              <a:t>A. a planet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4620" y="8236498"/>
            <a:ext cx="2258764" cy="1527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E5BA0-446E-FD24-5C4A-8460A4852BE6}"/>
              </a:ext>
            </a:extLst>
          </p:cNvPr>
          <p:cNvSpPr txBox="1"/>
          <p:nvPr/>
        </p:nvSpPr>
        <p:spPr>
          <a:xfrm>
            <a:off x="48834" y="3493692"/>
            <a:ext cx="987419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alibri"/>
                <a:cs typeface="Arial" panose="020B0604020202020204" pitchFamily="34" charset="0"/>
              </a:rPr>
              <a:t>2. Choose the option that best completes this word.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6D96749-17D0-11A0-D09A-8FBE36A46D97}"/>
              </a:ext>
            </a:extLst>
          </p:cNvPr>
          <p:cNvSpPr/>
          <p:nvPr/>
        </p:nvSpPr>
        <p:spPr>
          <a:xfrm>
            <a:off x="4114800" y="5430105"/>
            <a:ext cx="1371600" cy="1371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D98AA9-E173-43BA-4FB1-B8588CB168A5}"/>
              </a:ext>
            </a:extLst>
          </p:cNvPr>
          <p:cNvSpPr/>
          <p:nvPr/>
        </p:nvSpPr>
        <p:spPr>
          <a:xfrm>
            <a:off x="1532508" y="6713604"/>
            <a:ext cx="6382564" cy="2286484"/>
          </a:xfrm>
          <a:prstGeom prst="ellipse">
            <a:avLst/>
          </a:prstGeom>
          <a:solidFill>
            <a:srgbClr val="FBCDC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</a:t>
            </a:r>
          </a:p>
        </p:txBody>
      </p:sp>
    </p:spTree>
    <p:extLst>
      <p:ext uri="{BB962C8B-B14F-4D97-AF65-F5344CB8AC3E}">
        <p14:creationId xmlns:p14="http://schemas.microsoft.com/office/powerpoint/2010/main" val="246228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3" name="hammer.wav"/>
          </p:stSnd>
        </p:sndAc>
      </p:transition>
    </mc:Choice>
    <mc:Fallback>
      <p:transition spd="slow">
        <p:checker/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3013" r="-4009"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Check again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60050-9AF5-E7E3-821E-8C67EDD7FD43}"/>
              </a:ext>
            </a:extLst>
          </p:cNvPr>
          <p:cNvSpPr txBox="1"/>
          <p:nvPr/>
        </p:nvSpPr>
        <p:spPr>
          <a:xfrm>
            <a:off x="2368710" y="1317424"/>
            <a:ext cx="1381727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2. Choose the option that best completes each phrase.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F76890-E8FD-B953-5B0C-835D2B3BEAB3}"/>
              </a:ext>
            </a:extLst>
          </p:cNvPr>
          <p:cNvSpPr/>
          <p:nvPr/>
        </p:nvSpPr>
        <p:spPr>
          <a:xfrm>
            <a:off x="3171426" y="2493265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07BED8-7E50-30E1-18BD-5F640046B809}"/>
              </a:ext>
            </a:extLst>
          </p:cNvPr>
          <p:cNvSpPr/>
          <p:nvPr/>
        </p:nvSpPr>
        <p:spPr>
          <a:xfrm>
            <a:off x="3122858" y="4058839"/>
            <a:ext cx="2744542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discover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DE8ABB-F22C-FF7C-BE81-7B7DC529347A}"/>
              </a:ext>
            </a:extLst>
          </p:cNvPr>
          <p:cNvSpPr/>
          <p:nvPr/>
        </p:nvSpPr>
        <p:spPr>
          <a:xfrm>
            <a:off x="3122858" y="5708233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B6970D-CF0C-0838-AD4B-C53BBD3EBB6B}"/>
              </a:ext>
            </a:extLst>
          </p:cNvPr>
          <p:cNvSpPr/>
          <p:nvPr/>
        </p:nvSpPr>
        <p:spPr>
          <a:xfrm>
            <a:off x="3064248" y="7379636"/>
            <a:ext cx="2803152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57DAC-E43C-A5D1-C4C5-57053516F97D}"/>
              </a:ext>
            </a:extLst>
          </p:cNvPr>
          <p:cNvSpPr txBox="1"/>
          <p:nvPr/>
        </p:nvSpPr>
        <p:spPr>
          <a:xfrm>
            <a:off x="2514600" y="2493591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54848-AF3D-47E3-A4CD-8521FCF9C93F}"/>
              </a:ext>
            </a:extLst>
          </p:cNvPr>
          <p:cNvSpPr txBox="1"/>
          <p:nvPr/>
        </p:nvSpPr>
        <p:spPr>
          <a:xfrm>
            <a:off x="2523124" y="4122481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14E2D-B117-16F4-BD74-24FCC5BB2E71}"/>
              </a:ext>
            </a:extLst>
          </p:cNvPr>
          <p:cNvSpPr txBox="1"/>
          <p:nvPr/>
        </p:nvSpPr>
        <p:spPr>
          <a:xfrm>
            <a:off x="2523124" y="57125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CC33E-6F05-9032-5263-234CAF3BB321}"/>
              </a:ext>
            </a:extLst>
          </p:cNvPr>
          <p:cNvSpPr txBox="1"/>
          <p:nvPr/>
        </p:nvSpPr>
        <p:spPr>
          <a:xfrm>
            <a:off x="2514600" y="7431688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EC0C176C-115D-B8D6-E333-BA1F9FBF9AAC}"/>
              </a:ext>
            </a:extLst>
          </p:cNvPr>
          <p:cNvSpPr/>
          <p:nvPr/>
        </p:nvSpPr>
        <p:spPr>
          <a:xfrm>
            <a:off x="8153400" y="2333672"/>
            <a:ext cx="3923212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a device</a:t>
            </a: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9E88A872-6847-FCE1-6B85-3785D3BAA313}"/>
              </a:ext>
            </a:extLst>
          </p:cNvPr>
          <p:cNvSpPr/>
          <p:nvPr/>
        </p:nvSpPr>
        <p:spPr>
          <a:xfrm>
            <a:off x="8153400" y="3366131"/>
            <a:ext cx="3923212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a new area</a:t>
            </a:r>
          </a:p>
        </p:txBody>
      </p:sp>
      <p:sp>
        <p:nvSpPr>
          <p:cNvPr id="19" name="Rounded Rectangle 33">
            <a:extLst>
              <a:ext uri="{FF2B5EF4-FFF2-40B4-BE49-F238E27FC236}">
                <a16:creationId xmlns:a16="http://schemas.microsoft.com/office/drawing/2014/main" id="{276FBAED-E990-EEC6-68C0-8A604878CA97}"/>
              </a:ext>
            </a:extLst>
          </p:cNvPr>
          <p:cNvSpPr/>
          <p:nvPr/>
        </p:nvSpPr>
        <p:spPr>
          <a:xfrm>
            <a:off x="8153400" y="4257578"/>
            <a:ext cx="5029200" cy="4678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a chemical element</a:t>
            </a:r>
          </a:p>
        </p:txBody>
      </p:sp>
      <p:sp>
        <p:nvSpPr>
          <p:cNvPr id="20" name="Rounded Rectangle 34">
            <a:extLst>
              <a:ext uri="{FF2B5EF4-FFF2-40B4-BE49-F238E27FC236}">
                <a16:creationId xmlns:a16="http://schemas.microsoft.com/office/drawing/2014/main" id="{FA6FAF86-A26B-767D-1CE9-CF31D0A7EBD5}"/>
              </a:ext>
            </a:extLst>
          </p:cNvPr>
          <p:cNvSpPr/>
          <p:nvPr/>
        </p:nvSpPr>
        <p:spPr>
          <a:xfrm>
            <a:off x="8153400" y="5154875"/>
            <a:ext cx="5029200" cy="4363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a technology</a:t>
            </a:r>
          </a:p>
        </p:txBody>
      </p:sp>
      <p:sp>
        <p:nvSpPr>
          <p:cNvPr id="21" name="Rounded Rectangle 35">
            <a:extLst>
              <a:ext uri="{FF2B5EF4-FFF2-40B4-BE49-F238E27FC236}">
                <a16:creationId xmlns:a16="http://schemas.microsoft.com/office/drawing/2014/main" id="{FFF9E277-2502-7BD5-5FC2-6D261175F74E}"/>
              </a:ext>
            </a:extLst>
          </p:cNvPr>
          <p:cNvSpPr/>
          <p:nvPr/>
        </p:nvSpPr>
        <p:spPr>
          <a:xfrm>
            <a:off x="8153400" y="5963294"/>
            <a:ext cx="3923212" cy="5193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the weather</a:t>
            </a:r>
          </a:p>
        </p:txBody>
      </p:sp>
      <p:sp>
        <p:nvSpPr>
          <p:cNvPr id="22" name="Rounded Rectangle 36">
            <a:extLst>
              <a:ext uri="{FF2B5EF4-FFF2-40B4-BE49-F238E27FC236}">
                <a16:creationId xmlns:a16="http://schemas.microsoft.com/office/drawing/2014/main" id="{9FE77822-ACEC-7115-515A-24E7F8E861FF}"/>
              </a:ext>
            </a:extLst>
          </p:cNvPr>
          <p:cNvSpPr/>
          <p:nvPr/>
        </p:nvSpPr>
        <p:spPr>
          <a:xfrm>
            <a:off x="8153400" y="6813190"/>
            <a:ext cx="3923212" cy="5193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a medicine</a:t>
            </a:r>
          </a:p>
        </p:txBody>
      </p:sp>
      <p:sp>
        <p:nvSpPr>
          <p:cNvPr id="23" name="Rounded Rectangle 39">
            <a:extLst>
              <a:ext uri="{FF2B5EF4-FFF2-40B4-BE49-F238E27FC236}">
                <a16:creationId xmlns:a16="http://schemas.microsoft.com/office/drawing/2014/main" id="{444D06F4-68AF-3B34-E55A-CB422D7D81C0}"/>
              </a:ext>
            </a:extLst>
          </p:cNvPr>
          <p:cNvSpPr/>
          <p:nvPr/>
        </p:nvSpPr>
        <p:spPr>
          <a:xfrm>
            <a:off x="8153399" y="7761901"/>
            <a:ext cx="3923211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a planet</a:t>
            </a:r>
          </a:p>
        </p:txBody>
      </p:sp>
      <p:sp>
        <p:nvSpPr>
          <p:cNvPr id="24" name="Rounded Rectangle 40">
            <a:extLst>
              <a:ext uri="{FF2B5EF4-FFF2-40B4-BE49-F238E27FC236}">
                <a16:creationId xmlns:a16="http://schemas.microsoft.com/office/drawing/2014/main" id="{284B2570-EBB7-1696-1230-09A49A099CA8}"/>
              </a:ext>
            </a:extLst>
          </p:cNvPr>
          <p:cNvSpPr/>
          <p:nvPr/>
        </p:nvSpPr>
        <p:spPr>
          <a:xfrm>
            <a:off x="8188036" y="8497794"/>
            <a:ext cx="3888574" cy="519303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a technology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ABE1EF-19FF-BC83-6939-0959E5243972}"/>
              </a:ext>
            </a:extLst>
          </p:cNvPr>
          <p:cNvCxnSpPr>
            <a:cxnSpLocks/>
          </p:cNvCxnSpPr>
          <p:nvPr/>
        </p:nvCxnSpPr>
        <p:spPr>
          <a:xfrm flipV="1">
            <a:off x="5394626" y="2458303"/>
            <a:ext cx="2793410" cy="529218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C124B2-253C-5B3F-4751-B83780FCD5CF}"/>
              </a:ext>
            </a:extLst>
          </p:cNvPr>
          <p:cNvCxnSpPr>
            <a:cxnSpLocks/>
          </p:cNvCxnSpPr>
          <p:nvPr/>
        </p:nvCxnSpPr>
        <p:spPr>
          <a:xfrm flipV="1">
            <a:off x="5653280" y="4491522"/>
            <a:ext cx="2534756" cy="39912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F6C42A-BDBB-00F4-16BE-D6A322A5547F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5316420" y="6029326"/>
            <a:ext cx="2836980" cy="1043516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E20F789-E20A-1C33-8075-315E13494D86}"/>
              </a:ext>
            </a:extLst>
          </p:cNvPr>
          <p:cNvCxnSpPr>
            <a:cxnSpLocks/>
          </p:cNvCxnSpPr>
          <p:nvPr/>
        </p:nvCxnSpPr>
        <p:spPr>
          <a:xfrm>
            <a:off x="5570941" y="7872833"/>
            <a:ext cx="2582458" cy="812091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516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667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3013" r="-4009"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VOCABULARY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FF773-B87F-9998-D7B9-0CD881C88BDB}"/>
              </a:ext>
            </a:extLst>
          </p:cNvPr>
          <p:cNvSpPr txBox="1"/>
          <p:nvPr/>
        </p:nvSpPr>
        <p:spPr>
          <a:xfrm>
            <a:off x="2437742" y="1287922"/>
            <a:ext cx="1455485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Complete the sentences with the words and phrases from the box.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94AE4B6-898A-A40C-1EFF-1A9993BF7C71}"/>
              </a:ext>
            </a:extLst>
          </p:cNvPr>
          <p:cNvSpPr/>
          <p:nvPr/>
        </p:nvSpPr>
        <p:spPr>
          <a:xfrm>
            <a:off x="195429" y="3032900"/>
            <a:ext cx="17482971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6DD65-CDEE-CA7D-DACA-7280172663B1}"/>
              </a:ext>
            </a:extLst>
          </p:cNvPr>
          <p:cNvSpPr txBox="1"/>
          <p:nvPr/>
        </p:nvSpPr>
        <p:spPr>
          <a:xfrm>
            <a:off x="332664" y="3006960"/>
            <a:ext cx="218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invented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CC85D-6C2B-3341-4662-DF7C8F42F399}"/>
              </a:ext>
            </a:extLst>
          </p:cNvPr>
          <p:cNvSpPr txBox="1"/>
          <p:nvPr/>
        </p:nvSpPr>
        <p:spPr>
          <a:xfrm>
            <a:off x="2854345" y="3006960"/>
            <a:ext cx="2017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created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CD5D5-17F7-ADA7-D94F-3DDF68BCCA7A}"/>
              </a:ext>
            </a:extLst>
          </p:cNvPr>
          <p:cNvSpPr txBox="1"/>
          <p:nvPr/>
        </p:nvSpPr>
        <p:spPr>
          <a:xfrm>
            <a:off x="5601549" y="3029581"/>
            <a:ext cx="354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experiments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ABF88-A5EE-BB68-B35B-6CD4A6537549}"/>
              </a:ext>
            </a:extLst>
          </p:cNvPr>
          <p:cNvSpPr txBox="1"/>
          <p:nvPr/>
        </p:nvSpPr>
        <p:spPr>
          <a:xfrm>
            <a:off x="9277350" y="3008799"/>
            <a:ext cx="292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discovered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F6F76-F46C-B0CE-CCE8-3945D098FB78}"/>
              </a:ext>
            </a:extLst>
          </p:cNvPr>
          <p:cNvSpPr txBox="1"/>
          <p:nvPr/>
        </p:nvSpPr>
        <p:spPr>
          <a:xfrm>
            <a:off x="12883730" y="3011398"/>
            <a:ext cx="4395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fingerprint scanner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5B94E8-60E6-ED59-1F5C-34CFF1C98690}"/>
              </a:ext>
            </a:extLst>
          </p:cNvPr>
          <p:cNvSpPr txBox="1">
            <a:spLocks/>
          </p:cNvSpPr>
          <p:nvPr/>
        </p:nvSpPr>
        <p:spPr>
          <a:xfrm>
            <a:off x="1771226" y="5402792"/>
            <a:ext cx="15581129" cy="40839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chemeClr val="accent2"/>
                </a:solidFill>
              </a:rPr>
              <a:t>1. </a:t>
            </a:r>
            <a:r>
              <a:rPr lang="en-US" sz="4000" dirty="0"/>
              <a:t>Marie Curie and Pierre Curie __________ radium and polonium.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chemeClr val="accent2"/>
                </a:solidFill>
              </a:rPr>
              <a:t>2. </a:t>
            </a:r>
            <a:r>
              <a:rPr lang="en-US" sz="4000" dirty="0"/>
              <a:t>Thomas Edison _________ the light bulb in 1880.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chemeClr val="accent2"/>
                </a:solidFill>
              </a:rPr>
              <a:t>3. </a:t>
            </a:r>
            <a:r>
              <a:rPr lang="en-US" sz="4000" dirty="0"/>
              <a:t>Sarah Gilbert is the creator of a vaccine. She ______ it in 2020.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chemeClr val="accent2"/>
                </a:solidFill>
              </a:rPr>
              <a:t>4. </a:t>
            </a:r>
            <a:r>
              <a:rPr lang="en-US" sz="4000" dirty="0"/>
              <a:t>Scientists have carried out many __________ to find a cure for cancer.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chemeClr val="accent2"/>
                </a:solidFill>
              </a:rPr>
              <a:t>5. </a:t>
            </a:r>
            <a:r>
              <a:rPr lang="en-US" sz="4000" dirty="0"/>
              <a:t>Scan your finger on this _______________ to check attendance, please. </a:t>
            </a:r>
          </a:p>
        </p:txBody>
      </p:sp>
    </p:spTree>
    <p:extLst>
      <p:ext uri="{BB962C8B-B14F-4D97-AF65-F5344CB8AC3E}">
        <p14:creationId xmlns:p14="http://schemas.microsoft.com/office/powerpoint/2010/main" val="1308894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32655"/>
            <a:ext cx="18288000" cy="10319657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3150750" y="3503181"/>
            <a:ext cx="12255801" cy="2256387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51" y="669896"/>
            <a:ext cx="6400799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072" y="4303229"/>
            <a:ext cx="14300825" cy="4547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7" y="669896"/>
            <a:ext cx="7590179" cy="213073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7440" y="8457506"/>
            <a:ext cx="2058222" cy="8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667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4" y="0"/>
                </a:lnTo>
                <a:lnTo>
                  <a:pt x="18471334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1766">
            <a:off x="3036900" y="-1610762"/>
            <a:ext cx="3261914" cy="41148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4522" y="1542025"/>
            <a:ext cx="16038957" cy="7202950"/>
          </a:xfrm>
          <a:custGeom>
            <a:avLst/>
            <a:gdLst/>
            <a:ahLst/>
            <a:cxnLst/>
            <a:rect l="l" t="t" r="r" b="b"/>
            <a:pathLst>
              <a:path w="16038957" h="7202950">
                <a:moveTo>
                  <a:pt x="0" y="0"/>
                </a:moveTo>
                <a:lnTo>
                  <a:pt x="16038956" y="0"/>
                </a:lnTo>
                <a:lnTo>
                  <a:pt x="16038956" y="7202950"/>
                </a:lnTo>
                <a:lnTo>
                  <a:pt x="0" y="7202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696411" y="4335950"/>
            <a:ext cx="6133823" cy="6167464"/>
          </a:xfrm>
          <a:custGeom>
            <a:avLst/>
            <a:gdLst/>
            <a:ahLst/>
            <a:cxnLst/>
            <a:rect l="l" t="t" r="r" b="b"/>
            <a:pathLst>
              <a:path w="6133823" h="6167464">
                <a:moveTo>
                  <a:pt x="6133823" y="0"/>
                </a:moveTo>
                <a:lnTo>
                  <a:pt x="0" y="0"/>
                </a:lnTo>
                <a:lnTo>
                  <a:pt x="0" y="6167463"/>
                </a:lnTo>
                <a:lnTo>
                  <a:pt x="6133823" y="6167463"/>
                </a:lnTo>
                <a:lnTo>
                  <a:pt x="61338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32020" y="-1833701"/>
            <a:ext cx="5407699" cy="3667403"/>
          </a:xfrm>
          <a:custGeom>
            <a:avLst/>
            <a:gdLst/>
            <a:ahLst/>
            <a:cxnLst/>
            <a:rect l="l" t="t" r="r" b="b"/>
            <a:pathLst>
              <a:path w="5407699" h="3667403">
                <a:moveTo>
                  <a:pt x="0" y="0"/>
                </a:moveTo>
                <a:lnTo>
                  <a:pt x="5407699" y="0"/>
                </a:lnTo>
                <a:lnTo>
                  <a:pt x="5407699" y="3667402"/>
                </a:lnTo>
                <a:lnTo>
                  <a:pt x="0" y="36674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56672">
            <a:off x="13579078" y="3602562"/>
            <a:ext cx="2505011" cy="1626836"/>
          </a:xfrm>
          <a:custGeom>
            <a:avLst/>
            <a:gdLst/>
            <a:ahLst/>
            <a:cxnLst/>
            <a:rect l="l" t="t" r="r" b="b"/>
            <a:pathLst>
              <a:path w="2505011" h="1626836">
                <a:moveTo>
                  <a:pt x="0" y="0"/>
                </a:moveTo>
                <a:lnTo>
                  <a:pt x="2505011" y="0"/>
                </a:lnTo>
                <a:lnTo>
                  <a:pt x="2505011" y="1626836"/>
                </a:lnTo>
                <a:lnTo>
                  <a:pt x="0" y="16268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90225">
            <a:off x="2669647" y="3075177"/>
            <a:ext cx="2069138" cy="2196961"/>
          </a:xfrm>
          <a:custGeom>
            <a:avLst/>
            <a:gdLst/>
            <a:ahLst/>
            <a:cxnLst/>
            <a:rect l="l" t="t" r="r" b="b"/>
            <a:pathLst>
              <a:path w="2069138" h="2196961">
                <a:moveTo>
                  <a:pt x="0" y="0"/>
                </a:moveTo>
                <a:lnTo>
                  <a:pt x="2069138" y="0"/>
                </a:lnTo>
                <a:lnTo>
                  <a:pt x="2069138" y="2196961"/>
                </a:lnTo>
                <a:lnTo>
                  <a:pt x="0" y="21969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386807">
            <a:off x="12870955" y="7155488"/>
            <a:ext cx="1498375" cy="2765456"/>
          </a:xfrm>
          <a:custGeom>
            <a:avLst/>
            <a:gdLst/>
            <a:ahLst/>
            <a:cxnLst/>
            <a:rect l="l" t="t" r="r" b="b"/>
            <a:pathLst>
              <a:path w="1498375" h="2765456">
                <a:moveTo>
                  <a:pt x="0" y="0"/>
                </a:moveTo>
                <a:lnTo>
                  <a:pt x="1498375" y="0"/>
                </a:lnTo>
                <a:lnTo>
                  <a:pt x="1498375" y="2765457"/>
                </a:lnTo>
                <a:lnTo>
                  <a:pt x="0" y="27654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9462">
            <a:off x="14268338" y="6248888"/>
            <a:ext cx="2838694" cy="3145367"/>
          </a:xfrm>
          <a:custGeom>
            <a:avLst/>
            <a:gdLst/>
            <a:ahLst/>
            <a:cxnLst/>
            <a:rect l="l" t="t" r="r" b="b"/>
            <a:pathLst>
              <a:path w="2838694" h="3145367">
                <a:moveTo>
                  <a:pt x="0" y="0"/>
                </a:moveTo>
                <a:lnTo>
                  <a:pt x="2838694" y="0"/>
                </a:lnTo>
                <a:lnTo>
                  <a:pt x="2838694" y="3145368"/>
                </a:lnTo>
                <a:lnTo>
                  <a:pt x="0" y="314536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658040">
            <a:off x="4991704" y="8399595"/>
            <a:ext cx="2485718" cy="3426428"/>
          </a:xfrm>
          <a:custGeom>
            <a:avLst/>
            <a:gdLst/>
            <a:ahLst/>
            <a:cxnLst/>
            <a:rect l="l" t="t" r="r" b="b"/>
            <a:pathLst>
              <a:path w="2485718" h="3426428">
                <a:moveTo>
                  <a:pt x="0" y="0"/>
                </a:moveTo>
                <a:lnTo>
                  <a:pt x="2485718" y="0"/>
                </a:lnTo>
                <a:lnTo>
                  <a:pt x="2485718" y="3426428"/>
                </a:lnTo>
                <a:lnTo>
                  <a:pt x="0" y="34264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94096">
            <a:off x="8289433" y="7257742"/>
            <a:ext cx="1709135" cy="1709135"/>
          </a:xfrm>
          <a:custGeom>
            <a:avLst/>
            <a:gdLst/>
            <a:ahLst/>
            <a:cxnLst/>
            <a:rect l="l" t="t" r="r" b="b"/>
            <a:pathLst>
              <a:path w="1709135" h="1709135">
                <a:moveTo>
                  <a:pt x="0" y="0"/>
                </a:moveTo>
                <a:lnTo>
                  <a:pt x="1709134" y="0"/>
                </a:lnTo>
                <a:lnTo>
                  <a:pt x="1709134" y="1709135"/>
                </a:lnTo>
                <a:lnTo>
                  <a:pt x="0" y="17091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89649" y="1226472"/>
            <a:ext cx="1415723" cy="1348798"/>
          </a:xfrm>
          <a:custGeom>
            <a:avLst/>
            <a:gdLst/>
            <a:ahLst/>
            <a:cxnLst/>
            <a:rect l="l" t="t" r="r" b="b"/>
            <a:pathLst>
              <a:path w="1415723" h="1348798">
                <a:moveTo>
                  <a:pt x="0" y="0"/>
                </a:moveTo>
                <a:lnTo>
                  <a:pt x="1415723" y="0"/>
                </a:lnTo>
                <a:lnTo>
                  <a:pt x="1415723" y="1348798"/>
                </a:lnTo>
                <a:lnTo>
                  <a:pt x="0" y="1348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91384">
            <a:off x="543189" y="494453"/>
            <a:ext cx="2272838" cy="2095143"/>
          </a:xfrm>
          <a:custGeom>
            <a:avLst/>
            <a:gdLst/>
            <a:ahLst/>
            <a:cxnLst/>
            <a:rect l="l" t="t" r="r" b="b"/>
            <a:pathLst>
              <a:path w="2272838" h="2095143">
                <a:moveTo>
                  <a:pt x="0" y="0"/>
                </a:moveTo>
                <a:lnTo>
                  <a:pt x="2272838" y="0"/>
                </a:lnTo>
                <a:lnTo>
                  <a:pt x="2272838" y="2095144"/>
                </a:lnTo>
                <a:lnTo>
                  <a:pt x="0" y="209514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149824" y="2726977"/>
            <a:ext cx="1249562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UNIT 11</a:t>
            </a:r>
          </a:p>
          <a:p>
            <a:pPr marL="0" marR="0" lvl="0" indent="0" algn="ctr" defTabSz="914400" rtl="0" eaLnBrk="1" fontAlgn="auto" latinLnBrk="0" hangingPunct="1">
              <a:lnSpc>
                <a:spcPts val="95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81" b="0" i="0" u="none" strike="noStrike" kern="120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SCIENCE AND TECHNOLOGY</a:t>
            </a:r>
          </a:p>
          <a:p>
            <a:pPr marL="0" marR="0" lvl="0" indent="0" algn="ctr" defTabSz="914400" rtl="0" eaLnBrk="1" fontAlgn="auto" latinLnBrk="0" hangingPunct="1">
              <a:lnSpc>
                <a:spcPts val="95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81" b="0" i="0" u="none" strike="noStrike" kern="120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04880" y="6755744"/>
            <a:ext cx="10465496" cy="42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1558428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32655"/>
            <a:ext cx="18288000" cy="10319657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43" y="1032026"/>
            <a:ext cx="4195028" cy="41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998" y="464698"/>
            <a:ext cx="3447587" cy="41334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33296" y="12434717"/>
            <a:ext cx="780338" cy="782375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98315" y="12531350"/>
            <a:ext cx="780338" cy="782375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3150750" y="3503181"/>
            <a:ext cx="12255801" cy="2256387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363663" y="12483033"/>
            <a:ext cx="780338" cy="782375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2095935" y="1912608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discovered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044252" y="4531694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invented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044252" y="7150779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experiments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" pitchFamily="2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980895" y="5387804"/>
            <a:ext cx="9241971" cy="402698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1.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Marie Curie and Pierre Curie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__________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 radium and polonium.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6050320" y="9279594"/>
            <a:ext cx="1450703" cy="796719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9452090" y="1724557"/>
            <a:ext cx="1428750" cy="1613726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efin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0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32655"/>
            <a:ext cx="18288000" cy="10319657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43" y="1032026"/>
            <a:ext cx="4195028" cy="41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998" y="464698"/>
            <a:ext cx="3447587" cy="41334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33296" y="12434717"/>
            <a:ext cx="780338" cy="782375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98315" y="12531350"/>
            <a:ext cx="780338" cy="782375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3150750" y="3503181"/>
            <a:ext cx="12255801" cy="2256387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363663" y="12483033"/>
            <a:ext cx="780338" cy="782375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975625" y="4653858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invented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826634" y="2107226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fingerprint scanner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044252" y="7150779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experiments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" pitchFamily="2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980895" y="5387804"/>
            <a:ext cx="9241971" cy="402698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2.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Thomas Edison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_________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 the light bulb in 1880.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6050320" y="9279594"/>
            <a:ext cx="1450703" cy="796719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9452090" y="1724557"/>
            <a:ext cx="1428750" cy="1613726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efin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4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32655"/>
            <a:ext cx="18288000" cy="10319657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43" y="1032026"/>
            <a:ext cx="4195028" cy="41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998" y="464698"/>
            <a:ext cx="3447587" cy="41334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33296" y="12434717"/>
            <a:ext cx="780338" cy="782375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98315" y="12531350"/>
            <a:ext cx="780338" cy="782375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3150750" y="3503181"/>
            <a:ext cx="12255801" cy="2256387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363663" y="12483033"/>
            <a:ext cx="780338" cy="782375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975625" y="4653858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invented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826634" y="2107226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fingerprint scanner</a:t>
            </a:r>
            <a:endParaRPr lang="en-US" sz="6600" b="1" dirty="0">
              <a:solidFill>
                <a:prstClr val="black"/>
              </a:solidFill>
              <a:latin typeface="Josefin Sans" pitchFamily="2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044252" y="7150779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created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" pitchFamily="2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980895" y="5387804"/>
            <a:ext cx="9241971" cy="402698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3.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Sarah Gilbert is the creator of a vaccine. She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______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 it in 2020.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6050320" y="9279594"/>
            <a:ext cx="1450703" cy="796719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9452090" y="1724557"/>
            <a:ext cx="1428750" cy="1613726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efin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94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32655"/>
            <a:ext cx="18288000" cy="10319657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43" y="1032026"/>
            <a:ext cx="4195028" cy="41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998" y="464698"/>
            <a:ext cx="3447587" cy="41334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33296" y="12434717"/>
            <a:ext cx="780338" cy="782375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98315" y="12531350"/>
            <a:ext cx="780338" cy="782375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3150750" y="3503181"/>
            <a:ext cx="12255801" cy="2256387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363663" y="12483033"/>
            <a:ext cx="780338" cy="782375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2095935" y="1912608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experiments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044252" y="4531694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" pitchFamily="2" charset="0"/>
                <a:ea typeface="+mn-ea"/>
                <a:cs typeface="Arial" panose="020B0604020202020204" pitchFamily="34" charset="0"/>
              </a:rPr>
              <a:t>invented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044252" y="7150779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discovered</a:t>
            </a:r>
            <a:endParaRPr lang="en-US" sz="6600" b="1" dirty="0">
              <a:solidFill>
                <a:prstClr val="black"/>
              </a:solidFill>
              <a:latin typeface="Josefin Sans" pitchFamily="2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980895" y="5387804"/>
            <a:ext cx="9241971" cy="402698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4.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Scientists have carried out many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__________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 to find a cure for cancer.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6050320" y="9279594"/>
            <a:ext cx="1450703" cy="796719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9452090" y="1724557"/>
            <a:ext cx="1428750" cy="1613726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efin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6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32655"/>
            <a:ext cx="18288000" cy="10319657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43" y="1032026"/>
            <a:ext cx="4195028" cy="41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998" y="464698"/>
            <a:ext cx="3447587" cy="41334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33296" y="12434717"/>
            <a:ext cx="780338" cy="782375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498315" y="12531350"/>
            <a:ext cx="780338" cy="782375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3150750" y="3503181"/>
            <a:ext cx="12255801" cy="2256387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" pitchFamily="2" charset="0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8363663" y="12483033"/>
            <a:ext cx="780338" cy="782375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975625" y="4653858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" pitchFamily="2" charset="0"/>
                <a:ea typeface="+mn-ea"/>
                <a:cs typeface="Arial" panose="020B0604020202020204" pitchFamily="34" charset="0"/>
              </a:rPr>
              <a:t>invented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826634" y="2107226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created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095933" y="7006942"/>
            <a:ext cx="5456771" cy="19305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371669">
              <a:defRPr/>
            </a:pPr>
            <a:endParaRPr lang="en-US" sz="6600" b="1" dirty="0">
              <a:solidFill>
                <a:prstClr val="black"/>
              </a:solidFill>
              <a:latin typeface="Josefin Sans" pitchFamily="2" charset="0"/>
              <a:cs typeface="Arial" panose="020B0604020202020204" pitchFamily="34" charset="0"/>
            </a:endParaRPr>
          </a:p>
          <a:p>
            <a:pPr lvl="0" algn="ctr" defTabSz="1371669">
              <a:defRPr/>
            </a:pPr>
            <a:r>
              <a:rPr lang="en-US" sz="6600" b="1" dirty="0">
                <a:solidFill>
                  <a:prstClr val="black"/>
                </a:solidFill>
                <a:latin typeface="Josefin Sans" pitchFamily="2" charset="0"/>
                <a:cs typeface="Arial" panose="020B0604020202020204" pitchFamily="34" charset="0"/>
              </a:rPr>
              <a:t>fingerprint scanner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" pitchFamily="2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980895" y="5387804"/>
            <a:ext cx="9241971" cy="402698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5.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Scan your finger on this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_______________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</a:rPr>
              <a:t>to check attendance, please. 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6050320" y="9279594"/>
            <a:ext cx="1450703" cy="796719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9452090" y="1724557"/>
            <a:ext cx="1428750" cy="1613726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efin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55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667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3013" r="-4009"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Check again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FF773-B87F-9998-D7B9-0CD881C88BDB}"/>
              </a:ext>
            </a:extLst>
          </p:cNvPr>
          <p:cNvSpPr txBox="1"/>
          <p:nvPr/>
        </p:nvSpPr>
        <p:spPr>
          <a:xfrm>
            <a:off x="2437742" y="1287922"/>
            <a:ext cx="1455485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Complete the sentences with the words and phrases from the box.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94AE4B6-898A-A40C-1EFF-1A9993BF7C71}"/>
              </a:ext>
            </a:extLst>
          </p:cNvPr>
          <p:cNvSpPr/>
          <p:nvPr/>
        </p:nvSpPr>
        <p:spPr>
          <a:xfrm>
            <a:off x="195429" y="3032900"/>
            <a:ext cx="17482971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6DD65-CDEE-CA7D-DACA-7280172663B1}"/>
              </a:ext>
            </a:extLst>
          </p:cNvPr>
          <p:cNvSpPr txBox="1"/>
          <p:nvPr/>
        </p:nvSpPr>
        <p:spPr>
          <a:xfrm>
            <a:off x="332664" y="3006960"/>
            <a:ext cx="218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CC85D-6C2B-3341-4662-DF7C8F42F399}"/>
              </a:ext>
            </a:extLst>
          </p:cNvPr>
          <p:cNvSpPr txBox="1"/>
          <p:nvPr/>
        </p:nvSpPr>
        <p:spPr>
          <a:xfrm>
            <a:off x="2854345" y="3006960"/>
            <a:ext cx="2017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CD5D5-17F7-ADA7-D94F-3DDF68BCCA7A}"/>
              </a:ext>
            </a:extLst>
          </p:cNvPr>
          <p:cNvSpPr txBox="1"/>
          <p:nvPr/>
        </p:nvSpPr>
        <p:spPr>
          <a:xfrm>
            <a:off x="5601549" y="3029581"/>
            <a:ext cx="354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ABF88-A5EE-BB68-B35B-6CD4A6537549}"/>
              </a:ext>
            </a:extLst>
          </p:cNvPr>
          <p:cNvSpPr txBox="1"/>
          <p:nvPr/>
        </p:nvSpPr>
        <p:spPr>
          <a:xfrm>
            <a:off x="9277350" y="3008799"/>
            <a:ext cx="292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discovered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F6F76-F46C-B0CE-CCE8-3945D098FB78}"/>
              </a:ext>
            </a:extLst>
          </p:cNvPr>
          <p:cNvSpPr txBox="1"/>
          <p:nvPr/>
        </p:nvSpPr>
        <p:spPr>
          <a:xfrm>
            <a:off x="12883730" y="3011398"/>
            <a:ext cx="4395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fingerprint scanner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5B94E8-60E6-ED59-1F5C-34CFF1C98690}"/>
              </a:ext>
            </a:extLst>
          </p:cNvPr>
          <p:cNvSpPr txBox="1">
            <a:spLocks/>
          </p:cNvSpPr>
          <p:nvPr/>
        </p:nvSpPr>
        <p:spPr>
          <a:xfrm>
            <a:off x="1771226" y="5402792"/>
            <a:ext cx="15581129" cy="40839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Marie Curie and Pierre Curie __________ radium and polonium.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Thomas Edison _________ the light bulb in 1880.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Sarah Gilbert is the creator of a vaccine. She ______ it in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Scientists have carried out many __________ to find a cure for cancer.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Scan your finger on this _______________ to check attendance, please. </a:t>
            </a:r>
          </a:p>
        </p:txBody>
      </p:sp>
    </p:spTree>
    <p:extLst>
      <p:ext uri="{BB962C8B-B14F-4D97-AF65-F5344CB8AC3E}">
        <p14:creationId xmlns:p14="http://schemas.microsoft.com/office/powerpoint/2010/main" val="3740497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9 0.10108 L -0.05382 0.226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2.46914E-6 L 0.29279 0.305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5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0.06821 L 0.46797 0.37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4" y="15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7947 L 0.18438 0.445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1 -0.03704 L -0.31206 0.521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63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960950">
            <a:off x="15983077" y="326294"/>
            <a:ext cx="2552445" cy="3683625"/>
          </a:xfrm>
          <a:custGeom>
            <a:avLst/>
            <a:gdLst/>
            <a:ahLst/>
            <a:cxnLst/>
            <a:rect l="l" t="t" r="r" b="b"/>
            <a:pathLst>
              <a:path w="2552445" h="3683625">
                <a:moveTo>
                  <a:pt x="0" y="0"/>
                </a:moveTo>
                <a:lnTo>
                  <a:pt x="2552446" y="0"/>
                </a:lnTo>
                <a:lnTo>
                  <a:pt x="2552446" y="3683625"/>
                </a:lnTo>
                <a:lnTo>
                  <a:pt x="0" y="3683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06444">
            <a:off x="15972615" y="7923947"/>
            <a:ext cx="2573369" cy="2180931"/>
          </a:xfrm>
          <a:custGeom>
            <a:avLst/>
            <a:gdLst/>
            <a:ahLst/>
            <a:cxnLst/>
            <a:rect l="l" t="t" r="r" b="b"/>
            <a:pathLst>
              <a:path w="2573369" h="2180931">
                <a:moveTo>
                  <a:pt x="0" y="0"/>
                </a:moveTo>
                <a:lnTo>
                  <a:pt x="2573370" y="0"/>
                </a:lnTo>
                <a:lnTo>
                  <a:pt x="2573370" y="2180930"/>
                </a:lnTo>
                <a:lnTo>
                  <a:pt x="0" y="218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64576" y="-563470"/>
            <a:ext cx="6400283" cy="3992176"/>
          </a:xfrm>
          <a:custGeom>
            <a:avLst/>
            <a:gdLst/>
            <a:ahLst/>
            <a:cxnLst/>
            <a:rect l="l" t="t" r="r" b="b"/>
            <a:pathLst>
              <a:path w="6400283" h="3992176">
                <a:moveTo>
                  <a:pt x="0" y="0"/>
                </a:moveTo>
                <a:lnTo>
                  <a:pt x="6400282" y="0"/>
                </a:lnTo>
                <a:lnTo>
                  <a:pt x="6400282" y="3992177"/>
                </a:lnTo>
                <a:lnTo>
                  <a:pt x="0" y="399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45396" flipH="1" flipV="1">
            <a:off x="-279382" y="7046405"/>
            <a:ext cx="3013730" cy="5562253"/>
          </a:xfrm>
          <a:custGeom>
            <a:avLst/>
            <a:gdLst/>
            <a:ahLst/>
            <a:cxnLst/>
            <a:rect l="l" t="t" r="r" b="b"/>
            <a:pathLst>
              <a:path w="3013730" h="5562253">
                <a:moveTo>
                  <a:pt x="3013729" y="5562253"/>
                </a:moveTo>
                <a:lnTo>
                  <a:pt x="0" y="5562253"/>
                </a:lnTo>
                <a:lnTo>
                  <a:pt x="0" y="0"/>
                </a:lnTo>
                <a:lnTo>
                  <a:pt x="3013729" y="0"/>
                </a:lnTo>
                <a:lnTo>
                  <a:pt x="3013729" y="556225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253215" y="5200650"/>
            <a:ext cx="3781570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199">
                <a:solidFill>
                  <a:srgbClr val="FFFFFF"/>
                </a:solidFill>
                <a:latin typeface="Lazydog"/>
              </a:rPr>
              <a:t>middle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40256" y="5200650"/>
            <a:ext cx="3781570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199">
                <a:solidFill>
                  <a:srgbClr val="FFFFFF"/>
                </a:solidFill>
                <a:latin typeface="Lazydog"/>
              </a:rPr>
              <a:t>end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228F69-2B3B-28A4-B274-7ABEE006417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28" t="1076" r="3453" b="2490"/>
          <a:stretch/>
        </p:blipFill>
        <p:spPr>
          <a:xfrm>
            <a:off x="4062967" y="1543977"/>
            <a:ext cx="10437312" cy="8830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1526468" y="7904199"/>
            <a:ext cx="5407699" cy="3667403"/>
          </a:xfrm>
          <a:custGeom>
            <a:avLst/>
            <a:gdLst/>
            <a:ahLst/>
            <a:cxnLst/>
            <a:rect l="l" t="t" r="r" b="b"/>
            <a:pathLst>
              <a:path w="5407699" h="3667403">
                <a:moveTo>
                  <a:pt x="5407698" y="3667403"/>
                </a:moveTo>
                <a:lnTo>
                  <a:pt x="0" y="3667403"/>
                </a:lnTo>
                <a:lnTo>
                  <a:pt x="0" y="0"/>
                </a:lnTo>
                <a:lnTo>
                  <a:pt x="5407698" y="0"/>
                </a:lnTo>
                <a:lnTo>
                  <a:pt x="5407698" y="36674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48472" y="7421543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63795" y="-80863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7" y="0"/>
                </a:lnTo>
                <a:lnTo>
                  <a:pt x="3621657" y="2963174"/>
                </a:lnTo>
                <a:lnTo>
                  <a:pt x="0" y="29631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7600">
            <a:off x="150819" y="7432813"/>
            <a:ext cx="2721779" cy="2144535"/>
          </a:xfrm>
          <a:custGeom>
            <a:avLst/>
            <a:gdLst/>
            <a:ahLst/>
            <a:cxnLst/>
            <a:rect l="l" t="t" r="r" b="b"/>
            <a:pathLst>
              <a:path w="2721779" h="2144535">
                <a:moveTo>
                  <a:pt x="0" y="0"/>
                </a:moveTo>
                <a:lnTo>
                  <a:pt x="2721779" y="0"/>
                </a:lnTo>
                <a:lnTo>
                  <a:pt x="2721779" y="2144535"/>
                </a:lnTo>
                <a:lnTo>
                  <a:pt x="0" y="21445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13836" y="-2519990"/>
            <a:ext cx="5407699" cy="3667403"/>
          </a:xfrm>
          <a:custGeom>
            <a:avLst/>
            <a:gdLst/>
            <a:ahLst/>
            <a:cxnLst/>
            <a:rect l="l" t="t" r="r" b="b"/>
            <a:pathLst>
              <a:path w="5407699" h="3667403">
                <a:moveTo>
                  <a:pt x="0" y="0"/>
                </a:moveTo>
                <a:lnTo>
                  <a:pt x="5407699" y="0"/>
                </a:lnTo>
                <a:lnTo>
                  <a:pt x="5407699" y="3667402"/>
                </a:lnTo>
                <a:lnTo>
                  <a:pt x="0" y="36674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9AE4E-E8B2-4B83-5B57-54D319061749}"/>
              </a:ext>
            </a:extLst>
          </p:cNvPr>
          <p:cNvSpPr txBox="1"/>
          <p:nvPr/>
        </p:nvSpPr>
        <p:spPr>
          <a:xfrm>
            <a:off x="1692514" y="978249"/>
            <a:ext cx="17530668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4. Listen and repeat the sentences. Pay attention to the bold syllables.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8A1E07-E77A-F6BE-82D6-382B752F659A}"/>
              </a:ext>
            </a:extLst>
          </p:cNvPr>
          <p:cNvSpPr/>
          <p:nvPr/>
        </p:nvSpPr>
        <p:spPr>
          <a:xfrm>
            <a:off x="2212853" y="1821161"/>
            <a:ext cx="13045991" cy="562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45"/>
              </a:spcBef>
              <a:buSzPts val="1100"/>
              <a:tabLst>
                <a:tab pos="586105" algn="l"/>
              </a:tabLst>
            </a:pPr>
            <a:r>
              <a:rPr lang="en-US" sz="48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1.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I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 have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a</a:t>
            </a:r>
            <a:r>
              <a:rPr lang="en-US" sz="4800" spc="-5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>
              <a:lnSpc>
                <a:spcPct val="150000"/>
              </a:lnSpc>
              <a:spcBef>
                <a:spcPts val="230"/>
              </a:spcBef>
              <a:buSzPts val="1100"/>
              <a:tabLst>
                <a:tab pos="586105" algn="l"/>
              </a:tabLst>
            </a:pPr>
            <a:r>
              <a:rPr lang="en-US" sz="48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2.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4800" spc="-8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4800" spc="-7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call</a:t>
            </a:r>
            <a:r>
              <a:rPr lang="en-US" sz="4800" b="1" spc="-1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4800" spc="-8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every</a:t>
            </a:r>
            <a:r>
              <a:rPr lang="en-US" sz="4800" spc="-8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day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?</a:t>
            </a:r>
            <a:r>
              <a:rPr lang="en-US" sz="4800" spc="-5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4800" spc="-7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4800" spc="-7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4800" spc="-1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</a:t>
            </a:r>
            <a:r>
              <a:rPr lang="en-US" sz="4800" b="1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.</a:t>
            </a:r>
            <a:endParaRPr lang="en-US" sz="4800" dirty="0">
              <a:solidFill>
                <a:prstClr val="black"/>
              </a:solidFill>
              <a:ea typeface="Times New Roman" panose="02020603050405020304" pitchFamily="18" charset="0"/>
              <a:cs typeface="DejaVu Serif"/>
            </a:endParaRPr>
          </a:p>
          <a:p>
            <a:pPr>
              <a:lnSpc>
                <a:spcPct val="150000"/>
              </a:lnSpc>
              <a:spcBef>
                <a:spcPts val="210"/>
              </a:spcBef>
              <a:buSzPts val="1100"/>
              <a:tabLst>
                <a:tab pos="586105" algn="l"/>
              </a:tabLst>
            </a:pPr>
            <a:r>
              <a:rPr lang="en-US" sz="48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3.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They</a:t>
            </a:r>
            <a:r>
              <a:rPr lang="en-US" sz="4800" spc="-8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are</a:t>
            </a:r>
            <a:r>
              <a:rPr lang="en-US" sz="4800" spc="-7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not</a:t>
            </a:r>
            <a:r>
              <a:rPr lang="en-US" sz="4800" b="1" spc="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fa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mil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iar</a:t>
            </a:r>
            <a:r>
              <a:rPr lang="en-US" sz="4800" spc="-7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4800" spc="-7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that</a:t>
            </a:r>
            <a:r>
              <a:rPr lang="en-US" sz="4800" spc="-6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new</a:t>
            </a:r>
            <a:r>
              <a:rPr lang="en-US" sz="4800" b="1" spc="-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>
              <a:lnSpc>
                <a:spcPct val="150000"/>
              </a:lnSpc>
              <a:spcBef>
                <a:spcPts val="225"/>
              </a:spcBef>
              <a:buSzPts val="1100"/>
              <a:tabLst>
                <a:tab pos="586105" algn="l"/>
              </a:tabLst>
            </a:pPr>
            <a:r>
              <a:rPr lang="en-US" sz="48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4.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4800" spc="-1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4800" spc="-8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lend</a:t>
            </a:r>
            <a:r>
              <a:rPr lang="en-US" sz="4800" b="1" spc="-1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4800" spc="-8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your</a:t>
            </a:r>
            <a:r>
              <a:rPr lang="en-US" sz="4800" spc="-7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lap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top?</a:t>
            </a:r>
            <a:r>
              <a:rPr lang="en-US" sz="4800" spc="-6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4800" spc="-9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Yes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4800" spc="-9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4800" spc="-8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.</a:t>
            </a:r>
          </a:p>
          <a:p>
            <a:pPr>
              <a:lnSpc>
                <a:spcPct val="150000"/>
              </a:lnSpc>
              <a:spcBef>
                <a:spcPts val="215"/>
              </a:spcBef>
              <a:buSzPts val="1100"/>
              <a:tabLst>
                <a:tab pos="586740" algn="l"/>
              </a:tabLst>
            </a:pPr>
            <a:r>
              <a:rPr lang="en-US" sz="48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5.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Who</a:t>
            </a:r>
            <a:r>
              <a:rPr lang="en-US" sz="4800" b="1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4800" spc="-7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4800" spc="-7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work</a:t>
            </a:r>
            <a:r>
              <a:rPr lang="en-US" sz="4800" b="1" spc="-1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4800" spc="-9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on</a:t>
            </a:r>
            <a:r>
              <a:rPr lang="en-US" sz="4800" spc="-75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48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Sun</a:t>
            </a:r>
            <a:r>
              <a:rPr lang="en-US" sz="4800" dirty="0">
                <a:solidFill>
                  <a:prstClr val="black"/>
                </a:solidFill>
                <a:ea typeface="Times New Roman" panose="02020603050405020304" pitchFamily="18" charset="0"/>
                <a:cs typeface="DejaVu Serif"/>
              </a:rPr>
              <a:t>days?</a:t>
            </a:r>
          </a:p>
        </p:txBody>
      </p:sp>
      <p:pic>
        <p:nvPicPr>
          <p:cNvPr id="16" name="Track 69">
            <a:hlinkClick r:id="" action="ppaction://media"/>
            <a:extLst>
              <a:ext uri="{FF2B5EF4-FFF2-40B4-BE49-F238E27FC236}">
                <a16:creationId xmlns:a16="http://schemas.microsoft.com/office/drawing/2014/main" id="{A078EBC1-0DD6-BE75-7A0E-69D0BF628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6932" y="672956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BDCCCC-1C32-F770-7AA9-F19CB9D17D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866" y="5143501"/>
            <a:ext cx="7150557" cy="4566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72F7E4-6516-59DC-E684-DBCE6AE099FA}"/>
              </a:ext>
            </a:extLst>
          </p:cNvPr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1088587" y="792103"/>
            <a:ext cx="16998581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cs typeface="Arial" panose="020B0604020202020204" pitchFamily="34" charset="0"/>
              </a:rPr>
              <a:t>5. Listen and repeat the sentences. How many stressed words are there in each sentence?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5180" y="2958503"/>
            <a:ext cx="12623073" cy="6779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spcBef>
                <a:spcPts val="353"/>
              </a:spcBef>
              <a:buSzPts val="1100"/>
              <a:tabLst>
                <a:tab pos="1048703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1. He is an</a:t>
            </a:r>
            <a:r>
              <a:rPr lang="en-US" sz="4800" spc="-3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defTabSz="1371600">
              <a:lnSpc>
                <a:spcPct val="150000"/>
              </a:lnSpc>
              <a:spcBef>
                <a:spcPts val="338"/>
              </a:spcBef>
              <a:buSzPts val="1100"/>
              <a:tabLst>
                <a:tab pos="1048703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4800" spc="-127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4800" spc="-1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4800" spc="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800" spc="-13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4800" spc="-12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4800" spc="-13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4800" spc="-12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defTabSz="1371600">
              <a:lnSpc>
                <a:spcPct val="150000"/>
              </a:lnSpc>
              <a:spcBef>
                <a:spcPts val="338"/>
              </a:spcBef>
              <a:buSzPts val="1100"/>
              <a:tabLst>
                <a:tab pos="1048703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3. She likes learning</a:t>
            </a:r>
            <a:r>
              <a:rPr lang="en-US" sz="4800" spc="-22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defTabSz="1371600">
              <a:lnSpc>
                <a:spcPct val="150000"/>
              </a:lnSpc>
              <a:spcBef>
                <a:spcPts val="323"/>
              </a:spcBef>
              <a:buSzPts val="1100"/>
              <a:tabLst>
                <a:tab pos="1048703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4800" spc="-15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4800" spc="-15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4800" spc="-16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4800" spc="-15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4800" spc="-3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4800" spc="-15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480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4800" spc="263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4800" spc="263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- No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4800" spc="-15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4800" spc="-127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defTabSz="1371600">
              <a:lnSpc>
                <a:spcPct val="150000"/>
              </a:lnSpc>
              <a:spcBef>
                <a:spcPts val="338"/>
              </a:spcBef>
              <a:buSzPts val="1100"/>
              <a:tabLst>
                <a:tab pos="882015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5. What did he</a:t>
            </a:r>
            <a:r>
              <a:rPr lang="en-US" sz="4800" spc="-233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</a:p>
        </p:txBody>
      </p:sp>
      <p:pic>
        <p:nvPicPr>
          <p:cNvPr id="3" name="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186" y="807939"/>
            <a:ext cx="914400" cy="914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43727" y="2958503"/>
            <a:ext cx="15912599" cy="6779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spcBef>
                <a:spcPts val="353"/>
              </a:spcBef>
              <a:buSzPts val="1100"/>
              <a:tabLst>
                <a:tab pos="1048703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1. He is an</a:t>
            </a:r>
            <a:r>
              <a:rPr lang="en-US" sz="4800" spc="-3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defTabSz="1371600">
              <a:lnSpc>
                <a:spcPct val="150000"/>
              </a:lnSpc>
              <a:spcBef>
                <a:spcPts val="338"/>
              </a:spcBef>
              <a:buSzPts val="1100"/>
              <a:tabLst>
                <a:tab pos="1048703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4800" spc="-127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4800" spc="-15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4800" spc="8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800" spc="-13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4800" spc="-12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4800" spc="-13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4800" spc="-12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defTabSz="1371600">
              <a:lnSpc>
                <a:spcPct val="150000"/>
              </a:lnSpc>
              <a:spcBef>
                <a:spcPts val="338"/>
              </a:spcBef>
              <a:buSzPts val="1100"/>
              <a:tabLst>
                <a:tab pos="1048703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likes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lear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ning</a:t>
            </a:r>
            <a:r>
              <a:rPr lang="en-US" sz="4800" spc="-22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line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defTabSz="1371600">
              <a:lnSpc>
                <a:spcPct val="150000"/>
              </a:lnSpc>
              <a:spcBef>
                <a:spcPts val="323"/>
              </a:spcBef>
              <a:buSzPts val="1100"/>
              <a:tabLst>
                <a:tab pos="1048703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4800" spc="-15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4800" spc="-15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4800" spc="-165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ten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dance</a:t>
            </a:r>
            <a:r>
              <a:rPr lang="en-US" sz="4800" spc="-15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4800" spc="-3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4800" spc="-15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4800" spc="263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4800" spc="263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4800" spc="-158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4800" spc="-127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defTabSz="1371600">
              <a:lnSpc>
                <a:spcPct val="150000"/>
              </a:lnSpc>
              <a:spcBef>
                <a:spcPts val="338"/>
              </a:spcBef>
              <a:buSzPts val="1100"/>
              <a:tabLst>
                <a:tab pos="882015" algn="l"/>
              </a:tabLst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did he</a:t>
            </a:r>
            <a:r>
              <a:rPr lang="en-US" sz="4800" spc="-233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7468" y="3274981"/>
            <a:ext cx="4697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7030A0"/>
                </a:solidFill>
                <a:latin typeface="Calibri" panose="020F0502020204030204"/>
              </a:rPr>
              <a:t>→ 1 stressed words</a:t>
            </a:r>
            <a:endParaRPr lang="en-US" sz="42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58848" y="4448429"/>
            <a:ext cx="4697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7030A0"/>
                </a:solidFill>
                <a:latin typeface="Calibri" panose="020F0502020204030204"/>
              </a:rPr>
              <a:t>→ 6 stressed words</a:t>
            </a:r>
            <a:endParaRPr lang="en-US" sz="42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78734" y="5533774"/>
            <a:ext cx="4697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7030A0"/>
                </a:solidFill>
                <a:latin typeface="Calibri" panose="020F0502020204030204"/>
              </a:rPr>
              <a:t>→ 3 stressed words</a:t>
            </a:r>
            <a:endParaRPr lang="en-US" sz="42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0135" y="7792567"/>
            <a:ext cx="4697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7030A0"/>
                </a:solidFill>
                <a:latin typeface="Calibri" panose="020F0502020204030204"/>
              </a:rPr>
              <a:t>→ 6 stressed words</a:t>
            </a:r>
            <a:endParaRPr lang="en-US" sz="42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5264" y="8893874"/>
            <a:ext cx="4697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7030A0"/>
                </a:solidFill>
                <a:latin typeface="Calibri" panose="020F0502020204030204"/>
              </a:rPr>
              <a:t>→ 2 stressed words</a:t>
            </a:r>
            <a:endParaRPr lang="en-US" sz="4200" b="1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62550" y="7710221"/>
            <a:ext cx="3346232" cy="857064"/>
          </a:xfrm>
          <a:custGeom>
            <a:avLst/>
            <a:gdLst/>
            <a:ahLst/>
            <a:cxnLst/>
            <a:rect l="l" t="t" r="r" b="b"/>
            <a:pathLst>
              <a:path w="3346232" h="857064">
                <a:moveTo>
                  <a:pt x="0" y="0"/>
                </a:moveTo>
                <a:lnTo>
                  <a:pt x="3346232" y="0"/>
                </a:lnTo>
                <a:lnTo>
                  <a:pt x="3346232" y="857063"/>
                </a:lnTo>
                <a:lnTo>
                  <a:pt x="0" y="857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85884">
            <a:off x="1510727" y="7689766"/>
            <a:ext cx="2514431" cy="2249272"/>
          </a:xfrm>
          <a:custGeom>
            <a:avLst/>
            <a:gdLst/>
            <a:ahLst/>
            <a:cxnLst/>
            <a:rect l="l" t="t" r="r" b="b"/>
            <a:pathLst>
              <a:path w="2514431" h="2249272">
                <a:moveTo>
                  <a:pt x="0" y="0"/>
                </a:moveTo>
                <a:lnTo>
                  <a:pt x="2514430" y="0"/>
                </a:lnTo>
                <a:lnTo>
                  <a:pt x="2514430" y="2249273"/>
                </a:lnTo>
                <a:lnTo>
                  <a:pt x="0" y="2249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4389" y="655428"/>
            <a:ext cx="1651365" cy="3047821"/>
          </a:xfrm>
          <a:custGeom>
            <a:avLst/>
            <a:gdLst/>
            <a:ahLst/>
            <a:cxnLst/>
            <a:rect l="l" t="t" r="r" b="b"/>
            <a:pathLst>
              <a:path w="1651365" h="3047821">
                <a:moveTo>
                  <a:pt x="0" y="0"/>
                </a:moveTo>
                <a:lnTo>
                  <a:pt x="1651365" y="0"/>
                </a:lnTo>
                <a:lnTo>
                  <a:pt x="1651365" y="3047821"/>
                </a:lnTo>
                <a:lnTo>
                  <a:pt x="0" y="3047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66862" y="7049482"/>
            <a:ext cx="2318416" cy="2208818"/>
          </a:xfrm>
          <a:custGeom>
            <a:avLst/>
            <a:gdLst/>
            <a:ahLst/>
            <a:cxnLst/>
            <a:rect l="l" t="t" r="r" b="b"/>
            <a:pathLst>
              <a:path w="2318416" h="2208818">
                <a:moveTo>
                  <a:pt x="0" y="0"/>
                </a:moveTo>
                <a:lnTo>
                  <a:pt x="2318417" y="0"/>
                </a:lnTo>
                <a:lnTo>
                  <a:pt x="2318417" y="2208819"/>
                </a:lnTo>
                <a:lnTo>
                  <a:pt x="0" y="2208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559075">
            <a:off x="16210188" y="-1506069"/>
            <a:ext cx="3422615" cy="3730371"/>
          </a:xfrm>
          <a:custGeom>
            <a:avLst/>
            <a:gdLst/>
            <a:ahLst/>
            <a:cxnLst/>
            <a:rect l="l" t="t" r="r" b="b"/>
            <a:pathLst>
              <a:path w="3422615" h="3730371">
                <a:moveTo>
                  <a:pt x="0" y="0"/>
                </a:moveTo>
                <a:lnTo>
                  <a:pt x="3422615" y="0"/>
                </a:lnTo>
                <a:lnTo>
                  <a:pt x="3422615" y="3730371"/>
                </a:lnTo>
                <a:lnTo>
                  <a:pt x="0" y="3730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30546" y="669025"/>
            <a:ext cx="2488319" cy="2221390"/>
          </a:xfrm>
          <a:custGeom>
            <a:avLst/>
            <a:gdLst/>
            <a:ahLst/>
            <a:cxnLst/>
            <a:rect l="l" t="t" r="r" b="b"/>
            <a:pathLst>
              <a:path w="2488319" h="2221390">
                <a:moveTo>
                  <a:pt x="0" y="0"/>
                </a:moveTo>
                <a:lnTo>
                  <a:pt x="2488319" y="0"/>
                </a:lnTo>
                <a:lnTo>
                  <a:pt x="2488319" y="2221390"/>
                </a:lnTo>
                <a:lnTo>
                  <a:pt x="0" y="22213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807024">
            <a:off x="-1470583" y="7200900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9" y="0"/>
                </a:lnTo>
                <a:lnTo>
                  <a:pt x="3775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21766">
            <a:off x="-254067" y="-1698284"/>
            <a:ext cx="3261914" cy="41148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386807">
            <a:off x="16203477" y="5934990"/>
            <a:ext cx="2878309" cy="5312315"/>
          </a:xfrm>
          <a:custGeom>
            <a:avLst/>
            <a:gdLst/>
            <a:ahLst/>
            <a:cxnLst/>
            <a:rect l="l" t="t" r="r" b="b"/>
            <a:pathLst>
              <a:path w="2878309" h="5312315">
                <a:moveTo>
                  <a:pt x="0" y="0"/>
                </a:moveTo>
                <a:lnTo>
                  <a:pt x="2878309" y="0"/>
                </a:lnTo>
                <a:lnTo>
                  <a:pt x="2878309" y="5312315"/>
                </a:lnTo>
                <a:lnTo>
                  <a:pt x="0" y="53123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3B6E24-D818-822C-A41D-C620DAE68A1B}"/>
              </a:ext>
            </a:extLst>
          </p:cNvPr>
          <p:cNvSpPr txBox="1"/>
          <p:nvPr/>
        </p:nvSpPr>
        <p:spPr>
          <a:xfrm>
            <a:off x="3195713" y="2551205"/>
            <a:ext cx="13826661" cy="506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What have we learnt in this lesson?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words and phrases related to new technologies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new verb phrases that are used to talk about inventions, discoveries, creation, and development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sentences stress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95FA00-D489-2452-51BE-5CB17E376499}"/>
              </a:ext>
            </a:extLst>
          </p:cNvPr>
          <p:cNvSpPr txBox="1"/>
          <p:nvPr/>
        </p:nvSpPr>
        <p:spPr>
          <a:xfrm>
            <a:off x="3198619" y="221705"/>
            <a:ext cx="11284526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Wrap - 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667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4" y="0"/>
                </a:lnTo>
                <a:lnTo>
                  <a:pt x="18471334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575561">
            <a:off x="15449155" y="-991120"/>
            <a:ext cx="4339868" cy="4730102"/>
          </a:xfrm>
          <a:custGeom>
            <a:avLst/>
            <a:gdLst/>
            <a:ahLst/>
            <a:cxnLst/>
            <a:rect l="l" t="t" r="r" b="b"/>
            <a:pathLst>
              <a:path w="4339868" h="4730102">
                <a:moveTo>
                  <a:pt x="0" y="0"/>
                </a:moveTo>
                <a:lnTo>
                  <a:pt x="4339868" y="0"/>
                </a:lnTo>
                <a:lnTo>
                  <a:pt x="4339868" y="4730102"/>
                </a:lnTo>
                <a:lnTo>
                  <a:pt x="0" y="47301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0928" y="1028700"/>
            <a:ext cx="14566144" cy="8179741"/>
          </a:xfrm>
          <a:custGeom>
            <a:avLst/>
            <a:gdLst/>
            <a:ahLst/>
            <a:cxnLst/>
            <a:rect l="l" t="t" r="r" b="b"/>
            <a:pathLst>
              <a:path w="14566144" h="8179741">
                <a:moveTo>
                  <a:pt x="0" y="0"/>
                </a:moveTo>
                <a:lnTo>
                  <a:pt x="14566144" y="0"/>
                </a:lnTo>
                <a:lnTo>
                  <a:pt x="14566144" y="8179741"/>
                </a:lnTo>
                <a:lnTo>
                  <a:pt x="0" y="8179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33103">
            <a:off x="13870266" y="787940"/>
            <a:ext cx="3725389" cy="2756788"/>
          </a:xfrm>
          <a:custGeom>
            <a:avLst/>
            <a:gdLst/>
            <a:ahLst/>
            <a:cxnLst/>
            <a:rect l="l" t="t" r="r" b="b"/>
            <a:pathLst>
              <a:path w="3725389" h="2756788">
                <a:moveTo>
                  <a:pt x="0" y="0"/>
                </a:moveTo>
                <a:lnTo>
                  <a:pt x="3725389" y="0"/>
                </a:lnTo>
                <a:lnTo>
                  <a:pt x="3725389" y="2756788"/>
                </a:lnTo>
                <a:lnTo>
                  <a:pt x="0" y="2756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75561">
            <a:off x="-570730" y="6778941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9" y="0"/>
                </a:lnTo>
                <a:lnTo>
                  <a:pt x="3775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1028700"/>
            <a:ext cx="3179138" cy="2676256"/>
          </a:xfrm>
          <a:custGeom>
            <a:avLst/>
            <a:gdLst/>
            <a:ahLst/>
            <a:cxnLst/>
            <a:rect l="l" t="t" r="r" b="b"/>
            <a:pathLst>
              <a:path w="3179138" h="2676256">
                <a:moveTo>
                  <a:pt x="0" y="0"/>
                </a:moveTo>
                <a:lnTo>
                  <a:pt x="3179138" y="0"/>
                </a:lnTo>
                <a:lnTo>
                  <a:pt x="3179138" y="2676256"/>
                </a:lnTo>
                <a:lnTo>
                  <a:pt x="0" y="2676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13919499" y="7797304"/>
            <a:ext cx="5407699" cy="3667403"/>
          </a:xfrm>
          <a:custGeom>
            <a:avLst/>
            <a:gdLst/>
            <a:ahLst/>
            <a:cxnLst/>
            <a:rect l="l" t="t" r="r" b="b"/>
            <a:pathLst>
              <a:path w="5407699" h="3667403">
                <a:moveTo>
                  <a:pt x="0" y="3667403"/>
                </a:moveTo>
                <a:lnTo>
                  <a:pt x="5407699" y="3667403"/>
                </a:lnTo>
                <a:lnTo>
                  <a:pt x="5407699" y="0"/>
                </a:lnTo>
                <a:lnTo>
                  <a:pt x="0" y="0"/>
                </a:lnTo>
                <a:lnTo>
                  <a:pt x="0" y="3667403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530">
            <a:off x="14209972" y="5917347"/>
            <a:ext cx="2821729" cy="3712802"/>
          </a:xfrm>
          <a:custGeom>
            <a:avLst/>
            <a:gdLst/>
            <a:ahLst/>
            <a:cxnLst/>
            <a:rect l="l" t="t" r="r" b="b"/>
            <a:pathLst>
              <a:path w="2821729" h="3712802">
                <a:moveTo>
                  <a:pt x="0" y="0"/>
                </a:moveTo>
                <a:lnTo>
                  <a:pt x="2821729" y="0"/>
                </a:lnTo>
                <a:lnTo>
                  <a:pt x="2821729" y="3712801"/>
                </a:lnTo>
                <a:lnTo>
                  <a:pt x="0" y="37128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680476" y="804522"/>
            <a:ext cx="10927046" cy="112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WARM - UP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255A15-0CB4-FBD4-FBF1-BC74945E720F}"/>
              </a:ext>
            </a:extLst>
          </p:cNvPr>
          <p:cNvSpPr/>
          <p:nvPr/>
        </p:nvSpPr>
        <p:spPr>
          <a:xfrm>
            <a:off x="2618269" y="3247302"/>
            <a:ext cx="13346979" cy="5742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</a:rPr>
              <a:t>RULE: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4400" dirty="0"/>
              <a:t>Work in 2 teams.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4400" dirty="0"/>
              <a:t>Receive the pictures of things and strips of paper with the phrases.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4400" dirty="0"/>
              <a:t>Stick the phrases to the right pictures.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4400" dirty="0"/>
              <a:t>The team with the most correct answers wins.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20146" y="1486806"/>
            <a:ext cx="13839154" cy="7771494"/>
          </a:xfrm>
          <a:custGeom>
            <a:avLst/>
            <a:gdLst/>
            <a:ahLst/>
            <a:cxnLst/>
            <a:rect l="l" t="t" r="r" b="b"/>
            <a:pathLst>
              <a:path w="13839154" h="7771494">
                <a:moveTo>
                  <a:pt x="0" y="0"/>
                </a:moveTo>
                <a:lnTo>
                  <a:pt x="13839154" y="0"/>
                </a:lnTo>
                <a:lnTo>
                  <a:pt x="13839154" y="7771494"/>
                </a:lnTo>
                <a:lnTo>
                  <a:pt x="0" y="777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93108" y="-805392"/>
            <a:ext cx="3516115" cy="2876821"/>
          </a:xfrm>
          <a:custGeom>
            <a:avLst/>
            <a:gdLst/>
            <a:ahLst/>
            <a:cxnLst/>
            <a:rect l="l" t="t" r="r" b="b"/>
            <a:pathLst>
              <a:path w="3516115" h="2876821">
                <a:moveTo>
                  <a:pt x="0" y="0"/>
                </a:moveTo>
                <a:lnTo>
                  <a:pt x="3516115" y="0"/>
                </a:lnTo>
                <a:lnTo>
                  <a:pt x="3516115" y="2876822"/>
                </a:lnTo>
                <a:lnTo>
                  <a:pt x="0" y="2876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3067" y="1028700"/>
            <a:ext cx="9375412" cy="2897855"/>
          </a:xfrm>
          <a:custGeom>
            <a:avLst/>
            <a:gdLst/>
            <a:ahLst/>
            <a:cxnLst/>
            <a:rect l="l" t="t" r="r" b="b"/>
            <a:pathLst>
              <a:path w="9375412" h="2897855">
                <a:moveTo>
                  <a:pt x="0" y="0"/>
                </a:moveTo>
                <a:lnTo>
                  <a:pt x="9375412" y="0"/>
                </a:lnTo>
                <a:lnTo>
                  <a:pt x="9375412" y="2897855"/>
                </a:lnTo>
                <a:lnTo>
                  <a:pt x="0" y="2897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23634">
            <a:off x="14772709" y="7578436"/>
            <a:ext cx="4106335" cy="3359728"/>
          </a:xfrm>
          <a:custGeom>
            <a:avLst/>
            <a:gdLst/>
            <a:ahLst/>
            <a:cxnLst/>
            <a:rect l="l" t="t" r="r" b="b"/>
            <a:pathLst>
              <a:path w="4106335" h="3359728">
                <a:moveTo>
                  <a:pt x="0" y="0"/>
                </a:moveTo>
                <a:lnTo>
                  <a:pt x="4106334" y="0"/>
                </a:lnTo>
                <a:lnTo>
                  <a:pt x="4106334" y="3359728"/>
                </a:lnTo>
                <a:lnTo>
                  <a:pt x="0" y="3359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462391" flipH="1" flipV="1">
            <a:off x="-865269" y="6877878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52166" y="0"/>
                </a:lnTo>
                <a:lnTo>
                  <a:pt x="4952166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384183" y="-805392"/>
            <a:ext cx="4883386" cy="4057650"/>
          </a:xfrm>
          <a:custGeom>
            <a:avLst/>
            <a:gdLst/>
            <a:ahLst/>
            <a:cxnLst/>
            <a:rect l="l" t="t" r="r" b="b"/>
            <a:pathLst>
              <a:path w="4883386" h="4057650">
                <a:moveTo>
                  <a:pt x="0" y="0"/>
                </a:moveTo>
                <a:lnTo>
                  <a:pt x="4883386" y="0"/>
                </a:lnTo>
                <a:lnTo>
                  <a:pt x="4883386" y="4057650"/>
                </a:lnTo>
                <a:lnTo>
                  <a:pt x="0" y="40576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4949" y="1413368"/>
            <a:ext cx="871164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homework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0D4DE-CCBE-12D3-05ED-FC1BCD07C318}"/>
              </a:ext>
            </a:extLst>
          </p:cNvPr>
          <p:cNvSpPr txBox="1"/>
          <p:nvPr/>
        </p:nvSpPr>
        <p:spPr>
          <a:xfrm>
            <a:off x="3990217" y="4700774"/>
            <a:ext cx="12636523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/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/>
              <a:t>Do the exercises in the workbook.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DF29B9-C294-19CB-06DA-651B830CA1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718" y="1977625"/>
            <a:ext cx="4249429" cy="2965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7F0F75-529F-F853-6A89-D12F07A1A2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321" y="4278190"/>
            <a:ext cx="10688622" cy="6096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97434" y="1635688"/>
            <a:ext cx="12493131" cy="7015623"/>
          </a:xfrm>
          <a:custGeom>
            <a:avLst/>
            <a:gdLst/>
            <a:ahLst/>
            <a:cxnLst/>
            <a:rect l="l" t="t" r="r" b="b"/>
            <a:pathLst>
              <a:path w="12493131" h="7015623">
                <a:moveTo>
                  <a:pt x="0" y="0"/>
                </a:moveTo>
                <a:lnTo>
                  <a:pt x="12493132" y="0"/>
                </a:lnTo>
                <a:lnTo>
                  <a:pt x="12493132" y="7015624"/>
                </a:lnTo>
                <a:lnTo>
                  <a:pt x="0" y="7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11730">
            <a:off x="2169158" y="2264931"/>
            <a:ext cx="3346232" cy="857064"/>
          </a:xfrm>
          <a:custGeom>
            <a:avLst/>
            <a:gdLst/>
            <a:ahLst/>
            <a:cxnLst/>
            <a:rect l="l" t="t" r="r" b="b"/>
            <a:pathLst>
              <a:path w="3346232" h="857064">
                <a:moveTo>
                  <a:pt x="0" y="0"/>
                </a:moveTo>
                <a:lnTo>
                  <a:pt x="3346232" y="0"/>
                </a:lnTo>
                <a:lnTo>
                  <a:pt x="3346232" y="857063"/>
                </a:lnTo>
                <a:lnTo>
                  <a:pt x="0" y="857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12387">
            <a:off x="12772610" y="7039160"/>
            <a:ext cx="3346232" cy="857064"/>
          </a:xfrm>
          <a:custGeom>
            <a:avLst/>
            <a:gdLst/>
            <a:ahLst/>
            <a:cxnLst/>
            <a:rect l="l" t="t" r="r" b="b"/>
            <a:pathLst>
              <a:path w="3346232" h="857064">
                <a:moveTo>
                  <a:pt x="0" y="0"/>
                </a:moveTo>
                <a:lnTo>
                  <a:pt x="3346232" y="0"/>
                </a:lnTo>
                <a:lnTo>
                  <a:pt x="3346232" y="857064"/>
                </a:lnTo>
                <a:lnTo>
                  <a:pt x="0" y="857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-1526468" y="7904199"/>
            <a:ext cx="5407699" cy="3667403"/>
          </a:xfrm>
          <a:custGeom>
            <a:avLst/>
            <a:gdLst/>
            <a:ahLst/>
            <a:cxnLst/>
            <a:rect l="l" t="t" r="r" b="b"/>
            <a:pathLst>
              <a:path w="5407699" h="3667403">
                <a:moveTo>
                  <a:pt x="5407698" y="3667403"/>
                </a:moveTo>
                <a:lnTo>
                  <a:pt x="0" y="3667403"/>
                </a:lnTo>
                <a:lnTo>
                  <a:pt x="0" y="0"/>
                </a:lnTo>
                <a:lnTo>
                  <a:pt x="5407698" y="0"/>
                </a:lnTo>
                <a:lnTo>
                  <a:pt x="5407698" y="366740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10711">
            <a:off x="1667922" y="6066483"/>
            <a:ext cx="3640837" cy="2985487"/>
          </a:xfrm>
          <a:custGeom>
            <a:avLst/>
            <a:gdLst/>
            <a:ahLst/>
            <a:cxnLst/>
            <a:rect l="l" t="t" r="r" b="b"/>
            <a:pathLst>
              <a:path w="3640837" h="2985487">
                <a:moveTo>
                  <a:pt x="0" y="0"/>
                </a:moveTo>
                <a:lnTo>
                  <a:pt x="3640838" y="0"/>
                </a:lnTo>
                <a:lnTo>
                  <a:pt x="3640838" y="2985487"/>
                </a:lnTo>
                <a:lnTo>
                  <a:pt x="0" y="2985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86307">
            <a:off x="13417161" y="975006"/>
            <a:ext cx="3041475" cy="3037674"/>
          </a:xfrm>
          <a:custGeom>
            <a:avLst/>
            <a:gdLst/>
            <a:ahLst/>
            <a:cxnLst/>
            <a:rect l="l" t="t" r="r" b="b"/>
            <a:pathLst>
              <a:path w="3041475" h="3037674">
                <a:moveTo>
                  <a:pt x="0" y="0"/>
                </a:moveTo>
                <a:lnTo>
                  <a:pt x="3041475" y="0"/>
                </a:lnTo>
                <a:lnTo>
                  <a:pt x="3041475" y="3037674"/>
                </a:lnTo>
                <a:lnTo>
                  <a:pt x="0" y="30376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42274" y="3972258"/>
            <a:ext cx="10603452" cy="176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5"/>
              </a:lnSpc>
            </a:pPr>
            <a:r>
              <a:rPr lang="en-US" sz="13155" dirty="0">
                <a:solidFill>
                  <a:srgbClr val="4F3B20"/>
                </a:solidFill>
                <a:latin typeface="Lazydog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25846" y="6042943"/>
            <a:ext cx="10036307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4F3B20"/>
                </a:solidFill>
                <a:latin typeface="Lazydog"/>
              </a:rPr>
              <a:t>do you have any question for me?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448472" y="7421543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62420" y="-452887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7" y="0"/>
                </a:lnTo>
                <a:lnTo>
                  <a:pt x="3621657" y="2963174"/>
                </a:lnTo>
                <a:lnTo>
                  <a:pt x="0" y="29631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24448" y="-1833701"/>
            <a:ext cx="5407699" cy="3667403"/>
          </a:xfrm>
          <a:custGeom>
            <a:avLst/>
            <a:gdLst/>
            <a:ahLst/>
            <a:cxnLst/>
            <a:rect l="l" t="t" r="r" b="b"/>
            <a:pathLst>
              <a:path w="5407699" h="3667403">
                <a:moveTo>
                  <a:pt x="0" y="0"/>
                </a:moveTo>
                <a:lnTo>
                  <a:pt x="5407699" y="0"/>
                </a:lnTo>
                <a:lnTo>
                  <a:pt x="5407699" y="3667402"/>
                </a:lnTo>
                <a:lnTo>
                  <a:pt x="0" y="3667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667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4" y="0"/>
                </a:lnTo>
                <a:lnTo>
                  <a:pt x="18471334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38897">
            <a:off x="15505622" y="8125239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4"/>
                </a:lnTo>
                <a:lnTo>
                  <a:pt x="0" y="2963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3972" y="-452887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7" y="0"/>
                </a:lnTo>
                <a:lnTo>
                  <a:pt x="3621657" y="2963174"/>
                </a:lnTo>
                <a:lnTo>
                  <a:pt x="0" y="2963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-1060549" y="7289801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52166" y="0"/>
                </a:lnTo>
                <a:lnTo>
                  <a:pt x="4952166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06167">
            <a:off x="429597" y="7030847"/>
            <a:ext cx="2448910" cy="2574413"/>
          </a:xfrm>
          <a:custGeom>
            <a:avLst/>
            <a:gdLst/>
            <a:ahLst/>
            <a:cxnLst/>
            <a:rect l="l" t="t" r="r" b="b"/>
            <a:pathLst>
              <a:path w="2448910" h="2574413">
                <a:moveTo>
                  <a:pt x="0" y="0"/>
                </a:moveTo>
                <a:lnTo>
                  <a:pt x="2448910" y="0"/>
                </a:lnTo>
                <a:lnTo>
                  <a:pt x="2448910" y="2574412"/>
                </a:lnTo>
                <a:lnTo>
                  <a:pt x="0" y="2574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84183" y="-805392"/>
            <a:ext cx="4883386" cy="4057650"/>
          </a:xfrm>
          <a:custGeom>
            <a:avLst/>
            <a:gdLst/>
            <a:ahLst/>
            <a:cxnLst/>
            <a:rect l="l" t="t" r="r" b="b"/>
            <a:pathLst>
              <a:path w="4883386" h="4057650">
                <a:moveTo>
                  <a:pt x="0" y="0"/>
                </a:moveTo>
                <a:lnTo>
                  <a:pt x="4883386" y="0"/>
                </a:lnTo>
                <a:lnTo>
                  <a:pt x="4883386" y="4057650"/>
                </a:lnTo>
                <a:lnTo>
                  <a:pt x="0" y="4057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69977" y="93637"/>
            <a:ext cx="10114206" cy="112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WARM - 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070BFD-51CD-1A84-CC89-7335AF1AA0F5}"/>
              </a:ext>
            </a:extLst>
          </p:cNvPr>
          <p:cNvSpPr/>
          <p:nvPr/>
        </p:nvSpPr>
        <p:spPr>
          <a:xfrm>
            <a:off x="3995983" y="1348331"/>
            <a:ext cx="105731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GAME: LABELLING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E5019F-C012-3D50-1360-9A67812150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0858" y="2545416"/>
            <a:ext cx="4780988" cy="3186547"/>
          </a:xfrm>
          <a:prstGeom prst="rect">
            <a:avLst/>
          </a:prstGeom>
        </p:spPr>
      </p:pic>
      <p:sp>
        <p:nvSpPr>
          <p:cNvPr id="19" name="Right Arrow 8">
            <a:extLst>
              <a:ext uri="{FF2B5EF4-FFF2-40B4-BE49-F238E27FC236}">
                <a16:creationId xmlns:a16="http://schemas.microsoft.com/office/drawing/2014/main" id="{AD78FA36-8480-7E33-4A8B-0C3DDBD693B0}"/>
              </a:ext>
            </a:extLst>
          </p:cNvPr>
          <p:cNvSpPr/>
          <p:nvPr/>
        </p:nvSpPr>
        <p:spPr>
          <a:xfrm>
            <a:off x="3019311" y="3580258"/>
            <a:ext cx="625151" cy="363894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F8F45D-2244-C8DB-9E00-57858638B6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6125" y="2575408"/>
            <a:ext cx="4320705" cy="3156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DCF186-3440-9C60-C2FD-A728BA659E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1109" y="2592358"/>
            <a:ext cx="4968541" cy="31396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6C2EF5-D964-37ED-BA6F-108EC7A7F8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9732" y="6772439"/>
            <a:ext cx="2893566" cy="2340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9361B1-879A-2425-D860-522B54D4FE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0992" y="6798491"/>
            <a:ext cx="4225837" cy="2340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F8CCCC-5383-0789-1A5B-140297B770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99392" y="6856219"/>
            <a:ext cx="4670258" cy="225170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1F3DA08-5E79-B60F-89F0-91E27AC1B1A8}"/>
              </a:ext>
            </a:extLst>
          </p:cNvPr>
          <p:cNvSpPr/>
          <p:nvPr/>
        </p:nvSpPr>
        <p:spPr>
          <a:xfrm>
            <a:off x="1590948" y="5892462"/>
            <a:ext cx="41376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Computer screen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45CDBE-9CE4-179F-B864-A7632C87CEE5}"/>
              </a:ext>
            </a:extLst>
          </p:cNvPr>
          <p:cNvSpPr/>
          <p:nvPr/>
        </p:nvSpPr>
        <p:spPr>
          <a:xfrm>
            <a:off x="6508433" y="5900270"/>
            <a:ext cx="38731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Breakout rooms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312AFB-6B41-F7A8-551C-ACAFF3DE7432}"/>
              </a:ext>
            </a:extLst>
          </p:cNvPr>
          <p:cNvSpPr/>
          <p:nvPr/>
        </p:nvSpPr>
        <p:spPr>
          <a:xfrm>
            <a:off x="11987509" y="5868748"/>
            <a:ext cx="34547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Robot teacher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697C55-9D1A-AA02-DA5B-BAB1B4919A36}"/>
              </a:ext>
            </a:extLst>
          </p:cNvPr>
          <p:cNvSpPr/>
          <p:nvPr/>
        </p:nvSpPr>
        <p:spPr>
          <a:xfrm>
            <a:off x="3130512" y="9314438"/>
            <a:ext cx="29017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Online class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9CB1A5-01C9-7A8E-54B2-A21753803CD8}"/>
              </a:ext>
            </a:extLst>
          </p:cNvPr>
          <p:cNvSpPr/>
          <p:nvPr/>
        </p:nvSpPr>
        <p:spPr>
          <a:xfrm>
            <a:off x="6753224" y="9215314"/>
            <a:ext cx="4225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3D contact lenses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CDAE7E-A5A6-F7A8-485C-241F37534A30}"/>
              </a:ext>
            </a:extLst>
          </p:cNvPr>
          <p:cNvSpPr/>
          <p:nvPr/>
        </p:nvSpPr>
        <p:spPr>
          <a:xfrm>
            <a:off x="11931269" y="9215313"/>
            <a:ext cx="28103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Connection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013" r="-4009"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VOCABULARY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Google Shape;1881;p31">
            <a:extLst>
              <a:ext uri="{FF2B5EF4-FFF2-40B4-BE49-F238E27FC236}">
                <a16:creationId xmlns:a16="http://schemas.microsoft.com/office/drawing/2014/main" id="{8EC56E7C-BA34-FD1B-3B5B-6D026A572C25}"/>
              </a:ext>
            </a:extLst>
          </p:cNvPr>
          <p:cNvSpPr txBox="1">
            <a:spLocks/>
          </p:cNvSpPr>
          <p:nvPr/>
        </p:nvSpPr>
        <p:spPr>
          <a:xfrm>
            <a:off x="838200" y="1842543"/>
            <a:ext cx="1143642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 recognition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(n)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64613C-0607-5FD5-F0BA-0F6DBC50F920}"/>
              </a:ext>
            </a:extLst>
          </p:cNvPr>
          <p:cNvSpPr/>
          <p:nvPr/>
        </p:nvSpPr>
        <p:spPr>
          <a:xfrm>
            <a:off x="1876665" y="4352426"/>
            <a:ext cx="66451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công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nghệ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nhận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diện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gương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mặt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4F92E3-9688-F543-E965-DB4B6B5D39F1}"/>
              </a:ext>
            </a:extLst>
          </p:cNvPr>
          <p:cNvSpPr/>
          <p:nvPr/>
        </p:nvSpPr>
        <p:spPr>
          <a:xfrm>
            <a:off x="2015986" y="3172294"/>
            <a:ext cx="61141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/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feɪsˌrekəɡˈnɪʃn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/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801D3B-C64F-8BB2-9E4D-AE1DA824DB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77994" y="3271464"/>
            <a:ext cx="6645132" cy="4878878"/>
          </a:xfrm>
          <a:prstGeom prst="rect">
            <a:avLst/>
          </a:prstGeom>
        </p:spPr>
      </p:pic>
      <p:pic>
        <p:nvPicPr>
          <p:cNvPr id="21" name="face recognition">
            <a:hlinkClick r:id="" action="ppaction://media"/>
            <a:extLst>
              <a:ext uri="{FF2B5EF4-FFF2-40B4-BE49-F238E27FC236}">
                <a16:creationId xmlns:a16="http://schemas.microsoft.com/office/drawing/2014/main" id="{A9128270-C54A-3D64-38F3-0BAAC42A8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5836" y="2384385"/>
            <a:ext cx="639128" cy="6391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1B93F4-D50D-6A83-49F2-76C80A5539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75" y="6370972"/>
            <a:ext cx="3992035" cy="3992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2BCA7181-53D2-2C74-B5D5-827A33F15141}"/>
              </a:ext>
            </a:extLst>
          </p:cNvPr>
          <p:cNvSpPr txBox="1">
            <a:spLocks/>
          </p:cNvSpPr>
          <p:nvPr/>
        </p:nvSpPr>
        <p:spPr>
          <a:xfrm>
            <a:off x="-190277" y="1236594"/>
            <a:ext cx="10287000" cy="1009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xperiment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2222C-ABC3-7B8E-A381-419314F95116}"/>
              </a:ext>
            </a:extLst>
          </p:cNvPr>
          <p:cNvSpPr/>
          <p:nvPr/>
        </p:nvSpPr>
        <p:spPr>
          <a:xfrm>
            <a:off x="2286000" y="3786620"/>
            <a:ext cx="40508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B0D6CA-D0B2-E0BD-9B18-E143380B77AD}"/>
              </a:ext>
            </a:extLst>
          </p:cNvPr>
          <p:cNvSpPr/>
          <p:nvPr/>
        </p:nvSpPr>
        <p:spPr>
          <a:xfrm>
            <a:off x="1851997" y="2611495"/>
            <a:ext cx="550022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ɪkˈsperɪmənt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70B83-0B54-54DE-8D73-446AD28C35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7421" y="1340503"/>
            <a:ext cx="6647382" cy="6647382"/>
          </a:xfrm>
          <a:prstGeom prst="rect">
            <a:avLst/>
          </a:prstGeom>
        </p:spPr>
      </p:pic>
      <p:pic>
        <p:nvPicPr>
          <p:cNvPr id="8" name="experiment">
            <a:hlinkClick r:id="" action="ppaction://media"/>
            <a:extLst>
              <a:ext uri="{FF2B5EF4-FFF2-40B4-BE49-F238E27FC236}">
                <a16:creationId xmlns:a16="http://schemas.microsoft.com/office/drawing/2014/main" id="{87100E52-50CC-1297-A0B4-797B429AA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179" y="1815303"/>
            <a:ext cx="663221" cy="663221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3013" r="-4009"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EDA4BA-60D9-7C34-D349-6AA3752DE5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4916110"/>
            <a:ext cx="5354803" cy="535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7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VOCABULARY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33D9D02F-760A-10FA-972E-D0696A9123BF}"/>
              </a:ext>
            </a:extLst>
          </p:cNvPr>
          <p:cNvSpPr txBox="1">
            <a:spLocks/>
          </p:cNvSpPr>
          <p:nvPr/>
        </p:nvSpPr>
        <p:spPr>
          <a:xfrm>
            <a:off x="619891" y="1398202"/>
            <a:ext cx="79330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eye-tracking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4B5C79-5D97-C8AF-4F86-F575A457FCF8}"/>
              </a:ext>
            </a:extLst>
          </p:cNvPr>
          <p:cNvSpPr/>
          <p:nvPr/>
        </p:nvSpPr>
        <p:spPr>
          <a:xfrm>
            <a:off x="803411" y="4122052"/>
            <a:ext cx="65047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công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nghệ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dõi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cử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mắt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6DC4CA-903A-D291-A527-9A4E117EFB54}"/>
              </a:ext>
            </a:extLst>
          </p:cNvPr>
          <p:cNvSpPr/>
          <p:nvPr/>
        </p:nvSpPr>
        <p:spPr>
          <a:xfrm>
            <a:off x="1664008" y="2980888"/>
            <a:ext cx="46073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/ˈai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ˌ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trækɪŋ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162E0-8B4F-D652-4A85-E6848A502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8330" y="1839368"/>
            <a:ext cx="7779470" cy="5571783"/>
          </a:xfrm>
          <a:prstGeom prst="rect">
            <a:avLst/>
          </a:prstGeom>
        </p:spPr>
      </p:pic>
      <p:pic>
        <p:nvPicPr>
          <p:cNvPr id="8" name="eye tracking">
            <a:hlinkClick r:id="" action="ppaction://media"/>
            <a:extLst>
              <a:ext uri="{FF2B5EF4-FFF2-40B4-BE49-F238E27FC236}">
                <a16:creationId xmlns:a16="http://schemas.microsoft.com/office/drawing/2014/main" id="{495F5F0F-73EC-A618-81C2-6280B4BD7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5271" y="1982784"/>
            <a:ext cx="700088" cy="70008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3013" r="-4009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ED667-3DCF-D538-5429-6CC3301906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75" y="6370972"/>
            <a:ext cx="3992035" cy="39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1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013" r="-4009"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2106B2B0-B792-038D-B326-59D8E19D3F44}"/>
              </a:ext>
            </a:extLst>
          </p:cNvPr>
          <p:cNvSpPr txBox="1">
            <a:spLocks/>
          </p:cNvSpPr>
          <p:nvPr/>
        </p:nvSpPr>
        <p:spPr>
          <a:xfrm>
            <a:off x="675458" y="1706511"/>
            <a:ext cx="1052594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800" b="1" dirty="0">
                <a:solidFill>
                  <a:srgbClr val="AD4F0F"/>
                </a:solidFill>
                <a:latin typeface="Calibri" panose="020F0502020204030204"/>
              </a:rPr>
              <a:t>fingerprint scanner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F76E9-E1FD-8063-8FFB-B4F936C4A58A}"/>
              </a:ext>
            </a:extLst>
          </p:cNvPr>
          <p:cNvSpPr/>
          <p:nvPr/>
        </p:nvSpPr>
        <p:spPr>
          <a:xfrm>
            <a:off x="1524000" y="4670303"/>
            <a:ext cx="65224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prstClr val="black"/>
                </a:solidFill>
              </a:rPr>
              <a:t>máy</a:t>
            </a:r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 err="1">
                <a:solidFill>
                  <a:prstClr val="black"/>
                </a:solidFill>
              </a:rPr>
              <a:t>quét</a:t>
            </a:r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 err="1">
                <a:solidFill>
                  <a:prstClr val="black"/>
                </a:solidFill>
              </a:rPr>
              <a:t>vân</a:t>
            </a:r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 err="1">
                <a:solidFill>
                  <a:prstClr val="black"/>
                </a:solidFill>
              </a:rPr>
              <a:t>tay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1ADF6-33DD-0510-B9AB-3D4F99DA2AEE}"/>
              </a:ext>
            </a:extLst>
          </p:cNvPr>
          <p:cNvSpPr/>
          <p:nvPr/>
        </p:nvSpPr>
        <p:spPr>
          <a:xfrm>
            <a:off x="1295400" y="3191836"/>
            <a:ext cx="75130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</a:rPr>
              <a:t>fɪŋɡəprɪnt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</a:rPr>
              <a:t> ˈ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</a:rPr>
              <a:t>skænə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3AFBF-2C75-D883-9F1E-A0C4958E7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8482" y="3535510"/>
            <a:ext cx="8526127" cy="4973574"/>
          </a:xfrm>
          <a:prstGeom prst="rect">
            <a:avLst/>
          </a:prstGeom>
        </p:spPr>
      </p:pic>
      <p:pic>
        <p:nvPicPr>
          <p:cNvPr id="8" name="fingerprint scanner">
            <a:hlinkClick r:id="" action="ppaction://media"/>
            <a:extLst>
              <a:ext uri="{FF2B5EF4-FFF2-40B4-BE49-F238E27FC236}">
                <a16:creationId xmlns:a16="http://schemas.microsoft.com/office/drawing/2014/main" id="{A7240476-5911-32ED-D315-B34C6F2E2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5429" y="2159998"/>
            <a:ext cx="700088" cy="700088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5E5A32-205A-5CB4-2371-8BBE627A12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34" y="5881711"/>
            <a:ext cx="4492614" cy="44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0677">
            <a:off x="-1301394" y="7200900"/>
            <a:ext cx="4668116" cy="4114800"/>
          </a:xfrm>
          <a:custGeom>
            <a:avLst/>
            <a:gdLst/>
            <a:ahLst/>
            <a:cxnLst/>
            <a:rect l="l" t="t" r="r" b="b"/>
            <a:pathLst>
              <a:path w="4668116" h="4114800">
                <a:moveTo>
                  <a:pt x="0" y="0"/>
                </a:moveTo>
                <a:lnTo>
                  <a:pt x="4668116" y="0"/>
                </a:lnTo>
                <a:lnTo>
                  <a:pt x="4668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26030" y="0"/>
            <a:ext cx="1666541" cy="3345010"/>
          </a:xfrm>
          <a:custGeom>
            <a:avLst/>
            <a:gdLst/>
            <a:ahLst/>
            <a:cxnLst/>
            <a:rect l="l" t="t" r="r" b="b"/>
            <a:pathLst>
              <a:path w="1666541" h="3345010">
                <a:moveTo>
                  <a:pt x="0" y="0"/>
                </a:moveTo>
                <a:lnTo>
                  <a:pt x="1666540" y="0"/>
                </a:lnTo>
                <a:lnTo>
                  <a:pt x="1666540" y="3345010"/>
                </a:lnTo>
                <a:lnTo>
                  <a:pt x="0" y="3345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013" r="-4009"/>
            </a:stretch>
          </a:blipFill>
        </p:spPr>
      </p:sp>
      <p:sp>
        <p:nvSpPr>
          <p:cNvPr id="12" name="Freeform 12"/>
          <p:cNvSpPr/>
          <p:nvPr/>
        </p:nvSpPr>
        <p:spPr>
          <a:xfrm rot="-315987">
            <a:off x="21794" y="432666"/>
            <a:ext cx="2025246" cy="1173616"/>
          </a:xfrm>
          <a:custGeom>
            <a:avLst/>
            <a:gdLst/>
            <a:ahLst/>
            <a:cxnLst/>
            <a:rect l="l" t="t" r="r" b="b"/>
            <a:pathLst>
              <a:path w="2025246" h="1173616">
                <a:moveTo>
                  <a:pt x="0" y="0"/>
                </a:moveTo>
                <a:lnTo>
                  <a:pt x="2025246" y="0"/>
                </a:lnTo>
                <a:lnTo>
                  <a:pt x="2025246" y="1173617"/>
                </a:lnTo>
                <a:lnTo>
                  <a:pt x="0" y="1173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5400" y="190500"/>
            <a:ext cx="15963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dirty="0">
                <a:solidFill>
                  <a:srgbClr val="4F3B20"/>
                </a:solidFill>
                <a:latin typeface="Lazydog"/>
              </a:rPr>
              <a:t>VOCABULARY</a:t>
            </a:r>
          </a:p>
        </p:txBody>
      </p:sp>
      <p:pic>
        <p:nvPicPr>
          <p:cNvPr id="4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5FE1F078-9F28-9442-3AF3-255966C3E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7594" r="10311" b="7084"/>
          <a:stretch/>
        </p:blipFill>
        <p:spPr bwMode="auto">
          <a:xfrm>
            <a:off x="9091849" y="3453891"/>
            <a:ext cx="7582680" cy="548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DFCE6B2C-0431-231E-118C-ABF054315BE9}"/>
              </a:ext>
            </a:extLst>
          </p:cNvPr>
          <p:cNvSpPr txBox="1">
            <a:spLocks/>
          </p:cNvSpPr>
          <p:nvPr/>
        </p:nvSpPr>
        <p:spPr>
          <a:xfrm>
            <a:off x="336032" y="1631041"/>
            <a:ext cx="133799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8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d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igital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communication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F91A88-D9F3-4ABC-161F-D99070001640}"/>
              </a:ext>
            </a:extLst>
          </p:cNvPr>
          <p:cNvSpPr/>
          <p:nvPr/>
        </p:nvSpPr>
        <p:spPr>
          <a:xfrm>
            <a:off x="1956133" y="4174925"/>
            <a:ext cx="8610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prstClr val="black"/>
                </a:solidFill>
              </a:rPr>
              <a:t>giao</a:t>
            </a:r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 err="1">
                <a:solidFill>
                  <a:prstClr val="black"/>
                </a:solidFill>
              </a:rPr>
              <a:t>tiếp</a:t>
            </a:r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 err="1">
                <a:solidFill>
                  <a:prstClr val="black"/>
                </a:solidFill>
              </a:rPr>
              <a:t>kỹ</a:t>
            </a:r>
            <a:r>
              <a:rPr lang="en-US" sz="6600" noProof="0" dirty="0">
                <a:solidFill>
                  <a:prstClr val="black"/>
                </a:solidFill>
              </a:rPr>
              <a:t> </a:t>
            </a:r>
            <a:r>
              <a:rPr lang="en-US" sz="6600" noProof="0" dirty="0" err="1">
                <a:solidFill>
                  <a:prstClr val="black"/>
                </a:solidFill>
              </a:rPr>
              <a:t>thuật</a:t>
            </a:r>
            <a:r>
              <a:rPr lang="en-US" sz="6600" noProof="0" dirty="0">
                <a:solidFill>
                  <a:prstClr val="black"/>
                </a:solidFill>
              </a:rPr>
              <a:t> </a:t>
            </a:r>
            <a:r>
              <a:rPr lang="en-US" sz="6600" noProof="0" dirty="0" err="1">
                <a:solidFill>
                  <a:prstClr val="black"/>
                </a:solidFill>
              </a:rPr>
              <a:t>số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AED4AD-7EBF-2B8F-6D52-C48CDA7A533A}"/>
              </a:ext>
            </a:extLst>
          </p:cNvPr>
          <p:cNvSpPr/>
          <p:nvPr/>
        </p:nvSpPr>
        <p:spPr>
          <a:xfrm>
            <a:off x="1956133" y="3012630"/>
            <a:ext cx="90918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</a:rPr>
              <a:t>dɪdʒɪtl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</a:rPr>
              <a:t>kəˌmjuːnɪˈkeɪʃn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8" name="digital communication">
            <a:hlinkClick r:id="" action="ppaction://media"/>
            <a:extLst>
              <a:ext uri="{FF2B5EF4-FFF2-40B4-BE49-F238E27FC236}">
                <a16:creationId xmlns:a16="http://schemas.microsoft.com/office/drawing/2014/main" id="{63D65951-0AC9-735A-0545-1AC463720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5172" y="2146580"/>
            <a:ext cx="620228" cy="620228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835ACD6D-E317-538B-2A34-71AD399EBF33}"/>
              </a:ext>
            </a:extLst>
          </p:cNvPr>
          <p:cNvSpPr/>
          <p:nvPr/>
        </p:nvSpPr>
        <p:spPr>
          <a:xfrm>
            <a:off x="14666343" y="7411151"/>
            <a:ext cx="3621657" cy="2963174"/>
          </a:xfrm>
          <a:custGeom>
            <a:avLst/>
            <a:gdLst/>
            <a:ahLst/>
            <a:cxnLst/>
            <a:rect l="l" t="t" r="r" b="b"/>
            <a:pathLst>
              <a:path w="3621657" h="2963174">
                <a:moveTo>
                  <a:pt x="0" y="0"/>
                </a:moveTo>
                <a:lnTo>
                  <a:pt x="3621656" y="0"/>
                </a:lnTo>
                <a:lnTo>
                  <a:pt x="3621656" y="2963173"/>
                </a:lnTo>
                <a:lnTo>
                  <a:pt x="0" y="29631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AB865-F95C-824D-6118-8F77EA779B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43" y="5270075"/>
            <a:ext cx="5016925" cy="501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8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t Shop Brand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1021</Words>
  <Application>Microsoft Office PowerPoint</Application>
  <PresentationFormat>Custom</PresentationFormat>
  <Paragraphs>206</Paragraphs>
  <Slides>31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Calibri Light</vt:lpstr>
      <vt:lpstr>Denk One</vt:lpstr>
      <vt:lpstr>Barlow Semi Condensed</vt:lpstr>
      <vt:lpstr>Century Gothic</vt:lpstr>
      <vt:lpstr>Josefin Sans</vt:lpstr>
      <vt:lpstr>Muli</vt:lpstr>
      <vt:lpstr>Arista Pro Bold</vt:lpstr>
      <vt:lpstr>Wingdings</vt:lpstr>
      <vt:lpstr>Arial</vt:lpstr>
      <vt:lpstr>Zilla Slab</vt:lpstr>
      <vt:lpstr>Arista Pro Heavy</vt:lpstr>
      <vt:lpstr>Lazydog</vt:lpstr>
      <vt:lpstr>Tahoma</vt:lpstr>
      <vt:lpstr>Times New Roman</vt:lpstr>
      <vt:lpstr>Calibri</vt:lpstr>
      <vt:lpstr>Office Theme</vt:lpstr>
      <vt:lpstr>1_Office Theme</vt:lpstr>
      <vt:lpstr>Pet Shop Brand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huyentrang</dc:creator>
  <cp:lastModifiedBy>Administrator</cp:lastModifiedBy>
  <cp:revision>11</cp:revision>
  <dcterms:created xsi:type="dcterms:W3CDTF">2006-08-16T00:00:00Z</dcterms:created>
  <dcterms:modified xsi:type="dcterms:W3CDTF">2024-03-17T15:11:32Z</dcterms:modified>
  <dc:identifier>DAF_CZyhBkE</dc:identifier>
</cp:coreProperties>
</file>