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7" r:id="rId1"/>
  </p:sldMasterIdLst>
  <p:notesMasterIdLst>
    <p:notesMasterId r:id="rId14"/>
  </p:notesMasterIdLst>
  <p:sldIdLst>
    <p:sldId id="312" r:id="rId2"/>
    <p:sldId id="257" r:id="rId3"/>
    <p:sldId id="262" r:id="rId4"/>
    <p:sldId id="260" r:id="rId5"/>
    <p:sldId id="307" r:id="rId6"/>
    <p:sldId id="264" r:id="rId7"/>
    <p:sldId id="308" r:id="rId8"/>
    <p:sldId id="309" r:id="rId9"/>
    <p:sldId id="310" r:id="rId10"/>
    <p:sldId id="266" r:id="rId11"/>
    <p:sldId id="265" r:id="rId12"/>
    <p:sldId id="311" r:id="rId1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205"/>
    <a:srgbClr val="C5A26E"/>
    <a:srgbClr val="858045"/>
    <a:srgbClr val="FDF0E6"/>
    <a:srgbClr val="A7A39A"/>
    <a:srgbClr val="5D5F42"/>
    <a:srgbClr val="303504"/>
    <a:srgbClr val="A09993"/>
    <a:srgbClr val="CAAF69"/>
    <a:srgbClr val="847D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4C9752-75CE-48E9-BA76-B773FC725C76}">
  <a:tblStyle styleId="{2C4C9752-75CE-48E9-BA76-B773FC725C7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3" d="100"/>
          <a:sy n="63" d="100"/>
        </p:scale>
        <p:origin x="1380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28798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a4938850ea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a4938850ea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001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a4eefd2b89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a4eefd2b89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6915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9ea1c2ea9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9ea1c2ea9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6970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a4eefd2b89_0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a4eefd2b89_0_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4880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9ea1c2ea95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9ea1c2ea95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1807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9ea1c2ea95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9ea1c2ea95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021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a4eefd2b89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a4eefd2b89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745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a4eefd2b89_0_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a4eefd2b89_0_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27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B75F4-CA59-4E80-4EBB-7666E56504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E11941-FF48-EC11-E663-E38B021AB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A1340-CDBD-8534-FC21-CAFC6DD0F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36A4-32F6-460D-82BC-C048B1AD52F0}" type="datetimeFigureOut">
              <a:rPr lang="vi-VN" smtClean="0"/>
              <a:t>02/11/2023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C7253-75EC-CDCA-3A7F-07354156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8ACD9-0CB6-97D7-582E-5F647AD81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9AA4-4223-4C6D-AF7D-4BCA4FDF01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142016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923AE-AC72-81FD-2BE0-A4977DFEA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47FFB9-2AF9-B2EC-2BC2-14A0FEE7D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45545-9A09-62F9-CD42-704395EF1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36A4-32F6-460D-82BC-C048B1AD52F0}" type="datetimeFigureOut">
              <a:rPr lang="vi-VN" smtClean="0"/>
              <a:t>02/11/2023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A680C-A4CA-BC1C-7B2F-688AFDC34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72EC4-06D6-28B5-1352-782B03446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9AA4-4223-4C6D-AF7D-4BCA4FDF01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209798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667DFD-80DC-DE79-27A6-D6650B23D3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3C3AB4-7A59-BCA2-19DF-5B89C1143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E372-59C4-BCCA-4C9C-7AA7B14E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36A4-32F6-460D-82BC-C048B1AD52F0}" type="datetimeFigureOut">
              <a:rPr lang="vi-VN" smtClean="0"/>
              <a:t>02/11/2023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A05BD-AEE3-BFDE-F098-07BD5B8CD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0D427-3535-B76B-DC39-942451146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9AA4-4223-4C6D-AF7D-4BCA4FDF01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187515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AutoNum type="arabicPeriod"/>
              <a:defRPr sz="1100"/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82400"/>
              </a:buClr>
              <a:buSzPts val="1400"/>
              <a:buFont typeface="Muli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8321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959189" y="2325850"/>
            <a:ext cx="3503100" cy="183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59188" y="3962175"/>
            <a:ext cx="35031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2"/>
          </p:nvPr>
        </p:nvSpPr>
        <p:spPr>
          <a:xfrm>
            <a:off x="5329300" y="2942875"/>
            <a:ext cx="2867100" cy="8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7437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641113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subTitle" idx="1"/>
          </p:nvPr>
        </p:nvSpPr>
        <p:spPr>
          <a:xfrm>
            <a:off x="1284000" y="3022988"/>
            <a:ext cx="6576000" cy="4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963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1060750" y="3308188"/>
            <a:ext cx="2873700" cy="8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 idx="2"/>
          </p:nvPr>
        </p:nvSpPr>
        <p:spPr>
          <a:xfrm>
            <a:off x="1060750" y="2191663"/>
            <a:ext cx="2873700" cy="9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6912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title" idx="2"/>
          </p:nvPr>
        </p:nvSpPr>
        <p:spPr>
          <a:xfrm>
            <a:off x="1847100" y="1453703"/>
            <a:ext cx="1564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1"/>
          </p:nvPr>
        </p:nvSpPr>
        <p:spPr>
          <a:xfrm>
            <a:off x="1195875" y="1922500"/>
            <a:ext cx="2867100" cy="8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 idx="3"/>
          </p:nvPr>
        </p:nvSpPr>
        <p:spPr>
          <a:xfrm flipH="1">
            <a:off x="5732244" y="1453703"/>
            <a:ext cx="1564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4"/>
          </p:nvPr>
        </p:nvSpPr>
        <p:spPr>
          <a:xfrm>
            <a:off x="5081050" y="1922500"/>
            <a:ext cx="2867100" cy="8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title" idx="5"/>
          </p:nvPr>
        </p:nvSpPr>
        <p:spPr>
          <a:xfrm>
            <a:off x="1847100" y="3114100"/>
            <a:ext cx="1564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6"/>
          </p:nvPr>
        </p:nvSpPr>
        <p:spPr>
          <a:xfrm>
            <a:off x="1195875" y="3612500"/>
            <a:ext cx="2867100" cy="8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title" idx="7"/>
          </p:nvPr>
        </p:nvSpPr>
        <p:spPr>
          <a:xfrm>
            <a:off x="5732432" y="3114100"/>
            <a:ext cx="1564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8"/>
          </p:nvPr>
        </p:nvSpPr>
        <p:spPr>
          <a:xfrm>
            <a:off x="5081052" y="3612500"/>
            <a:ext cx="2867100" cy="8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5089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4693064" y="2325850"/>
            <a:ext cx="3503100" cy="183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4693063" y="3962175"/>
            <a:ext cx="35031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983125" y="2942875"/>
            <a:ext cx="2867100" cy="8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8780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>
            <a:spLocks noGrp="1"/>
          </p:cNvSpPr>
          <p:nvPr>
            <p:ph type="subTitle" idx="1"/>
          </p:nvPr>
        </p:nvSpPr>
        <p:spPr>
          <a:xfrm>
            <a:off x="2484450" y="3541650"/>
            <a:ext cx="4175100" cy="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2484450" y="1113150"/>
            <a:ext cx="4175100" cy="259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6201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30F1D-255A-B372-985C-9663CFEA3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EBEC2-F5AC-B778-01DC-60396BADC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ABF27-73E6-F50B-5E6A-A65753D2E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36A4-32F6-460D-82BC-C048B1AD52F0}" type="datetimeFigureOut">
              <a:rPr lang="vi-VN" smtClean="0"/>
              <a:t>02/11/2023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D0445-2C7B-1600-B0FC-F2D2DA5D5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223B9-22EB-02C2-5B1B-718130B0A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9AA4-4223-4C6D-AF7D-4BCA4FDF01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323044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F9B00-04BA-A57C-7F53-9C6E2259F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B5752-9395-7562-190A-A38943BBE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9715C-3635-A98F-139E-15065DB1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36A4-32F6-460D-82BC-C048B1AD52F0}" type="datetimeFigureOut">
              <a:rPr lang="vi-VN" smtClean="0"/>
              <a:t>02/11/2023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78E7E-2F64-B3B5-6A10-84D356EF1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65A8F-AACA-A9CE-C3FC-C5600414D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9AA4-4223-4C6D-AF7D-4BCA4FDF01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872438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CFA85-B7EF-8E83-CF83-0055B097D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7878D-B23C-8868-7D25-2C398D5A5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8F1166-F6F5-3615-5222-08DEC19F3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0B14F-492F-F050-6A05-152351DFD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36A4-32F6-460D-82BC-C048B1AD52F0}" type="datetimeFigureOut">
              <a:rPr lang="vi-VN" smtClean="0"/>
              <a:t>02/11/2023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44D2C-A476-456B-57B5-050D108F2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09537-5D64-A0A8-8AA9-8E729BBBC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9AA4-4223-4C6D-AF7D-4BCA4FDF01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327158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455A9-ADE9-BF4F-B1AF-64F559827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7C204-6F6E-6E49-AD93-D7E5D588D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7DB339-3F42-8A39-620E-A39AEB2BC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B14B24-B2D2-9181-D0C6-19EF7955C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4BE88-4B16-D08D-088E-2C99D6EA4A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695BAC-7BA4-8E04-6AE0-7501EE0DA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36A4-32F6-460D-82BC-C048B1AD52F0}" type="datetimeFigureOut">
              <a:rPr lang="vi-VN" smtClean="0"/>
              <a:t>02/11/2023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1AACD8-BCE2-145A-757D-BCA3991B8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BB543-7B8F-2B8C-3085-5B15FBC3C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9AA4-4223-4C6D-AF7D-4BCA4FDF01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904322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38105-1249-D976-4FFF-47594506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F9D227-1BC3-B005-997C-9C95AB1C8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36A4-32F6-460D-82BC-C048B1AD52F0}" type="datetimeFigureOut">
              <a:rPr lang="vi-VN" smtClean="0"/>
              <a:t>02/11/2023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CF2975-A880-106F-DF8B-404E09E68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15CB5-615C-B8DB-354C-E4293A259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9AA4-4223-4C6D-AF7D-4BCA4FDF01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541881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15CBC-C137-C549-404E-604850D0D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36A4-32F6-460D-82BC-C048B1AD52F0}" type="datetimeFigureOut">
              <a:rPr lang="vi-VN" smtClean="0"/>
              <a:t>02/11/2023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352692-5AFE-B523-F705-17FB37A36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A7DAE8-D6DA-9405-D0AC-325D2F558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9AA4-4223-4C6D-AF7D-4BCA4FDF01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6096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F73D8-68A2-2B17-BC1C-D9C266184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4BC5F-2FE6-3449-C95A-805081F59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523FC-CB67-6E27-329B-017B50C9C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9B87D5-DDF8-71CD-5501-2FD6899B5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36A4-32F6-460D-82BC-C048B1AD52F0}" type="datetimeFigureOut">
              <a:rPr lang="vi-VN" smtClean="0"/>
              <a:t>02/11/2023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EFA453-F091-D302-6D0E-F13A0EE25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6F1ED-664E-FAF4-17FF-9E33886A7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9AA4-4223-4C6D-AF7D-4BCA4FDF01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950307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876E2-C2AC-FDEF-94A4-289CEC91D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B07FA3-EA45-5480-E21E-9A5E061315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C3A77-5EF3-1F70-FF96-32B5EFDD1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777C19-DA49-7030-90F5-ACF91EA50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36A4-32F6-460D-82BC-C048B1AD52F0}" type="datetimeFigureOut">
              <a:rPr lang="vi-VN" smtClean="0"/>
              <a:t>02/11/2023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CEA72-1CC2-2261-3A99-87026208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6F0EC-BB61-74E4-BE7C-7B35A12FE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9AA4-4223-4C6D-AF7D-4BCA4FDF01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91476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FA23A9-9518-E13B-63BC-A6F95CF4D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911E7-9153-4B3E-12AE-BB2D51DEB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B3A6D-CDC2-51ED-39F3-4B1C983D43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E36A4-32F6-460D-82BC-C048B1AD52F0}" type="datetimeFigureOut">
              <a:rPr lang="vi-VN" smtClean="0"/>
              <a:t>02/11/2023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CEAE9-70D5-2707-09D3-B710EFC60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AB24D-114E-8911-297A-53CEEDA48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D9AA4-4223-4C6D-AF7D-4BCA4FDF01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84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6F846F86-D0A1-CDEB-7610-57B9ECDE4B72}"/>
              </a:ext>
            </a:extLst>
          </p:cNvPr>
          <p:cNvSpPr/>
          <p:nvPr/>
        </p:nvSpPr>
        <p:spPr>
          <a:xfrm rot="18287651">
            <a:off x="-980443" y="1623854"/>
            <a:ext cx="7047721" cy="2789246"/>
          </a:xfrm>
          <a:prstGeom prst="flowChartTerminator">
            <a:avLst/>
          </a:prstGeom>
          <a:solidFill>
            <a:srgbClr val="847D1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8A662E-E534-4ABC-689E-245DA3C40F98}"/>
              </a:ext>
            </a:extLst>
          </p:cNvPr>
          <p:cNvGrpSpPr/>
          <p:nvPr/>
        </p:nvGrpSpPr>
        <p:grpSpPr>
          <a:xfrm rot="20938239">
            <a:off x="2882311" y="485403"/>
            <a:ext cx="8398448" cy="3776781"/>
            <a:chOff x="3634150" y="-451872"/>
            <a:chExt cx="8398448" cy="3776781"/>
          </a:xfrm>
          <a:blipFill dpi="0" rotWithShape="0">
            <a:blip r:embed="rId3"/>
            <a:srcRect/>
            <a:stretch>
              <a:fillRect/>
            </a:stretch>
          </a:blipFill>
        </p:grpSpPr>
        <p:sp>
          <p:nvSpPr>
            <p:cNvPr id="4" name="Flowchart: Terminator 3">
              <a:extLst>
                <a:ext uri="{FF2B5EF4-FFF2-40B4-BE49-F238E27FC236}">
                  <a16:creationId xmlns:a16="http://schemas.microsoft.com/office/drawing/2014/main" id="{C846076B-25C6-E43A-6AD2-285BA3FD8C3F}"/>
                </a:ext>
              </a:extLst>
            </p:cNvPr>
            <p:cNvSpPr/>
            <p:nvPr/>
          </p:nvSpPr>
          <p:spPr>
            <a:xfrm rot="19055814">
              <a:off x="3847445" y="676933"/>
              <a:ext cx="8004711" cy="1497590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Flowchart: Terminator 4">
              <a:extLst>
                <a:ext uri="{FF2B5EF4-FFF2-40B4-BE49-F238E27FC236}">
                  <a16:creationId xmlns:a16="http://schemas.microsoft.com/office/drawing/2014/main" id="{E05FB0D6-DC7D-428F-DCE4-B0B33F4155B1}"/>
                </a:ext>
              </a:extLst>
            </p:cNvPr>
            <p:cNvSpPr/>
            <p:nvPr/>
          </p:nvSpPr>
          <p:spPr>
            <a:xfrm rot="19055814">
              <a:off x="3634150" y="-451872"/>
              <a:ext cx="5974596" cy="1497590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Flowchart: Terminator 5">
              <a:extLst>
                <a:ext uri="{FF2B5EF4-FFF2-40B4-BE49-F238E27FC236}">
                  <a16:creationId xmlns:a16="http://schemas.microsoft.com/office/drawing/2014/main" id="{2779A46C-E4E5-4523-FDBD-68AF2E7FAAD8}"/>
                </a:ext>
              </a:extLst>
            </p:cNvPr>
            <p:cNvSpPr/>
            <p:nvPr/>
          </p:nvSpPr>
          <p:spPr>
            <a:xfrm rot="19055814">
              <a:off x="6058002" y="1827319"/>
              <a:ext cx="5974596" cy="1497590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0204C32-14FB-0486-2279-77F02FA94AD9}"/>
              </a:ext>
            </a:extLst>
          </p:cNvPr>
          <p:cNvSpPr txBox="1"/>
          <p:nvPr/>
        </p:nvSpPr>
        <p:spPr>
          <a:xfrm>
            <a:off x="880232" y="477890"/>
            <a:ext cx="7749296" cy="9202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BÀI 2: MÔ HÌNH NGÔI NHÀ 3D</a:t>
            </a:r>
          </a:p>
        </p:txBody>
      </p:sp>
      <p:sp>
        <p:nvSpPr>
          <p:cNvPr id="10" name="Google Shape;171;p29">
            <a:extLst>
              <a:ext uri="{FF2B5EF4-FFF2-40B4-BE49-F238E27FC236}">
                <a16:creationId xmlns:a16="http://schemas.microsoft.com/office/drawing/2014/main" id="{66375329-106B-3A34-0E3A-13E0D5518D99}"/>
              </a:ext>
            </a:extLst>
          </p:cNvPr>
          <p:cNvSpPr/>
          <p:nvPr/>
        </p:nvSpPr>
        <p:spPr>
          <a:xfrm>
            <a:off x="3402005" y="30191"/>
            <a:ext cx="2834553" cy="707942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solidFill>
              <a:srgbClr val="FDF0E6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</a:t>
            </a:r>
            <a:endParaRPr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812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9"/>
          <p:cNvSpPr/>
          <p:nvPr/>
        </p:nvSpPr>
        <p:spPr>
          <a:xfrm>
            <a:off x="4460300" y="783575"/>
            <a:ext cx="3955800" cy="406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9"/>
          <p:cNvSpPr/>
          <p:nvPr/>
        </p:nvSpPr>
        <p:spPr>
          <a:xfrm flipH="1">
            <a:off x="4460300" y="776400"/>
            <a:ext cx="3955800" cy="954300"/>
          </a:xfrm>
          <a:prstGeom prst="wedgeRectCallout">
            <a:avLst>
              <a:gd name="adj1" fmla="val -19690"/>
              <a:gd name="adj2" fmla="val 8680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9"/>
          <p:cNvSpPr/>
          <p:nvPr/>
        </p:nvSpPr>
        <p:spPr>
          <a:xfrm rot="-5400000">
            <a:off x="-276062" y="32773"/>
            <a:ext cx="1891200" cy="908700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9" name="Google Shape;369;p39"/>
          <p:cNvGrpSpPr/>
          <p:nvPr/>
        </p:nvGrpSpPr>
        <p:grpSpPr>
          <a:xfrm>
            <a:off x="4626100" y="911850"/>
            <a:ext cx="3637050" cy="1073325"/>
            <a:chOff x="4626100" y="911850"/>
            <a:chExt cx="3637050" cy="1073325"/>
          </a:xfrm>
        </p:grpSpPr>
        <p:sp>
          <p:nvSpPr>
            <p:cNvPr id="370" name="Google Shape;370;p39"/>
            <p:cNvSpPr/>
            <p:nvPr/>
          </p:nvSpPr>
          <p:spPr>
            <a:xfrm>
              <a:off x="46261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9"/>
            <p:cNvSpPr/>
            <p:nvPr/>
          </p:nvSpPr>
          <p:spPr>
            <a:xfrm>
              <a:off x="48243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9"/>
            <p:cNvSpPr/>
            <p:nvPr/>
          </p:nvSpPr>
          <p:spPr>
            <a:xfrm>
              <a:off x="50225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9"/>
            <p:cNvSpPr/>
            <p:nvPr/>
          </p:nvSpPr>
          <p:spPr>
            <a:xfrm>
              <a:off x="52207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9"/>
            <p:cNvSpPr/>
            <p:nvPr/>
          </p:nvSpPr>
          <p:spPr>
            <a:xfrm>
              <a:off x="54190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9"/>
            <p:cNvSpPr/>
            <p:nvPr/>
          </p:nvSpPr>
          <p:spPr>
            <a:xfrm>
              <a:off x="56172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9"/>
            <p:cNvSpPr/>
            <p:nvPr/>
          </p:nvSpPr>
          <p:spPr>
            <a:xfrm>
              <a:off x="58154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9"/>
            <p:cNvSpPr/>
            <p:nvPr/>
          </p:nvSpPr>
          <p:spPr>
            <a:xfrm>
              <a:off x="60136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9"/>
            <p:cNvSpPr/>
            <p:nvPr/>
          </p:nvSpPr>
          <p:spPr>
            <a:xfrm>
              <a:off x="62119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9"/>
            <p:cNvSpPr/>
            <p:nvPr/>
          </p:nvSpPr>
          <p:spPr>
            <a:xfrm>
              <a:off x="64101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9"/>
            <p:cNvSpPr/>
            <p:nvPr/>
          </p:nvSpPr>
          <p:spPr>
            <a:xfrm>
              <a:off x="66083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9"/>
            <p:cNvSpPr/>
            <p:nvPr/>
          </p:nvSpPr>
          <p:spPr>
            <a:xfrm>
              <a:off x="68065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9"/>
            <p:cNvSpPr/>
            <p:nvPr/>
          </p:nvSpPr>
          <p:spPr>
            <a:xfrm>
              <a:off x="70048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9"/>
            <p:cNvSpPr/>
            <p:nvPr/>
          </p:nvSpPr>
          <p:spPr>
            <a:xfrm>
              <a:off x="72030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9"/>
            <p:cNvSpPr/>
            <p:nvPr/>
          </p:nvSpPr>
          <p:spPr>
            <a:xfrm>
              <a:off x="74012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9"/>
            <p:cNvSpPr/>
            <p:nvPr/>
          </p:nvSpPr>
          <p:spPr>
            <a:xfrm>
              <a:off x="75994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9"/>
            <p:cNvSpPr/>
            <p:nvPr/>
          </p:nvSpPr>
          <p:spPr>
            <a:xfrm>
              <a:off x="77977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9"/>
            <p:cNvSpPr/>
            <p:nvPr/>
          </p:nvSpPr>
          <p:spPr>
            <a:xfrm>
              <a:off x="79959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9"/>
            <p:cNvSpPr/>
            <p:nvPr/>
          </p:nvSpPr>
          <p:spPr>
            <a:xfrm>
              <a:off x="81941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9"/>
            <p:cNvSpPr/>
            <p:nvPr/>
          </p:nvSpPr>
          <p:spPr>
            <a:xfrm>
              <a:off x="46261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9"/>
            <p:cNvSpPr/>
            <p:nvPr/>
          </p:nvSpPr>
          <p:spPr>
            <a:xfrm>
              <a:off x="48243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9"/>
            <p:cNvSpPr/>
            <p:nvPr/>
          </p:nvSpPr>
          <p:spPr>
            <a:xfrm>
              <a:off x="50225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9"/>
            <p:cNvSpPr/>
            <p:nvPr/>
          </p:nvSpPr>
          <p:spPr>
            <a:xfrm>
              <a:off x="52207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9"/>
            <p:cNvSpPr/>
            <p:nvPr/>
          </p:nvSpPr>
          <p:spPr>
            <a:xfrm>
              <a:off x="54190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9"/>
            <p:cNvSpPr/>
            <p:nvPr/>
          </p:nvSpPr>
          <p:spPr>
            <a:xfrm>
              <a:off x="56172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9"/>
            <p:cNvSpPr/>
            <p:nvPr/>
          </p:nvSpPr>
          <p:spPr>
            <a:xfrm>
              <a:off x="58154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9"/>
            <p:cNvSpPr/>
            <p:nvPr/>
          </p:nvSpPr>
          <p:spPr>
            <a:xfrm>
              <a:off x="60136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9"/>
            <p:cNvSpPr/>
            <p:nvPr/>
          </p:nvSpPr>
          <p:spPr>
            <a:xfrm>
              <a:off x="62119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9"/>
            <p:cNvSpPr/>
            <p:nvPr/>
          </p:nvSpPr>
          <p:spPr>
            <a:xfrm>
              <a:off x="64101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9"/>
            <p:cNvSpPr/>
            <p:nvPr/>
          </p:nvSpPr>
          <p:spPr>
            <a:xfrm>
              <a:off x="66083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9"/>
            <p:cNvSpPr/>
            <p:nvPr/>
          </p:nvSpPr>
          <p:spPr>
            <a:xfrm>
              <a:off x="68065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9"/>
            <p:cNvSpPr/>
            <p:nvPr/>
          </p:nvSpPr>
          <p:spPr>
            <a:xfrm>
              <a:off x="70048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9"/>
            <p:cNvSpPr/>
            <p:nvPr/>
          </p:nvSpPr>
          <p:spPr>
            <a:xfrm>
              <a:off x="72030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9"/>
            <p:cNvSpPr/>
            <p:nvPr/>
          </p:nvSpPr>
          <p:spPr>
            <a:xfrm>
              <a:off x="74012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9"/>
            <p:cNvSpPr/>
            <p:nvPr/>
          </p:nvSpPr>
          <p:spPr>
            <a:xfrm>
              <a:off x="75994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9"/>
            <p:cNvSpPr/>
            <p:nvPr/>
          </p:nvSpPr>
          <p:spPr>
            <a:xfrm>
              <a:off x="77977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9"/>
            <p:cNvSpPr/>
            <p:nvPr/>
          </p:nvSpPr>
          <p:spPr>
            <a:xfrm>
              <a:off x="79959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9"/>
            <p:cNvSpPr/>
            <p:nvPr/>
          </p:nvSpPr>
          <p:spPr>
            <a:xfrm>
              <a:off x="81941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9"/>
            <p:cNvSpPr/>
            <p:nvPr/>
          </p:nvSpPr>
          <p:spPr>
            <a:xfrm>
              <a:off x="46261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9"/>
            <p:cNvSpPr/>
            <p:nvPr/>
          </p:nvSpPr>
          <p:spPr>
            <a:xfrm>
              <a:off x="48243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9"/>
            <p:cNvSpPr/>
            <p:nvPr/>
          </p:nvSpPr>
          <p:spPr>
            <a:xfrm>
              <a:off x="50225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9"/>
            <p:cNvSpPr/>
            <p:nvPr/>
          </p:nvSpPr>
          <p:spPr>
            <a:xfrm>
              <a:off x="52207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9"/>
            <p:cNvSpPr/>
            <p:nvPr/>
          </p:nvSpPr>
          <p:spPr>
            <a:xfrm>
              <a:off x="54190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9"/>
            <p:cNvSpPr/>
            <p:nvPr/>
          </p:nvSpPr>
          <p:spPr>
            <a:xfrm>
              <a:off x="56172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9"/>
            <p:cNvSpPr/>
            <p:nvPr/>
          </p:nvSpPr>
          <p:spPr>
            <a:xfrm>
              <a:off x="58154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9"/>
            <p:cNvSpPr/>
            <p:nvPr/>
          </p:nvSpPr>
          <p:spPr>
            <a:xfrm>
              <a:off x="60136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9"/>
            <p:cNvSpPr/>
            <p:nvPr/>
          </p:nvSpPr>
          <p:spPr>
            <a:xfrm>
              <a:off x="62119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9"/>
            <p:cNvSpPr/>
            <p:nvPr/>
          </p:nvSpPr>
          <p:spPr>
            <a:xfrm>
              <a:off x="64101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9"/>
            <p:cNvSpPr/>
            <p:nvPr/>
          </p:nvSpPr>
          <p:spPr>
            <a:xfrm>
              <a:off x="66083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9"/>
            <p:cNvSpPr/>
            <p:nvPr/>
          </p:nvSpPr>
          <p:spPr>
            <a:xfrm>
              <a:off x="68065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9"/>
            <p:cNvSpPr/>
            <p:nvPr/>
          </p:nvSpPr>
          <p:spPr>
            <a:xfrm>
              <a:off x="70048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9"/>
            <p:cNvSpPr/>
            <p:nvPr/>
          </p:nvSpPr>
          <p:spPr>
            <a:xfrm>
              <a:off x="72030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9"/>
            <p:cNvSpPr/>
            <p:nvPr/>
          </p:nvSpPr>
          <p:spPr>
            <a:xfrm>
              <a:off x="74012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9"/>
            <p:cNvSpPr/>
            <p:nvPr/>
          </p:nvSpPr>
          <p:spPr>
            <a:xfrm>
              <a:off x="75994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9"/>
            <p:cNvSpPr/>
            <p:nvPr/>
          </p:nvSpPr>
          <p:spPr>
            <a:xfrm>
              <a:off x="77977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9"/>
            <p:cNvSpPr/>
            <p:nvPr/>
          </p:nvSpPr>
          <p:spPr>
            <a:xfrm>
              <a:off x="79959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9"/>
            <p:cNvSpPr/>
            <p:nvPr/>
          </p:nvSpPr>
          <p:spPr>
            <a:xfrm>
              <a:off x="81941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9"/>
            <p:cNvSpPr/>
            <p:nvPr/>
          </p:nvSpPr>
          <p:spPr>
            <a:xfrm>
              <a:off x="46261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9"/>
            <p:cNvSpPr/>
            <p:nvPr/>
          </p:nvSpPr>
          <p:spPr>
            <a:xfrm>
              <a:off x="48243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9"/>
            <p:cNvSpPr/>
            <p:nvPr/>
          </p:nvSpPr>
          <p:spPr>
            <a:xfrm>
              <a:off x="50225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9"/>
            <p:cNvSpPr/>
            <p:nvPr/>
          </p:nvSpPr>
          <p:spPr>
            <a:xfrm>
              <a:off x="52207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9"/>
            <p:cNvSpPr/>
            <p:nvPr/>
          </p:nvSpPr>
          <p:spPr>
            <a:xfrm>
              <a:off x="54190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9"/>
            <p:cNvSpPr/>
            <p:nvPr/>
          </p:nvSpPr>
          <p:spPr>
            <a:xfrm>
              <a:off x="56172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9"/>
            <p:cNvSpPr/>
            <p:nvPr/>
          </p:nvSpPr>
          <p:spPr>
            <a:xfrm>
              <a:off x="58154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9"/>
            <p:cNvSpPr/>
            <p:nvPr/>
          </p:nvSpPr>
          <p:spPr>
            <a:xfrm>
              <a:off x="60136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9"/>
            <p:cNvSpPr/>
            <p:nvPr/>
          </p:nvSpPr>
          <p:spPr>
            <a:xfrm>
              <a:off x="62119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9"/>
            <p:cNvSpPr/>
            <p:nvPr/>
          </p:nvSpPr>
          <p:spPr>
            <a:xfrm>
              <a:off x="64101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9"/>
            <p:cNvSpPr/>
            <p:nvPr/>
          </p:nvSpPr>
          <p:spPr>
            <a:xfrm>
              <a:off x="66083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9"/>
            <p:cNvSpPr/>
            <p:nvPr/>
          </p:nvSpPr>
          <p:spPr>
            <a:xfrm>
              <a:off x="68065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9"/>
            <p:cNvSpPr/>
            <p:nvPr/>
          </p:nvSpPr>
          <p:spPr>
            <a:xfrm>
              <a:off x="70048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9"/>
            <p:cNvSpPr/>
            <p:nvPr/>
          </p:nvSpPr>
          <p:spPr>
            <a:xfrm>
              <a:off x="72030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9"/>
            <p:cNvSpPr/>
            <p:nvPr/>
          </p:nvSpPr>
          <p:spPr>
            <a:xfrm>
              <a:off x="74012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9"/>
            <p:cNvSpPr/>
            <p:nvPr/>
          </p:nvSpPr>
          <p:spPr>
            <a:xfrm>
              <a:off x="75994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9"/>
            <p:cNvSpPr/>
            <p:nvPr/>
          </p:nvSpPr>
          <p:spPr>
            <a:xfrm>
              <a:off x="77977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9"/>
            <p:cNvSpPr/>
            <p:nvPr/>
          </p:nvSpPr>
          <p:spPr>
            <a:xfrm>
              <a:off x="79959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9"/>
            <p:cNvSpPr/>
            <p:nvPr/>
          </p:nvSpPr>
          <p:spPr>
            <a:xfrm>
              <a:off x="81941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9"/>
            <p:cNvSpPr/>
            <p:nvPr/>
          </p:nvSpPr>
          <p:spPr>
            <a:xfrm>
              <a:off x="7004800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9"/>
            <p:cNvSpPr/>
            <p:nvPr/>
          </p:nvSpPr>
          <p:spPr>
            <a:xfrm>
              <a:off x="7203025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9"/>
            <p:cNvSpPr/>
            <p:nvPr/>
          </p:nvSpPr>
          <p:spPr>
            <a:xfrm>
              <a:off x="7401250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9"/>
            <p:cNvSpPr/>
            <p:nvPr/>
          </p:nvSpPr>
          <p:spPr>
            <a:xfrm>
              <a:off x="7203025" y="19161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16" y="218799"/>
            <a:ext cx="670809" cy="536647"/>
          </a:xfrm>
          <a:prstGeom prst="rect">
            <a:avLst/>
          </a:prstGeom>
        </p:spPr>
      </p:pic>
      <p:sp>
        <p:nvSpPr>
          <p:cNvPr id="93" name="Google Shape;252;p33"/>
          <p:cNvSpPr txBox="1">
            <a:spLocks noGrp="1"/>
          </p:cNvSpPr>
          <p:nvPr>
            <p:ph type="title"/>
          </p:nvPr>
        </p:nvSpPr>
        <p:spPr>
          <a:xfrm>
            <a:off x="4662667" y="1819797"/>
            <a:ext cx="3503100" cy="9085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chemeClr val="bg1"/>
                </a:solidFill>
                <a:latin typeface="+mn-lt"/>
              </a:rPr>
              <a:t>3</a:t>
            </a:r>
            <a:endParaRPr sz="7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8949" y="2701791"/>
            <a:ext cx="4025563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Tạo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mô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hình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ngôi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nhà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bằng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vật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liệu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đã</a:t>
            </a:r>
            <a:r>
              <a:rPr lang="en-US" sz="2400" dirty="0">
                <a:solidFill>
                  <a:schemeClr val="bg1"/>
                </a:solidFill>
              </a:rPr>
              <a:t> qua </a:t>
            </a:r>
            <a:r>
              <a:rPr lang="en-US" sz="2400" dirty="0" err="1">
                <a:solidFill>
                  <a:schemeClr val="bg1"/>
                </a:solidFill>
              </a:rPr>
              <a:t>sử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dụng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t="7749" b="2081"/>
          <a:stretch/>
        </p:blipFill>
        <p:spPr>
          <a:xfrm>
            <a:off x="251659" y="744918"/>
            <a:ext cx="4167110" cy="40911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8" name="Google Shape;355;p38"/>
          <p:cNvGrpSpPr/>
          <p:nvPr/>
        </p:nvGrpSpPr>
        <p:grpSpPr>
          <a:xfrm rot="672741" flipH="1">
            <a:off x="1367399" y="158522"/>
            <a:ext cx="478487" cy="478970"/>
            <a:chOff x="92938" y="2950532"/>
            <a:chExt cx="478487" cy="478970"/>
          </a:xfrm>
        </p:grpSpPr>
        <p:sp>
          <p:nvSpPr>
            <p:cNvPr id="99" name="Google Shape;356;p38"/>
            <p:cNvSpPr/>
            <p:nvPr/>
          </p:nvSpPr>
          <p:spPr>
            <a:xfrm rot="-6186903">
              <a:off x="318940" y="3145075"/>
              <a:ext cx="117669" cy="370254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57;p38"/>
            <p:cNvSpPr/>
            <p:nvPr/>
          </p:nvSpPr>
          <p:spPr>
            <a:xfrm rot="-8069030">
              <a:off x="293966" y="2995583"/>
              <a:ext cx="117738" cy="369974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58;p38"/>
            <p:cNvSpPr/>
            <p:nvPr/>
          </p:nvSpPr>
          <p:spPr>
            <a:xfrm rot="-9957825">
              <a:off x="136334" y="2959188"/>
              <a:ext cx="117509" cy="369989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351;p38"/>
          <p:cNvGrpSpPr/>
          <p:nvPr/>
        </p:nvGrpSpPr>
        <p:grpSpPr>
          <a:xfrm flipH="1">
            <a:off x="3647465" y="4367624"/>
            <a:ext cx="471827" cy="479451"/>
            <a:chOff x="57044" y="2950255"/>
            <a:chExt cx="471827" cy="479451"/>
          </a:xfrm>
        </p:grpSpPr>
        <p:sp>
          <p:nvSpPr>
            <p:cNvPr id="103" name="Google Shape;352;p38"/>
            <p:cNvSpPr/>
            <p:nvPr/>
          </p:nvSpPr>
          <p:spPr>
            <a:xfrm rot="4986646">
              <a:off x="189069" y="2845718"/>
              <a:ext cx="117549" cy="370172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53;p38"/>
            <p:cNvSpPr/>
            <p:nvPr/>
          </p:nvSpPr>
          <p:spPr>
            <a:xfrm rot="3103676">
              <a:off x="197455" y="2997280"/>
              <a:ext cx="117695" cy="370188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54;p38"/>
            <p:cNvSpPr/>
            <p:nvPr/>
          </p:nvSpPr>
          <p:spPr>
            <a:xfrm rot="1216954">
              <a:off x="350471" y="3050660"/>
              <a:ext cx="117698" cy="370192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697">
            <a:off x="6807125" y="3643934"/>
            <a:ext cx="2176807" cy="1812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38"/>
          <p:cNvGrpSpPr/>
          <p:nvPr/>
        </p:nvGrpSpPr>
        <p:grpSpPr>
          <a:xfrm rot="3630930">
            <a:off x="3072401" y="224033"/>
            <a:ext cx="471827" cy="479451"/>
            <a:chOff x="57044" y="2950255"/>
            <a:chExt cx="471827" cy="479451"/>
          </a:xfrm>
        </p:grpSpPr>
        <p:sp>
          <p:nvSpPr>
            <p:cNvPr id="352" name="Google Shape;352;p38"/>
            <p:cNvSpPr/>
            <p:nvPr/>
          </p:nvSpPr>
          <p:spPr>
            <a:xfrm rot="4986646">
              <a:off x="189069" y="2845718"/>
              <a:ext cx="117549" cy="370172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8"/>
            <p:cNvSpPr/>
            <p:nvPr/>
          </p:nvSpPr>
          <p:spPr>
            <a:xfrm rot="3103676">
              <a:off x="197455" y="2997280"/>
              <a:ext cx="117695" cy="370188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8"/>
            <p:cNvSpPr/>
            <p:nvPr/>
          </p:nvSpPr>
          <p:spPr>
            <a:xfrm rot="1216954">
              <a:off x="350471" y="3050660"/>
              <a:ext cx="117698" cy="370192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38"/>
          <p:cNvGrpSpPr/>
          <p:nvPr/>
        </p:nvGrpSpPr>
        <p:grpSpPr>
          <a:xfrm rot="918712">
            <a:off x="5200837" y="171382"/>
            <a:ext cx="478487" cy="478970"/>
            <a:chOff x="92938" y="2950532"/>
            <a:chExt cx="478487" cy="478970"/>
          </a:xfrm>
        </p:grpSpPr>
        <p:sp>
          <p:nvSpPr>
            <p:cNvPr id="356" name="Google Shape;356;p38"/>
            <p:cNvSpPr/>
            <p:nvPr/>
          </p:nvSpPr>
          <p:spPr>
            <a:xfrm rot="-6186903">
              <a:off x="318940" y="3145075"/>
              <a:ext cx="117669" cy="370254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8"/>
            <p:cNvSpPr/>
            <p:nvPr/>
          </p:nvSpPr>
          <p:spPr>
            <a:xfrm rot="-8069030">
              <a:off x="293966" y="2995583"/>
              <a:ext cx="117738" cy="369974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8"/>
            <p:cNvSpPr/>
            <p:nvPr/>
          </p:nvSpPr>
          <p:spPr>
            <a:xfrm rot="-9957825">
              <a:off x="136334" y="2959188"/>
              <a:ext cx="117509" cy="369989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3680207" y="328703"/>
            <a:ext cx="1429791" cy="6023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Gợi</a:t>
            </a:r>
            <a:r>
              <a:rPr lang="en-US" sz="2400" b="1" dirty="0"/>
              <a:t> ý</a:t>
            </a:r>
          </a:p>
        </p:txBody>
      </p:sp>
      <p:sp>
        <p:nvSpPr>
          <p:cNvPr id="5" name="Rectangle 4"/>
          <p:cNvSpPr/>
          <p:nvPr/>
        </p:nvSpPr>
        <p:spPr>
          <a:xfrm>
            <a:off x="1136995" y="1127362"/>
            <a:ext cx="423483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i="1" dirty="0" err="1"/>
              <a:t>Hãy</a:t>
            </a:r>
            <a:r>
              <a:rPr lang="en-US" sz="1800" b="1" i="1" dirty="0"/>
              <a:t> </a:t>
            </a:r>
            <a:r>
              <a:rPr lang="en-US" sz="1800" b="1" i="1" dirty="0" err="1"/>
              <a:t>hình</a:t>
            </a:r>
            <a:r>
              <a:rPr lang="en-US" sz="1800" b="1" i="1" dirty="0"/>
              <a:t> dung </a:t>
            </a:r>
            <a:r>
              <a:rPr lang="en-US" sz="1800" b="1" i="1" dirty="0" err="1"/>
              <a:t>về</a:t>
            </a:r>
            <a:r>
              <a:rPr lang="en-US" sz="1800" b="1" i="1" dirty="0"/>
              <a:t> </a:t>
            </a:r>
            <a:r>
              <a:rPr lang="en-US" sz="1800" b="1" i="1" dirty="0" err="1"/>
              <a:t>các</a:t>
            </a:r>
            <a:r>
              <a:rPr lang="en-US" sz="1800" b="1" i="1" dirty="0"/>
              <a:t> </a:t>
            </a:r>
            <a:r>
              <a:rPr lang="en-US" sz="1800" b="1" i="1" dirty="0" err="1"/>
              <a:t>bộ</a:t>
            </a:r>
            <a:r>
              <a:rPr lang="en-US" sz="1800" b="1" i="1" dirty="0"/>
              <a:t> </a:t>
            </a:r>
            <a:r>
              <a:rPr lang="en-US" sz="1800" b="1" i="1" dirty="0" err="1"/>
              <a:t>phận</a:t>
            </a:r>
            <a:r>
              <a:rPr lang="en-US" sz="1800" b="1" i="1" dirty="0"/>
              <a:t> </a:t>
            </a:r>
            <a:r>
              <a:rPr lang="en-US" sz="1800" b="1" i="1" dirty="0" err="1"/>
              <a:t>của</a:t>
            </a:r>
            <a:r>
              <a:rPr lang="en-US" sz="1800" b="1" i="1" dirty="0"/>
              <a:t> </a:t>
            </a:r>
            <a:r>
              <a:rPr lang="en-US" sz="1800" b="1" i="1" dirty="0" err="1"/>
              <a:t>ngôi</a:t>
            </a:r>
            <a:r>
              <a:rPr lang="en-US" sz="1800" b="1" i="1" dirty="0"/>
              <a:t> </a:t>
            </a:r>
            <a:r>
              <a:rPr lang="en-US" sz="1800" b="1" i="1" dirty="0" err="1"/>
              <a:t>nhà</a:t>
            </a:r>
            <a:r>
              <a:rPr lang="en-US" sz="1800" b="1" i="1" dirty="0"/>
              <a:t> </a:t>
            </a:r>
            <a:r>
              <a:rPr lang="en-US" sz="1800" b="1" i="1" dirty="0" err="1"/>
              <a:t>từ</a:t>
            </a:r>
            <a:r>
              <a:rPr lang="en-US" sz="1800" b="1" i="1" dirty="0"/>
              <a:t> </a:t>
            </a:r>
            <a:r>
              <a:rPr lang="en-US" sz="1800" b="1" i="1" dirty="0" err="1"/>
              <a:t>những</a:t>
            </a:r>
            <a:r>
              <a:rPr lang="en-US" sz="1800" b="1" i="1" dirty="0"/>
              <a:t> </a:t>
            </a:r>
            <a:r>
              <a:rPr lang="en-US" sz="1800" b="1" i="1" dirty="0" err="1"/>
              <a:t>vật</a:t>
            </a:r>
            <a:r>
              <a:rPr lang="en-US" sz="1800" b="1" i="1" dirty="0"/>
              <a:t> </a:t>
            </a:r>
            <a:r>
              <a:rPr lang="en-US" sz="1800" b="1" i="1" dirty="0" err="1"/>
              <a:t>liệu</a:t>
            </a:r>
            <a:r>
              <a:rPr lang="en-US" sz="1800" b="1" i="1" dirty="0"/>
              <a:t> </a:t>
            </a:r>
            <a:r>
              <a:rPr lang="en-US" sz="1800" b="1" i="1" dirty="0" err="1"/>
              <a:t>đã</a:t>
            </a:r>
            <a:r>
              <a:rPr lang="en-US" sz="1800" b="1" i="1" dirty="0"/>
              <a:t> </a:t>
            </a:r>
            <a:r>
              <a:rPr lang="en-US" sz="1800" b="1" i="1" dirty="0" err="1"/>
              <a:t>chọn</a:t>
            </a:r>
            <a:r>
              <a:rPr lang="en-US" sz="1800" b="1" i="1" dirty="0"/>
              <a:t>, </a:t>
            </a:r>
            <a:r>
              <a:rPr lang="en-US" sz="1800" b="1" i="1" dirty="0" err="1"/>
              <a:t>bằng</a:t>
            </a:r>
            <a:r>
              <a:rPr lang="en-US" sz="1800" b="1" i="1" dirty="0"/>
              <a:t> </a:t>
            </a:r>
            <a:r>
              <a:rPr lang="en-US" sz="1800" b="1" i="1" dirty="0" err="1"/>
              <a:t>cách</a:t>
            </a:r>
            <a:r>
              <a:rPr lang="en-US" sz="1800" b="1" i="1" dirty="0"/>
              <a:t> </a:t>
            </a:r>
            <a:r>
              <a:rPr lang="en-US" sz="1800" b="1" i="1" dirty="0" err="1"/>
              <a:t>trả</a:t>
            </a:r>
            <a:r>
              <a:rPr lang="en-US" sz="1800" b="1" i="1" dirty="0"/>
              <a:t> </a:t>
            </a:r>
            <a:r>
              <a:rPr lang="en-US" sz="1800" b="1" i="1" dirty="0" err="1"/>
              <a:t>lời</a:t>
            </a:r>
            <a:r>
              <a:rPr lang="en-US" sz="1800" b="1" i="1" dirty="0"/>
              <a:t> </a:t>
            </a:r>
            <a:r>
              <a:rPr lang="en-US" sz="1800" b="1" i="1" dirty="0" err="1"/>
              <a:t>các</a:t>
            </a:r>
            <a:r>
              <a:rPr lang="en-US" sz="1800" b="1" i="1" dirty="0"/>
              <a:t> </a:t>
            </a:r>
            <a:r>
              <a:rPr lang="en-US" sz="1800" b="1" i="1" dirty="0" err="1"/>
              <a:t>câu</a:t>
            </a:r>
            <a:r>
              <a:rPr lang="en-US" sz="1800" b="1" i="1" dirty="0"/>
              <a:t> </a:t>
            </a:r>
            <a:r>
              <a:rPr lang="en-US" sz="1800" b="1" i="1" dirty="0" err="1"/>
              <a:t>hỏi</a:t>
            </a:r>
            <a:r>
              <a:rPr lang="en-US" sz="1800" b="1" i="1" dirty="0"/>
              <a:t> :</a:t>
            </a:r>
          </a:p>
          <a:p>
            <a:pPr algn="just">
              <a:lnSpc>
                <a:spcPct val="150000"/>
              </a:lnSpc>
            </a:pPr>
            <a:r>
              <a:rPr lang="en-US" sz="1800" dirty="0"/>
              <a:t>+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chọn</a:t>
            </a:r>
            <a:r>
              <a:rPr lang="en-US" sz="1800" dirty="0"/>
              <a:t> </a:t>
            </a:r>
            <a:r>
              <a:rPr lang="en-US" sz="1800" dirty="0" err="1"/>
              <a:t>vật</a:t>
            </a:r>
            <a:r>
              <a:rPr lang="en-US" sz="1800" dirty="0"/>
              <a:t> </a:t>
            </a:r>
            <a:r>
              <a:rPr lang="en-US" sz="1800" dirty="0" err="1"/>
              <a:t>liệu</a:t>
            </a:r>
            <a:r>
              <a:rPr lang="en-US" sz="1800" dirty="0"/>
              <a:t> </a:t>
            </a:r>
            <a:r>
              <a:rPr lang="en-US" sz="1800" dirty="0" err="1"/>
              <a:t>gì</a:t>
            </a:r>
            <a:r>
              <a:rPr lang="en-US" sz="1800" dirty="0"/>
              <a:t> </a:t>
            </a:r>
            <a:r>
              <a:rPr lang="en-US" sz="1800" dirty="0" err="1"/>
              <a:t>để</a:t>
            </a:r>
            <a:r>
              <a:rPr lang="en-US" sz="1800" dirty="0"/>
              <a:t> </a:t>
            </a:r>
            <a:r>
              <a:rPr lang="en-US" sz="1800" dirty="0" err="1"/>
              <a:t>tạo</a:t>
            </a:r>
            <a:r>
              <a:rPr lang="en-US" sz="1800" dirty="0"/>
              <a:t> </a:t>
            </a:r>
            <a:r>
              <a:rPr lang="en-US" sz="1800" dirty="0" err="1"/>
              <a:t>mô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ngôi</a:t>
            </a:r>
            <a:r>
              <a:rPr lang="en-US" sz="1800" dirty="0"/>
              <a:t> </a:t>
            </a:r>
            <a:r>
              <a:rPr lang="en-US" sz="1800" dirty="0" err="1"/>
              <a:t>nhà</a:t>
            </a:r>
            <a:r>
              <a:rPr lang="en-US" sz="1800" dirty="0"/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800" dirty="0"/>
              <a:t>+ </a:t>
            </a:r>
            <a:r>
              <a:rPr lang="en-US" sz="1800" dirty="0" err="1"/>
              <a:t>Vật</a:t>
            </a:r>
            <a:r>
              <a:rPr lang="en-US" sz="1800" dirty="0"/>
              <a:t> </a:t>
            </a:r>
            <a:r>
              <a:rPr lang="en-US" sz="1800" dirty="0" err="1"/>
              <a:t>liệu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những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khối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ngôi</a:t>
            </a:r>
            <a:r>
              <a:rPr lang="en-US" sz="1800" dirty="0"/>
              <a:t> </a:t>
            </a:r>
            <a:r>
              <a:rPr lang="en-US" sz="1800" dirty="0" err="1"/>
              <a:t>nhà</a:t>
            </a:r>
            <a:r>
              <a:rPr lang="en-US" sz="1800" dirty="0"/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800" dirty="0"/>
              <a:t>+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sử</a:t>
            </a:r>
            <a:r>
              <a:rPr lang="en-US" sz="1800" dirty="0"/>
              <a:t> </a:t>
            </a:r>
            <a:r>
              <a:rPr lang="en-US" sz="1800" dirty="0" err="1"/>
              <a:t>dụng</a:t>
            </a:r>
            <a:r>
              <a:rPr lang="en-US" sz="1800" dirty="0"/>
              <a:t> </a:t>
            </a:r>
            <a:r>
              <a:rPr lang="en-US" sz="1800" dirty="0" err="1"/>
              <a:t>vật</a:t>
            </a:r>
            <a:r>
              <a:rPr lang="en-US" sz="1800" dirty="0"/>
              <a:t> </a:t>
            </a:r>
            <a:r>
              <a:rPr lang="en-US" sz="1800" dirty="0" err="1"/>
              <a:t>liệu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để</a:t>
            </a:r>
            <a:r>
              <a:rPr lang="en-US" sz="1800" dirty="0"/>
              <a:t> </a:t>
            </a:r>
            <a:r>
              <a:rPr lang="en-US" sz="1800" dirty="0" err="1"/>
              <a:t>làm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chi </a:t>
            </a:r>
            <a:r>
              <a:rPr lang="en-US" sz="1800" dirty="0" err="1"/>
              <a:t>tiết</a:t>
            </a:r>
            <a:r>
              <a:rPr lang="en-US" sz="1800" dirty="0"/>
              <a:t> </a:t>
            </a:r>
            <a:r>
              <a:rPr lang="en-US" sz="1800" dirty="0" err="1"/>
              <a:t>nhỏ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ngôi</a:t>
            </a:r>
            <a:r>
              <a:rPr lang="en-US" sz="1800" dirty="0"/>
              <a:t> </a:t>
            </a:r>
            <a:r>
              <a:rPr lang="en-US" sz="1800" dirty="0" err="1"/>
              <a:t>nhà</a:t>
            </a:r>
            <a:r>
              <a:rPr lang="en-US" sz="1800" dirty="0"/>
              <a:t> 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840" y="1112366"/>
            <a:ext cx="3181136" cy="3181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DDB2306-318B-F699-F627-92AEF272ED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0FA1F5-4999-FF93-3209-740A5EAC0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633" y="1113150"/>
            <a:ext cx="7307451" cy="2592300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Ở TIẾT 2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2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ar: 10 Points 5">
            <a:extLst>
              <a:ext uri="{FF2B5EF4-FFF2-40B4-BE49-F238E27FC236}">
                <a16:creationId xmlns:a16="http://schemas.microsoft.com/office/drawing/2014/main" id="{F4D397E2-8448-745D-DBFC-95F79737E8C4}"/>
              </a:ext>
            </a:extLst>
          </p:cNvPr>
          <p:cNvSpPr/>
          <p:nvPr/>
        </p:nvSpPr>
        <p:spPr>
          <a:xfrm>
            <a:off x="1436132" y="340480"/>
            <a:ext cx="999640" cy="635342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8" name="Google Shape;188;p30"/>
          <p:cNvSpPr/>
          <p:nvPr/>
        </p:nvSpPr>
        <p:spPr>
          <a:xfrm>
            <a:off x="0" y="4708197"/>
            <a:ext cx="9156000" cy="47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oogle Shape;189;p30"/>
          <p:cNvGrpSpPr/>
          <p:nvPr/>
        </p:nvGrpSpPr>
        <p:grpSpPr>
          <a:xfrm>
            <a:off x="526943" y="419392"/>
            <a:ext cx="7891058" cy="477602"/>
            <a:chOff x="1060756" y="660592"/>
            <a:chExt cx="7022465" cy="236401"/>
          </a:xfrm>
        </p:grpSpPr>
        <p:sp>
          <p:nvSpPr>
            <p:cNvPr id="190" name="Google Shape;190;p30"/>
            <p:cNvSpPr/>
            <p:nvPr/>
          </p:nvSpPr>
          <p:spPr>
            <a:xfrm>
              <a:off x="1060756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0"/>
            <p:cNvSpPr/>
            <p:nvPr/>
          </p:nvSpPr>
          <p:spPr>
            <a:xfrm>
              <a:off x="1343739" y="696011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0"/>
            <p:cNvSpPr/>
            <p:nvPr/>
          </p:nvSpPr>
          <p:spPr>
            <a:xfrm>
              <a:off x="1552321" y="71206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0"/>
            <p:cNvSpPr/>
            <p:nvPr/>
          </p:nvSpPr>
          <p:spPr>
            <a:xfrm rot="10800000">
              <a:off x="7834521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0"/>
            <p:cNvSpPr/>
            <p:nvPr/>
          </p:nvSpPr>
          <p:spPr>
            <a:xfrm rot="10800000">
              <a:off x="7625939" y="695973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0"/>
            <p:cNvSpPr/>
            <p:nvPr/>
          </p:nvSpPr>
          <p:spPr>
            <a:xfrm rot="10800000">
              <a:off x="7451256" y="71202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000" y="419392"/>
            <a:ext cx="7704000" cy="4776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latin typeface="+mn-lt"/>
              </a:rPr>
              <a:t>1.  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Khám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phá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mô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hình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ngôi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nhà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451" y="1189622"/>
            <a:ext cx="4152437" cy="34163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6379" y="1189622"/>
            <a:ext cx="426723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i="1" dirty="0"/>
              <a:t>Quan </a:t>
            </a:r>
            <a:r>
              <a:rPr lang="en-US" sz="1800" b="1" i="1" dirty="0" err="1"/>
              <a:t>sát</a:t>
            </a:r>
            <a:r>
              <a:rPr lang="en-US" sz="1800" b="1" i="1" dirty="0"/>
              <a:t> </a:t>
            </a:r>
            <a:r>
              <a:rPr lang="en-US" sz="1800" b="1" i="1" dirty="0" err="1"/>
              <a:t>mô</a:t>
            </a:r>
            <a:r>
              <a:rPr lang="en-US" sz="1800" b="1" i="1" dirty="0"/>
              <a:t> </a:t>
            </a:r>
            <a:r>
              <a:rPr lang="en-US" sz="1800" b="1" i="1" dirty="0" err="1"/>
              <a:t>hình</a:t>
            </a:r>
            <a:r>
              <a:rPr lang="en-US" sz="1800" b="1" i="1" dirty="0"/>
              <a:t> </a:t>
            </a:r>
            <a:r>
              <a:rPr lang="en-US" sz="1800" b="1" i="1" dirty="0" err="1"/>
              <a:t>ngôi</a:t>
            </a:r>
            <a:r>
              <a:rPr lang="en-US" sz="1800" b="1" i="1" dirty="0"/>
              <a:t> </a:t>
            </a:r>
            <a:r>
              <a:rPr lang="en-US" sz="1800" b="1" i="1" dirty="0" err="1"/>
              <a:t>nhà</a:t>
            </a:r>
            <a:r>
              <a:rPr lang="en-US" sz="1800" b="1" i="1" dirty="0"/>
              <a:t> </a:t>
            </a:r>
            <a:r>
              <a:rPr lang="en-US" sz="1800" b="1" i="1" dirty="0" err="1"/>
              <a:t>trong</a:t>
            </a:r>
            <a:r>
              <a:rPr lang="en-US" sz="1800" b="1" i="1" dirty="0"/>
              <a:t> SGK </a:t>
            </a:r>
            <a:r>
              <a:rPr lang="en-US" sz="1800" b="1" i="1" dirty="0" err="1"/>
              <a:t>trang</a:t>
            </a:r>
            <a:r>
              <a:rPr lang="en-US" sz="1800" b="1" i="1"/>
              <a:t> 63 </a:t>
            </a:r>
            <a:r>
              <a:rPr lang="en-US" sz="1800" b="1" i="1" dirty="0" err="1"/>
              <a:t>và</a:t>
            </a:r>
            <a:r>
              <a:rPr lang="en-US" sz="1800" b="1" i="1" dirty="0"/>
              <a:t> </a:t>
            </a:r>
            <a:r>
              <a:rPr lang="en-US" sz="1800" b="1" i="1" dirty="0" err="1"/>
              <a:t>trả</a:t>
            </a:r>
            <a:r>
              <a:rPr lang="en-US" sz="1800" b="1" i="1" dirty="0"/>
              <a:t> </a:t>
            </a:r>
            <a:r>
              <a:rPr lang="en-US" sz="1800" b="1" i="1" dirty="0" err="1"/>
              <a:t>lời</a:t>
            </a:r>
            <a:r>
              <a:rPr lang="en-US" sz="1800" b="1" i="1" dirty="0"/>
              <a:t> </a:t>
            </a:r>
            <a:r>
              <a:rPr lang="en-US" sz="1800" b="1" i="1" dirty="0" err="1"/>
              <a:t>câu</a:t>
            </a:r>
            <a:r>
              <a:rPr lang="en-US" sz="1800" b="1" i="1" dirty="0"/>
              <a:t> </a:t>
            </a:r>
            <a:r>
              <a:rPr lang="en-US" sz="1800" b="1" i="1" dirty="0" err="1"/>
              <a:t>hỏi</a:t>
            </a:r>
            <a:r>
              <a:rPr lang="en-US" sz="1800" b="1" i="1" dirty="0"/>
              <a:t>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/>
              <a:t>Mô hình ngôi nhà được tạo nên từ những hình khối nào?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/>
              <a:t>Mô hình ngôi nhà có đặc điểm gì?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/>
              <a:t>Những vật liệu nào được sử dụng để tạo mô hình ngôi nhà?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5"/>
          <p:cNvSpPr/>
          <p:nvPr/>
        </p:nvSpPr>
        <p:spPr>
          <a:xfrm>
            <a:off x="1333199" y="1189622"/>
            <a:ext cx="6501321" cy="34935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+mn-lt"/>
              </a:rPr>
              <a:t>Kết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luận</a:t>
            </a:r>
            <a:endParaRPr sz="2400" dirty="0">
              <a:latin typeface="+mn-lt"/>
            </a:endParaRPr>
          </a:p>
        </p:txBody>
      </p:sp>
      <p:grpSp>
        <p:nvGrpSpPr>
          <p:cNvPr id="284" name="Google Shape;284;p35"/>
          <p:cNvGrpSpPr/>
          <p:nvPr/>
        </p:nvGrpSpPr>
        <p:grpSpPr>
          <a:xfrm>
            <a:off x="1060756" y="660592"/>
            <a:ext cx="7022465" cy="236401"/>
            <a:chOff x="1060756" y="660592"/>
            <a:chExt cx="7022465" cy="236401"/>
          </a:xfrm>
        </p:grpSpPr>
        <p:sp>
          <p:nvSpPr>
            <p:cNvPr id="285" name="Google Shape;285;p35"/>
            <p:cNvSpPr/>
            <p:nvPr/>
          </p:nvSpPr>
          <p:spPr>
            <a:xfrm>
              <a:off x="1060756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5"/>
            <p:cNvSpPr/>
            <p:nvPr/>
          </p:nvSpPr>
          <p:spPr>
            <a:xfrm>
              <a:off x="1343739" y="696011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5"/>
            <p:cNvSpPr/>
            <p:nvPr/>
          </p:nvSpPr>
          <p:spPr>
            <a:xfrm>
              <a:off x="1552321" y="71206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5"/>
            <p:cNvSpPr/>
            <p:nvPr/>
          </p:nvSpPr>
          <p:spPr>
            <a:xfrm rot="10800000">
              <a:off x="7834521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5"/>
            <p:cNvSpPr/>
            <p:nvPr/>
          </p:nvSpPr>
          <p:spPr>
            <a:xfrm rot="10800000">
              <a:off x="7625939" y="695973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 rot="10800000">
              <a:off x="7451256" y="71202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1844212" y="1266900"/>
            <a:ext cx="5607044" cy="3365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+ Các bộ phận của ngôi nhà được tạo nên từ nhiều hình khối khác nhau: Hình chữ nhật, hình tam giác, hình vuông.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+ Vật liệu sử dụng để làm mô hình mỗi ngôi nhà: Giấy, giấy màu, màu nước, keo, kéo, bìa cứng, vỏ hộp sữa...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+ Hình dáng mỗi ngôi nhà khác nhau: Nhà một tầng, nhà cao tầng.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248" y="2958957"/>
            <a:ext cx="1364569" cy="2098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01" y="1748761"/>
            <a:ext cx="1547515" cy="3121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256" y="1057322"/>
            <a:ext cx="232294" cy="54906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856" y="1057322"/>
            <a:ext cx="232294" cy="54906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3"/>
          <p:cNvSpPr/>
          <p:nvPr/>
        </p:nvSpPr>
        <p:spPr>
          <a:xfrm rot="-5400000">
            <a:off x="7532113" y="32773"/>
            <a:ext cx="1891200" cy="908700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3"/>
          <p:cNvSpPr/>
          <p:nvPr/>
        </p:nvSpPr>
        <p:spPr>
          <a:xfrm>
            <a:off x="726425" y="783575"/>
            <a:ext cx="3955800" cy="406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3"/>
          <p:cNvSpPr/>
          <p:nvPr/>
        </p:nvSpPr>
        <p:spPr>
          <a:xfrm>
            <a:off x="726425" y="776400"/>
            <a:ext cx="3955800" cy="954300"/>
          </a:xfrm>
          <a:prstGeom prst="wedgeRectCallout">
            <a:avLst>
              <a:gd name="adj1" fmla="val -19690"/>
              <a:gd name="adj2" fmla="val 86805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48" name="Google Shape;248;p33"/>
          <p:cNvCxnSpPr/>
          <p:nvPr/>
        </p:nvCxnSpPr>
        <p:spPr>
          <a:xfrm>
            <a:off x="733575" y="1002900"/>
            <a:ext cx="3961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33"/>
          <p:cNvCxnSpPr/>
          <p:nvPr/>
        </p:nvCxnSpPr>
        <p:spPr>
          <a:xfrm>
            <a:off x="733575" y="1203500"/>
            <a:ext cx="3961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33"/>
          <p:cNvCxnSpPr/>
          <p:nvPr/>
        </p:nvCxnSpPr>
        <p:spPr>
          <a:xfrm>
            <a:off x="733575" y="1404100"/>
            <a:ext cx="3961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33"/>
          <p:cNvCxnSpPr/>
          <p:nvPr/>
        </p:nvCxnSpPr>
        <p:spPr>
          <a:xfrm>
            <a:off x="733575" y="1604700"/>
            <a:ext cx="3961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2" name="Google Shape;252;p33"/>
          <p:cNvSpPr txBox="1">
            <a:spLocks noGrp="1"/>
          </p:cNvSpPr>
          <p:nvPr>
            <p:ph type="title"/>
          </p:nvPr>
        </p:nvSpPr>
        <p:spPr>
          <a:xfrm>
            <a:off x="952775" y="783575"/>
            <a:ext cx="3503100" cy="9085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chemeClr val="tx1"/>
                </a:solidFill>
                <a:latin typeface="+mn-lt"/>
              </a:rPr>
              <a:t>2</a:t>
            </a:r>
            <a:endParaRPr sz="7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880" y="87234"/>
            <a:ext cx="777664" cy="7997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536" y="2181440"/>
            <a:ext cx="388357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Cách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tạo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mô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hình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ngôi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nhà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từ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vật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liệu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tìm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được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818" y="3488290"/>
            <a:ext cx="1249788" cy="1646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25" y="-102639"/>
            <a:ext cx="2712378" cy="2712378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400746" y="164387"/>
            <a:ext cx="2321960" cy="5137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Hoạt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nhóm</a:t>
            </a:r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354458" y="795486"/>
            <a:ext cx="4782621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i="1" dirty="0"/>
              <a:t>Quan </a:t>
            </a:r>
            <a:r>
              <a:rPr lang="en-US" sz="1800" b="1" i="1" dirty="0" err="1"/>
              <a:t>sát</a:t>
            </a:r>
            <a:r>
              <a:rPr lang="en-US" sz="1800" b="1" i="1" dirty="0"/>
              <a:t> </a:t>
            </a:r>
            <a:r>
              <a:rPr lang="en-US" sz="1800" b="1" i="1" dirty="0" err="1"/>
              <a:t>hình</a:t>
            </a:r>
            <a:r>
              <a:rPr lang="en-US" sz="1800" b="1" i="1" dirty="0"/>
              <a:t> </a:t>
            </a:r>
            <a:r>
              <a:rPr lang="en-US" sz="1800" b="1" i="1" dirty="0" err="1"/>
              <a:t>ảnh</a:t>
            </a:r>
            <a:r>
              <a:rPr lang="en-US" sz="1800" b="1" i="1" dirty="0"/>
              <a:t> </a:t>
            </a:r>
            <a:r>
              <a:rPr lang="en-US" sz="1800" b="1" i="1" dirty="0" err="1"/>
              <a:t>trang</a:t>
            </a:r>
            <a:r>
              <a:rPr lang="en-US" sz="1800" b="1" i="1" dirty="0"/>
              <a:t> 67 SGK, </a:t>
            </a:r>
            <a:r>
              <a:rPr lang="en-US" sz="1800" b="1" i="1" dirty="0" err="1"/>
              <a:t>thảo</a:t>
            </a:r>
            <a:r>
              <a:rPr lang="en-US" sz="1800" b="1" i="1" dirty="0"/>
              <a:t> </a:t>
            </a:r>
            <a:r>
              <a:rPr lang="en-US" sz="1800" b="1" i="1" dirty="0" err="1"/>
              <a:t>luận</a:t>
            </a:r>
            <a:r>
              <a:rPr lang="en-US" sz="1800" b="1" i="1" dirty="0"/>
              <a:t> </a:t>
            </a:r>
            <a:r>
              <a:rPr lang="en-US" sz="1800" b="1" i="1" dirty="0" err="1"/>
              <a:t>nhóm</a:t>
            </a:r>
            <a:r>
              <a:rPr lang="en-US" sz="1800" b="1" i="1" dirty="0"/>
              <a:t> </a:t>
            </a:r>
            <a:r>
              <a:rPr lang="en-US" sz="1800" b="1" i="1" dirty="0" err="1"/>
              <a:t>trong</a:t>
            </a:r>
            <a:r>
              <a:rPr lang="en-US" sz="1800" b="1" i="1" dirty="0"/>
              <a:t> 5 </a:t>
            </a:r>
            <a:r>
              <a:rPr lang="en-US" sz="1800" b="1" i="1" dirty="0" err="1"/>
              <a:t>phút</a:t>
            </a:r>
            <a:r>
              <a:rPr lang="en-US" sz="1800" b="1" i="1" dirty="0"/>
              <a:t> </a:t>
            </a:r>
            <a:r>
              <a:rPr lang="en-US" sz="1800" b="1" i="1" dirty="0" err="1"/>
              <a:t>và</a:t>
            </a:r>
            <a:r>
              <a:rPr lang="en-US" sz="1800" b="1" i="1" dirty="0"/>
              <a:t> </a:t>
            </a:r>
            <a:r>
              <a:rPr lang="en-US" sz="1800" b="1" i="1" dirty="0" err="1"/>
              <a:t>trả</a:t>
            </a:r>
            <a:r>
              <a:rPr lang="en-US" sz="1800" b="1" i="1" dirty="0"/>
              <a:t> </a:t>
            </a:r>
            <a:r>
              <a:rPr lang="en-US" sz="1800" b="1" i="1" dirty="0" err="1"/>
              <a:t>lời</a:t>
            </a:r>
            <a:r>
              <a:rPr lang="en-US" sz="1800" b="1" i="1" dirty="0"/>
              <a:t> </a:t>
            </a:r>
            <a:r>
              <a:rPr lang="en-US" sz="1800" b="1" i="1" dirty="0" err="1"/>
              <a:t>câu</a:t>
            </a:r>
            <a:r>
              <a:rPr lang="en-US" sz="1800" b="1" i="1" dirty="0"/>
              <a:t> </a:t>
            </a:r>
            <a:r>
              <a:rPr lang="en-US" sz="1800" b="1" i="1" dirty="0" err="1"/>
              <a:t>hỏi</a:t>
            </a:r>
            <a:r>
              <a:rPr lang="en-US" sz="1800" b="1" i="1" dirty="0"/>
              <a:t>:</a:t>
            </a:r>
            <a:endParaRPr lang="vi-VN" sz="1800" b="1" i="1" dirty="0"/>
          </a:p>
          <a:p>
            <a:pPr algn="just">
              <a:lnSpc>
                <a:spcPct val="150000"/>
              </a:lnSpc>
            </a:pPr>
            <a:r>
              <a:rPr lang="vi-VN" sz="1800" b="1" i="1" dirty="0"/>
              <a:t>Câu 1:</a:t>
            </a:r>
            <a:r>
              <a:rPr lang="vi-VN" sz="1800" dirty="0"/>
              <a:t> Em lựa chọn vật liệu và hình khối gì để tạo mô hình ngôi nhà?</a:t>
            </a:r>
          </a:p>
          <a:p>
            <a:pPr algn="just">
              <a:lnSpc>
                <a:spcPct val="150000"/>
              </a:lnSpc>
            </a:pPr>
            <a:r>
              <a:rPr lang="vi-VN" sz="1800" b="1" dirty="0"/>
              <a:t>Câu 2:</a:t>
            </a:r>
            <a:r>
              <a:rPr lang="vi-VN" sz="1800" dirty="0"/>
              <a:t> Phần nào của ngôi nhà cần tạo trước?</a:t>
            </a:r>
          </a:p>
          <a:p>
            <a:pPr algn="just">
              <a:lnSpc>
                <a:spcPct val="150000"/>
              </a:lnSpc>
            </a:pPr>
            <a:r>
              <a:rPr lang="vi-VN" sz="1800" b="1" dirty="0"/>
              <a:t>Câu 3:</a:t>
            </a:r>
            <a:r>
              <a:rPr lang="vi-VN" sz="1800" dirty="0"/>
              <a:t> Em sẽ tạo đặc điểm riêng cho ngôi nhà bằng cách nào?</a:t>
            </a:r>
          </a:p>
          <a:p>
            <a:pPr algn="just">
              <a:lnSpc>
                <a:spcPct val="150000"/>
              </a:lnSpc>
            </a:pPr>
            <a:r>
              <a:rPr lang="vi-VN" sz="1800" b="1" dirty="0"/>
              <a:t>Câu 4:</a:t>
            </a:r>
            <a:r>
              <a:rPr lang="vi-VN" sz="1800" dirty="0"/>
              <a:t> Để tạo mô hình ngôi nhà, em cần thực hiện các bước cơ bản nào?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20" y="1038563"/>
            <a:ext cx="3815715" cy="33456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85997" y="1045509"/>
            <a:ext cx="528889" cy="27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8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7"/>
          <p:cNvSpPr/>
          <p:nvPr/>
        </p:nvSpPr>
        <p:spPr>
          <a:xfrm rot="229789">
            <a:off x="4919797" y="1665741"/>
            <a:ext cx="3413523" cy="2826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2" name="Google Shape;332;p3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77">
            <a:off x="5186615" y="1859160"/>
            <a:ext cx="2879871" cy="244014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7"/>
          <p:cNvSpPr/>
          <p:nvPr/>
        </p:nvSpPr>
        <p:spPr>
          <a:xfrm>
            <a:off x="380144" y="1554896"/>
            <a:ext cx="4272426" cy="2308187"/>
          </a:xfrm>
          <a:prstGeom prst="chevron">
            <a:avLst>
              <a:gd name="adj" fmla="val 2404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>
                <a:solidFill>
                  <a:schemeClr val="accent5"/>
                </a:solidFill>
              </a:rPr>
              <a:t>Hình, khối, màu sắc của các vật liệu đã qua sử dụng có thể tạo thành mô hình ngôi nhà.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336" name="Google Shape;336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+mn-lt"/>
              </a:rPr>
              <a:t>Kết luận</a:t>
            </a:r>
            <a:endParaRPr sz="2800" dirty="0">
              <a:latin typeface="+mn-lt"/>
            </a:endParaRPr>
          </a:p>
        </p:txBody>
      </p:sp>
      <p:grpSp>
        <p:nvGrpSpPr>
          <p:cNvPr id="337" name="Google Shape;337;p37"/>
          <p:cNvGrpSpPr/>
          <p:nvPr/>
        </p:nvGrpSpPr>
        <p:grpSpPr>
          <a:xfrm>
            <a:off x="1060756" y="660592"/>
            <a:ext cx="7022465" cy="236401"/>
            <a:chOff x="1060756" y="660592"/>
            <a:chExt cx="7022465" cy="236401"/>
          </a:xfrm>
        </p:grpSpPr>
        <p:sp>
          <p:nvSpPr>
            <p:cNvPr id="338" name="Google Shape;338;p37"/>
            <p:cNvSpPr/>
            <p:nvPr/>
          </p:nvSpPr>
          <p:spPr>
            <a:xfrm>
              <a:off x="1060756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1343739" y="696011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1552321" y="71206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7"/>
            <p:cNvSpPr/>
            <p:nvPr/>
          </p:nvSpPr>
          <p:spPr>
            <a:xfrm rot="10800000">
              <a:off x="7834521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7"/>
            <p:cNvSpPr/>
            <p:nvPr/>
          </p:nvSpPr>
          <p:spPr>
            <a:xfrm rot="10800000">
              <a:off x="7625939" y="695973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7"/>
            <p:cNvSpPr/>
            <p:nvPr/>
          </p:nvSpPr>
          <p:spPr>
            <a:xfrm rot="10800000">
              <a:off x="7451256" y="71202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4" name="Google Shape;344;p37"/>
          <p:cNvSpPr/>
          <p:nvPr/>
        </p:nvSpPr>
        <p:spPr>
          <a:xfrm rot="476780">
            <a:off x="5965136" y="1419277"/>
            <a:ext cx="1702435" cy="441545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970565" y="1466713"/>
            <a:ext cx="3344238" cy="326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qua </a:t>
            </a:r>
            <a:r>
              <a:rPr lang="en-US" sz="2000" dirty="0" err="1"/>
              <a:t>sử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mô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ngôi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bìa</a:t>
            </a:r>
            <a:r>
              <a:rPr lang="en-US" sz="2000" dirty="0"/>
              <a:t> </a:t>
            </a:r>
            <a:r>
              <a:rPr lang="en-US" sz="2000" dirty="0" err="1"/>
              <a:t>cứng</a:t>
            </a:r>
            <a:r>
              <a:rPr lang="en-US" sz="2000" dirty="0"/>
              <a:t>, </a:t>
            </a:r>
            <a:r>
              <a:rPr lang="en-US" sz="2000" dirty="0" err="1"/>
              <a:t>giấy</a:t>
            </a:r>
            <a:r>
              <a:rPr lang="en-US" sz="2000" dirty="0"/>
              <a:t>, </a:t>
            </a:r>
            <a:r>
              <a:rPr lang="en-US" sz="2000" dirty="0" err="1"/>
              <a:t>màu</a:t>
            </a:r>
            <a:r>
              <a:rPr lang="en-US" sz="2000" dirty="0"/>
              <a:t>…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khối</a:t>
            </a:r>
            <a:r>
              <a:rPr lang="en-US" sz="2000" dirty="0"/>
              <a:t> </a:t>
            </a:r>
            <a:r>
              <a:rPr lang="en-US" sz="2000" dirty="0" err="1"/>
              <a:t>ngôi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thường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. </a:t>
            </a:r>
            <a:r>
              <a:rPr lang="en-US" sz="2000" dirty="0" err="1"/>
              <a:t>Nên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thêm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dirty="0" err="1"/>
              <a:t>riêng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ngôi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" y="3433859"/>
            <a:ext cx="757370" cy="17096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3429">
            <a:off x="5901957" y="119880"/>
            <a:ext cx="970920" cy="9864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6571" flipH="1">
            <a:off x="2342649" y="119880"/>
            <a:ext cx="970920" cy="9864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725" y="3839202"/>
            <a:ext cx="652329" cy="129856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0" animBg="1"/>
      <p:bldP spid="333" grpId="0" animBg="1"/>
      <p:bldP spid="344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/>
          <p:cNvSpPr/>
          <p:nvPr/>
        </p:nvSpPr>
        <p:spPr>
          <a:xfrm>
            <a:off x="1194144" y="1212245"/>
            <a:ext cx="2867100" cy="478800"/>
          </a:xfrm>
          <a:prstGeom prst="chevron">
            <a:avLst>
              <a:gd name="adj" fmla="val 4858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4"/>
          <p:cNvSpPr/>
          <p:nvPr/>
        </p:nvSpPr>
        <p:spPr>
          <a:xfrm rot="10800000">
            <a:off x="5079319" y="1212245"/>
            <a:ext cx="2867100" cy="478800"/>
          </a:xfrm>
          <a:prstGeom prst="chevron">
            <a:avLst>
              <a:gd name="adj" fmla="val 4858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4"/>
          <p:cNvSpPr txBox="1">
            <a:spLocks noGrp="1"/>
          </p:cNvSpPr>
          <p:nvPr>
            <p:ph type="title"/>
          </p:nvPr>
        </p:nvSpPr>
        <p:spPr>
          <a:xfrm>
            <a:off x="1845370" y="1217398"/>
            <a:ext cx="1564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+mn-lt"/>
              </a:rPr>
              <a:t>Bước</a:t>
            </a:r>
            <a:r>
              <a:rPr lang="en-US" dirty="0">
                <a:latin typeface="+mn-lt"/>
              </a:rPr>
              <a:t> 1:</a:t>
            </a:r>
            <a:endParaRPr dirty="0">
              <a:latin typeface="+mn-lt"/>
            </a:endParaRPr>
          </a:p>
        </p:txBody>
      </p:sp>
      <p:sp>
        <p:nvSpPr>
          <p:cNvPr id="264" name="Google Shape;264;p34"/>
          <p:cNvSpPr txBox="1">
            <a:spLocks noGrp="1"/>
          </p:cNvSpPr>
          <p:nvPr>
            <p:ph type="title" idx="2"/>
          </p:nvPr>
        </p:nvSpPr>
        <p:spPr>
          <a:xfrm flipH="1">
            <a:off x="5730514" y="1217398"/>
            <a:ext cx="1564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+mn-lt"/>
              </a:rPr>
              <a:t>Bước</a:t>
            </a:r>
            <a:r>
              <a:rPr lang="en-US" dirty="0">
                <a:latin typeface="+mn-lt"/>
              </a:rPr>
              <a:t> 2:</a:t>
            </a:r>
            <a:endParaRPr dirty="0">
              <a:latin typeface="+mn-lt"/>
            </a:endParaRPr>
          </a:p>
        </p:txBody>
      </p:sp>
      <p:grpSp>
        <p:nvGrpSpPr>
          <p:cNvPr id="270" name="Google Shape;270;p34"/>
          <p:cNvGrpSpPr/>
          <p:nvPr/>
        </p:nvGrpSpPr>
        <p:grpSpPr>
          <a:xfrm>
            <a:off x="1060750" y="703376"/>
            <a:ext cx="7022480" cy="133394"/>
            <a:chOff x="2427292" y="692550"/>
            <a:chExt cx="9081184" cy="172500"/>
          </a:xfrm>
        </p:grpSpPr>
        <p:sp>
          <p:nvSpPr>
            <p:cNvPr id="271" name="Google Shape;271;p34"/>
            <p:cNvSpPr/>
            <p:nvPr/>
          </p:nvSpPr>
          <p:spPr>
            <a:xfrm>
              <a:off x="2427292" y="692550"/>
              <a:ext cx="172500" cy="172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4"/>
            <p:cNvSpPr/>
            <p:nvPr/>
          </p:nvSpPr>
          <p:spPr>
            <a:xfrm>
              <a:off x="2653242" y="719400"/>
              <a:ext cx="118800" cy="118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4"/>
            <p:cNvSpPr/>
            <p:nvPr/>
          </p:nvSpPr>
          <p:spPr>
            <a:xfrm>
              <a:off x="2825492" y="735750"/>
              <a:ext cx="86100" cy="86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4"/>
            <p:cNvSpPr/>
            <p:nvPr/>
          </p:nvSpPr>
          <p:spPr>
            <a:xfrm rot="10800000">
              <a:off x="11335977" y="692550"/>
              <a:ext cx="172500" cy="172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4"/>
            <p:cNvSpPr/>
            <p:nvPr/>
          </p:nvSpPr>
          <p:spPr>
            <a:xfrm rot="10800000">
              <a:off x="11163727" y="719400"/>
              <a:ext cx="118800" cy="118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4"/>
            <p:cNvSpPr/>
            <p:nvPr/>
          </p:nvSpPr>
          <p:spPr>
            <a:xfrm rot="10800000">
              <a:off x="11024177" y="735750"/>
              <a:ext cx="86100" cy="86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2278055" y="433458"/>
            <a:ext cx="4929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/>
              <a:t>Các bước tạo mô hình ngôi nhà: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1210140" y="1614981"/>
            <a:ext cx="273562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Lựa</a:t>
            </a:r>
            <a:r>
              <a:rPr lang="en-US" sz="1800" dirty="0"/>
              <a:t> </a:t>
            </a:r>
            <a:r>
              <a:rPr lang="en-US" sz="1800" dirty="0" err="1"/>
              <a:t>chọn</a:t>
            </a:r>
            <a:r>
              <a:rPr lang="en-US" sz="1800" dirty="0"/>
              <a:t> </a:t>
            </a:r>
            <a:r>
              <a:rPr lang="en-US" sz="1800" dirty="0" err="1"/>
              <a:t>vật</a:t>
            </a:r>
            <a:r>
              <a:rPr lang="en-US" sz="1800" dirty="0"/>
              <a:t> </a:t>
            </a:r>
            <a:r>
              <a:rPr lang="en-US" sz="1800" dirty="0" err="1"/>
              <a:t>liệu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khối</a:t>
            </a:r>
            <a:r>
              <a:rPr lang="en-US" sz="1800" dirty="0"/>
              <a:t> </a:t>
            </a:r>
            <a:r>
              <a:rPr lang="en-US" sz="1800" dirty="0" err="1"/>
              <a:t>phù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 </a:t>
            </a:r>
            <a:r>
              <a:rPr lang="en-US" sz="1800" dirty="0" err="1"/>
              <a:t>để</a:t>
            </a:r>
            <a:r>
              <a:rPr lang="en-US" sz="1800" dirty="0"/>
              <a:t> </a:t>
            </a:r>
            <a:r>
              <a:rPr lang="en-US" sz="1800" dirty="0" err="1"/>
              <a:t>tạo</a:t>
            </a:r>
            <a:r>
              <a:rPr lang="en-US" sz="1800" dirty="0"/>
              <a:t> </a:t>
            </a:r>
            <a:r>
              <a:rPr lang="en-US" sz="1800" dirty="0" err="1"/>
              <a:t>mô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ngôi</a:t>
            </a:r>
            <a:r>
              <a:rPr lang="en-US" sz="1800" dirty="0"/>
              <a:t> </a:t>
            </a:r>
            <a:r>
              <a:rPr lang="en-US" sz="1800" dirty="0" err="1"/>
              <a:t>nhà</a:t>
            </a:r>
            <a:r>
              <a:rPr lang="en-US" sz="18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406845" y="1710695"/>
            <a:ext cx="2366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Tạo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bộ</a:t>
            </a:r>
            <a:r>
              <a:rPr lang="en-US" sz="1800" dirty="0"/>
              <a:t> </a:t>
            </a:r>
            <a:r>
              <a:rPr lang="en-US" sz="1800" dirty="0" err="1"/>
              <a:t>phận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mô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ngôi</a:t>
            </a:r>
            <a:r>
              <a:rPr lang="en-US" sz="1800" dirty="0"/>
              <a:t> </a:t>
            </a:r>
            <a:r>
              <a:rPr lang="en-US" sz="1800" dirty="0" err="1"/>
              <a:t>nhà</a:t>
            </a:r>
            <a:r>
              <a:rPr lang="en-US" sz="1800" dirty="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45" b="54082"/>
          <a:stretch/>
        </p:blipFill>
        <p:spPr>
          <a:xfrm>
            <a:off x="1433529" y="2953809"/>
            <a:ext cx="2217456" cy="17184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b="54305"/>
          <a:stretch/>
        </p:blipFill>
        <p:spPr>
          <a:xfrm>
            <a:off x="5509671" y="2872987"/>
            <a:ext cx="2061014" cy="17992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29" y="2786396"/>
            <a:ext cx="485714" cy="442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223" y="2732342"/>
            <a:ext cx="485714" cy="442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9" y="3653890"/>
            <a:ext cx="990021" cy="13802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50" y="0"/>
            <a:ext cx="1032588" cy="12851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438" y="2237211"/>
            <a:ext cx="469433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89337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 animBg="1"/>
      <p:bldP spid="258" grpId="0" animBg="1"/>
      <p:bldP spid="262" grpId="0"/>
      <p:bldP spid="264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/>
          <p:cNvSpPr/>
          <p:nvPr/>
        </p:nvSpPr>
        <p:spPr>
          <a:xfrm>
            <a:off x="1235477" y="1181422"/>
            <a:ext cx="2867100" cy="478800"/>
          </a:xfrm>
          <a:prstGeom prst="chevron">
            <a:avLst>
              <a:gd name="adj" fmla="val 4858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4"/>
          <p:cNvSpPr/>
          <p:nvPr/>
        </p:nvSpPr>
        <p:spPr>
          <a:xfrm rot="10800000">
            <a:off x="5120652" y="1181422"/>
            <a:ext cx="2867100" cy="478800"/>
          </a:xfrm>
          <a:prstGeom prst="chevron">
            <a:avLst>
              <a:gd name="adj" fmla="val 48584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4"/>
          <p:cNvSpPr txBox="1">
            <a:spLocks noGrp="1"/>
          </p:cNvSpPr>
          <p:nvPr>
            <p:ph type="title"/>
          </p:nvPr>
        </p:nvSpPr>
        <p:spPr>
          <a:xfrm>
            <a:off x="1886703" y="1186575"/>
            <a:ext cx="1564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+mn-lt"/>
              </a:rPr>
              <a:t>Bước</a:t>
            </a:r>
            <a:r>
              <a:rPr lang="en-US" dirty="0">
                <a:latin typeface="+mn-lt"/>
              </a:rPr>
              <a:t> 3:</a:t>
            </a:r>
            <a:endParaRPr dirty="0">
              <a:latin typeface="+mn-lt"/>
            </a:endParaRPr>
          </a:p>
        </p:txBody>
      </p:sp>
      <p:sp>
        <p:nvSpPr>
          <p:cNvPr id="264" name="Google Shape;264;p34"/>
          <p:cNvSpPr txBox="1">
            <a:spLocks noGrp="1"/>
          </p:cNvSpPr>
          <p:nvPr>
            <p:ph type="title" idx="2"/>
          </p:nvPr>
        </p:nvSpPr>
        <p:spPr>
          <a:xfrm flipH="1">
            <a:off x="5771847" y="1186575"/>
            <a:ext cx="1564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+mn-lt"/>
              </a:rPr>
              <a:t>Bước</a:t>
            </a:r>
            <a:r>
              <a:rPr lang="en-US" dirty="0">
                <a:latin typeface="+mn-lt"/>
              </a:rPr>
              <a:t> 4:</a:t>
            </a:r>
            <a:endParaRPr dirty="0">
              <a:latin typeface="+mn-lt"/>
            </a:endParaRPr>
          </a:p>
        </p:txBody>
      </p:sp>
      <p:grpSp>
        <p:nvGrpSpPr>
          <p:cNvPr id="270" name="Google Shape;270;p34"/>
          <p:cNvGrpSpPr/>
          <p:nvPr/>
        </p:nvGrpSpPr>
        <p:grpSpPr>
          <a:xfrm>
            <a:off x="1060750" y="703376"/>
            <a:ext cx="7022480" cy="133394"/>
            <a:chOff x="2427292" y="692550"/>
            <a:chExt cx="9081184" cy="172500"/>
          </a:xfrm>
        </p:grpSpPr>
        <p:sp>
          <p:nvSpPr>
            <p:cNvPr id="271" name="Google Shape;271;p34"/>
            <p:cNvSpPr/>
            <p:nvPr/>
          </p:nvSpPr>
          <p:spPr>
            <a:xfrm>
              <a:off x="2427292" y="692550"/>
              <a:ext cx="172500" cy="172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4"/>
            <p:cNvSpPr/>
            <p:nvPr/>
          </p:nvSpPr>
          <p:spPr>
            <a:xfrm>
              <a:off x="2653242" y="719400"/>
              <a:ext cx="118800" cy="118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4"/>
            <p:cNvSpPr/>
            <p:nvPr/>
          </p:nvSpPr>
          <p:spPr>
            <a:xfrm>
              <a:off x="2825492" y="735750"/>
              <a:ext cx="86100" cy="86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4"/>
            <p:cNvSpPr/>
            <p:nvPr/>
          </p:nvSpPr>
          <p:spPr>
            <a:xfrm rot="10800000">
              <a:off x="11335977" y="692550"/>
              <a:ext cx="172500" cy="172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4"/>
            <p:cNvSpPr/>
            <p:nvPr/>
          </p:nvSpPr>
          <p:spPr>
            <a:xfrm rot="10800000">
              <a:off x="11163727" y="719400"/>
              <a:ext cx="118800" cy="118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4"/>
            <p:cNvSpPr/>
            <p:nvPr/>
          </p:nvSpPr>
          <p:spPr>
            <a:xfrm rot="10800000">
              <a:off x="11024177" y="735750"/>
              <a:ext cx="86100" cy="86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2278055" y="433458"/>
            <a:ext cx="4929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/>
              <a:t>Các bước tạo mô hình ngôi nhà:</a:t>
            </a:r>
            <a:endParaRPr lang="en-US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1474862" y="1751984"/>
            <a:ext cx="24527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Ghép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bộ</a:t>
            </a:r>
            <a:r>
              <a:rPr lang="en-US" sz="1800" dirty="0"/>
              <a:t> </a:t>
            </a:r>
            <a:r>
              <a:rPr lang="en-US" sz="1800" dirty="0" err="1"/>
              <a:t>phận</a:t>
            </a:r>
            <a:r>
              <a:rPr lang="en-US" sz="1800" dirty="0"/>
              <a:t> </a:t>
            </a:r>
            <a:r>
              <a:rPr lang="en-US" sz="1800" dirty="0" err="1"/>
              <a:t>tạo</a:t>
            </a:r>
            <a:r>
              <a:rPr lang="en-US" sz="1800" dirty="0"/>
              <a:t> </a:t>
            </a:r>
            <a:r>
              <a:rPr lang="en-US" sz="1800" dirty="0" err="1"/>
              <a:t>mô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ngôi</a:t>
            </a:r>
            <a:r>
              <a:rPr lang="en-US" sz="1800" dirty="0"/>
              <a:t> </a:t>
            </a:r>
            <a:r>
              <a:rPr lang="en-US" sz="1800" dirty="0" err="1"/>
              <a:t>nhà</a:t>
            </a:r>
            <a:r>
              <a:rPr lang="en-US" sz="18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5120652" y="1724957"/>
            <a:ext cx="30755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Trang</a:t>
            </a:r>
            <a:r>
              <a:rPr lang="en-US" sz="1800" dirty="0"/>
              <a:t> </a:t>
            </a:r>
            <a:r>
              <a:rPr lang="en-US" sz="1800" dirty="0" err="1"/>
              <a:t>trí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tạo</a:t>
            </a:r>
            <a:r>
              <a:rPr lang="en-US" sz="1800" dirty="0"/>
              <a:t> </a:t>
            </a:r>
            <a:r>
              <a:rPr lang="en-US" sz="1800" dirty="0" err="1"/>
              <a:t>đặc</a:t>
            </a:r>
            <a:r>
              <a:rPr lang="en-US" sz="1800" dirty="0"/>
              <a:t> </a:t>
            </a:r>
            <a:r>
              <a:rPr lang="en-US" sz="1800" dirty="0" err="1"/>
              <a:t>điểm</a:t>
            </a:r>
            <a:r>
              <a:rPr lang="en-US" sz="1800" dirty="0"/>
              <a:t> </a:t>
            </a:r>
            <a:r>
              <a:rPr lang="en-US" sz="1800" dirty="0" err="1"/>
              <a:t>riêng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mô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ngôi</a:t>
            </a:r>
            <a:r>
              <a:rPr lang="en-US" sz="1800" dirty="0"/>
              <a:t> </a:t>
            </a:r>
            <a:r>
              <a:rPr lang="en-US" sz="1800" dirty="0" err="1"/>
              <a:t>nhà</a:t>
            </a:r>
            <a:r>
              <a:rPr lang="en-US" sz="18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7" r="47850"/>
          <a:stretch/>
        </p:blipFill>
        <p:spPr>
          <a:xfrm>
            <a:off x="1474862" y="2713023"/>
            <a:ext cx="2419422" cy="21092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1" t="48147"/>
          <a:stretch/>
        </p:blipFill>
        <p:spPr>
          <a:xfrm>
            <a:off x="5485678" y="2713023"/>
            <a:ext cx="2136838" cy="2109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18" y="2631066"/>
            <a:ext cx="201185" cy="4755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754" y="2638895"/>
            <a:ext cx="201185" cy="4755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50" y="0"/>
            <a:ext cx="1032588" cy="12851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9" y="3653890"/>
            <a:ext cx="990021" cy="13802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438" y="2237211"/>
            <a:ext cx="469433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7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 animBg="1"/>
      <p:bldP spid="258" grpId="0" animBg="1"/>
      <p:bldP spid="262" grpId="0"/>
      <p:bldP spid="264" grpId="0"/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4">
            <a:extLst>
              <a:ext uri="{FF2B5EF4-FFF2-40B4-BE49-F238E27FC236}">
                <a16:creationId xmlns:a16="http://schemas.microsoft.com/office/drawing/2014/main" id="{FB9613F9-15EE-CD4B-7F8D-9243375270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5FAE7D36-946C-239D-05E3-AA9798072134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7" name="Video Tạo mô hình ngôi nhà 3D">
            <a:hlinkClick r:id="" action="ppaction://media"/>
            <a:extLst>
              <a:ext uri="{FF2B5EF4-FFF2-40B4-BE49-F238E27FC236}">
                <a16:creationId xmlns:a16="http://schemas.microsoft.com/office/drawing/2014/main" id="{AE741A09-75CE-A16A-DC74-A9E642A7C0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150" y="285750"/>
            <a:ext cx="7759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8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</TotalTime>
  <Words>488</Words>
  <Application>Microsoft Office PowerPoint</Application>
  <PresentationFormat>On-screen Show (16:9)</PresentationFormat>
  <Paragraphs>40</Paragraphs>
  <Slides>12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Muli</vt:lpstr>
      <vt:lpstr>Wingdings</vt:lpstr>
      <vt:lpstr>Times New Roman</vt:lpstr>
      <vt:lpstr>Calibri Light</vt:lpstr>
      <vt:lpstr>Arial</vt:lpstr>
      <vt:lpstr>Calibri</vt:lpstr>
      <vt:lpstr>Office Theme</vt:lpstr>
      <vt:lpstr>PowerPoint Presentation</vt:lpstr>
      <vt:lpstr>1.   Khám phá mô hình ngôi nhà </vt:lpstr>
      <vt:lpstr>Kết luận</vt:lpstr>
      <vt:lpstr>2</vt:lpstr>
      <vt:lpstr>PowerPoint Presentation</vt:lpstr>
      <vt:lpstr>Kết luận</vt:lpstr>
      <vt:lpstr>Bước 1:</vt:lpstr>
      <vt:lpstr>Bước 3:</vt:lpstr>
      <vt:lpstr>PowerPoint Presentation</vt:lpstr>
      <vt:lpstr>3</vt:lpstr>
      <vt:lpstr>PowerPoint Presentation</vt:lpstr>
      <vt:lpstr>HẸN GẶP LẠI CÁC EM Ở TIẾT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NOVEMBER DAILY SLIDES</dc:title>
  <dc:creator>User</dc:creator>
  <cp:lastModifiedBy>hongvancuongcm84@gmail.com</cp:lastModifiedBy>
  <cp:revision>33</cp:revision>
  <dcterms:modified xsi:type="dcterms:W3CDTF">2023-11-02T14:15:15Z</dcterms:modified>
</cp:coreProperties>
</file>