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80" r:id="rId6"/>
    <p:sldId id="281" r:id="rId7"/>
    <p:sldId id="279" r:id="rId8"/>
    <p:sldId id="282" r:id="rId9"/>
    <p:sldId id="259" r:id="rId10"/>
    <p:sldId id="260" r:id="rId11"/>
    <p:sldId id="262" r:id="rId12"/>
    <p:sldId id="261" r:id="rId13"/>
    <p:sldId id="263" r:id="rId14"/>
    <p:sldId id="264" r:id="rId15"/>
    <p:sldId id="267" r:id="rId16"/>
    <p:sldId id="268" r:id="rId17"/>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orbel" panose="020B0503020204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8"/>
    <p:restoredTop sz="94660"/>
  </p:normalViewPr>
  <p:slideViewPr>
    <p:cSldViewPr snapToGrid="0">
      <p:cViewPr varScale="1">
        <p:scale>
          <a:sx n="78" d="100"/>
          <a:sy n="78" d="100"/>
        </p:scale>
        <p:origin x="7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1" name="Date Placeholder 3"/>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3ADD1078-E802-4869-8FDC-FCA1B51850A9}"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2" name="Footer Placeholder 4"/>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3" name="Slide Number Placeholder 5"/>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9F028887-F64E-4DD3-B217-35F95C09762E}"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7" name="Footer Placeholder 6"/>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1"/>
        </a:solidFill>
        <a:effectLst/>
      </p:bgPr>
    </p:bg>
    <p:spTree>
      <p:nvGrpSpPr>
        <p:cNvPr id="1" name=""/>
        <p:cNvGrpSpPr/>
        <p:nvPr/>
      </p:nvGrpSpPr>
      <p:grpSpPr>
        <a:xfrm>
          <a:off x="0" y="0"/>
          <a:ext cx="0" cy="0"/>
          <a:chOff x="0" y="0"/>
          <a:chExt cx="0" cy="0"/>
        </a:xfrm>
      </p:grpSpPr>
      <p:sp>
        <p:nvSpPr>
          <p:cNvPr id="9" name="Date Placeholder 4"/>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D5150A8D-262D-46C5-BAD6-8E33BCF0D5F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0" name="Footer Placeholder 5"/>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1" name="Slide Number Placeholder 6"/>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D2CE5B73-5926-4F26-B1CA-1ABA98F89B9B}"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200"/>
              </a:spcBef>
              <a:spcAft>
                <a:spcPct val="0"/>
              </a:spcAft>
              <a:buClr>
                <a:schemeClr val="accent1"/>
              </a:buClr>
              <a:buSzTx/>
              <a:buFont typeface="Wingdings 2" panose="05020102010507070707" pitchFamily="18" charset="2"/>
              <a:buNone/>
              <a:defRPr/>
            </a:pPr>
            <a:r>
              <a:rPr kumimoji="0" lang="en-US" sz="3200" b="0" i="0" u="none" strike="noStrike" kern="1200" cap="none" spc="0" normalizeH="0" baseline="0" noProof="0">
                <a:ln>
                  <a:noFill/>
                </a:ln>
                <a:solidFill>
                  <a:srgbClr val="595959"/>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rgbClr val="595959"/>
              </a:solidFill>
              <a:effectLst/>
              <a:uLnTx/>
              <a:uFillTx/>
              <a:latin typeface="+mn-lt"/>
              <a:ea typeface="+mn-ea"/>
              <a:cs typeface="+mn-cs"/>
            </a:endParaRP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9" name="Date Placeholder 7"/>
          <p:cNvSpPr>
            <a:spLocks noGrp="1"/>
          </p:cNvSpPr>
          <p:nvPr>
            <p:ph type="dt" sz="half" idx="12"/>
          </p:nvPr>
        </p:nvSpPr>
        <p:spPr>
          <a:xfrm>
            <a:off x="261938"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F107FC22-EB50-462D-B844-E6ED8C27E2C9}"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0" name="Footer Placeholder 8"/>
          <p:cNvSpPr>
            <a:spLocks noGrp="1"/>
          </p:cNvSpPr>
          <p:nvPr>
            <p:ph type="ftr" sz="quarter" idx="3"/>
          </p:nvPr>
        </p:nvSpPr>
        <p:spPr>
          <a:xfrm>
            <a:off x="3498850" y="6356350"/>
            <a:ext cx="591185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1" name="Slide Number Placeholder 9"/>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8C7B6418-72AF-4108-894F-F6B30A6F34E5}"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 name="Rectangle 6"/>
          <p:cNvSpPr/>
          <p:nvPr/>
        </p:nvSpPr>
        <p:spPr>
          <a:xfrm>
            <a:off x="0" y="758825"/>
            <a:ext cx="3443288"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413" y="1123950"/>
            <a:ext cx="2947988" cy="4600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763" y="758825"/>
            <a:ext cx="38417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p:cNvSpPr>
            <a:spLocks noGrp="1"/>
          </p:cNvSpPr>
          <p:nvPr>
            <p:ph type="body" idx="1"/>
          </p:nvPr>
        </p:nvSpPr>
        <p:spPr>
          <a:xfrm>
            <a:off x="3868738" y="863600"/>
            <a:ext cx="7315200" cy="5121275"/>
          </a:xfrm>
          <a:prstGeom prst="rect">
            <a:avLst/>
          </a:prstGeom>
          <a:noFill/>
          <a:ln w="9525">
            <a:noFill/>
          </a:ln>
        </p:spPr>
        <p:txBody>
          <a:bodyPr anchor="ctr" anchorCtr="0"/>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50000"/>
                    <a:lumOff val="50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E2BEFD62-264B-4306-B325-DCB7AFCEA891}" type="datetimeFigureOut">
              <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rPr>
            </a:fld>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50000"/>
                    <a:lumOff val="50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accent1"/>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560E4B5A-86C0-4F4B-8CEE-5518ED8BFAE6}" type="slidenum">
              <a:rPr kumimoji="0" lang="en-US" sz="1200" b="1" i="0" u="none" strike="noStrike" kern="1200" cap="none" spc="0" normalizeH="0" baseline="0" noProof="0">
                <a:ln>
                  <a:noFill/>
                </a:ln>
                <a:solidFill>
                  <a:schemeClr val="accent1"/>
                </a:solidFill>
                <a:effectLst/>
                <a:uLnTx/>
                <a:uFillTx/>
                <a:latin typeface="+mn-lt"/>
                <a:ea typeface="+mn-ea"/>
                <a:cs typeface="+mn-cs"/>
              </a:rPr>
            </a:fld>
            <a:endParaRPr kumimoji="0" lang="en-US" sz="1200" b="1" i="0" u="none" strike="noStrike" kern="1200" cap="none" spc="0" normalizeH="0" baseline="0" noProof="0">
              <a:ln>
                <a:noFill/>
              </a:ln>
              <a:solidFill>
                <a:schemeClr val="accen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6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2pPr>
      <a:lvl3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3pPr>
      <a:lvl4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4pPr>
      <a:lvl5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5pPr>
      <a:lvl6pPr marL="457200" algn="l" rtl="0" fontAlgn="base">
        <a:lnSpc>
          <a:spcPct val="90000"/>
        </a:lnSpc>
        <a:spcBef>
          <a:spcPct val="0"/>
        </a:spcBef>
        <a:spcAft>
          <a:spcPct val="0"/>
        </a:spcAft>
        <a:defRPr sz="3600">
          <a:solidFill>
            <a:srgbClr val="FFFFFF"/>
          </a:solidFill>
          <a:latin typeface="Corbel" panose="020B0503020204020204" pitchFamily="34" charset="0"/>
        </a:defRPr>
      </a:lvl6pPr>
      <a:lvl7pPr marL="914400" algn="l" rtl="0" fontAlgn="base">
        <a:lnSpc>
          <a:spcPct val="90000"/>
        </a:lnSpc>
        <a:spcBef>
          <a:spcPct val="0"/>
        </a:spcBef>
        <a:spcAft>
          <a:spcPct val="0"/>
        </a:spcAft>
        <a:defRPr sz="3600">
          <a:solidFill>
            <a:srgbClr val="FFFFFF"/>
          </a:solidFill>
          <a:latin typeface="Corbel" panose="020B0503020204020204" pitchFamily="34" charset="0"/>
        </a:defRPr>
      </a:lvl7pPr>
      <a:lvl8pPr marL="1371600" algn="l" rtl="0" fontAlgn="base">
        <a:lnSpc>
          <a:spcPct val="90000"/>
        </a:lnSpc>
        <a:spcBef>
          <a:spcPct val="0"/>
        </a:spcBef>
        <a:spcAft>
          <a:spcPct val="0"/>
        </a:spcAft>
        <a:defRPr sz="3600">
          <a:solidFill>
            <a:srgbClr val="FFFFFF"/>
          </a:solidFill>
          <a:latin typeface="Corbel" panose="020B0503020204020204" pitchFamily="34" charset="0"/>
        </a:defRPr>
      </a:lvl8pPr>
      <a:lvl9pPr marL="1828800" algn="l" rtl="0" fontAlgn="base">
        <a:lnSpc>
          <a:spcPct val="90000"/>
        </a:lnSpc>
        <a:spcBef>
          <a:spcPct val="0"/>
        </a:spcBef>
        <a:spcAft>
          <a:spcPct val="0"/>
        </a:spcAft>
        <a:defRPr sz="3600">
          <a:solidFill>
            <a:srgbClr val="FFFFFF"/>
          </a:solidFill>
          <a:latin typeface="Corbel" panose="020B0503020204020204" pitchFamily="34" charset="0"/>
        </a:defRPr>
      </a:lvl9pPr>
    </p:titleStyle>
    <p:bodyStyle>
      <a:lvl1pPr marL="182880" indent="-182880" algn="l" rtl="0" eaLnBrk="0" fontAlgn="base" hangingPunct="0">
        <a:lnSpc>
          <a:spcPct val="90000"/>
        </a:lnSpc>
        <a:spcBef>
          <a:spcPts val="1200"/>
        </a:spcBef>
        <a:spcAft>
          <a:spcPct val="0"/>
        </a:spcAft>
        <a:buClr>
          <a:schemeClr val="accent1"/>
        </a:buClr>
        <a:buFont typeface="Wingdings 2" panose="05020102010507070707" pitchFamily="18" charset="2"/>
        <a:buChar char=""/>
        <a:defRPr sz="2000" kern="1200">
          <a:solidFill>
            <a:srgbClr val="595959"/>
          </a:solidFill>
          <a:latin typeface="+mn-lt"/>
          <a:ea typeface="+mn-ea"/>
          <a:cs typeface="+mn-cs"/>
        </a:defRPr>
      </a:lvl1pPr>
      <a:lvl2pPr marL="685800" indent="-182880" algn="l" rtl="0" eaLnBrk="0" fontAlgn="base" hangingPunct="0">
        <a:lnSpc>
          <a:spcPct val="90000"/>
        </a:lnSpc>
        <a:spcBef>
          <a:spcPts val="250"/>
        </a:spcBef>
        <a:spcAft>
          <a:spcPts val="250"/>
        </a:spcAft>
        <a:buClr>
          <a:schemeClr val="accent1"/>
        </a:buClr>
        <a:buFont typeface="Wingdings 2" panose="05020102010507070707" pitchFamily="18" charset="2"/>
        <a:buChar char=""/>
        <a:defRPr kern="1200">
          <a:solidFill>
            <a:srgbClr val="595959"/>
          </a:solidFill>
          <a:latin typeface="+mn-lt"/>
          <a:ea typeface="+mn-ea"/>
          <a:cs typeface="+mn-cs"/>
        </a:defRPr>
      </a:lvl2pPr>
      <a:lvl3pPr marL="1143000" indent="-182880" algn="l" rtl="0" eaLnBrk="0" fontAlgn="base" hangingPunct="0">
        <a:lnSpc>
          <a:spcPct val="90000"/>
        </a:lnSpc>
        <a:spcBef>
          <a:spcPts val="250"/>
        </a:spcBef>
        <a:spcAft>
          <a:spcPts val="250"/>
        </a:spcAft>
        <a:buClr>
          <a:schemeClr val="accent1"/>
        </a:buClr>
        <a:buFont typeface="Wingdings 2" panose="05020102010507070707" pitchFamily="18" charset="2"/>
        <a:buChar char=""/>
        <a:defRPr sz="1600" kern="1200">
          <a:solidFill>
            <a:srgbClr val="595959"/>
          </a:solidFill>
          <a:latin typeface="+mn-lt"/>
          <a:ea typeface="+mn-ea"/>
          <a:cs typeface="+mn-cs"/>
        </a:defRPr>
      </a:lvl3pPr>
      <a:lvl4pPr marL="1600200" indent="-182880" algn="l" rtl="0" eaLnBrk="0" fontAlgn="base" hangingPunct="0">
        <a:lnSpc>
          <a:spcPct val="90000"/>
        </a:lnSpc>
        <a:spcBef>
          <a:spcPts val="250"/>
        </a:spcBef>
        <a:spcAft>
          <a:spcPts val="250"/>
        </a:spcAft>
        <a:buClr>
          <a:schemeClr val="accent1"/>
        </a:buClr>
        <a:buFont typeface="Wingdings 2" panose="05020102010507070707" pitchFamily="18" charset="2"/>
        <a:buChar char=""/>
        <a:defRPr sz="1400" kern="1200">
          <a:solidFill>
            <a:srgbClr val="595959"/>
          </a:solidFill>
          <a:latin typeface="+mn-lt"/>
          <a:ea typeface="+mn-ea"/>
          <a:cs typeface="+mn-cs"/>
        </a:defRPr>
      </a:lvl4pPr>
      <a:lvl5pPr marL="2057400" indent="-182880" algn="l" rtl="0" eaLnBrk="0" fontAlgn="base" hangingPunct="0">
        <a:lnSpc>
          <a:spcPct val="90000"/>
        </a:lnSpc>
        <a:spcBef>
          <a:spcPts val="250"/>
        </a:spcBef>
        <a:spcAft>
          <a:spcPts val="250"/>
        </a:spcAft>
        <a:buClr>
          <a:schemeClr val="accent1"/>
        </a:buClr>
        <a:buFont typeface="Wingdings 2" panose="05020102010507070707"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1" y="854242"/>
            <a:ext cx="12681284" cy="1660525"/>
          </a:xfrm>
          <a:prstGeom prst="rect">
            <a:avLst/>
          </a:prstGeom>
          <a:noFill/>
        </p:spPr>
        <p:txBody>
          <a:bodyPr>
            <a:spAutoFit/>
          </a:bodyPr>
          <a:lstStyle/>
          <a:p>
            <a:pPr marR="0" algn="l" defTabSz="457200" eaLnBrk="1" fontAlgn="auto" hangingPunct="1">
              <a:spcBef>
                <a:spcPts val="0"/>
              </a:spcBef>
              <a:spcAft>
                <a:spcPts val="0"/>
              </a:spcAft>
              <a:buClrTx/>
              <a:buSzTx/>
              <a:buFontTx/>
              <a:buNone/>
              <a:defRPr/>
            </a:pPr>
            <a:r>
              <a:rPr kumimoji="0" lang="en-US" altLang="vi-VN" sz="5400" b="1" kern="1200" cap="none" spc="0" normalizeH="0" baseline="0" noProof="0" dirty="0">
                <a:ln w="22225">
                  <a:solidFill>
                    <a:schemeClr val="accent2"/>
                  </a:solidFill>
                  <a:prstDash val="solid"/>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TIẾT 4             </a:t>
            </a:r>
            <a:r>
              <a:rPr kumimoji="0" lang="vi-VN" sz="5400" b="1" kern="1200" cap="none" spc="0" normalizeH="0" baseline="0" noProof="0" dirty="0">
                <a:ln w="22225">
                  <a:solidFill>
                    <a:schemeClr val="accent2"/>
                  </a:solidFill>
                  <a:prstDash val="solid"/>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CHỦ ĐỀ</a:t>
            </a:r>
            <a:r>
              <a:rPr kumimoji="0" lang="vi-VN" sz="5400" b="1" u="sng" kern="1200" cap="none" spc="0" normalizeH="0" baseline="0" noProof="0" dirty="0">
                <a:ln w="22225">
                  <a:solidFill>
                    <a:schemeClr val="accent2"/>
                  </a:solidFill>
                  <a:prstDash val="solid"/>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endParaRPr kumimoji="0" lang="vi-VN" sz="5400" b="1" u="sng" kern="1200" cap="none" spc="0" normalizeH="0" baseline="0" noProof="0" dirty="0">
              <a:ln w="22225">
                <a:solidFill>
                  <a:schemeClr val="accent2"/>
                </a:solidFill>
                <a:prstDash val="solid"/>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R="0" defTabSz="457200" eaLnBrk="1" fontAlgn="auto" hangingPunct="1">
              <a:spcBef>
                <a:spcPts val="0"/>
              </a:spcBef>
              <a:spcAft>
                <a:spcPts val="0"/>
              </a:spcAft>
              <a:buClrTx/>
              <a:buSzTx/>
              <a:buFontTx/>
              <a:buNone/>
              <a:defRPr/>
            </a:pPr>
            <a:r>
              <a:rPr kumimoji="0" lang="vi-VN" sz="4800" b="1" kern="1200" cap="none" spc="0" normalizeH="0" baseline="0" noProof="0" dirty="0">
                <a:ln w="22225">
                  <a:solidFill>
                    <a:schemeClr val="accent2"/>
                  </a:solidFill>
                  <a:prstDash val="solid"/>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NGHỆ THUẬT TRUNG ĐẠI VIỆT </a:t>
            </a:r>
            <a:r>
              <a:rPr kumimoji="0" lang="vi-VN" sz="4800" b="1" kern="1200" cap="none" spc="0" normalizeH="0" baseline="0" noProof="0" dirty="0">
                <a:ln w="22225">
                  <a:solidFill>
                    <a:schemeClr val="accent2"/>
                  </a:solidFill>
                  <a:prstDash val="solid"/>
                </a:ln>
                <a:solidFill>
                  <a:schemeClr val="accent6">
                    <a:lumMod val="75000"/>
                  </a:schemeClr>
                </a:solidFill>
                <a:latin typeface="Times New Roman" panose="02020603050405020304" pitchFamily="18" charset="0"/>
                <a:ea typeface="+mn-ea"/>
                <a:cs typeface="Times New Roman" panose="02020603050405020304" pitchFamily="18" charset="0"/>
              </a:rPr>
              <a:t>NAM</a:t>
            </a:r>
            <a:endParaRPr kumimoji="0" lang="en-US" sz="4800" b="1" kern="1200" cap="none" spc="0" normalizeH="0" baseline="0" noProof="0" dirty="0">
              <a:ln w="22225">
                <a:solidFill>
                  <a:schemeClr val="accent2"/>
                </a:solidFill>
                <a:prstDash val="solid"/>
              </a:ln>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601663" y="2779713"/>
            <a:ext cx="10707687" cy="2861310"/>
          </a:xfrm>
          <a:prstGeom prst="rect">
            <a:avLst/>
          </a:prstGeom>
          <a:noFill/>
          <a:ln w="9525">
            <a:noFill/>
          </a:ln>
        </p:spPr>
        <p:txBody>
          <a:bodyPr>
            <a:spAutoFit/>
          </a:bodyPr>
          <a:p>
            <a:pPr algn="ctr" eaLnBrk="1" hangingPunct="1"/>
            <a:r>
              <a:rPr lang="vi-VN" altLang="en-US" sz="6000" b="1" u="sng" dirty="0">
                <a:solidFill>
                  <a:srgbClr val="002060"/>
                </a:solidFill>
                <a:latin typeface="Times New Roman" panose="02020603050405020304" pitchFamily="18" charset="0"/>
                <a:cs typeface="Times New Roman" panose="02020603050405020304" pitchFamily="18" charset="0"/>
              </a:rPr>
              <a:t>BÀI 3</a:t>
            </a:r>
            <a:r>
              <a:rPr lang="vi-VN" altLang="en-US" sz="6000" b="1" dirty="0">
                <a:solidFill>
                  <a:srgbClr val="002060"/>
                </a:solidFill>
                <a:latin typeface="Times New Roman" panose="02020603050405020304" pitchFamily="18" charset="0"/>
                <a:cs typeface="Times New Roman" panose="02020603050405020304" pitchFamily="18" charset="0"/>
              </a:rPr>
              <a:t> </a:t>
            </a:r>
            <a:endParaRPr lang="vi-VN" altLang="en-US" sz="6000" b="1" dirty="0">
              <a:solidFill>
                <a:srgbClr val="002060"/>
              </a:solidFill>
              <a:latin typeface="Times New Roman" panose="02020603050405020304" pitchFamily="18" charset="0"/>
              <a:cs typeface="Times New Roman" panose="02020603050405020304" pitchFamily="18" charset="0"/>
            </a:endParaRPr>
          </a:p>
          <a:p>
            <a:pPr algn="ctr" eaLnBrk="1" hangingPunct="1"/>
            <a:r>
              <a:rPr lang="vi-VN" altLang="en-US" sz="6000" b="1" dirty="0">
                <a:solidFill>
                  <a:srgbClr val="002060"/>
                </a:solidFill>
                <a:latin typeface="Times New Roman" panose="02020603050405020304" pitchFamily="18" charset="0"/>
                <a:cs typeface="Times New Roman" panose="02020603050405020304" pitchFamily="18" charset="0"/>
              </a:rPr>
              <a:t>ĐƯỜNG DIỀM TRANG TRÍ VỚI HỌA TIẾT THỜI LÝ</a:t>
            </a:r>
            <a:endParaRPr lang="en-US" altLang="en-US" sz="6000" b="1" dirty="0">
              <a:solidFill>
                <a:srgbClr val="00206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12752070" y="2578100"/>
            <a:ext cx="4064000" cy="368300"/>
          </a:xfrm>
          <a:prstGeom prst="rect">
            <a:avLst/>
          </a:prstGeom>
          <a:noFill/>
        </p:spPr>
        <p:txBody>
          <a:bodyPr wrap="square" rtlCol="0">
            <a:spAutoFit/>
          </a:bodyPr>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sz="3600" b="0" i="0" u="none" strike="noStrike" kern="1200" cap="none" spc="-60" normalizeH="0" baseline="0" noProof="0">
              <a:ln>
                <a:noFill/>
              </a:ln>
              <a:solidFill>
                <a:srgbClr val="FFFFFF"/>
              </a:solidFill>
              <a:effectLst/>
              <a:uLnTx/>
              <a:uFillTx/>
              <a:latin typeface="+mj-lt"/>
              <a:ea typeface="+mj-ea"/>
              <a:cs typeface="+mj-cs"/>
            </a:endParaRPr>
          </a:p>
        </p:txBody>
      </p:sp>
      <p:pic>
        <p:nvPicPr>
          <p:cNvPr id="10243" name="Vẽ trang trí Đường diềm với Hoạ tiết Hoa văn Thời Lý - Mĩ thuật lớp 7 Chân trời sáng tạo">
            <a:hlinkClick r:id="" action="ppaction://media"/>
          </p:cNvPr>
          <p:cNvPicPr>
            <a:picLocks noGrp="1" noChangeAspect="1"/>
          </p:cNvPicPr>
          <p:nvPr>
            <p:ph idx="1"/>
          </p:nvPr>
        </p:nvPicPr>
        <p:blipFill>
          <a:blip r:embed="rId1"/>
          <a:srcRect/>
          <a:stretch>
            <a:fillRect/>
          </a:stretch>
        </p:blipFill>
        <p:spPr>
          <a:xfrm>
            <a:off x="0" y="-2095500"/>
            <a:ext cx="12192000" cy="8953500"/>
          </a:xfr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5"/>
          <p:cNvSpPr txBox="1"/>
          <p:nvPr/>
        </p:nvSpPr>
        <p:spPr>
          <a:xfrm>
            <a:off x="1022350" y="120650"/>
            <a:ext cx="9456738" cy="584200"/>
          </a:xfrm>
          <a:prstGeom prst="rect">
            <a:avLst/>
          </a:prstGeom>
          <a:noFill/>
          <a:ln w="9525">
            <a:noFill/>
          </a:ln>
        </p:spPr>
        <p:txBody>
          <a:bodyPr>
            <a:spAutoFit/>
          </a:bodyPr>
          <a:p>
            <a:pPr eaLnBrk="1" hangingPunct="1"/>
            <a:r>
              <a:rPr lang="vi-VN" altLang="en-US" sz="3200" b="1" dirty="0">
                <a:solidFill>
                  <a:srgbClr val="FF0000"/>
                </a:solidFill>
                <a:latin typeface="Times New Roman" panose="02020603050405020304" pitchFamily="18" charset="0"/>
                <a:cs typeface="Times New Roman" panose="02020603050405020304" pitchFamily="18" charset="0"/>
              </a:rPr>
              <a:t>GỢI Ý MỘT SỐ MẪU TRANG TRÍ ĐƯỜNG DIỀM</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pic>
        <p:nvPicPr>
          <p:cNvPr id="9" name="Content Placeholder 8"/>
          <p:cNvPicPr>
            <a:picLocks noGrp="1" noChangeAspect="1"/>
          </p:cNvPicPr>
          <p:nvPr>
            <p:ph idx="1"/>
          </p:nvPr>
        </p:nvPicPr>
        <p:blipFill>
          <a:blip r:embed="rId1"/>
          <a:srcRect/>
          <a:stretch>
            <a:fillRect/>
          </a:stretch>
        </p:blipFill>
        <p:spPr>
          <a:xfrm>
            <a:off x="3938588" y="801688"/>
            <a:ext cx="3457575" cy="2698750"/>
          </a:xfrm>
        </p:spPr>
      </p:pic>
      <p:sp>
        <p:nvSpPr>
          <p:cNvPr id="11268" name="AutoShape 4" descr="Hoa Văn Trang Trí Đường Diềm, Hoa Văn Vector Thời Lê - Free.Vector6.com"/>
          <p:cNvSpPr>
            <a:spLocks noChangeAspect="1"/>
          </p:cNvSpPr>
          <p:nvPr/>
        </p:nvSpPr>
        <p:spPr>
          <a:xfrm>
            <a:off x="5943600" y="3276600"/>
            <a:ext cx="304800" cy="304800"/>
          </a:xfrm>
          <a:prstGeom prst="rect">
            <a:avLst/>
          </a:prstGeom>
          <a:noFill/>
          <a:ln w="9525">
            <a:noFill/>
          </a:ln>
        </p:spPr>
        <p:txBody>
          <a:bodyPr/>
          <a:p>
            <a:pPr eaLnBrk="1" hangingPunct="1"/>
            <a:endParaRPr lang="en-US" altLang="en-US" dirty="0">
              <a:latin typeface="Corbel" panose="020B0503020204020204" pitchFamily="34" charset="0"/>
            </a:endParaRPr>
          </a:p>
        </p:txBody>
      </p:sp>
      <p:pic>
        <p:nvPicPr>
          <p:cNvPr id="11" name="Picture 10"/>
          <p:cNvPicPr>
            <a:picLocks noChangeAspect="1"/>
          </p:cNvPicPr>
          <p:nvPr/>
        </p:nvPicPr>
        <p:blipFill>
          <a:blip r:embed="rId2"/>
          <a:stretch>
            <a:fillRect/>
          </a:stretch>
        </p:blipFill>
        <p:spPr>
          <a:xfrm>
            <a:off x="7689850" y="733425"/>
            <a:ext cx="3044825" cy="2863850"/>
          </a:xfrm>
          <a:prstGeom prst="rect">
            <a:avLst/>
          </a:prstGeom>
          <a:noFill/>
          <a:ln w="9525">
            <a:noFill/>
          </a:ln>
        </p:spPr>
      </p:pic>
      <p:pic>
        <p:nvPicPr>
          <p:cNvPr id="13" name="Picture 12"/>
          <p:cNvPicPr>
            <a:picLocks noChangeAspect="1"/>
          </p:cNvPicPr>
          <p:nvPr/>
        </p:nvPicPr>
        <p:blipFill>
          <a:blip r:embed="rId3"/>
          <a:stretch>
            <a:fillRect/>
          </a:stretch>
        </p:blipFill>
        <p:spPr>
          <a:xfrm>
            <a:off x="130175" y="1084263"/>
            <a:ext cx="3235325" cy="4679950"/>
          </a:xfrm>
          <a:prstGeom prst="rect">
            <a:avLst/>
          </a:prstGeom>
          <a:noFill/>
          <a:ln w="9525">
            <a:noFill/>
          </a:ln>
        </p:spPr>
      </p:pic>
      <p:pic>
        <p:nvPicPr>
          <p:cNvPr id="15" name="Picture 14"/>
          <p:cNvPicPr>
            <a:picLocks noChangeAspect="1"/>
          </p:cNvPicPr>
          <p:nvPr/>
        </p:nvPicPr>
        <p:blipFill>
          <a:blip r:embed="rId4"/>
          <a:stretch>
            <a:fillRect/>
          </a:stretch>
        </p:blipFill>
        <p:spPr>
          <a:xfrm>
            <a:off x="5221288" y="3581400"/>
            <a:ext cx="4348162" cy="32607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4"/>
          <p:cNvPicPr>
            <a:picLocks noChangeAspect="1"/>
          </p:cNvPicPr>
          <p:nvPr/>
        </p:nvPicPr>
        <p:blipFill>
          <a:blip r:embed="rId1"/>
          <a:stretch>
            <a:fillRect/>
          </a:stretch>
        </p:blipFill>
        <p:spPr>
          <a:xfrm>
            <a:off x="3616325" y="398463"/>
            <a:ext cx="8323263" cy="2016125"/>
          </a:xfrm>
          <a:prstGeom prst="rect">
            <a:avLst/>
          </a:prstGeom>
          <a:noFill/>
          <a:ln w="9525">
            <a:noFill/>
          </a:ln>
        </p:spPr>
      </p:pic>
      <p:pic>
        <p:nvPicPr>
          <p:cNvPr id="12291" name="Picture 5"/>
          <p:cNvPicPr>
            <a:picLocks noChangeAspect="1"/>
          </p:cNvPicPr>
          <p:nvPr/>
        </p:nvPicPr>
        <p:blipFill>
          <a:blip r:embed="rId2"/>
          <a:stretch>
            <a:fillRect/>
          </a:stretch>
        </p:blipFill>
        <p:spPr>
          <a:xfrm>
            <a:off x="5062538" y="2719388"/>
            <a:ext cx="5484812" cy="4138612"/>
          </a:xfrm>
          <a:prstGeom prst="rect">
            <a:avLst/>
          </a:prstGeom>
          <a:noFill/>
          <a:ln w="9525">
            <a:noFill/>
          </a:ln>
        </p:spPr>
      </p:pic>
      <p:sp>
        <p:nvSpPr>
          <p:cNvPr id="7" name="Title 1"/>
          <p:cNvSpPr>
            <a:spLocks noGrp="1"/>
          </p:cNvSpPr>
          <p:nvPr>
            <p:ph type="title"/>
          </p:nvPr>
        </p:nvSpPr>
        <p:spPr>
          <a:xfrm>
            <a:off x="252413" y="914400"/>
            <a:ext cx="2973388" cy="4810125"/>
          </a:xfrm>
        </p:spPr>
        <p:txBody>
          <a:bodyPr vert="horz" lIns="91440" tIns="45720" rIns="91440" bIns="45720" rtlCol="0" anchor="ctr"/>
          <a:p>
            <a:pPr algn="ctr" eaLnBrk="1" hangingPunct="1">
              <a:buNone/>
            </a:pPr>
            <a:r>
              <a:rPr lang="en-US" sz="4000" b="1" dirty="0">
                <a:solidFill>
                  <a:srgbClr val="FF0000"/>
                </a:solidFill>
                <a:latin typeface="Times New Roman" panose="02020603050405020304" pitchFamily="18" charset="0"/>
                <a:cs typeface="Times New Roman" panose="02020603050405020304" pitchFamily="18" charset="0"/>
              </a:rPr>
              <a:t>3/ </a:t>
            </a:r>
            <a:r>
              <a:rPr sz="4000" b="1" dirty="0">
                <a:solidFill>
                  <a:srgbClr val="FF0000"/>
                </a:solidFill>
                <a:latin typeface="Times New Roman" panose="02020603050405020304" pitchFamily="18" charset="0"/>
                <a:cs typeface="Times New Roman" panose="02020603050405020304" pitchFamily="18" charset="0"/>
              </a:rPr>
              <a:t>Vẽ trang trí </a:t>
            </a:r>
            <a:br>
              <a:rPr sz="4000" b="1" dirty="0">
                <a:solidFill>
                  <a:srgbClr val="FF0000"/>
                </a:solidFill>
                <a:latin typeface="Times New Roman" panose="02020603050405020304" pitchFamily="18" charset="0"/>
                <a:cs typeface="Times New Roman" panose="02020603050405020304" pitchFamily="18" charset="0"/>
              </a:rPr>
            </a:br>
            <a:r>
              <a:rPr sz="4000" b="1" dirty="0">
                <a:solidFill>
                  <a:srgbClr val="FF0000"/>
                </a:solidFill>
                <a:latin typeface="Times New Roman" panose="02020603050405020304" pitchFamily="18" charset="0"/>
                <a:cs typeface="Times New Roman" panose="02020603050405020304" pitchFamily="18" charset="0"/>
              </a:rPr>
              <a:t>đ</a:t>
            </a:r>
            <a:r>
              <a:rPr lang="vi-VN" altLang="x-none" sz="4000" b="1" dirty="0">
                <a:solidFill>
                  <a:srgbClr val="FF0000"/>
                </a:solidFill>
                <a:latin typeface="Times New Roman" panose="02020603050405020304" pitchFamily="18" charset="0"/>
                <a:cs typeface="Times New Roman" panose="02020603050405020304" pitchFamily="18" charset="0"/>
              </a:rPr>
              <a:t>ư</a:t>
            </a:r>
            <a:r>
              <a:rPr sz="4000" b="1" dirty="0">
                <a:solidFill>
                  <a:srgbClr val="FF0000"/>
                </a:solidFill>
                <a:latin typeface="Times New Roman" panose="02020603050405020304" pitchFamily="18" charset="0"/>
                <a:cs typeface="Times New Roman" panose="02020603050405020304" pitchFamily="18" charset="0"/>
              </a:rPr>
              <a:t>ờng diềm họa tiết thời Lý</a:t>
            </a:r>
            <a:endParaRPr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p>
            <a:pPr eaLnBrk="1" hangingPunct="1">
              <a:buNone/>
            </a:pPr>
            <a:r>
              <a:rPr dirty="0">
                <a:solidFill>
                  <a:schemeClr val="tx1"/>
                </a:solidFill>
                <a:latin typeface="Times New Roman" panose="02020603050405020304" pitchFamily="18" charset="0"/>
                <a:cs typeface="Times New Roman" panose="02020603050405020304" pitchFamily="18" charset="0"/>
              </a:rPr>
              <a:t>B</a:t>
            </a:r>
            <a:r>
              <a:rPr dirty="0">
                <a:solidFill>
                  <a:schemeClr val="tx1"/>
                </a:solidFill>
                <a:latin typeface="Times New Roman" panose="02020603050405020304" pitchFamily="18" charset="0"/>
                <a:ea typeface="Times New Roman" panose="02020603050405020304" pitchFamily="18" charset="0"/>
              </a:rPr>
              <a:t>à</a:t>
            </a:r>
            <a:r>
              <a:rPr dirty="0">
                <a:solidFill>
                  <a:schemeClr val="tx1"/>
                </a:solidFill>
                <a:latin typeface="Times New Roman" panose="02020603050405020304" pitchFamily="18" charset="0"/>
                <a:cs typeface="Times New Roman" panose="02020603050405020304" pitchFamily="18" charset="0"/>
              </a:rPr>
              <a:t>i tham khảo</a:t>
            </a:r>
            <a:endParaRPr dirty="0">
              <a:solidFill>
                <a:schemeClr val="tx1"/>
              </a:solidFill>
              <a:latin typeface="Times New Roman" panose="02020603050405020304" pitchFamily="18" charset="0"/>
              <a:ea typeface="Times New Roman" panose="02020603050405020304" pitchFamily="18" charset="0"/>
            </a:endParaRPr>
          </a:p>
        </p:txBody>
      </p:sp>
      <p:pic>
        <p:nvPicPr>
          <p:cNvPr id="7" name="Content Placeholder 3"/>
          <p:cNvPicPr>
            <a:picLocks noChangeAspect="1"/>
          </p:cNvPicPr>
          <p:nvPr/>
        </p:nvPicPr>
        <p:blipFill>
          <a:blip r:embed="rId1"/>
          <a:stretch>
            <a:fillRect/>
          </a:stretch>
        </p:blipFill>
        <p:spPr>
          <a:xfrm>
            <a:off x="3763963" y="1339850"/>
            <a:ext cx="7705725" cy="4384675"/>
          </a:xfrm>
          <a:prstGeom prst="rect">
            <a:avLst/>
          </a:prstGeom>
          <a:noFill/>
          <a:ln w="9525">
            <a:noFill/>
          </a:ln>
        </p:spPr>
      </p:pic>
      <p:pic>
        <p:nvPicPr>
          <p:cNvPr id="9" name="Picture 8"/>
          <p:cNvPicPr>
            <a:picLocks noChangeAspect="1"/>
          </p:cNvPicPr>
          <p:nvPr/>
        </p:nvPicPr>
        <p:blipFill>
          <a:blip r:embed="rId2"/>
          <a:stretch>
            <a:fillRect/>
          </a:stretch>
        </p:blipFill>
        <p:spPr>
          <a:xfrm>
            <a:off x="3763963" y="1339850"/>
            <a:ext cx="7705725" cy="4384675"/>
          </a:xfrm>
          <a:prstGeom prst="rect">
            <a:avLst/>
          </a:prstGeom>
          <a:noFill/>
          <a:ln w="9525">
            <a:noFill/>
          </a:ln>
        </p:spPr>
      </p:pic>
      <p:pic>
        <p:nvPicPr>
          <p:cNvPr id="11" name="Picture 10"/>
          <p:cNvPicPr>
            <a:picLocks noChangeAspect="1"/>
          </p:cNvPicPr>
          <p:nvPr/>
        </p:nvPicPr>
        <p:blipFill>
          <a:blip r:embed="rId3"/>
          <a:stretch>
            <a:fillRect/>
          </a:stretch>
        </p:blipFill>
        <p:spPr>
          <a:xfrm>
            <a:off x="3763963" y="1339850"/>
            <a:ext cx="7705725" cy="4384675"/>
          </a:xfrm>
          <a:prstGeom prst="rect">
            <a:avLst/>
          </a:prstGeom>
          <a:noFill/>
          <a:ln w="9525">
            <a:noFill/>
          </a:ln>
        </p:spPr>
      </p:pic>
      <p:pic>
        <p:nvPicPr>
          <p:cNvPr id="13" name="Picture 12"/>
          <p:cNvPicPr>
            <a:picLocks noChangeAspect="1"/>
          </p:cNvPicPr>
          <p:nvPr/>
        </p:nvPicPr>
        <p:blipFill>
          <a:blip r:embed="rId4"/>
          <a:stretch>
            <a:fillRect/>
          </a:stretch>
        </p:blipFill>
        <p:spPr>
          <a:xfrm>
            <a:off x="3783013" y="1339850"/>
            <a:ext cx="7707312" cy="4384675"/>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2413" y="914400"/>
            <a:ext cx="2973388" cy="4810125"/>
          </a:xfrm>
        </p:spPr>
        <p:txBody>
          <a:bodyPr vert="horz" lIns="91440" tIns="45720" rIns="91440" bIns="45720" rtlCol="0" anchor="ctr">
            <a:normAutofit/>
          </a:bodyPr>
          <a:p>
            <a:pPr algn="ctr" eaLnBrk="1" hangingPunct="1">
              <a:buNone/>
            </a:pPr>
            <a:r>
              <a:rPr lang="en-US" altLang="vi-VN" sz="4445" b="1" dirty="0">
                <a:solidFill>
                  <a:srgbClr val="FF0000"/>
                </a:solidFill>
                <a:latin typeface="Times New Roman" panose="02020603050405020304" pitchFamily="18" charset="0"/>
                <a:cs typeface="Times New Roman" panose="02020603050405020304" pitchFamily="18" charset="0"/>
              </a:rPr>
              <a:t>4/ </a:t>
            </a:r>
            <a:r>
              <a:rPr lang="vi-VN" altLang="x-none" sz="4445" b="1" dirty="0">
                <a:solidFill>
                  <a:srgbClr val="FF0000"/>
                </a:solidFill>
                <a:latin typeface="Times New Roman" panose="02020603050405020304" pitchFamily="18" charset="0"/>
                <a:cs typeface="Times New Roman" panose="02020603050405020304" pitchFamily="18" charset="0"/>
              </a:rPr>
              <a:t>TRƯNG BÀY SẢN PHẨM VÀ CHIA SẺ</a:t>
            </a:r>
            <a:endParaRPr sz="4445" b="1" dirty="0">
              <a:solidFill>
                <a:srgbClr val="FF0000"/>
              </a:solidFill>
              <a:latin typeface="Times New Roman" panose="02020603050405020304" pitchFamily="18" charset="0"/>
              <a:ea typeface="Times New Roman" panose="02020603050405020304" pitchFamily="18" charset="0"/>
            </a:endParaRPr>
          </a:p>
        </p:txBody>
      </p:sp>
      <p:sp>
        <p:nvSpPr>
          <p:cNvPr id="14339" name="Content Placeholder 2"/>
          <p:cNvSpPr>
            <a:spLocks noGrp="1"/>
          </p:cNvSpPr>
          <p:nvPr>
            <p:ph idx="1"/>
          </p:nvPr>
        </p:nvSpPr>
        <p:spPr>
          <a:xfrm>
            <a:off x="3441700" y="0"/>
            <a:ext cx="8578850" cy="6858000"/>
          </a:xfrm>
        </p:spPr>
        <p:txBody>
          <a:bodyPr vert="horz" wrap="square" lIns="91440" tIns="45720" rIns="91440" bIns="45720" anchor="ctr" anchorCtr="0"/>
          <a:p>
            <a:pPr eaLnBrk="1" hangingPunct="1"/>
            <a:r>
              <a:rPr lang="nl-NL" altLang="en-US" sz="3600" i="1" dirty="0">
                <a:latin typeface="Times New Roman" panose="02020603050405020304" pitchFamily="18" charset="0"/>
                <a:cs typeface="Times New Roman" panose="02020603050405020304" pitchFamily="18" charset="0"/>
              </a:rPr>
              <a:t>NÊU CẢM NHẬN VÀ PHÂN TÍCH :</a:t>
            </a:r>
            <a:endParaRPr lang="en-US" altLang="en-US" sz="3600" dirty="0">
              <a:latin typeface="Times New Roman" panose="02020603050405020304" pitchFamily="18" charset="0"/>
              <a:cs typeface="Times New Roman" panose="02020603050405020304" pitchFamily="18" charset="0"/>
            </a:endParaRPr>
          </a:p>
          <a:p>
            <a:pPr eaLnBrk="1" hangingPunct="1"/>
            <a:r>
              <a:rPr lang="nl-NL" altLang="en-US" sz="3600" dirty="0">
                <a:latin typeface="Times New Roman" panose="02020603050405020304" pitchFamily="18" charset="0"/>
                <a:cs typeface="Times New Roman" panose="02020603050405020304" pitchFamily="18" charset="0"/>
              </a:rPr>
              <a:t>+ BÀI VẼ EM </a:t>
            </a:r>
            <a:r>
              <a:rPr lang="en-US" altLang="nl-NL" sz="3600" dirty="0">
                <a:latin typeface="Times New Roman" panose="02020603050405020304" pitchFamily="18" charset="0"/>
                <a:cs typeface="Times New Roman" panose="02020603050405020304" pitchFamily="18" charset="0"/>
              </a:rPr>
              <a:t>THÍCH NHẤT</a:t>
            </a:r>
            <a:endParaRPr lang="en-US" altLang="en-US" sz="3600" dirty="0">
              <a:latin typeface="Times New Roman" panose="02020603050405020304" pitchFamily="18" charset="0"/>
              <a:cs typeface="Times New Roman" panose="02020603050405020304" pitchFamily="18" charset="0"/>
            </a:endParaRPr>
          </a:p>
          <a:p>
            <a:pPr eaLnBrk="1" hangingPunct="1"/>
            <a:r>
              <a:rPr lang="nl-NL" altLang="en-US" sz="3600" dirty="0">
                <a:latin typeface="Times New Roman" panose="02020603050405020304" pitchFamily="18" charset="0"/>
                <a:cs typeface="Times New Roman" panose="02020603050405020304" pitchFamily="18" charset="0"/>
              </a:rPr>
              <a:t>+ HÌNH</a:t>
            </a:r>
            <a:r>
              <a:rPr lang="en-US" altLang="nl-NL" sz="3600" dirty="0">
                <a:latin typeface="Times New Roman" panose="02020603050405020304" pitchFamily="18" charset="0"/>
                <a:cs typeface="Times New Roman" panose="02020603050405020304" pitchFamily="18" charset="0"/>
              </a:rPr>
              <a:t> VẼ</a:t>
            </a:r>
            <a:r>
              <a:rPr lang="nl-NL" altLang="en-US" sz="3600" dirty="0">
                <a:latin typeface="Times New Roman" panose="02020603050405020304" pitchFamily="18" charset="0"/>
                <a:cs typeface="Times New Roman" panose="02020603050405020304" pitchFamily="18" charset="0"/>
              </a:rPr>
              <a:t>, SỰ CÂN BẰNG TRONG BÀI</a:t>
            </a:r>
            <a:endParaRPr lang="en-US" altLang="en-US" sz="3600" dirty="0">
              <a:latin typeface="Times New Roman" panose="02020603050405020304" pitchFamily="18" charset="0"/>
              <a:cs typeface="Times New Roman" panose="02020603050405020304" pitchFamily="18" charset="0"/>
            </a:endParaRPr>
          </a:p>
          <a:p>
            <a:pPr eaLnBrk="1" hangingPunct="1"/>
            <a:r>
              <a:rPr lang="nl-NL" altLang="en-US" sz="3600" dirty="0">
                <a:latin typeface="Times New Roman" panose="02020603050405020304" pitchFamily="18" charset="0"/>
                <a:cs typeface="Times New Roman" panose="02020603050405020304" pitchFamily="18" charset="0"/>
              </a:rPr>
              <a:t>+ NGUYÊN LÍ BẠN SỬ DỤNG TRONG BÀI VẼ</a:t>
            </a:r>
            <a:endParaRPr lang="en-US" altLang="en-US" sz="3600" dirty="0">
              <a:latin typeface="Times New Roman" panose="02020603050405020304" pitchFamily="18" charset="0"/>
              <a:cs typeface="Times New Roman" panose="02020603050405020304" pitchFamily="18" charset="0"/>
            </a:endParaRPr>
          </a:p>
          <a:p>
            <a:pPr eaLnBrk="1" hangingPunct="1"/>
            <a:r>
              <a:rPr lang="nl-NL" altLang="en-US" sz="3600" dirty="0">
                <a:latin typeface="Times New Roman" panose="02020603050405020304" pitchFamily="18" charset="0"/>
                <a:cs typeface="Times New Roman" panose="02020603050405020304" pitchFamily="18" charset="0"/>
              </a:rPr>
              <a:t>+ CÁCH ĐIỀU CHỈNH ĐỂ BỨC TRANH ĐẸP VÀ HOÀN THIỆN HƠN.</a:t>
            </a:r>
            <a:endParaRPr lang="en-US" altLang="en-US" sz="3600" dirty="0">
              <a:latin typeface="Times New Roman" panose="02020603050405020304" pitchFamily="18" charset="0"/>
              <a:cs typeface="Times New Roman" panose="02020603050405020304" pitchFamily="18" charset="0"/>
            </a:endParaRPr>
          </a:p>
          <a:p>
            <a:pPr eaLnBrk="1" hangingPunct="1"/>
            <a:endParaRPr lang="en-US" altLang="en-US" sz="3200" dirty="0">
              <a:latin typeface="Times New Roman" panose="02020603050405020304" pitchFamily="18" charset="0"/>
              <a:ea typeface="Times New Roman" panose="02020603050405020304" pitchFamily="18" charset="0"/>
            </a:endParaRPr>
          </a:p>
        </p:txBody>
      </p:sp>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9225" y="863600"/>
            <a:ext cx="3606800" cy="4860925"/>
          </a:xfrm>
        </p:spPr>
        <p:txBody>
          <a:bodyPr vert="horz" lIns="91440" tIns="45720" rIns="91440" bIns="45720" rtlCol="0" anchor="ctr">
            <a:noAutofit/>
          </a:bodyPr>
          <a:p>
            <a:pPr algn="ctr" eaLnBrk="1" hangingPunct="1">
              <a:buNone/>
            </a:pPr>
            <a:r>
              <a:rPr lang="en-US" altLang="vi-VN" sz="4400" b="1" dirty="0">
                <a:solidFill>
                  <a:srgbClr val="FF0000"/>
                </a:solidFill>
                <a:latin typeface="Times New Roman" panose="02020603050405020304" pitchFamily="18" charset="0"/>
                <a:cs typeface="Times New Roman" panose="02020603050405020304" pitchFamily="18" charset="0"/>
              </a:rPr>
              <a:t>HƯỚNG DẪN </a:t>
            </a:r>
            <a:br>
              <a:rPr lang="en-US" altLang="vi-VN" sz="4400" b="1" dirty="0">
                <a:solidFill>
                  <a:srgbClr val="FF0000"/>
                </a:solidFill>
                <a:latin typeface="Times New Roman" panose="02020603050405020304" pitchFamily="18" charset="0"/>
                <a:cs typeface="Times New Roman" panose="02020603050405020304" pitchFamily="18" charset="0"/>
              </a:rPr>
            </a:br>
            <a:r>
              <a:rPr lang="en-US" altLang="vi-VN" sz="4400" b="1" dirty="0">
                <a:solidFill>
                  <a:srgbClr val="FF0000"/>
                </a:solidFill>
                <a:latin typeface="Times New Roman" panose="02020603050405020304" pitchFamily="18" charset="0"/>
                <a:cs typeface="Times New Roman" panose="02020603050405020304" pitchFamily="18" charset="0"/>
              </a:rPr>
              <a:t>VỀ NHÀ:</a:t>
            </a:r>
            <a:endParaRPr lang="en-US" alt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363" name="Rectangle 5"/>
          <p:cNvSpPr/>
          <p:nvPr/>
        </p:nvSpPr>
        <p:spPr>
          <a:xfrm>
            <a:off x="3390900" y="863600"/>
            <a:ext cx="8447088" cy="5116195"/>
          </a:xfrm>
          <a:prstGeom prst="rect">
            <a:avLst/>
          </a:prstGeom>
          <a:noFill/>
          <a:ln w="9525">
            <a:noFill/>
          </a:ln>
        </p:spPr>
        <p:txBody>
          <a:bodyPr>
            <a:spAutoFit/>
          </a:bodyPr>
          <a:p>
            <a:pPr eaLnBrk="1" hangingPunct="1">
              <a:lnSpc>
                <a:spcPct val="115000"/>
              </a:lnSpc>
              <a:spcBef>
                <a:spcPts val="600"/>
              </a:spcBef>
              <a:spcAft>
                <a:spcPts val="600"/>
              </a:spcAft>
            </a:pPr>
            <a:r>
              <a:rPr lang="en-US" altLang="vi-VN" sz="3600" b="1" dirty="0">
                <a:solidFill>
                  <a:srgbClr val="000000"/>
                </a:solidFill>
                <a:latin typeface="Times New Roman" panose="02020603050405020304" pitchFamily="18" charset="0"/>
                <a:cs typeface="Times New Roman" panose="02020603050405020304" pitchFamily="18" charset="0"/>
              </a:rPr>
              <a:t>-</a:t>
            </a:r>
            <a:r>
              <a:rPr lang="en-US" altLang="vi-VN" sz="2800" b="1" dirty="0">
                <a:solidFill>
                  <a:srgbClr val="000000"/>
                </a:solidFill>
                <a:latin typeface="Times New Roman" panose="02020603050405020304" pitchFamily="18" charset="0"/>
                <a:cs typeface="Times New Roman" panose="02020603050405020304" pitchFamily="18" charset="0"/>
              </a:rPr>
              <a:t> HOÀN THÀNH BÀI VẼ Ở NHÀ</a:t>
            </a:r>
            <a:endParaRPr lang="en-US" altLang="vi-VN" sz="2800" b="1" dirty="0">
              <a:solidFill>
                <a:srgbClr val="000000"/>
              </a:solidFill>
              <a:latin typeface="Times New Roman" panose="02020603050405020304" pitchFamily="18" charset="0"/>
              <a:cs typeface="Times New Roman" panose="02020603050405020304" pitchFamily="18" charset="0"/>
            </a:endParaRPr>
          </a:p>
          <a:p>
            <a:pPr eaLnBrk="1" hangingPunct="1">
              <a:lnSpc>
                <a:spcPct val="115000"/>
              </a:lnSpc>
              <a:spcBef>
                <a:spcPts val="600"/>
              </a:spcBef>
              <a:spcAft>
                <a:spcPts val="600"/>
              </a:spcAft>
            </a:pPr>
            <a:r>
              <a:rPr lang="en-US" altLang="vi-VN" sz="2800" b="1" dirty="0">
                <a:solidFill>
                  <a:srgbClr val="000000"/>
                </a:solidFill>
                <a:latin typeface="Times New Roman" panose="02020603050405020304" pitchFamily="18" charset="0"/>
                <a:cs typeface="Times New Roman" panose="02020603050405020304" pitchFamily="18" charset="0"/>
              </a:rPr>
              <a:t>- CHUẨN BỊ PHẦN 4,5:</a:t>
            </a:r>
            <a:endParaRPr lang="en-US" altLang="vi-VN" sz="2800" b="1" dirty="0">
              <a:solidFill>
                <a:srgbClr val="000000"/>
              </a:solidFill>
              <a:latin typeface="Times New Roman" panose="02020603050405020304" pitchFamily="18" charset="0"/>
              <a:cs typeface="Times New Roman" panose="02020603050405020304" pitchFamily="18" charset="0"/>
            </a:endParaRPr>
          </a:p>
          <a:p>
            <a:pPr eaLnBrk="1" hangingPunct="1">
              <a:lnSpc>
                <a:spcPct val="115000"/>
              </a:lnSpc>
              <a:spcBef>
                <a:spcPts val="600"/>
              </a:spcBef>
              <a:spcAft>
                <a:spcPts val="600"/>
              </a:spcAft>
            </a:pPr>
            <a:r>
              <a:rPr lang="en-US" altLang="vi-VN" sz="2800" b="1" dirty="0">
                <a:solidFill>
                  <a:srgbClr val="000000"/>
                </a:solidFill>
                <a:latin typeface="Times New Roman" panose="02020603050405020304" pitchFamily="18" charset="0"/>
                <a:cs typeface="Times New Roman" panose="02020603050405020304" pitchFamily="18" charset="0"/>
              </a:rPr>
              <a:t>+ TRƯNG BÀY SẢN PHẨM VÀ CHIA SẼ (TIẾP THEO)</a:t>
            </a:r>
            <a:endParaRPr lang="vi-VN" altLang="en-US" sz="2800" b="1" dirty="0">
              <a:solidFill>
                <a:srgbClr val="000000"/>
              </a:solidFill>
              <a:latin typeface="Times New Roman" panose="02020603050405020304" pitchFamily="18" charset="0"/>
              <a:cs typeface="Times New Roman" panose="02020603050405020304" pitchFamily="18" charset="0"/>
            </a:endParaRPr>
          </a:p>
          <a:p>
            <a:pPr eaLnBrk="1" hangingPunct="1">
              <a:lnSpc>
                <a:spcPct val="115000"/>
              </a:lnSpc>
              <a:spcBef>
                <a:spcPts val="600"/>
              </a:spcBef>
              <a:spcAft>
                <a:spcPts val="600"/>
              </a:spcAft>
            </a:pPr>
            <a:r>
              <a:rPr lang="en-US" altLang="vi-VN" sz="2800" b="1"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QUAN SÁT VÀ TÌM HIỂU VỀ:</a:t>
            </a:r>
            <a:endParaRPr lang="vi-VN" altLang="en-US" sz="2800" b="1" dirty="0">
              <a:solidFill>
                <a:srgbClr val="000000"/>
              </a:solidFill>
              <a:latin typeface="Times New Roman" panose="02020603050405020304" pitchFamily="18" charset="0"/>
              <a:cs typeface="Times New Roman" panose="02020603050405020304" pitchFamily="18" charset="0"/>
            </a:endParaRPr>
          </a:p>
          <a:p>
            <a:pPr eaLnBrk="1" hangingPunct="1">
              <a:lnSpc>
                <a:spcPct val="115000"/>
              </a:lnSpc>
              <a:spcBef>
                <a:spcPts val="600"/>
              </a:spcBef>
              <a:spcAft>
                <a:spcPts val="600"/>
              </a:spcAft>
            </a:pPr>
            <a:r>
              <a:rPr lang="en-US" altLang="en-US" sz="2800" b="1" dirty="0">
                <a:solidFill>
                  <a:srgbClr val="000000"/>
                </a:solidFill>
                <a:latin typeface="Times New Roman" panose="02020603050405020304" pitchFamily="18" charset="0"/>
                <a:cs typeface="Times New Roman" panose="02020603050405020304" pitchFamily="18" charset="0"/>
              </a:rPr>
              <a:t>. Họa tiết trang trí thời Trung đại của VN</a:t>
            </a:r>
            <a:endParaRPr lang="en-US" altLang="en-US" sz="2800" b="1" dirty="0">
              <a:latin typeface="Times New Roman" panose="02020603050405020304" pitchFamily="18" charset="0"/>
              <a:cs typeface="Calibri" panose="020F0502020204030204" pitchFamily="34" charset="0"/>
            </a:endParaRPr>
          </a:p>
          <a:p>
            <a:pPr eaLnBrk="1" hangingPunct="1">
              <a:lnSpc>
                <a:spcPct val="115000"/>
              </a:lnSpc>
              <a:spcBef>
                <a:spcPts val="600"/>
              </a:spcBef>
              <a:spcAft>
                <a:spcPts val="600"/>
              </a:spcAft>
            </a:pPr>
            <a:r>
              <a:rPr lang="en-US" altLang="en-US" sz="2800" b="1" dirty="0">
                <a:solidFill>
                  <a:srgbClr val="000000"/>
                </a:solidFill>
                <a:latin typeface="Times New Roman" panose="02020603050405020304" pitchFamily="18" charset="0"/>
                <a:cs typeface="Times New Roman" panose="02020603050405020304" pitchFamily="18" charset="0"/>
              </a:rPr>
              <a:t>. Đặc điểm hình tượng rồng trong chạm khắc thời Lý</a:t>
            </a:r>
            <a:endParaRPr lang="en-US" altLang="en-US" sz="2800" b="1" dirty="0">
              <a:latin typeface="Times New Roman" panose="02020603050405020304" pitchFamily="18" charset="0"/>
              <a:cs typeface="Calibri" panose="020F0502020204030204" pitchFamily="34" charset="0"/>
            </a:endParaRPr>
          </a:p>
          <a:p>
            <a:pPr eaLnBrk="1" hangingPunct="1">
              <a:lnSpc>
                <a:spcPct val="115000"/>
              </a:lnSpc>
              <a:spcBef>
                <a:spcPts val="600"/>
              </a:spcBef>
              <a:spcAft>
                <a:spcPts val="600"/>
              </a:spcAft>
            </a:pPr>
            <a:r>
              <a:rPr lang="en-US" altLang="en-US" sz="2800" b="1" dirty="0">
                <a:solidFill>
                  <a:srgbClr val="000000"/>
                </a:solidFill>
                <a:latin typeface="Times New Roman" panose="02020603050405020304" pitchFamily="18" charset="0"/>
                <a:cs typeface="Times New Roman" panose="02020603050405020304" pitchFamily="18" charset="0"/>
              </a:rPr>
              <a:t>. Ý nghĩa của hình tượng rồng thời Trung đại</a:t>
            </a:r>
            <a:endParaRPr lang="en-US" altLang="en-US" sz="2800" b="1" dirty="0">
              <a:latin typeface="Times New Roman" panose="02020603050405020304" pitchFamily="18" charset="0"/>
              <a:ea typeface="Calibri" panose="020F0502020204030204"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6838" y="863600"/>
            <a:ext cx="3379788" cy="4860925"/>
          </a:xfrm>
        </p:spPr>
        <p:txBody>
          <a:bodyPr vert="horz" lIns="91440" tIns="45720" rIns="91440" bIns="45720"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600" b="0" i="1" u="none" strike="noStrike" kern="1200" cap="none" spc="-60" normalizeH="0" baseline="0" noProof="0" dirty="0">
                <a:ln>
                  <a:noFill/>
                </a:ln>
                <a:solidFill>
                  <a:schemeClr val="tx1"/>
                </a:solidFill>
                <a:effectLst/>
                <a:uLnTx/>
                <a:uFillTx/>
                <a:latin typeface="+mj-lt"/>
                <a:ea typeface="+mj-ea"/>
                <a:cs typeface="+mj-cs"/>
              </a:rPr>
              <a:t>+ Họa tiết trang trí thường được sử dụng</a:t>
            </a:r>
            <a:br>
              <a:rPr kumimoji="0" lang="en-US" sz="3600" b="0" i="0" u="none" strike="noStrike" kern="1200" cap="none" spc="-60" normalizeH="0" baseline="0" noProof="0" dirty="0">
                <a:ln>
                  <a:noFill/>
                </a:ln>
                <a:solidFill>
                  <a:schemeClr val="tx1"/>
                </a:solidFill>
                <a:effectLst/>
                <a:uLnTx/>
                <a:uFillTx/>
                <a:latin typeface="+mj-lt"/>
                <a:ea typeface="+mj-ea"/>
                <a:cs typeface="+mj-cs"/>
              </a:rPr>
            </a:b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Nguyên</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lí</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tạo</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hình</a:t>
            </a:r>
            <a:r>
              <a:rPr kumimoji="0" lang="en-US" sz="3600" b="0" i="1" u="none" strike="noStrike" kern="1200" cap="none" spc="-60" normalizeH="0" baseline="0" noProof="0" dirty="0">
                <a:ln>
                  <a:noFill/>
                </a:ln>
                <a:solidFill>
                  <a:schemeClr val="tx1"/>
                </a:solidFill>
                <a:effectLst/>
                <a:uLnTx/>
                <a:uFillTx/>
                <a:latin typeface="+mj-lt"/>
                <a:ea typeface="+mj-ea"/>
                <a:cs typeface="+mj-cs"/>
              </a:rPr>
              <a:t> của họa tiết </a:t>
            </a:r>
            <a:r>
              <a:rPr kumimoji="0" lang="en-US" sz="3600" b="0" i="1" u="none" strike="noStrike" kern="1200" cap="none" spc="-60" normalizeH="0" baseline="0" noProof="0" dirty="0" err="1">
                <a:ln>
                  <a:noFill/>
                </a:ln>
                <a:solidFill>
                  <a:schemeClr val="tx1"/>
                </a:solidFill>
                <a:effectLst/>
                <a:uLnTx/>
                <a:uFillTx/>
                <a:latin typeface="+mj-lt"/>
                <a:ea typeface="+mj-ea"/>
                <a:cs typeface="+mj-cs"/>
              </a:rPr>
              <a:t>thường</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được</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sử</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dụng</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trong</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trang</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trí  là gì ?</a:t>
            </a:r>
            <a:br>
              <a:rPr kumimoji="0" lang="en-US" sz="3600" b="0" i="1" u="none" strike="noStrike" kern="1200" cap="none" spc="-60" normalizeH="0" baseline="0" noProof="0" dirty="0" err="1">
                <a:ln>
                  <a:noFill/>
                </a:ln>
                <a:solidFill>
                  <a:schemeClr val="tx1"/>
                </a:solidFill>
                <a:effectLst/>
                <a:uLnTx/>
                <a:uFillTx/>
                <a:latin typeface="+mj-lt"/>
                <a:ea typeface="+mj-ea"/>
                <a:cs typeface="+mj-cs"/>
              </a:rPr>
            </a:b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Chất</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liệu</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và</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hình</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thức</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thể</a:t>
            </a:r>
            <a:r>
              <a:rPr kumimoji="0" lang="en-US" sz="3600" b="0" i="1" u="none" strike="noStrike" kern="1200" cap="none" spc="-60" normalizeH="0" baseline="0" noProof="0" dirty="0">
                <a:ln>
                  <a:noFill/>
                </a:ln>
                <a:solidFill>
                  <a:schemeClr val="tx1"/>
                </a:solidFill>
                <a:effectLst/>
                <a:uLnTx/>
                <a:uFillTx/>
                <a:latin typeface="+mj-lt"/>
                <a:ea typeface="+mj-ea"/>
                <a:cs typeface="+mj-cs"/>
              </a:rPr>
              <a:t> </a:t>
            </a:r>
            <a:r>
              <a:rPr kumimoji="0" lang="en-US" sz="3600" b="0" i="1" u="none" strike="noStrike" kern="1200" cap="none" spc="-60" normalizeH="0" baseline="0" noProof="0" dirty="0" err="1">
                <a:ln>
                  <a:noFill/>
                </a:ln>
                <a:solidFill>
                  <a:schemeClr val="tx1"/>
                </a:solidFill>
                <a:effectLst/>
                <a:uLnTx/>
                <a:uFillTx/>
                <a:latin typeface="+mj-lt"/>
                <a:ea typeface="+mj-ea"/>
                <a:cs typeface="+mj-cs"/>
              </a:rPr>
              <a:t>hiện</a:t>
            </a:r>
            <a:br>
              <a:rPr kumimoji="0" lang="en-US" sz="3600" b="0" i="0" u="none" strike="noStrike" kern="1200" cap="none" spc="-60" normalizeH="0" baseline="0" noProof="0" dirty="0">
                <a:ln>
                  <a:noFill/>
                </a:ln>
                <a:solidFill>
                  <a:schemeClr val="tx1"/>
                </a:solidFill>
                <a:effectLst/>
                <a:uLnTx/>
                <a:uFillTx/>
                <a:latin typeface="+mj-lt"/>
                <a:ea typeface="+mj-ea"/>
                <a:cs typeface="+mj-cs"/>
              </a:rPr>
            </a:br>
            <a:endParaRPr kumimoji="0" lang="en-US" sz="3600" b="0" i="0" u="none" strike="noStrike" kern="1200" cap="none" spc="-60" normalizeH="0" baseline="0" noProof="0" dirty="0">
              <a:ln>
                <a:noFill/>
              </a:ln>
              <a:solidFill>
                <a:schemeClr val="tx1"/>
              </a:solidFill>
              <a:effectLst/>
              <a:uLnTx/>
              <a:uFillTx/>
              <a:latin typeface="+mj-lt"/>
              <a:ea typeface="+mj-ea"/>
              <a:cs typeface="+mj-cs"/>
            </a:endParaRPr>
          </a:p>
        </p:txBody>
      </p:sp>
      <p:sp>
        <p:nvSpPr>
          <p:cNvPr id="6147" name="Content Placeholder 2"/>
          <p:cNvSpPr>
            <a:spLocks noGrp="1"/>
          </p:cNvSpPr>
          <p:nvPr>
            <p:ph idx="1"/>
          </p:nvPr>
        </p:nvSpPr>
        <p:spPr/>
        <p:txBody>
          <a:bodyPr vert="horz" wrap="square" lIns="91440" tIns="45720" rIns="91440" bIns="45720" anchor="ctr" anchorCtr="0"/>
          <a:p>
            <a:pPr eaLnBrk="1" hangingPunct="1"/>
            <a:endParaRPr lang="en-US" altLang="en-US" dirty="0"/>
          </a:p>
        </p:txBody>
      </p:sp>
      <p:sp>
        <p:nvSpPr>
          <p:cNvPr id="6148" name="TextBox 4"/>
          <p:cNvSpPr txBox="1"/>
          <p:nvPr/>
        </p:nvSpPr>
        <p:spPr>
          <a:xfrm>
            <a:off x="1371600" y="204788"/>
            <a:ext cx="10587038" cy="521970"/>
          </a:xfrm>
          <a:prstGeom prst="rect">
            <a:avLst/>
          </a:prstGeom>
          <a:noFill/>
          <a:ln w="9525">
            <a:noFill/>
          </a:ln>
        </p:spPr>
        <p:txBody>
          <a:bodyPr>
            <a:spAutoFit/>
          </a:bodyPr>
          <a:p>
            <a:pPr eaLnBrk="1" hangingPunct="1"/>
            <a:r>
              <a:rPr lang="en-US" altLang="vi-VN" sz="2800" b="1" dirty="0">
                <a:solidFill>
                  <a:srgbClr val="002060"/>
                </a:solidFill>
                <a:latin typeface="Times New Roman" panose="02020603050405020304" pitchFamily="18" charset="0"/>
                <a:cs typeface="Times New Roman" panose="02020603050405020304" pitchFamily="18" charset="0"/>
              </a:rPr>
              <a:t>1/ </a:t>
            </a:r>
            <a:r>
              <a:rPr lang="vi-VN" altLang="en-US" sz="2800" b="1" dirty="0">
                <a:solidFill>
                  <a:srgbClr val="002060"/>
                </a:solidFill>
                <a:latin typeface="Times New Roman" panose="02020603050405020304" pitchFamily="18" charset="0"/>
                <a:cs typeface="Times New Roman" panose="02020603050405020304" pitchFamily="18" charset="0"/>
              </a:rPr>
              <a:t>KHÁM PHÁ MỘT SỐ HỌA TIẾT ĐẶC TRƯNG THỜI LÝ</a:t>
            </a:r>
            <a:endParaRPr lang="en-US" altLang="en-US" sz="2800" b="1" dirty="0">
              <a:solidFill>
                <a:srgbClr val="002060"/>
              </a:solidFill>
              <a:latin typeface="Times New Roman" panose="02020603050405020304" pitchFamily="18" charset="0"/>
              <a:ea typeface="Times New Roman" panose="02020603050405020304" pitchFamily="18" charset="0"/>
            </a:endParaRPr>
          </a:p>
        </p:txBody>
      </p:sp>
      <p:pic>
        <p:nvPicPr>
          <p:cNvPr id="6149" name="Picture 5"/>
          <p:cNvPicPr>
            <a:picLocks noChangeAspect="1"/>
          </p:cNvPicPr>
          <p:nvPr/>
        </p:nvPicPr>
        <p:blipFill>
          <a:blip r:embed="rId1"/>
          <a:stretch>
            <a:fillRect/>
          </a:stretch>
        </p:blipFill>
        <p:spPr>
          <a:xfrm>
            <a:off x="3868738" y="873125"/>
            <a:ext cx="7396162" cy="58245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Group 15"/>
          <p:cNvGrpSpPr/>
          <p:nvPr/>
        </p:nvGrpSpPr>
        <p:grpSpPr>
          <a:xfrm>
            <a:off x="1274445" y="182880"/>
            <a:ext cx="9185910" cy="6629400"/>
            <a:chOff x="3458753" y="182180"/>
            <a:chExt cx="8380813" cy="6630313"/>
          </a:xfrm>
        </p:grpSpPr>
        <p:grpSp>
          <p:nvGrpSpPr>
            <p:cNvPr id="7172" name="Group 14"/>
            <p:cNvGrpSpPr/>
            <p:nvPr/>
          </p:nvGrpSpPr>
          <p:grpSpPr>
            <a:xfrm>
              <a:off x="3458753" y="182180"/>
              <a:ext cx="8017717" cy="6630313"/>
              <a:chOff x="3458753" y="182180"/>
              <a:chExt cx="8017717" cy="6630313"/>
            </a:xfrm>
          </p:grpSpPr>
          <p:pic>
            <p:nvPicPr>
              <p:cNvPr id="7174" name="Picture 4"/>
              <p:cNvPicPr>
                <a:picLocks noChangeAspect="1"/>
              </p:cNvPicPr>
              <p:nvPr/>
            </p:nvPicPr>
            <p:blipFill>
              <a:blip r:embed="rId1"/>
              <a:stretch>
                <a:fillRect/>
              </a:stretch>
            </p:blipFill>
            <p:spPr>
              <a:xfrm>
                <a:off x="7504753" y="191792"/>
                <a:ext cx="3971717" cy="3075116"/>
              </a:xfrm>
              <a:prstGeom prst="rect">
                <a:avLst/>
              </a:prstGeom>
              <a:noFill/>
              <a:ln w="9525">
                <a:noFill/>
              </a:ln>
            </p:spPr>
          </p:pic>
          <p:pic>
            <p:nvPicPr>
              <p:cNvPr id="7175" name="Picture 5"/>
              <p:cNvPicPr>
                <a:picLocks noChangeAspect="1"/>
              </p:cNvPicPr>
              <p:nvPr/>
            </p:nvPicPr>
            <p:blipFill>
              <a:blip r:embed="rId2"/>
              <a:stretch>
                <a:fillRect/>
              </a:stretch>
            </p:blipFill>
            <p:spPr>
              <a:xfrm>
                <a:off x="3466799" y="182180"/>
                <a:ext cx="3783754" cy="2929585"/>
              </a:xfrm>
              <a:prstGeom prst="rect">
                <a:avLst/>
              </a:prstGeom>
              <a:noFill/>
              <a:ln w="9525">
                <a:noFill/>
              </a:ln>
            </p:spPr>
          </p:pic>
          <p:pic>
            <p:nvPicPr>
              <p:cNvPr id="7176" name="Picture 10"/>
              <p:cNvPicPr>
                <a:picLocks noChangeAspect="1"/>
              </p:cNvPicPr>
              <p:nvPr/>
            </p:nvPicPr>
            <p:blipFill>
              <a:blip r:embed="rId3"/>
              <a:stretch>
                <a:fillRect/>
              </a:stretch>
            </p:blipFill>
            <p:spPr>
              <a:xfrm>
                <a:off x="3458753" y="3111765"/>
                <a:ext cx="2941156" cy="3470253"/>
              </a:xfrm>
              <a:prstGeom prst="rect">
                <a:avLst/>
              </a:prstGeom>
              <a:noFill/>
              <a:ln w="9525">
                <a:noFill/>
              </a:ln>
            </p:spPr>
          </p:pic>
          <p:pic>
            <p:nvPicPr>
              <p:cNvPr id="7177" name="Picture 12"/>
              <p:cNvPicPr>
                <a:picLocks noChangeAspect="1"/>
              </p:cNvPicPr>
              <p:nvPr/>
            </p:nvPicPr>
            <p:blipFill>
              <a:blip r:embed="rId4"/>
              <a:stretch>
                <a:fillRect/>
              </a:stretch>
            </p:blipFill>
            <p:spPr>
              <a:xfrm>
                <a:off x="6096000" y="3429000"/>
                <a:ext cx="3130994" cy="3383493"/>
              </a:xfrm>
              <a:prstGeom prst="rect">
                <a:avLst/>
              </a:prstGeom>
              <a:noFill/>
              <a:ln w="9525">
                <a:noFill/>
              </a:ln>
            </p:spPr>
          </p:pic>
        </p:grpSp>
        <p:pic>
          <p:nvPicPr>
            <p:cNvPr id="7173" name="Picture 13"/>
            <p:cNvPicPr>
              <a:picLocks noChangeAspect="1"/>
            </p:cNvPicPr>
            <p:nvPr/>
          </p:nvPicPr>
          <p:blipFill>
            <a:blip r:embed="rId5"/>
            <a:stretch>
              <a:fillRect/>
            </a:stretch>
          </p:blipFill>
          <p:spPr>
            <a:xfrm>
              <a:off x="8640096" y="3193378"/>
              <a:ext cx="3199470" cy="2941448"/>
            </a:xfrm>
            <a:prstGeom prst="rect">
              <a:avLst/>
            </a:prstGeom>
            <a:noFill/>
            <a:ln w="9525">
              <a:noFill/>
            </a:ln>
          </p:spPr>
        </p:pic>
      </p:grpSp>
      <p:sp>
        <p:nvSpPr>
          <p:cNvPr id="3" name="Title 2"/>
          <p:cNvSpPr/>
          <p:nvPr>
            <p:ph type="title"/>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62025" y="863600"/>
            <a:ext cx="10222230" cy="5121275"/>
          </a:xfrm>
        </p:spPr>
        <p:txBody>
          <a:bodyPr/>
          <a:p>
            <a:r>
              <a:rPr lang="en-US" sz="4400" b="1">
                <a:solidFill>
                  <a:srgbClr val="FF0000"/>
                </a:solidFill>
                <a:sym typeface="+mn-ea"/>
              </a:rPr>
              <a:t>Những hoa văn đó thường được trang trí ở các công trình kiến trúc nào ?</a:t>
            </a:r>
            <a:endParaRPr lang="en-US" sz="4400" b="1">
              <a:solidFill>
                <a:srgbClr val="FF0000"/>
              </a:solidFill>
              <a:sym typeface="+mn-ea"/>
            </a:endParaRPr>
          </a:p>
          <a:p>
            <a:r>
              <a:rPr lang="en-US" sz="4400" b="1">
                <a:solidFill>
                  <a:srgbClr val="FF0000"/>
                </a:solidFill>
                <a:sym typeface="+mn-ea"/>
              </a:rPr>
              <a:t>Công năng của những hoa văn đó dùng để làm gì ?</a:t>
            </a:r>
            <a:endParaRPr lang="en-US" sz="3600" b="1">
              <a:solidFill>
                <a:srgbClr val="FF0000"/>
              </a:solidFill>
            </a:endParaRPr>
          </a:p>
          <a:p>
            <a:pPr marL="0" indent="0">
              <a:buNone/>
            </a:pPr>
            <a:endParaRPr lang="en-US" sz="3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554990" y="508635"/>
            <a:ext cx="11334115" cy="553529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62025" y="863600"/>
            <a:ext cx="10222230" cy="5121275"/>
          </a:xfrm>
        </p:spPr>
        <p:txBody>
          <a:bodyPr/>
          <a:p>
            <a:pPr algn="just">
              <a:lnSpc>
                <a:spcPct val="107000"/>
              </a:lnSpc>
              <a:spcAft>
                <a:spcPts val="800"/>
              </a:spcAft>
            </a:pPr>
            <a:r>
              <a:rPr lang="en-US" sz="3600" b="1" i="1">
                <a:solidFill>
                  <a:srgbClr val="FF0000"/>
                </a:solidFill>
                <a:latin typeface="Times New Roman" panose="02020603050405020304" pitchFamily="18" charset="0"/>
                <a:ea typeface="Calibri" panose="020F0502020204030204" pitchFamily="34" charset="0"/>
                <a:sym typeface="+mn-ea"/>
              </a:rPr>
              <a:t>Hoa văn thời Lý không chỉ có giá trị nghệ thuật, tôn giáo mà còn phản ảnh tư tưởng chính trị- xã hội, trong đó có liên quan đến an ninh quốc phòng. Hoa văn rồng, phượng, sư tử, chiến binh, sóng nước,...thể hiện sức mạnh, quyền lực, và sự hưng thịnh của vương triều, góp phần cũng cố tinh thần tự chủ và niềm tin của nhân dân vào triều đình. Đây chính là “vũ khí tinh thần” quan trọng để giữ vững độc lập, bảo vệ bờ cõi.</a:t>
            </a:r>
            <a:endParaRPr lang="en-US" altLang="vi-VN" sz="3600" b="1" spc="15">
              <a:solidFill>
                <a:srgbClr val="FF0000"/>
              </a:solidFill>
              <a:latin typeface="Times New Roman" panose="02020603050405020304" pitchFamily="18" charset="0"/>
              <a:ea typeface="Calibri" panose="020F050202020403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88035" y="643890"/>
            <a:ext cx="10396220" cy="5340985"/>
          </a:xfrm>
        </p:spPr>
        <p:txBody>
          <a:bodyPr/>
          <a:p>
            <a:r>
              <a:rPr lang="en-US" altLang="vi-VN" sz="4400" b="1" spc="15">
                <a:solidFill>
                  <a:srgbClr val="FF0000"/>
                </a:solidFill>
                <a:latin typeface="Times New Roman" panose="02020603050405020304" pitchFamily="18" charset="0"/>
                <a:ea typeface="Calibri" panose="020F0502020204030204" pitchFamily="34" charset="0"/>
                <a:sym typeface="+mn-ea"/>
              </a:rPr>
              <a:t>Và với bề dày lịch sử những hoa văn đó đã trở thành di sản, hiện vật của dân tộc. Vậy c</a:t>
            </a:r>
            <a:r>
              <a:rPr lang="vi-VN" sz="4400" b="1" spc="15">
                <a:solidFill>
                  <a:srgbClr val="FF0000"/>
                </a:solidFill>
                <a:latin typeface="Times New Roman" panose="02020603050405020304" pitchFamily="18" charset="0"/>
                <a:ea typeface="Calibri" panose="020F0502020204030204" pitchFamily="34" charset="0"/>
                <a:sym typeface="+mn-ea"/>
              </a:rPr>
              <a:t>húng ta cần phải </a:t>
            </a:r>
            <a:r>
              <a:rPr lang="en-US" sz="4400" b="1" spc="15" smtClean="0">
                <a:solidFill>
                  <a:srgbClr val="FF0000"/>
                </a:solidFill>
                <a:latin typeface="Times New Roman" panose="02020603050405020304" pitchFamily="18" charset="0"/>
                <a:ea typeface="Calibri" panose="020F0502020204030204" pitchFamily="34" charset="0"/>
                <a:sym typeface="+mn-ea"/>
              </a:rPr>
              <a:t>làm gì để </a:t>
            </a:r>
            <a:r>
              <a:rPr lang="vi-VN" sz="4400" b="1" spc="15" smtClean="0">
                <a:solidFill>
                  <a:srgbClr val="FF0000"/>
                </a:solidFill>
                <a:latin typeface="Times New Roman" panose="02020603050405020304" pitchFamily="18" charset="0"/>
                <a:ea typeface="Calibri" panose="020F0502020204030204" pitchFamily="34" charset="0"/>
                <a:sym typeface="+mn-ea"/>
              </a:rPr>
              <a:t>giữ </a:t>
            </a:r>
            <a:r>
              <a:rPr lang="vi-VN" sz="4400" b="1" spc="15">
                <a:solidFill>
                  <a:srgbClr val="FF0000"/>
                </a:solidFill>
                <a:latin typeface="Times New Roman" panose="02020603050405020304" pitchFamily="18" charset="0"/>
                <a:ea typeface="Calibri" panose="020F0502020204030204" pitchFamily="34" charset="0"/>
                <a:sym typeface="+mn-ea"/>
              </a:rPr>
              <a:t>gìn, bảo vệ di sản, bảo vệ hiện </a:t>
            </a:r>
            <a:r>
              <a:rPr lang="vi-VN" sz="4400" b="1" spc="15" smtClean="0">
                <a:solidFill>
                  <a:srgbClr val="FF0000"/>
                </a:solidFill>
                <a:latin typeface="Times New Roman" panose="02020603050405020304" pitchFamily="18" charset="0"/>
                <a:ea typeface="Calibri" panose="020F0502020204030204" pitchFamily="34" charset="0"/>
                <a:sym typeface="+mn-ea"/>
              </a:rPr>
              <a:t>vật </a:t>
            </a:r>
            <a:r>
              <a:rPr lang="en-US" altLang="vi-VN" sz="4400" b="1" spc="15" smtClean="0">
                <a:solidFill>
                  <a:srgbClr val="FF0000"/>
                </a:solidFill>
                <a:latin typeface="Times New Roman" panose="02020603050405020304" pitchFamily="18" charset="0"/>
                <a:ea typeface="Calibri" panose="020F0502020204030204" pitchFamily="34" charset="0"/>
                <a:sym typeface="+mn-ea"/>
              </a:rPr>
              <a:t>có giá trị </a:t>
            </a:r>
            <a:r>
              <a:rPr lang="vi-VN" sz="4400" b="1" spc="15" smtClean="0">
                <a:solidFill>
                  <a:srgbClr val="FF0000"/>
                </a:solidFill>
                <a:latin typeface="Times New Roman" panose="02020603050405020304" pitchFamily="18" charset="0"/>
                <a:ea typeface="Calibri" panose="020F0502020204030204" pitchFamily="34" charset="0"/>
                <a:sym typeface="+mn-ea"/>
              </a:rPr>
              <a:t>lịch sử</a:t>
            </a:r>
            <a:r>
              <a:rPr lang="en-US" altLang="vi-VN" sz="4400" b="1" spc="15" smtClean="0">
                <a:solidFill>
                  <a:srgbClr val="FF0000"/>
                </a:solidFill>
                <a:latin typeface="Times New Roman" panose="02020603050405020304" pitchFamily="18" charset="0"/>
                <a:ea typeface="Calibri" panose="020F0502020204030204" pitchFamily="34" charset="0"/>
                <a:sym typeface="+mn-ea"/>
              </a:rPr>
              <a:t> đó</a:t>
            </a:r>
            <a:r>
              <a:rPr lang="en-US" sz="4400" b="1" spc="15" smtClean="0">
                <a:solidFill>
                  <a:srgbClr val="FF0000"/>
                </a:solidFill>
                <a:latin typeface="Times New Roman" panose="02020603050405020304" pitchFamily="18" charset="0"/>
                <a:ea typeface="Calibri" panose="020F0502020204030204" pitchFamily="34" charset="0"/>
                <a:sym typeface="+mn-ea"/>
              </a:rPr>
              <a:t>?</a:t>
            </a:r>
            <a:endParaRPr lang="en-US"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vi-VN"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Quan</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sát</a:t>
            </a:r>
            <a:r>
              <a:rPr kumimoji="0" lang="en-US" sz="3600" b="0" i="1" u="none" strike="noStrike" kern="1200" cap="none" spc="-60" normalizeH="0" baseline="0" noProof="0" dirty="0">
                <a:ln>
                  <a:noFill/>
                </a:ln>
                <a:solidFill>
                  <a:srgbClr val="FFFFFF"/>
                </a:solidFill>
                <a:effectLst/>
                <a:uLnTx/>
                <a:uFillTx/>
                <a:latin typeface="+mj-lt"/>
                <a:ea typeface="+mj-ea"/>
                <a:cs typeface="+mj-cs"/>
              </a:rPr>
              <a:t> h</a:t>
            </a:r>
            <a:r>
              <a:rPr kumimoji="0" lang="en-US" sz="3600" b="0" i="1" u="none" strike="noStrike" kern="1200" cap="none" spc="-60" normalizeH="0" baseline="0" noProof="0" dirty="0" err="1">
                <a:ln>
                  <a:noFill/>
                </a:ln>
                <a:solidFill>
                  <a:srgbClr val="FFFFFF"/>
                </a:solidFill>
                <a:effectLst/>
                <a:uLnTx/>
                <a:uFillTx/>
                <a:latin typeface="+mj-lt"/>
                <a:ea typeface="+mj-ea"/>
                <a:cs typeface="+mj-cs"/>
              </a:rPr>
              <a:t>ình</a:t>
            </a:r>
            <a:r>
              <a:rPr kumimoji="0" lang="en-US" sz="3600" b="0" i="1" u="none" strike="noStrike" kern="1200" cap="none" spc="-60" normalizeH="0" baseline="0" noProof="0" dirty="0">
                <a:ln>
                  <a:noFill/>
                </a:ln>
                <a:solidFill>
                  <a:srgbClr val="FFFFFF"/>
                </a:solidFill>
                <a:effectLst/>
                <a:uLnTx/>
                <a:uFillTx/>
                <a:latin typeface="+mj-lt"/>
                <a:ea typeface="+mj-ea"/>
                <a:cs typeface="+mj-cs"/>
              </a:rPr>
              <a:t> minh </a:t>
            </a:r>
            <a:r>
              <a:rPr kumimoji="0" lang="en-US" sz="3600" b="0" i="1" u="none" strike="noStrike" kern="1200" cap="none" spc="-60" normalizeH="0" baseline="0" noProof="0" dirty="0" err="1">
                <a:ln>
                  <a:noFill/>
                </a:ln>
                <a:solidFill>
                  <a:srgbClr val="FFFFFF"/>
                </a:solidFill>
                <a:effectLst/>
                <a:uLnTx/>
                <a:uFillTx/>
                <a:latin typeface="+mj-lt"/>
                <a:ea typeface="+mj-ea"/>
                <a:cs typeface="+mj-cs"/>
              </a:rPr>
              <a:t>họa</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và</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trình</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bày</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các</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bước</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vẽ</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trang</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trí</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đường</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diềm</a:t>
            </a:r>
            <a:br>
              <a:rPr kumimoji="0" lang="en-US" sz="3600" b="0" i="0" u="none" strike="noStrike" kern="1200" cap="none" spc="-60" normalizeH="0" baseline="0" noProof="0" dirty="0">
                <a:ln>
                  <a:noFill/>
                </a:ln>
                <a:solidFill>
                  <a:srgbClr val="FFFFFF"/>
                </a:solidFill>
                <a:effectLst/>
                <a:uLnTx/>
                <a:uFillTx/>
                <a:latin typeface="+mj-lt"/>
                <a:ea typeface="+mj-ea"/>
                <a:cs typeface="+mj-cs"/>
              </a:rPr>
            </a:br>
            <a:r>
              <a:rPr kumimoji="0" lang="vi-VN"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Nguyên</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lí</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sử</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dụng</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trang</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trí</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đường</a:t>
            </a:r>
            <a:r>
              <a:rPr kumimoji="0" lang="en-US" sz="3600" b="0" i="1" u="none" strike="noStrike" kern="1200" cap="none" spc="-60" normalizeH="0" baseline="0" noProof="0" dirty="0">
                <a:ln>
                  <a:noFill/>
                </a:ln>
                <a:solidFill>
                  <a:srgbClr val="FFFFFF"/>
                </a:solidFill>
                <a:effectLst/>
                <a:uLnTx/>
                <a:uFillTx/>
                <a:latin typeface="+mj-lt"/>
                <a:ea typeface="+mj-ea"/>
                <a:cs typeface="+mj-cs"/>
              </a:rPr>
              <a:t> </a:t>
            </a:r>
            <a:r>
              <a:rPr kumimoji="0" lang="en-US" sz="3600" b="0" i="1" u="none" strike="noStrike" kern="1200" cap="none" spc="-60" normalizeH="0" baseline="0" noProof="0" dirty="0" err="1">
                <a:ln>
                  <a:noFill/>
                </a:ln>
                <a:solidFill>
                  <a:srgbClr val="FFFFFF"/>
                </a:solidFill>
                <a:effectLst/>
                <a:uLnTx/>
                <a:uFillTx/>
                <a:latin typeface="+mj-lt"/>
                <a:ea typeface="+mj-ea"/>
                <a:cs typeface="+mj-cs"/>
              </a:rPr>
              <a:t>diềm</a:t>
            </a:r>
            <a:br>
              <a:rPr kumimoji="0" lang="en-US" sz="3600" b="0" i="0" u="none" strike="noStrike" kern="1200" cap="none" spc="-60" normalizeH="0" baseline="0" noProof="0" dirty="0">
                <a:ln>
                  <a:noFill/>
                </a:ln>
                <a:solidFill>
                  <a:srgbClr val="FFFFFF"/>
                </a:solidFill>
                <a:effectLst/>
                <a:uLnTx/>
                <a:uFillTx/>
                <a:latin typeface="+mj-lt"/>
                <a:ea typeface="+mj-ea"/>
                <a:cs typeface="+mj-cs"/>
              </a:rPr>
            </a:br>
            <a:endParaRPr kumimoji="0" lang="en-US" sz="3600" b="0" i="0" u="none" strike="noStrike" kern="1200" cap="none" spc="-60" normalizeH="0" baseline="0" noProof="0" dirty="0">
              <a:ln>
                <a:noFill/>
              </a:ln>
              <a:solidFill>
                <a:srgbClr val="FFFFFF"/>
              </a:solidFill>
              <a:effectLst/>
              <a:uLnTx/>
              <a:uFillTx/>
              <a:latin typeface="+mj-lt"/>
              <a:ea typeface="+mj-ea"/>
              <a:cs typeface="+mj-cs"/>
            </a:endParaRPr>
          </a:p>
        </p:txBody>
      </p:sp>
      <p:sp>
        <p:nvSpPr>
          <p:cNvPr id="8195" name="TextBox 3"/>
          <p:cNvSpPr txBox="1"/>
          <p:nvPr/>
        </p:nvSpPr>
        <p:spPr>
          <a:xfrm>
            <a:off x="1900238" y="215900"/>
            <a:ext cx="9085262" cy="645160"/>
          </a:xfrm>
          <a:prstGeom prst="rect">
            <a:avLst/>
          </a:prstGeom>
          <a:noFill/>
          <a:ln w="9525">
            <a:noFill/>
          </a:ln>
        </p:spPr>
        <p:txBody>
          <a:bodyPr>
            <a:spAutoFit/>
          </a:bodyPr>
          <a:p>
            <a:pPr eaLnBrk="1" hangingPunct="1"/>
            <a:r>
              <a:rPr lang="en-US" altLang="vi-VN" sz="3600" b="1" dirty="0">
                <a:solidFill>
                  <a:srgbClr val="002060"/>
                </a:solidFill>
                <a:latin typeface="Times New Roman" panose="02020603050405020304" pitchFamily="18" charset="0"/>
                <a:cs typeface="Times New Roman" panose="02020603050405020304" pitchFamily="18" charset="0"/>
              </a:rPr>
              <a:t>2/ </a:t>
            </a:r>
            <a:r>
              <a:rPr lang="vi-VN" altLang="en-US" sz="3600" b="1" dirty="0">
                <a:solidFill>
                  <a:srgbClr val="002060"/>
                </a:solidFill>
                <a:latin typeface="Times New Roman" panose="02020603050405020304" pitchFamily="18" charset="0"/>
                <a:cs typeface="Times New Roman" panose="02020603050405020304" pitchFamily="18" charset="0"/>
              </a:rPr>
              <a:t>CÁCH VẼ TRANG TRÍ ĐƯỜNG DIỀM</a:t>
            </a:r>
            <a:endParaRPr lang="en-US" altLang="en-US" sz="3600" b="1" dirty="0">
              <a:solidFill>
                <a:srgbClr val="002060"/>
              </a:solidFill>
              <a:latin typeface="Times New Roman" panose="02020603050405020304" pitchFamily="18" charset="0"/>
              <a:ea typeface="Times New Roman" panose="02020603050405020304" pitchFamily="18" charset="0"/>
            </a:endParaRPr>
          </a:p>
        </p:txBody>
      </p:sp>
      <p:pic>
        <p:nvPicPr>
          <p:cNvPr id="8196" name="Picture 5"/>
          <p:cNvPicPr>
            <a:picLocks noChangeAspect="1"/>
          </p:cNvPicPr>
          <p:nvPr/>
        </p:nvPicPr>
        <p:blipFill>
          <a:blip r:embed="rId1"/>
          <a:stretch>
            <a:fillRect/>
          </a:stretch>
        </p:blipFill>
        <p:spPr>
          <a:xfrm>
            <a:off x="4257675" y="863600"/>
            <a:ext cx="6926263" cy="5661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2413" y="927100"/>
            <a:ext cx="2995613" cy="4797425"/>
          </a:xfrm>
        </p:spPr>
        <p:txBody>
          <a:bodyPr vert="horz" lIns="91440" tIns="45720" rIns="91440" bIns="45720" rtlCol="0" anchor="ctr"/>
          <a:p>
            <a:pPr algn="ctr" eaLnBrk="1" hangingPunct="1">
              <a:buNone/>
            </a:pPr>
            <a:r>
              <a:rPr lang="vi-VN" altLang="x-none" sz="6000" dirty="0">
                <a:latin typeface="Times New Roman" panose="02020603050405020304" pitchFamily="18" charset="0"/>
                <a:cs typeface="Times New Roman" panose="02020603050405020304" pitchFamily="18" charset="0"/>
              </a:rPr>
              <a:t>CÁC BƯỚC VẼ ĐƯỜNG DIỀM</a:t>
            </a:r>
            <a:endParaRPr sz="6000"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3500438" y="793750"/>
            <a:ext cx="8423275" cy="5191125"/>
          </a:xfrm>
        </p:spPr>
        <p:txBody>
          <a:bodyPr vert="horz" wrap="square" lIns="91440" tIns="45720" rIns="91440" bIns="45720" anchor="ctr" anchorCtr="0"/>
          <a:p>
            <a:pPr eaLnBrk="1" hangingPunct="1"/>
            <a:r>
              <a:rPr lang="vi-VN" altLang="en-US" sz="4000" dirty="0">
                <a:latin typeface="Times New Roman" panose="02020603050405020304" pitchFamily="18" charset="0"/>
                <a:cs typeface="Times New Roman" panose="02020603050405020304" pitchFamily="18" charset="0"/>
              </a:rPr>
              <a:t>1/ Kẻ hai đường thẳng song song,</a:t>
            </a:r>
            <a:r>
              <a:rPr lang="en-US" altLang="vi-VN" sz="4000" dirty="0">
                <a:latin typeface="Times New Roman" panose="02020603050405020304" pitchFamily="18" charset="0"/>
                <a:cs typeface="Times New Roman" panose="02020603050405020304" pitchFamily="18" charset="0"/>
              </a:rPr>
              <a:t> </a:t>
            </a:r>
            <a:r>
              <a:rPr lang="vi-VN" altLang="en-US" sz="4000" dirty="0">
                <a:latin typeface="Times New Roman" panose="02020603050405020304" pitchFamily="18" charset="0"/>
                <a:cs typeface="Times New Roman" panose="02020603050405020304" pitchFamily="18" charset="0"/>
              </a:rPr>
              <a:t>sử dụng nguyên lý lặp lại vẽ phác hình họa tiết chính tạo nhịp điệu của đường diềm.</a:t>
            </a:r>
            <a:endParaRPr lang="vi-VN" altLang="en-US" sz="4000" dirty="0">
              <a:latin typeface="Times New Roman" panose="02020603050405020304" pitchFamily="18" charset="0"/>
              <a:cs typeface="Times New Roman" panose="02020603050405020304" pitchFamily="18" charset="0"/>
            </a:endParaRPr>
          </a:p>
          <a:p>
            <a:pPr eaLnBrk="1" hangingPunct="1"/>
            <a:r>
              <a:rPr lang="vi-VN" altLang="en-US" sz="4000" dirty="0">
                <a:latin typeface="Times New Roman" panose="02020603050405020304" pitchFamily="18" charset="0"/>
                <a:cs typeface="Times New Roman" panose="02020603050405020304" pitchFamily="18" charset="0"/>
              </a:rPr>
              <a:t>2/ Vẽ rõ hình họa tiết chính của đường diềm.</a:t>
            </a:r>
            <a:endParaRPr lang="vi-VN" altLang="en-US" sz="4000" dirty="0">
              <a:latin typeface="Times New Roman" panose="02020603050405020304" pitchFamily="18" charset="0"/>
              <a:cs typeface="Times New Roman" panose="02020603050405020304" pitchFamily="18" charset="0"/>
            </a:endParaRPr>
          </a:p>
          <a:p>
            <a:pPr eaLnBrk="1" hangingPunct="1"/>
            <a:r>
              <a:rPr lang="vi-VN" altLang="en-US" sz="4000" dirty="0">
                <a:latin typeface="Times New Roman" panose="02020603050405020304" pitchFamily="18" charset="0"/>
                <a:cs typeface="Times New Roman" panose="02020603050405020304" pitchFamily="18" charset="0"/>
              </a:rPr>
              <a:t>3/ Vẽ thêm họa tiết  phụ tạo sự liên kết các hình trong đường diềm.</a:t>
            </a:r>
            <a:endParaRPr lang="vi-VN" altLang="en-US" sz="4000" dirty="0">
              <a:latin typeface="Times New Roman" panose="02020603050405020304" pitchFamily="18" charset="0"/>
              <a:cs typeface="Times New Roman" panose="02020603050405020304" pitchFamily="18" charset="0"/>
            </a:endParaRPr>
          </a:p>
          <a:p>
            <a:pPr eaLnBrk="1" hangingPunct="1"/>
            <a:r>
              <a:rPr lang="vi-VN" altLang="en-US" sz="4000" dirty="0">
                <a:latin typeface="Times New Roman" panose="02020603050405020304" pitchFamily="18" charset="0"/>
                <a:cs typeface="Times New Roman" panose="02020603050405020304" pitchFamily="18" charset="0"/>
              </a:rPr>
              <a:t>4/ Vẽ m</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u ho</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n thiện đường diềm.</a:t>
            </a:r>
            <a:endParaRPr lang="en-US" altLang="en-US" sz="4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charRg st="0" end="116"/>
                                            </p:txEl>
                                          </p:spTgt>
                                        </p:tgtEl>
                                        <p:attrNameLst>
                                          <p:attrName>style.visibility</p:attrName>
                                        </p:attrNameLst>
                                      </p:cBhvr>
                                      <p:to>
                                        <p:strVal val="visible"/>
                                      </p:to>
                                    </p:set>
                                    <p:anim calcmode="lin" valueType="num">
                                      <p:cBhvr additive="base">
                                        <p:cTn id="13" dur="500" fill="hold"/>
                                        <p:tgtEl>
                                          <p:spTgt spid="3">
                                            <p:txEl>
                                              <p:charRg st="0" end="11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0" end="11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charRg st="116" end="161"/>
                                            </p:txEl>
                                          </p:spTgt>
                                        </p:tgtEl>
                                        <p:attrNameLst>
                                          <p:attrName>style.visibility</p:attrName>
                                        </p:attrNameLst>
                                      </p:cBhvr>
                                      <p:to>
                                        <p:strVal val="visible"/>
                                      </p:to>
                                    </p:set>
                                    <p:anim calcmode="lin" valueType="num">
                                      <p:cBhvr additive="base">
                                        <p:cTn id="19" dur="500" fill="hold"/>
                                        <p:tgtEl>
                                          <p:spTgt spid="3">
                                            <p:txEl>
                                              <p:charRg st="116" end="16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116" end="16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charRg st="161" end="229"/>
                                            </p:txEl>
                                          </p:spTgt>
                                        </p:tgtEl>
                                        <p:attrNameLst>
                                          <p:attrName>style.visibility</p:attrName>
                                        </p:attrNameLst>
                                      </p:cBhvr>
                                      <p:to>
                                        <p:strVal val="visible"/>
                                      </p:to>
                                    </p:set>
                                    <p:anim calcmode="lin" valueType="num">
                                      <p:cBhvr additive="base">
                                        <p:cTn id="25" dur="500" fill="hold"/>
                                        <p:tgtEl>
                                          <p:spTgt spid="3">
                                            <p:txEl>
                                              <p:charRg st="161" end="22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charRg st="161" end="22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charRg st="229" end="262"/>
                                            </p:txEl>
                                          </p:spTgt>
                                        </p:tgtEl>
                                        <p:attrNameLst>
                                          <p:attrName>style.visibility</p:attrName>
                                        </p:attrNameLst>
                                      </p:cBhvr>
                                      <p:to>
                                        <p:strVal val="visible"/>
                                      </p:to>
                                    </p:set>
                                    <p:anim calcmode="lin" valueType="num">
                                      <p:cBhvr additive="base">
                                        <p:cTn id="31" dur="500" fill="hold"/>
                                        <p:tgtEl>
                                          <p:spTgt spid="3">
                                            <p:txEl>
                                              <p:charRg st="229" end="26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charRg st="229" end="26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2003</Words>
  <Application>WPS Presentation</Application>
  <PresentationFormat/>
  <Paragraphs>54</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SimSun</vt:lpstr>
      <vt:lpstr>Wingdings</vt:lpstr>
      <vt:lpstr>Corbel</vt:lpstr>
      <vt:lpstr>Wingdings 2</vt:lpstr>
      <vt:lpstr>Times New Roman</vt:lpstr>
      <vt:lpstr>Calibri</vt:lpstr>
      <vt:lpstr>Microsoft YaHei</vt:lpstr>
      <vt:lpstr>Arial Unicode MS</vt:lpstr>
      <vt:lpstr>Tahoma</vt:lpstr>
      <vt:lpstr>Frame</vt:lpstr>
      <vt:lpstr>PowerPoint 演示文稿</vt:lpstr>
      <vt:lpstr>+ Họa tiết trang trí thường được sử dụng + Nguyên lí tạo hình của họa tiết thường được sử dụng trong trang trí  là gì ? + Chất liệu và hình thức thể hiện </vt:lpstr>
      <vt:lpstr>1/ HOA VĂN ĐẦU CHIM PHƯỢNG  2/ HOA VĂN  	HOA CÚC  3/ HOA VĂN 	 HOA SEN  4/ HOA VĂN  	SÓNG NƯỚC</vt:lpstr>
      <vt:lpstr>PowerPoint 演示文稿</vt:lpstr>
      <vt:lpstr>PowerPoint 演示文稿</vt:lpstr>
      <vt:lpstr>PowerPoint 演示文稿</vt:lpstr>
      <vt:lpstr>PowerPoint 演示文稿</vt:lpstr>
      <vt:lpstr>+ Quan sát hình minh họa và trình bày các bước vẽ trang trí đường diềm + Nguyên lí sử dụng trang trí đường diềm </vt:lpstr>
      <vt:lpstr>CÁC BƯỚC VẼ ĐƯỜNG DIỀM</vt:lpstr>
      <vt:lpstr>PowerPoint 演示文稿</vt:lpstr>
      <vt:lpstr>PowerPoint 演示文稿</vt:lpstr>
      <vt:lpstr>3/ Vẽ trang trí  đường diềm họa tiết thời Lý</vt:lpstr>
      <vt:lpstr>Bài tham khảo</vt:lpstr>
      <vt:lpstr>4/ TRƯNG BÀY SẢN PHẨM VÀ CHIA SẺ</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Hương Nguyễn</cp:lastModifiedBy>
  <cp:revision>17</cp:revision>
  <dcterms:created xsi:type="dcterms:W3CDTF">2022-08-01T02:21:00Z</dcterms:created>
  <dcterms:modified xsi:type="dcterms:W3CDTF">2025-10-03T23:49:20Z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E8B4C07A9B96494685C0186072FD047B_13</vt:lpwstr>
  </property>
  <property fmtid="{D5CDD505-2E9C-101B-9397-08002B2CF9AE}" pid="3" name="KSOProductBuildVer">
    <vt:lpwstr>1033-12.2.0.22549</vt:lpwstr>
  </property>
</Properties>
</file>