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262" r:id="rId3"/>
    <p:sldId id="294" r:id="rId4"/>
    <p:sldId id="256" r:id="rId5"/>
    <p:sldId id="257" r:id="rId6"/>
    <p:sldId id="258" r:id="rId7"/>
    <p:sldId id="295" r:id="rId8"/>
    <p:sldId id="282" r:id="rId9"/>
    <p:sldId id="297" r:id="rId10"/>
    <p:sldId id="260" r:id="rId11"/>
    <p:sldId id="290" r:id="rId12"/>
    <p:sldId id="261" r:id="rId13"/>
    <p:sldId id="300" r:id="rId14"/>
    <p:sldId id="299" r:id="rId15"/>
    <p:sldId id="277" r:id="rId16"/>
    <p:sldId id="263" r:id="rId17"/>
    <p:sldId id="267" r:id="rId18"/>
    <p:sldId id="292" r:id="rId19"/>
    <p:sldId id="304" r:id="rId20"/>
    <p:sldId id="301" r:id="rId22"/>
    <p:sldId id="305" r:id="rId23"/>
    <p:sldId id="298" r:id="rId24"/>
    <p:sldId id="269" r:id="rId25"/>
    <p:sldId id="273" r:id="rId26"/>
    <p:sldId id="271" r:id="rId27"/>
    <p:sldId id="270" r:id="rId28"/>
    <p:sldId id="280" r:id="rId29"/>
    <p:sldId id="281" r:id="rId30"/>
    <p:sldId id="275" r:id="rId31"/>
    <p:sldId id="276" r:id="rId32"/>
    <p:sldId id="259" r:id="rId33"/>
    <p:sldId id="266" r:id="rId34"/>
    <p:sldId id="265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828"/>
    <a:srgbClr val="F46234"/>
    <a:srgbClr val="007635"/>
    <a:srgbClr val="CC3300"/>
    <a:srgbClr val="FF0066"/>
    <a:srgbClr val="E6DA42"/>
    <a:srgbClr val="FBB6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67" autoAdjust="0"/>
    <p:restoredTop sz="94660"/>
  </p:normalViewPr>
  <p:slideViewPr>
    <p:cSldViewPr snapToGrid="0" showGuides="1">
      <p:cViewPr varScale="1">
        <p:scale>
          <a:sx n="110" d="100"/>
          <a:sy n="110" d="100"/>
        </p:scale>
        <p:origin x="348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8" Type="http://schemas.openxmlformats.org/officeDocument/2006/relationships/tableStyles" Target="tableStyles.xml"/><Relationship Id="rId37" Type="http://schemas.openxmlformats.org/officeDocument/2006/relationships/viewProps" Target="viewProps.xml"/><Relationship Id="rId36" Type="http://schemas.openxmlformats.org/officeDocument/2006/relationships/presProps" Target="presProps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4B225D-6D02-43B9-9C8D-959DE60DA9CD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5EF0B0-1364-42AD-B6B7-9467263CB03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84995" name="文本占位符 8499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</a:fld>
            <a:endParaRPr lang="zh-CN" sz="1200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84995" name="文本占位符 8499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</a:fld>
            <a:endParaRPr lang="zh-CN" sz="12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70"/>
            <a:ext cx="12192000" cy="68552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894114"/>
            <a:ext cx="9144000" cy="1785666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771855"/>
            <a:ext cx="9144000" cy="1309596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76932" y="6356350"/>
            <a:ext cx="29929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fld id="{7433F3FA-08F3-4106-AE12-DDA10EB8A4BC}" type="datetime1">
              <a:rPr lang="en-US" smtClean="0"/>
            </a:fld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55007" y="6356350"/>
            <a:ext cx="29929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fld id="{74A3404E-108D-4C83-932E-0A353F71BD4D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73765" y="934278"/>
            <a:ext cx="11473070" cy="7564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400" b="1" cap="all" baseline="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473765" y="1825625"/>
            <a:ext cx="1147307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000"/>
            </a:lvl1pPr>
            <a:lvl2pPr>
              <a:defRPr sz="1800"/>
            </a:lvl2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76932" y="6356350"/>
            <a:ext cx="29929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fld id="{38DF0D05-42D3-481C-ABD1-CF761A9E73F9}" type="datetime1">
              <a:rPr lang="en-US" smtClean="0"/>
            </a:fld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55007" y="6356350"/>
            <a:ext cx="29929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fld id="{74A3404E-108D-4C83-932E-0A353F71BD4D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985554"/>
            <a:ext cx="10515600" cy="2028281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04082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314" y="798605"/>
            <a:ext cx="11323284" cy="690562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7"/>
            <a:ext cx="12192000" cy="685488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708" y="1543"/>
            <a:ext cx="1103268" cy="110286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7"/>
            <a:ext cx="12192000" cy="685488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708" y="1543"/>
            <a:ext cx="1103268" cy="110286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"/>
            <a:ext cx="12192000" cy="685523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2791098" y="3075057"/>
            <a:ext cx="66098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TRÂN TRỌNG CẢM ƠN!</a:t>
            </a:r>
            <a:endParaRPr lang="en-US" sz="4000" b="1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982"/>
          <a:stretch>
            <a:fillRect/>
          </a:stretch>
        </p:blipFill>
        <p:spPr>
          <a:xfrm>
            <a:off x="0" y="0"/>
            <a:ext cx="12192000" cy="301752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7.png"/><Relationship Id="rId12" Type="http://schemas.openxmlformats.org/officeDocument/2006/relationships/image" Target="../media/image6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15"/>
            <a:ext cx="12192000" cy="685488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46314" y="798604"/>
            <a:ext cx="11323284" cy="10270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8490" y="1983581"/>
            <a:ext cx="1132114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fld id="{E36C4244-8667-4452-9A72-D44C31FCB7C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cap="all" baseline="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1pPr>
      <a:lvl2pPr marL="6858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2pPr>
      <a:lvl3pPr marL="11430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3pPr>
      <a:lvl4pPr marL="16002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4pPr>
      <a:lvl5pPr marL="20574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1850" y="0"/>
            <a:ext cx="4982990" cy="66439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7484" y="0"/>
            <a:ext cx="51435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13229" y="209004"/>
            <a:ext cx="8920976" cy="60960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7101" y="4711337"/>
            <a:ext cx="2039379" cy="461665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ảnh</a:t>
            </a:r>
            <a:endParaRPr lang="en-US" sz="2400" dirty="0">
              <a:solidFill>
                <a:srgbClr val="7030A0"/>
              </a:solidFill>
            </a:endParaRPr>
          </a:p>
        </p:txBody>
      </p:sp>
      <p:cxnSp>
        <p:nvCxnSpPr>
          <p:cNvPr id="6" name="Straight Arrow Connector 5"/>
          <p:cNvCxnSpPr>
            <a:stCxn id="3" idx="3"/>
          </p:cNvCxnSpPr>
          <p:nvPr/>
        </p:nvCxnSpPr>
        <p:spPr>
          <a:xfrm>
            <a:off x="2316480" y="4942170"/>
            <a:ext cx="879566" cy="1300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07431" y="1684998"/>
            <a:ext cx="2039379" cy="830997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Chữ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khẩu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hiệu</a:t>
            </a:r>
            <a:endParaRPr lang="en-US" sz="2400" dirty="0">
              <a:solidFill>
                <a:srgbClr val="7030A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2246810" y="1132114"/>
            <a:ext cx="766356" cy="84037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2246810" y="1972492"/>
            <a:ext cx="766356" cy="99713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80669" y="137295"/>
            <a:ext cx="4894402" cy="648121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7101" y="4711337"/>
            <a:ext cx="2039379" cy="461665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ảnh</a:t>
            </a:r>
            <a:endParaRPr lang="en-US" sz="2400" dirty="0">
              <a:solidFill>
                <a:srgbClr val="7030A0"/>
              </a:solidFill>
            </a:endParaRPr>
          </a:p>
        </p:txBody>
      </p:sp>
      <p:cxnSp>
        <p:nvCxnSpPr>
          <p:cNvPr id="5" name="Straight Arrow Connector 4"/>
          <p:cNvCxnSpPr>
            <a:stCxn id="2" idx="3"/>
          </p:cNvCxnSpPr>
          <p:nvPr/>
        </p:nvCxnSpPr>
        <p:spPr>
          <a:xfrm>
            <a:off x="2316480" y="4942170"/>
            <a:ext cx="2055223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07431" y="1684998"/>
            <a:ext cx="2039379" cy="830997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Chữ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khẩu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hiệu</a:t>
            </a:r>
            <a:endParaRPr lang="en-US" sz="2400" dirty="0">
              <a:solidFill>
                <a:srgbClr val="7030A0"/>
              </a:solidFill>
            </a:endParaRPr>
          </a:p>
        </p:txBody>
      </p:sp>
      <p:cxnSp>
        <p:nvCxnSpPr>
          <p:cNvPr id="7" name="Straight Arrow Connector 6"/>
          <p:cNvCxnSpPr>
            <a:stCxn id="6" idx="3"/>
          </p:cNvCxnSpPr>
          <p:nvPr/>
        </p:nvCxnSpPr>
        <p:spPr>
          <a:xfrm flipV="1">
            <a:off x="2246810" y="1149393"/>
            <a:ext cx="2595156" cy="95110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6" idx="3"/>
          </p:cNvCxnSpPr>
          <p:nvPr/>
        </p:nvCxnSpPr>
        <p:spPr>
          <a:xfrm>
            <a:off x="2246810" y="2100497"/>
            <a:ext cx="1793967" cy="384745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96343" y="0"/>
            <a:ext cx="4183645" cy="6449787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250974" y="2528753"/>
            <a:ext cx="2039379" cy="461665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ảnh</a:t>
            </a:r>
            <a:endParaRPr lang="en-US" sz="2400" dirty="0">
              <a:solidFill>
                <a:srgbClr val="7030A0"/>
              </a:solidFill>
            </a:endParaRPr>
          </a:p>
        </p:txBody>
      </p:sp>
      <p:cxnSp>
        <p:nvCxnSpPr>
          <p:cNvPr id="5" name="Straight Arrow Connector 4"/>
          <p:cNvCxnSpPr>
            <a:stCxn id="3" idx="3"/>
          </p:cNvCxnSpPr>
          <p:nvPr/>
        </p:nvCxnSpPr>
        <p:spPr>
          <a:xfrm>
            <a:off x="2290353" y="2759586"/>
            <a:ext cx="879566" cy="1300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50974" y="4931564"/>
            <a:ext cx="2039379" cy="830997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Chữ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khẩu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hiệu</a:t>
            </a:r>
            <a:endParaRPr lang="en-US" sz="2400" dirty="0">
              <a:solidFill>
                <a:srgbClr val="7030A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2063929" y="5277394"/>
            <a:ext cx="1332414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</a:fld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</a:fld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360023" y="178757"/>
            <a:ext cx="838635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277495" algn="ctr">
              <a:tabLst>
                <a:tab pos="346075" algn="l"/>
              </a:tabLst>
            </a:pP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 ĐỀ: 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MĨ THUẬT TRONG CUỘC SỐNG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277495" algn="ctr">
              <a:tabLst>
                <a:tab pos="346075" algn="l"/>
              </a:tabLst>
            </a:pPr>
            <a:r>
              <a:rPr lang="vi-VN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14:TRANH ÁP PHÍCH.</a:t>
            </a:r>
            <a:endParaRPr lang="en-US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>
              <a:tabLst>
                <a:tab pos="3371850" algn="ctr"/>
                <a:tab pos="5772150" algn="l"/>
              </a:tabLst>
            </a:pP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(2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933" y="1670261"/>
            <a:ext cx="934429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24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 </a:t>
            </a:r>
            <a:r>
              <a:rPr lang="en-US" sz="24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24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</a:t>
            </a:r>
            <a:r>
              <a:rPr lang="en-US" sz="24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4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4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4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u="sng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2400" b="1" u="sng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u="sng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áp</a:t>
            </a:r>
            <a:r>
              <a:rPr lang="en-US" sz="2400" b="1" u="sng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u="sng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phích</a:t>
            </a:r>
            <a:r>
              <a:rPr lang="en-US" sz="2400" b="1" u="sng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u="sng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/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933" y="2420786"/>
            <a:ext cx="712361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800" b="1" dirty="0" err="1">
                <a:latin typeface="Times New Roman" panose="02020603050405020304" pitchFamily="18" charset="0"/>
              </a:rPr>
              <a:t>Nội</a:t>
            </a:r>
            <a:r>
              <a:rPr lang="en-US" sz="2800" b="1" dirty="0">
                <a:latin typeface="Times New Roman" panose="02020603050405020304" pitchFamily="18" charset="0"/>
              </a:rPr>
              <a:t> dung: </a:t>
            </a:r>
            <a:r>
              <a:rPr lang="en-US" sz="2800" b="1" dirty="0" err="1">
                <a:latin typeface="Times New Roman" panose="02020603050405020304" pitchFamily="18" charset="0"/>
              </a:rPr>
              <a:t>Tuyên</a:t>
            </a:r>
            <a:r>
              <a:rPr lang="en-US" sz="2800" b="1" dirty="0"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</a:rPr>
              <a:t>truyền</a:t>
            </a:r>
            <a:r>
              <a:rPr lang="en-US" sz="2800" b="1" dirty="0"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</a:rPr>
              <a:t>hoặc</a:t>
            </a:r>
            <a:r>
              <a:rPr lang="en-US" sz="2800" b="1" dirty="0"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</a:rPr>
              <a:t>quảng</a:t>
            </a:r>
            <a:r>
              <a:rPr lang="en-US" sz="2800" b="1" dirty="0"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</a:rPr>
              <a:t>cáo</a:t>
            </a:r>
            <a:endParaRPr lang="en-US" sz="2800" b="1" dirty="0">
              <a:latin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2800" b="1" dirty="0">
                <a:latin typeface="Times New Roman" panose="02020603050405020304" pitchFamily="18" charset="0"/>
              </a:rPr>
              <a:t>Hai </a:t>
            </a:r>
            <a:r>
              <a:rPr lang="en-US" sz="2800" b="1" dirty="0" err="1">
                <a:latin typeface="Times New Roman" panose="02020603050405020304" pitchFamily="18" charset="0"/>
              </a:rPr>
              <a:t>yếu</a:t>
            </a:r>
            <a:r>
              <a:rPr lang="en-US" sz="2800" b="1" dirty="0"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</a:rPr>
              <a:t>tố</a:t>
            </a:r>
            <a:r>
              <a:rPr lang="en-US" sz="2800" b="1" dirty="0"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</a:rPr>
              <a:t>chính</a:t>
            </a:r>
            <a:r>
              <a:rPr lang="en-US" sz="2800" b="1" dirty="0">
                <a:latin typeface="Times New Roman" panose="02020603050405020304" pitchFamily="18" charset="0"/>
              </a:rPr>
              <a:t>: </a:t>
            </a:r>
            <a:r>
              <a:rPr lang="en-US" sz="2800" b="1" dirty="0" err="1">
                <a:latin typeface="Times New Roman" panose="02020603050405020304" pitchFamily="18" charset="0"/>
              </a:rPr>
              <a:t>chữ</a:t>
            </a:r>
            <a:r>
              <a:rPr lang="en-US" sz="2800" b="1" dirty="0"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</a:rPr>
              <a:t>ảnh</a:t>
            </a:r>
            <a:endParaRPr lang="en-US" sz="2800" b="1" dirty="0">
              <a:latin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2800" b="1" dirty="0" err="1">
                <a:latin typeface="Times New Roman" panose="02020603050405020304" pitchFamily="18" charset="0"/>
              </a:rPr>
              <a:t>Màu</a:t>
            </a:r>
            <a:r>
              <a:rPr lang="en-US" sz="2800" b="1" dirty="0"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</a:rPr>
              <a:t>sắc</a:t>
            </a:r>
            <a:r>
              <a:rPr lang="en-US" sz="2800" b="1" dirty="0">
                <a:latin typeface="Times New Roman" panose="02020603050405020304" pitchFamily="18" charset="0"/>
              </a:rPr>
              <a:t>: </a:t>
            </a:r>
            <a:r>
              <a:rPr lang="en-US" sz="2800" b="1" dirty="0" err="1">
                <a:latin typeface="Times New Roman" panose="02020603050405020304" pitchFamily="18" charset="0"/>
              </a:rPr>
              <a:t>nổi</a:t>
            </a:r>
            <a:r>
              <a:rPr lang="en-US" sz="2800" b="1" dirty="0"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</a:rPr>
              <a:t>bật</a:t>
            </a:r>
            <a:r>
              <a:rPr lang="en-US" sz="2800" b="1" dirty="0">
                <a:latin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</a:rPr>
              <a:t>đậm</a:t>
            </a:r>
            <a:r>
              <a:rPr lang="en-US" sz="2800" b="1" dirty="0">
                <a:latin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</a:rPr>
              <a:t>mạnh</a:t>
            </a:r>
            <a:r>
              <a:rPr lang="en-US" sz="2800" b="1" dirty="0"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</a:rPr>
              <a:t>mẽ</a:t>
            </a:r>
            <a:endParaRPr lang="en-US" sz="2800" b="1" dirty="0">
              <a:latin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2800" b="1" dirty="0" err="1">
                <a:latin typeface="Times New Roman" panose="02020603050405020304" pitchFamily="18" charset="0"/>
              </a:rPr>
              <a:t>Vị</a:t>
            </a:r>
            <a:r>
              <a:rPr lang="en-US" sz="2800" b="1" dirty="0"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</a:rPr>
              <a:t>trí</a:t>
            </a:r>
            <a:r>
              <a:rPr lang="en-US" sz="2800" b="1" dirty="0">
                <a:latin typeface="Times New Roman" panose="02020603050405020304" pitchFamily="18" charset="0"/>
              </a:rPr>
              <a:t>: </a:t>
            </a:r>
            <a:r>
              <a:rPr lang="en-US" sz="2800" b="1" dirty="0" err="1">
                <a:latin typeface="Times New Roman" panose="02020603050405020304" pitchFamily="18" charset="0"/>
              </a:rPr>
              <a:t>nơi</a:t>
            </a:r>
            <a:r>
              <a:rPr lang="en-US" sz="2800" b="1" dirty="0"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</a:rPr>
              <a:t>dễ</a:t>
            </a:r>
            <a:r>
              <a:rPr lang="en-US" sz="2800" b="1" dirty="0"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</a:rPr>
              <a:t>quan</a:t>
            </a:r>
            <a:r>
              <a:rPr lang="en-US" sz="2800" b="1" dirty="0"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</a:rPr>
              <a:t>sát</a:t>
            </a:r>
            <a:r>
              <a:rPr lang="en-US" sz="2800" b="1" dirty="0">
                <a:latin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</a:rPr>
              <a:t>đông</a:t>
            </a:r>
            <a:r>
              <a:rPr lang="en-US" sz="2800" b="1" dirty="0"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</a:rPr>
              <a:t> qua </a:t>
            </a:r>
            <a:r>
              <a:rPr lang="en-US" sz="2800" b="1" dirty="0" err="1">
                <a:latin typeface="Times New Roman" panose="02020603050405020304" pitchFamily="18" charset="0"/>
              </a:rPr>
              <a:t>lại</a:t>
            </a:r>
            <a:r>
              <a:rPr lang="en-US" sz="2800" b="1" dirty="0">
                <a:latin typeface="Times New Roman" panose="02020603050405020304" pitchFamily="18" charset="0"/>
              </a:rPr>
              <a:t>.</a:t>
            </a:r>
            <a:endParaRPr lang="en-US" sz="2800" b="1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283132" y="373520"/>
            <a:ext cx="6096000" cy="1077218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L="0" marR="0" algn="ctr">
              <a:tabLst>
                <a:tab pos="3371850" algn="ctr"/>
                <a:tab pos="5772150" algn="l"/>
              </a:tabLst>
            </a:pPr>
            <a:r>
              <a:rPr lang="es-ES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2: KIẾN TẠO KIẾN THỨC KĨ NĂNG.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5393" y="1600591"/>
            <a:ext cx="784642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tabLst>
                <a:tab pos="3371850" algn="ctr"/>
                <a:tab pos="5772150" algn="l"/>
              </a:tabLst>
            </a:pPr>
            <a:r>
              <a:rPr lang="en-US" sz="32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2. </a:t>
            </a:r>
            <a:r>
              <a:rPr lang="en-US" sz="32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32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32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32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áp</a:t>
            </a:r>
            <a:r>
              <a:rPr lang="en-US" sz="32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phích</a:t>
            </a:r>
            <a:r>
              <a:rPr lang="en-US" sz="3200" b="1" u="sng" spc="-2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u="sng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</a:fld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83" y="302099"/>
            <a:ext cx="2669803" cy="3782221"/>
          </a:xfrm>
          <a:prstGeom prst="rect">
            <a:avLst/>
          </a:prstGeom>
          <a:solidFill>
            <a:schemeClr val="tx2"/>
          </a:solidFill>
          <a:ln w="28575">
            <a:solidFill>
              <a:schemeClr val="tx2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139" y="302098"/>
            <a:ext cx="2614181" cy="378222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578" y="302100"/>
            <a:ext cx="2657868" cy="378221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1361" y="327304"/>
            <a:ext cx="2605752" cy="378221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2873395" y="4383533"/>
            <a:ext cx="6340273" cy="15696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61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phích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83" y="302099"/>
            <a:ext cx="2669803" cy="3782221"/>
          </a:xfrm>
          <a:prstGeom prst="rect">
            <a:avLst/>
          </a:prstGeom>
          <a:solidFill>
            <a:schemeClr val="tx2"/>
          </a:solidFill>
          <a:ln w="28575">
            <a:solidFill>
              <a:schemeClr val="tx2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139" y="302098"/>
            <a:ext cx="2614181" cy="378222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578" y="302100"/>
            <a:ext cx="2657868" cy="378221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1361" y="327304"/>
            <a:ext cx="2605752" cy="378221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623923" y="4627645"/>
            <a:ext cx="2293061" cy="15696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phích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flipH="1">
            <a:off x="3646587" y="4627645"/>
            <a:ext cx="2293060" cy="8309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56578" y="4731876"/>
            <a:ext cx="2501524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587705" y="4731876"/>
            <a:ext cx="2240947" cy="120032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011679" y="494602"/>
            <a:ext cx="7515498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</a:t>
            </a:r>
            <a:endParaRPr lang="en-US" sz="4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 THẦY CÔ VÀ CÁC EM ĐẾN VỚI TIẾT HỌC</a:t>
            </a:r>
            <a:endParaRPr lang="en-US" sz="4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360023" y="178757"/>
            <a:ext cx="838635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277495" algn="ctr">
              <a:tabLst>
                <a:tab pos="346075" algn="l"/>
              </a:tabLst>
            </a:pP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 ĐỀ: 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MĨ THUẬT TRONG CUỘC SỐNG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277495" algn="ctr">
              <a:tabLst>
                <a:tab pos="346075" algn="l"/>
              </a:tabLst>
            </a:pPr>
            <a:r>
              <a:rPr lang="vi-VN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14:TRANH ÁP PHÍCH.</a:t>
            </a:r>
            <a:endParaRPr lang="en-US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>
              <a:tabLst>
                <a:tab pos="3371850" algn="ctr"/>
                <a:tab pos="5772150" algn="l"/>
              </a:tabLst>
            </a:pP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(2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933" y="1670261"/>
            <a:ext cx="934429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32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 </a:t>
            </a:r>
            <a:r>
              <a:rPr lang="en-US" sz="32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32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</a:t>
            </a:r>
            <a:r>
              <a:rPr lang="en-US" sz="32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32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2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u="sng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3200" b="1" u="sng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u="sng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áp</a:t>
            </a:r>
            <a:r>
              <a:rPr lang="en-US" sz="3200" b="1" u="sng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u="sng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phích</a:t>
            </a:r>
            <a:r>
              <a:rPr lang="en-US" sz="3200" b="1" u="sng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u="sng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/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9933" y="2207658"/>
            <a:ext cx="784642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tabLst>
                <a:tab pos="3371850" algn="ctr"/>
                <a:tab pos="5772150" algn="l"/>
              </a:tabLst>
            </a:pPr>
            <a:r>
              <a:rPr lang="en-US" sz="32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2. </a:t>
            </a:r>
            <a:r>
              <a:rPr lang="en-US" sz="32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32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32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32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áp</a:t>
            </a:r>
            <a:r>
              <a:rPr lang="en-US" sz="32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phích</a:t>
            </a:r>
            <a:r>
              <a:rPr lang="en-US" sz="3200" b="1" u="sng" spc="-2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u="sng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9932" y="3059668"/>
            <a:ext cx="1001485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phích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flipH="1">
            <a:off x="539933" y="3657412"/>
            <a:ext cx="55560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9932" y="4327244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9932" y="5003073"/>
            <a:ext cx="78464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</a:fld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23703" y="249457"/>
            <a:ext cx="8582297" cy="571795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</a:fld>
            <a:endParaRPr lang="en-US"/>
          </a:p>
        </p:txBody>
      </p:sp>
      <p:pic>
        <p:nvPicPr>
          <p:cNvPr id="1026" name="Picture 2" descr="Pano thường có kích thước lớn hơn nhiều so với áp phích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727" y="127031"/>
            <a:ext cx="66675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</a:fld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838994" y="565947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/>
            <a:r>
              <a:rPr lang="pt-BR" sz="24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3: </a:t>
            </a:r>
            <a:r>
              <a:rPr lang="en-US" sz="24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LUYỆN TẬP, SÁNG TẠO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7975" y="1095494"/>
            <a:ext cx="86911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tabLst>
                <a:tab pos="3371850" algn="ctr"/>
                <a:tab pos="5772150" algn="l"/>
              </a:tabLst>
            </a:pPr>
            <a:r>
              <a:rPr lang="en-US" sz="28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3. </a:t>
            </a:r>
            <a:r>
              <a:rPr lang="en-US" sz="28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8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28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áp</a:t>
            </a:r>
            <a:r>
              <a:rPr lang="en-US" sz="28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phích</a:t>
            </a:r>
            <a:r>
              <a:rPr lang="en-US" sz="28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28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8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8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xã</a:t>
            </a:r>
            <a:r>
              <a:rPr lang="en-US" sz="28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2800" b="1" u="sng" spc="-2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u="sng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</a:fld>
            <a:endParaRPr lang="en-US"/>
          </a:p>
        </p:txBody>
      </p:sp>
      <p:pic>
        <p:nvPicPr>
          <p:cNvPr id="2" name="Picture 1" descr="Bài tuyên truyền về bình đẳng giới tính và phòng, chống bạo lực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069" y="539189"/>
            <a:ext cx="9126581" cy="49181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99514" y="365760"/>
            <a:ext cx="4014795" cy="6180135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64426" y="371883"/>
            <a:ext cx="7784374" cy="55063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81348" y="5878183"/>
            <a:ext cx="69755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Tranh </a:t>
            </a:r>
            <a:r>
              <a:rPr lang="en-US" sz="2400" b="0" i="1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b="0" i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1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0" i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1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0" i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1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b="0" i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1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b="0" i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1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0" i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1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400" b="0" i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1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400" b="0" i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Phạm Lung.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rcRect l="188" t="10732" r="6983" b="26103"/>
          <a:stretch>
            <a:fillRect/>
          </a:stretch>
        </p:blipFill>
        <p:spPr>
          <a:xfrm>
            <a:off x="1924594" y="90108"/>
            <a:ext cx="6618515" cy="600469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508068" y="1183643"/>
            <a:ext cx="7524206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277495" algn="ctr">
              <a:tabLst>
                <a:tab pos="346075" algn="l"/>
              </a:tabLst>
            </a:pPr>
            <a:r>
              <a:rPr lang="en-US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 ĐỀ: </a:t>
            </a:r>
            <a:r>
              <a:rPr lang="en-US" sz="4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MĨ THUẬT TRONG CUỘC SỐNG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40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277495" algn="ctr">
              <a:tabLst>
                <a:tab pos="346075" algn="l"/>
              </a:tabLst>
            </a:pPr>
            <a:r>
              <a:rPr lang="vi-VN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14: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TRANH ÁP PHÍCH.</a:t>
            </a:r>
            <a:endParaRPr lang="en-US" sz="32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>
              <a:tabLst>
                <a:tab pos="3371850" algn="ctr"/>
                <a:tab pos="5772150" algn="l"/>
              </a:tabLst>
            </a:pP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(2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16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</a:fld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220685" y="713999"/>
            <a:ext cx="7785464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  <a:endParaRPr lang="en-US" sz="36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buFontTx/>
              <a:buChar char="-"/>
            </a:pPr>
            <a:r>
              <a:rPr lang="en-US" sz="36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phích</a:t>
            </a:r>
            <a:r>
              <a:rPr lang="en-US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36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6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buFontTx/>
              <a:buChar char="-"/>
            </a:pPr>
            <a:r>
              <a:rPr lang="en-US" sz="36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phích</a:t>
            </a:r>
            <a:r>
              <a:rPr lang="en-US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buFontTx/>
              <a:buChar char="-"/>
            </a:pPr>
            <a:r>
              <a:rPr lang="en-US" sz="36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phích</a:t>
            </a:r>
            <a:r>
              <a:rPr lang="en-US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buFontTx/>
              <a:buChar char="-"/>
            </a:pP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3061" y="174171"/>
            <a:ext cx="11943804" cy="61722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6914" y="1732094"/>
            <a:ext cx="9851990" cy="92057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142307" y="722811"/>
            <a:ext cx="7733213" cy="494314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rgbClr val="F46234"/>
            </a:solidFill>
          </a:ln>
        </p:spPr>
        <p:txBody>
          <a:bodyPr wrap="square">
            <a:spAutoFit/>
          </a:bodyPr>
          <a:lstStyle/>
          <a:p>
            <a:pPr marL="0" marR="0">
              <a:tabLst>
                <a:tab pos="3371850" algn="ctr"/>
                <a:tab pos="5772150" algn="l"/>
              </a:tabLst>
            </a:pP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MỤC TIÊU</a:t>
            </a:r>
            <a:endParaRPr lang="en-US" sz="28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phích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-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phích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mĩ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-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kĩ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phích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- Chia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sẻ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bè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trách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nhiệm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vấn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mĩ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490651" y="285598"/>
            <a:ext cx="7611292" cy="523220"/>
          </a:xfrm>
          <a:prstGeom prst="rect">
            <a:avLst/>
          </a:prstGeom>
          <a:solidFill>
            <a:srgbClr val="FFC000"/>
          </a:solidFill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algn="ctr"/>
            <a:r>
              <a:rPr lang="en-US" sz="28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HOẠT ĐỘNG </a:t>
            </a:r>
            <a:r>
              <a:rPr lang="vi-VN" sz="28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1:</a:t>
            </a:r>
            <a:r>
              <a:rPr lang="vi-VN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 SÁT NHẬN THỨC.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1224" y="1043243"/>
            <a:ext cx="93442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/>
            <a:r>
              <a:rPr lang="en-US" sz="28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Quan </a:t>
            </a:r>
            <a:r>
              <a:rPr lang="en-US" sz="28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28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</a:t>
            </a:r>
            <a:r>
              <a:rPr lang="en-US" sz="28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8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u="sng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2800" b="1" u="sng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u="sng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áp</a:t>
            </a:r>
            <a:r>
              <a:rPr lang="en-US" sz="2800" b="1" u="sng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u="sng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phích</a:t>
            </a:r>
            <a:r>
              <a:rPr lang="en-US" sz="2800" b="1" u="sng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u="sng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5939" y="333339"/>
            <a:ext cx="6516238" cy="52575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5939" y="333340"/>
            <a:ext cx="536800" cy="461665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940" y="333337"/>
            <a:ext cx="6007444" cy="52575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57585" y="5854574"/>
            <a:ext cx="536800" cy="461665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endParaRPr lang="en-US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rcRect l="-1837" t="23686" r="20488" b="23235"/>
          <a:stretch>
            <a:fillRect/>
          </a:stretch>
        </p:blipFill>
        <p:spPr>
          <a:xfrm>
            <a:off x="375938" y="285814"/>
            <a:ext cx="6416748" cy="530508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15912" y="5854573"/>
            <a:ext cx="536800" cy="461665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endParaRPr lang="en-US" sz="2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2" y="188133"/>
            <a:ext cx="6623199" cy="573782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0612" y="5925954"/>
            <a:ext cx="627942" cy="64623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2576" y="524082"/>
            <a:ext cx="5712447" cy="55966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9598" y="0"/>
            <a:ext cx="4835876" cy="606658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750050" y="6120695"/>
            <a:ext cx="536800" cy="461665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1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12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2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6" grpId="0" animBg="1"/>
      <p:bldP spid="6" grpId="1" animBg="1"/>
      <p:bldP spid="9" grpId="0" animBg="1"/>
      <p:bldP spid="9" grpId="1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rcRect l="43065"/>
          <a:stretch>
            <a:fillRect/>
          </a:stretch>
        </p:blipFill>
        <p:spPr>
          <a:xfrm>
            <a:off x="2414831" y="69668"/>
            <a:ext cx="1948026" cy="264740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965" y="69668"/>
            <a:ext cx="2057111" cy="264740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4643" y="34779"/>
            <a:ext cx="2778549" cy="264740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965" y="3030583"/>
            <a:ext cx="2936033" cy="264740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7303" y="2995695"/>
            <a:ext cx="2203268" cy="268229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904120" y="5677989"/>
            <a:ext cx="536800" cy="461665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3922098" y="5678100"/>
            <a:ext cx="536800" cy="461665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765981" y="2338085"/>
            <a:ext cx="536800" cy="461665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3065911" y="2453501"/>
            <a:ext cx="536800" cy="461665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5644342" y="2503547"/>
            <a:ext cx="536800" cy="461665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endParaRPr lang="en-US" sz="24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93192" y="1210491"/>
            <a:ext cx="5011831" cy="49102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661762" y="1354072"/>
            <a:ext cx="7281941" cy="193899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Nội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dung: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Tuyên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truyền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hoặc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quảng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cáo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Hai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yếu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tố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chính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chữ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ảnh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Màu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sắc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nổi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bật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đậm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mạnh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mẽ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Vị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trí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nơi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dễ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sát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đông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qua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lại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</a:endParaRPr>
          </a:p>
          <a:p>
            <a:endParaRPr lang="en-US" sz="24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</a:fld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1911</Words>
  <Application>WPS Presentation</Application>
  <PresentationFormat>Widescreen</PresentationFormat>
  <Paragraphs>168</Paragraphs>
  <Slides>32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43" baseType="lpstr">
      <vt:lpstr>Arial</vt:lpstr>
      <vt:lpstr>SimSun</vt:lpstr>
      <vt:lpstr>Wingdings</vt:lpstr>
      <vt:lpstr>Cambria</vt:lpstr>
      <vt:lpstr>Myriad Pro</vt:lpstr>
      <vt:lpstr>Yu Gothic UI</vt:lpstr>
      <vt:lpstr>Times New Roman</vt:lpstr>
      <vt:lpstr>Microsoft YaHei</vt:lpstr>
      <vt:lpstr>Arial Unicode MS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Lục Văn Hào</dc:creator>
  <cp:lastModifiedBy>Hương Giang</cp:lastModifiedBy>
  <cp:revision>183</cp:revision>
  <dcterms:created xsi:type="dcterms:W3CDTF">2022-04-05T12:52:00Z</dcterms:created>
  <dcterms:modified xsi:type="dcterms:W3CDTF">2026-04-28T13:52:11Z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502C7F75A7864C409FE98FC74865B812_12</vt:lpwstr>
  </property>
  <property fmtid="{D5CDD505-2E9C-101B-9397-08002B2CF9AE}" pid="3" name="KSOProductBuildVer">
    <vt:lpwstr>1033-12.1.0.25242</vt:lpwstr>
  </property>
</Properties>
</file>