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Source Sans 3" panose="020B0303030403020204" pitchFamily="34" charset="0"/>
      <p:regular r:id="rId17"/>
    </p:embeddedFont>
    <p:embeddedFont>
      <p:font typeface="Source Sans 3" panose="020B0303030403020204" pitchFamily="34" charset="-122"/>
      <p:regular r:id="rId18"/>
    </p:embeddedFont>
    <p:embeddedFont>
      <p:font typeface="Source Sans 3" panose="020B0303030403020204" pitchFamily="34" charset="-120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9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09544" y="874157"/>
            <a:ext cx="6233755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8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  <a:sym typeface="+mn-ea"/>
              </a:rPr>
              <a:t>Bài 1: Vẽ kí họa dáng người</a:t>
            </a:r>
            <a:endParaRPr lang="en-US" sz="4800" dirty="0"/>
          </a:p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 </a:t>
            </a:r>
            <a:endParaRPr lang="en-US" sz="4400" dirty="0"/>
          </a:p>
        </p:txBody>
      </p:sp>
      <p:sp>
        <p:nvSpPr>
          <p:cNvPr id="6" name="Text 3"/>
          <p:cNvSpPr/>
          <p:nvPr/>
        </p:nvSpPr>
        <p:spPr>
          <a:xfrm>
            <a:off x="5988844" y="2157651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(</a:t>
            </a:r>
            <a:r>
              <a:rPr lang="en-US" sz="40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Chủ đề 1: Tư liệu thực tế </a:t>
            </a:r>
            <a:r>
              <a:rPr lang="en-US" sz="40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và sáng tác</a:t>
            </a:r>
            <a:r>
              <a:rPr lang="en-US" sz="32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)</a:t>
            </a:r>
            <a:endParaRPr lang="en-US" sz="32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27909" y="3120390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Thời lượng: 2 tiết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37191"/>
            <a:ext cx="6042779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Hoạt động 5: Mở rộng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400181"/>
            <a:ext cx="74685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Giao nhiệm vụ về nhà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305240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615559" y="3134678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Thực hành tại nhà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15559" y="3630216"/>
            <a:ext cx="6690717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Quan sát và kí họa dáng người trong gia đình, bạn bè.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837724" y="4491990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615559" y="4574262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Nghiên cứu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615559" y="5069800"/>
            <a:ext cx="6690717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Sưu tầm tranh kí họa của các họa sĩ Việt Nam.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837724" y="5931575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9D2EB"/>
          </a:solidFill>
          <a:ln w="7620">
            <a:solidFill>
              <a:srgbClr val="DFB8D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615559" y="6013847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Chuẩn bị bài mới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615559" y="6509385"/>
            <a:ext cx="6690717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Sử dụng kí họa để xây dựng bố cục tranh.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649" y="810736"/>
            <a:ext cx="5632490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Mục tiêu bài học</a:t>
            </a:r>
            <a:endParaRPr lang="en-US" sz="4400" dirty="0"/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756285" y="2166620"/>
            <a:ext cx="4158615" cy="2821305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E851B2"/>
            </a:solidFill>
            <a:prstDash val="solid"/>
          </a:ln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629285" y="2484755"/>
            <a:ext cx="139065" cy="2184400"/>
          </a:xfrm>
          <a:prstGeom prst="roundRect">
            <a:avLst>
              <a:gd name="adj" fmla="val 82464"/>
            </a:avLst>
          </a:prstGeom>
          <a:solidFill>
            <a:srgbClr val="E851B2"/>
          </a:solidFill>
        </p:spPr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1298654" y="2564289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Kiến thức</a:t>
            </a:r>
            <a:endParaRPr lang="en-US" sz="3200" b="1" dirty="0">
              <a:solidFill>
                <a:srgbClr val="432338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1107519" y="3372247"/>
            <a:ext cx="3497223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Hiểu khái niệm, đặc điểm kí họa dáng người; nhận biết vai trò quan sát, tỉ lệ; mô tả các bước cơ bản.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7" name="Shape 5"/>
          <p:cNvSpPr/>
          <p:nvPr>
            <p:custDataLst>
              <p:tags r:id="rId5"/>
            </p:custDataLst>
          </p:nvPr>
        </p:nvSpPr>
        <p:spPr>
          <a:xfrm>
            <a:off x="5217160" y="2232660"/>
            <a:ext cx="4158615" cy="2670175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E851B2"/>
            </a:solidFill>
            <a:prstDash val="solid"/>
          </a:ln>
        </p:spPr>
        <p:txBody>
          <a:bodyPr/>
          <a:p>
            <a:endParaRPr lang="en-US"/>
          </a:p>
        </p:txBody>
      </p:sp>
      <p:sp>
        <p:nvSpPr>
          <p:cNvPr id="8" name="Shape 6"/>
          <p:cNvSpPr/>
          <p:nvPr>
            <p:custDataLst>
              <p:tags r:id="rId6"/>
            </p:custDataLst>
          </p:nvPr>
        </p:nvSpPr>
        <p:spPr>
          <a:xfrm>
            <a:off x="5158303" y="2608818"/>
            <a:ext cx="121920" cy="2184202"/>
          </a:xfrm>
          <a:prstGeom prst="roundRect">
            <a:avLst>
              <a:gd name="adj" fmla="val 82464"/>
            </a:avLst>
          </a:prstGeom>
          <a:solidFill>
            <a:srgbClr val="E851B2"/>
          </a:solidFill>
        </p:spPr>
      </p:sp>
      <p:sp>
        <p:nvSpPr>
          <p:cNvPr id="9" name="Text 7"/>
          <p:cNvSpPr/>
          <p:nvPr>
            <p:custDataLst>
              <p:tags r:id="rId7"/>
            </p:custDataLst>
          </p:nvPr>
        </p:nvSpPr>
        <p:spPr>
          <a:xfrm>
            <a:off x="5523349" y="2564924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Năng lực</a:t>
            </a:r>
            <a:endParaRPr lang="en-US" sz="3200" b="1" dirty="0">
              <a:solidFill>
                <a:srgbClr val="432338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10" name="Text 8"/>
          <p:cNvSpPr/>
          <p:nvPr>
            <p:custDataLst>
              <p:tags r:id="rId8"/>
            </p:custDataLst>
          </p:nvPr>
        </p:nvSpPr>
        <p:spPr>
          <a:xfrm>
            <a:off x="5525770" y="3094355"/>
            <a:ext cx="3496945" cy="1212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Vẽ nhanh dáng người hoạt động, thể hiện tỉ lệ cơ bản, vận dụng kí họa cho sáng tác.</a:t>
            </a:r>
            <a:endParaRPr lang="en-US" sz="28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11" name="Shape 9"/>
          <p:cNvSpPr/>
          <p:nvPr>
            <p:custDataLst>
              <p:tags r:id="rId9"/>
            </p:custDataLst>
          </p:nvPr>
        </p:nvSpPr>
        <p:spPr>
          <a:xfrm>
            <a:off x="9943465" y="2336800"/>
            <a:ext cx="4158615" cy="2566035"/>
          </a:xfrm>
          <a:prstGeom prst="roundRect">
            <a:avLst>
              <a:gd name="adj" fmla="val 460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E851B2"/>
            </a:solidFill>
            <a:prstDash val="solid"/>
          </a:ln>
        </p:spPr>
      </p:sp>
      <p:sp>
        <p:nvSpPr>
          <p:cNvPr id="12" name="Shape 10"/>
          <p:cNvSpPr/>
          <p:nvPr>
            <p:custDataLst>
              <p:tags r:id="rId10"/>
            </p:custDataLst>
          </p:nvPr>
        </p:nvSpPr>
        <p:spPr>
          <a:xfrm>
            <a:off x="9677638" y="2337038"/>
            <a:ext cx="121920" cy="2184202"/>
          </a:xfrm>
          <a:prstGeom prst="roundRect">
            <a:avLst>
              <a:gd name="adj" fmla="val 82464"/>
            </a:avLst>
          </a:prstGeom>
          <a:solidFill>
            <a:srgbClr val="E851B2"/>
          </a:solidFill>
        </p:spPr>
      </p:sp>
      <p:sp>
        <p:nvSpPr>
          <p:cNvPr id="13" name="Text 11"/>
          <p:cNvSpPr/>
          <p:nvPr>
            <p:custDataLst>
              <p:tags r:id="rId11"/>
            </p:custDataLst>
          </p:nvPr>
        </p:nvSpPr>
        <p:spPr>
          <a:xfrm>
            <a:off x="10454164" y="2565559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Phẩm chất</a:t>
            </a:r>
            <a:endParaRPr lang="en-US" sz="2800" b="1" dirty="0">
              <a:solidFill>
                <a:srgbClr val="432338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14" name="Text 12"/>
          <p:cNvSpPr/>
          <p:nvPr>
            <p:custDataLst>
              <p:tags r:id="rId12"/>
            </p:custDataLst>
          </p:nvPr>
        </p:nvSpPr>
        <p:spPr>
          <a:xfrm>
            <a:off x="10305574" y="3094117"/>
            <a:ext cx="3497342" cy="11490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Ý thức quan sát, yêu vẻ đẹp hình thể, chăm chỉ rèn luyện kỹ năng thẩm mỹ.</a:t>
            </a:r>
            <a:endParaRPr lang="en-US" sz="28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03459" y="986909"/>
            <a:ext cx="6110407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Năng lực chuyên môn</a:t>
            </a:r>
            <a:endParaRPr lang="en-US" sz="4400" b="1" dirty="0">
              <a:solidFill>
                <a:srgbClr val="371A2D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359" y="2428121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937901" y="2551113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Kí họa nhanh</a:t>
            </a:r>
            <a:endParaRPr lang="en-US" sz="2800" dirty="0">
              <a:solidFill>
                <a:srgbClr val="432338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646436" y="3492421"/>
            <a:ext cx="3221236" cy="1532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V</a:t>
            </a:r>
            <a:r>
              <a:rPr lang="en-US" sz="28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ẽ được các nét chính, bao quát, kí họa nhanh dáng người đang hoạt động (đi, đứng, ngồi, chạy…).</a:t>
            </a:r>
            <a:endParaRPr lang="en-US" sz="28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141" y="2634496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77188" y="2757488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Tỉ lệ phù hợp</a:t>
            </a:r>
            <a:endParaRPr lang="en-US" sz="2800" dirty="0">
              <a:solidFill>
                <a:srgbClr val="432338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659993" y="3621326"/>
            <a:ext cx="3221236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Thể hiện được dáng người có tỉ lệ cơ bản phù hợp với hình mẫu.</a:t>
            </a:r>
            <a:endParaRPr lang="en-US" sz="32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923" y="2656721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71440" y="2757488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Vận dụng sáng tác</a:t>
            </a:r>
            <a:endParaRPr lang="en-US" sz="2800" dirty="0">
              <a:solidFill>
                <a:srgbClr val="432338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0571440" y="3621326"/>
            <a:ext cx="3221236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Biết vận dụng kí họa làm tư liệu cho sáng tác.</a:t>
            </a:r>
            <a:endParaRPr lang="en-US" sz="32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928824"/>
            <a:ext cx="8115300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5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Năng lực chung &amp; Phẩm chất</a:t>
            </a:r>
            <a:endParaRPr lang="en-US" sz="5400" dirty="0">
              <a:solidFill>
                <a:srgbClr val="371A2D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7724" y="5231130"/>
            <a:ext cx="3379470" cy="4223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0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Năng lực chung</a:t>
            </a:r>
            <a:endParaRPr lang="en-US" sz="4000" dirty="0">
              <a:solidFill>
                <a:srgbClr val="371A2D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37724" y="5892760"/>
            <a:ext cx="6185535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Tự học, quan sát và luyện tập.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37724" y="6359485"/>
            <a:ext cx="6185535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Giao tiếp, hợp tác qua hoạt động nhóm.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37724" y="6826210"/>
            <a:ext cx="6185535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Giải quyết vấn đề, sáng tạo trong cách thể hiện</a:t>
            </a: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7690961" y="5116830"/>
            <a:ext cx="3379470" cy="4223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6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Phẩm chất</a:t>
            </a:r>
            <a:endParaRPr lang="en-US" sz="3600" dirty="0">
              <a:solidFill>
                <a:srgbClr val="371A2D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14761" y="5892760"/>
            <a:ext cx="6185535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Có ý thức quan sát, yêu thích vẻ đẹp hình thể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 con người.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14761" y="6826210"/>
            <a:ext cx="61855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Chăm chỉ, nghiêm túc, rèn luyện kỹ năng để phát triển năng lực thẩm mỹ.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27165" y="551180"/>
            <a:ext cx="7736205" cy="140779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Thiết bị dạy học &amp; Học liệu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12463"/>
            <a:ext cx="3379470" cy="4223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Giáo viên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324124" y="4174093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SGK, SGV Mỹ thuật 9 – Chân trời sáng tạo.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5023842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Tranh, ảnh, video clip về kí họa dáng người.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5873591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Một số bài kí họa mẫu, bảng, phấn, máy chiếu.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357961" y="3512463"/>
            <a:ext cx="3379470" cy="4223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Học sinh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10357961" y="4174093"/>
            <a:ext cx="3442335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SGK Mỹ thuật 9.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57961" y="4640818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Giấy A4/sổ tay kí họa, bút chì, tẩy, bút sắt hoặc bút bi.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7259" y="927933"/>
            <a:ext cx="5632490" cy="70401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Tiến trình dạy học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779990"/>
            <a:ext cx="239316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156347"/>
            <a:ext cx="4158734" cy="30480"/>
          </a:xfrm>
          <a:prstGeom prst="rect">
            <a:avLst/>
          </a:prstGeom>
          <a:solidFill>
            <a:srgbClr val="E851B2"/>
          </a:solidFill>
        </p:spPr>
      </p:sp>
      <p:sp>
        <p:nvSpPr>
          <p:cNvPr id="5" name="Text 3"/>
          <p:cNvSpPr/>
          <p:nvPr/>
        </p:nvSpPr>
        <p:spPr>
          <a:xfrm>
            <a:off x="837724" y="3336965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Khởi động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3832503"/>
            <a:ext cx="4158734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Tạo hứng thú, kết nối trải nghiệm thực tế với bài học.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5235773" y="2779990"/>
            <a:ext cx="239316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5235773" y="3156347"/>
            <a:ext cx="4158734" cy="30480"/>
          </a:xfrm>
          <a:prstGeom prst="rect">
            <a:avLst/>
          </a:prstGeom>
          <a:solidFill>
            <a:srgbClr val="E851B2"/>
          </a:solidFill>
        </p:spPr>
      </p:sp>
      <p:sp>
        <p:nvSpPr>
          <p:cNvPr id="9" name="Text 7"/>
          <p:cNvSpPr/>
          <p:nvPr/>
        </p:nvSpPr>
        <p:spPr>
          <a:xfrm>
            <a:off x="5235773" y="3336965"/>
            <a:ext cx="3033951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Hình thành kiến thức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35773" y="3832503"/>
            <a:ext cx="4158734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HS nắm kiến thức cơ bản về kí họa dáng người và các bước thực hiện.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9633823" y="2779990"/>
            <a:ext cx="239316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9633823" y="3156347"/>
            <a:ext cx="4158853" cy="30480"/>
          </a:xfrm>
          <a:prstGeom prst="rect">
            <a:avLst/>
          </a:prstGeom>
          <a:solidFill>
            <a:srgbClr val="E851B2"/>
          </a:solidFill>
        </p:spPr>
      </p:sp>
      <p:sp>
        <p:nvSpPr>
          <p:cNvPr id="13" name="Text 11"/>
          <p:cNvSpPr/>
          <p:nvPr/>
        </p:nvSpPr>
        <p:spPr>
          <a:xfrm>
            <a:off x="9633823" y="3336965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Luyện tập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633823" y="3832503"/>
            <a:ext cx="4158853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HS rèn kỹ năng kí họa dáng người cơ bản.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017294"/>
            <a:ext cx="239316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837724" y="5393650"/>
            <a:ext cx="6357818" cy="30480"/>
          </a:xfrm>
          <a:prstGeom prst="rect">
            <a:avLst/>
          </a:prstGeom>
          <a:solidFill>
            <a:srgbClr val="E851B2"/>
          </a:solidFill>
        </p:spPr>
      </p:sp>
      <p:sp>
        <p:nvSpPr>
          <p:cNvPr id="17" name="Text 15"/>
          <p:cNvSpPr/>
          <p:nvPr/>
        </p:nvSpPr>
        <p:spPr>
          <a:xfrm>
            <a:off x="837724" y="5574268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Vận dụng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37724" y="6069806"/>
            <a:ext cx="6357818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HS trình bày, đánh giá, rút kinh nghiệm.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434858" y="5017294"/>
            <a:ext cx="239316" cy="29920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05</a:t>
            </a:r>
            <a:endParaRPr lang="en-US" sz="1850" dirty="0"/>
          </a:p>
        </p:txBody>
      </p:sp>
      <p:sp>
        <p:nvSpPr>
          <p:cNvPr id="20" name="Shape 18"/>
          <p:cNvSpPr/>
          <p:nvPr/>
        </p:nvSpPr>
        <p:spPr>
          <a:xfrm>
            <a:off x="7434858" y="5393650"/>
            <a:ext cx="6357818" cy="30480"/>
          </a:xfrm>
          <a:prstGeom prst="rect">
            <a:avLst/>
          </a:prstGeom>
          <a:solidFill>
            <a:srgbClr val="E851B2"/>
          </a:solidFill>
        </p:spPr>
      </p:sp>
      <p:sp>
        <p:nvSpPr>
          <p:cNvPr id="21" name="Text 19"/>
          <p:cNvSpPr/>
          <p:nvPr/>
        </p:nvSpPr>
        <p:spPr>
          <a:xfrm>
            <a:off x="7434858" y="5574268"/>
            <a:ext cx="2816185" cy="3519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Mở rộng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434858" y="6069806"/>
            <a:ext cx="6357818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Giao nhiệm vụ về nhà.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5549" y="460057"/>
            <a:ext cx="4614863" cy="49208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48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Hoạt động 1: Khởi động</a:t>
            </a:r>
            <a:endParaRPr lang="en-US" sz="4800" dirty="0">
              <a:solidFill>
                <a:srgbClr val="371A2D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5549" y="1286708"/>
            <a:ext cx="13459301" cy="267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Mục tiêu: Tạo hứng thú, kết nối trải nghiệm thực tế với bài học.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85549" y="1909882"/>
            <a:ext cx="1968460" cy="2459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2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Thực hiện</a:t>
            </a:r>
            <a:endParaRPr lang="en-US" sz="3200" dirty="0">
              <a:solidFill>
                <a:srgbClr val="371A2D"/>
              </a:solidFill>
              <a:latin typeface="Noto Serif HK Semi Bold" pitchFamily="34" charset="0"/>
              <a:ea typeface="Noto Serif HK Semi Bold" pitchFamily="34" charset="-122"/>
              <a:cs typeface="Noto Serif HK Semi Bold" pitchFamily="34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85549" y="2323148"/>
            <a:ext cx="6525578" cy="267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GV chiếu video ngắn (30–60 giây) về hoạt động 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thường ngày.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85549" y="4018955"/>
            <a:ext cx="6525578" cy="267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HS quan sát, ghi nhớ nhanh dáng người trong video</a:t>
            </a:r>
            <a:r>
              <a:rPr lang="en-US" sz="1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.</a:t>
            </a:r>
            <a:endParaRPr lang="en-US" sz="1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85549" y="4757817"/>
            <a:ext cx="6525578" cy="267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HS lên bảng kí họa nhanh dáng người</a:t>
            </a:r>
            <a:r>
              <a:rPr lang="en-US" sz="13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.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6893" y="1930837"/>
            <a:ext cx="6525578" cy="652557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85549" y="8832890"/>
            <a:ext cx="13459301" cy="267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GV dẫn dắt: Bài học hôm nay – Vẽ kí họa dáng người.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1259" y="781883"/>
            <a:ext cx="7594283" cy="13025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Hoạt động 2: Hình thành kiến thức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61259" y="2192338"/>
            <a:ext cx="7594283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M</a:t>
            </a: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ục tiêu: HS nắm kiến thức cơ bản về kí họa dáng người và </a:t>
            </a:r>
            <a:endParaRPr lang="en-US" sz="24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các bước thực hiện</a:t>
            </a:r>
            <a:r>
              <a:rPr lang="en-US" sz="20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.</a:t>
            </a:r>
            <a:endParaRPr lang="en-US" sz="2000" dirty="0">
              <a:solidFill>
                <a:srgbClr val="432338"/>
              </a:solidFill>
              <a:latin typeface="Source Sans 3" panose="020B0303030403020204" pitchFamily="34" charset="0"/>
              <a:ea typeface="Source Sans 3" panose="020B0303030403020204" pitchFamily="34" charset="-122"/>
              <a:cs typeface="Source Sans 3" panose="020B0303030403020204" pitchFamily="34" charset="-120"/>
            </a:endParaRPr>
          </a:p>
        </p:txBody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6261259" y="3019901"/>
            <a:ext cx="7594283" cy="1328380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6" name="Shape 3"/>
          <p:cNvSpPr/>
          <p:nvPr>
            <p:custDataLst>
              <p:tags r:id="rId3"/>
            </p:custDataLst>
          </p:nvPr>
        </p:nvSpPr>
        <p:spPr>
          <a:xfrm>
            <a:off x="6291739" y="3050381"/>
            <a:ext cx="885587" cy="1267420"/>
          </a:xfrm>
          <a:prstGeom prst="roundRect">
            <a:avLst>
              <a:gd name="adj" fmla="val 6371"/>
            </a:avLst>
          </a:prstGeom>
          <a:solidFill>
            <a:srgbClr val="F9D2EB"/>
          </a:solidFill>
        </p:spPr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6564630" y="3476506"/>
            <a:ext cx="332065" cy="4150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6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>
            <p:custDataLst>
              <p:tags r:id="rId5"/>
            </p:custDataLst>
          </p:nvPr>
        </p:nvSpPr>
        <p:spPr>
          <a:xfrm>
            <a:off x="7398663" y="3271718"/>
            <a:ext cx="2906316" cy="325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Khái niệm &amp; Đặc điểm</a:t>
            </a:r>
            <a:endParaRPr lang="en-US" sz="2050" dirty="0"/>
          </a:p>
        </p:txBody>
      </p:sp>
      <p:sp>
        <p:nvSpPr>
          <p:cNvPr id="9" name="Text 6"/>
          <p:cNvSpPr/>
          <p:nvPr>
            <p:custDataLst>
              <p:tags r:id="rId6"/>
            </p:custDataLst>
          </p:nvPr>
        </p:nvSpPr>
        <p:spPr>
          <a:xfrm>
            <a:off x="7398663" y="3730109"/>
            <a:ext cx="642639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Tìm hiểu về định nghĩa và các đặc trưng của kí họa dáng người.</a:t>
            </a:r>
            <a:endParaRPr lang="en-US" sz="1700" dirty="0"/>
          </a:p>
        </p:txBody>
      </p:sp>
      <p:sp>
        <p:nvSpPr>
          <p:cNvPr id="10" name="Shape 7"/>
          <p:cNvSpPr/>
          <p:nvPr>
            <p:custDataLst>
              <p:tags r:id="rId7"/>
            </p:custDataLst>
          </p:nvPr>
        </p:nvSpPr>
        <p:spPr>
          <a:xfrm>
            <a:off x="6261259" y="4569619"/>
            <a:ext cx="7594283" cy="1328380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11" name="Shape 8"/>
          <p:cNvSpPr/>
          <p:nvPr>
            <p:custDataLst>
              <p:tags r:id="rId8"/>
            </p:custDataLst>
          </p:nvPr>
        </p:nvSpPr>
        <p:spPr>
          <a:xfrm>
            <a:off x="6291739" y="4600099"/>
            <a:ext cx="885587" cy="1267420"/>
          </a:xfrm>
          <a:prstGeom prst="roundRect">
            <a:avLst>
              <a:gd name="adj" fmla="val 6371"/>
            </a:avLst>
          </a:prstGeom>
          <a:solidFill>
            <a:srgbClr val="F9D2EB"/>
          </a:solidFill>
        </p:spPr>
      </p:sp>
      <p:sp>
        <p:nvSpPr>
          <p:cNvPr id="12" name="Text 9"/>
          <p:cNvSpPr/>
          <p:nvPr>
            <p:custDataLst>
              <p:tags r:id="rId9"/>
            </p:custDataLst>
          </p:nvPr>
        </p:nvSpPr>
        <p:spPr>
          <a:xfrm>
            <a:off x="6564630" y="5026223"/>
            <a:ext cx="332065" cy="4150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6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>
            <p:custDataLst>
              <p:tags r:id="rId10"/>
            </p:custDataLst>
          </p:nvPr>
        </p:nvSpPr>
        <p:spPr>
          <a:xfrm>
            <a:off x="7398663" y="4821436"/>
            <a:ext cx="2604849" cy="325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Các bước vẽ kí họa</a:t>
            </a:r>
            <a:endParaRPr lang="en-US" sz="2050" dirty="0"/>
          </a:p>
        </p:txBody>
      </p:sp>
      <p:sp>
        <p:nvSpPr>
          <p:cNvPr id="14" name="Text 11"/>
          <p:cNvSpPr/>
          <p:nvPr>
            <p:custDataLst>
              <p:tags r:id="rId11"/>
            </p:custDataLst>
          </p:nvPr>
        </p:nvSpPr>
        <p:spPr>
          <a:xfrm>
            <a:off x="7398663" y="5279827"/>
            <a:ext cx="642639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Quan sát – Ước lượng – Vẽ khung – Hoàn thiện.</a:t>
            </a:r>
            <a:endParaRPr lang="en-US" sz="1700" dirty="0"/>
          </a:p>
        </p:txBody>
      </p:sp>
      <p:sp>
        <p:nvSpPr>
          <p:cNvPr id="15" name="Shape 12"/>
          <p:cNvSpPr/>
          <p:nvPr>
            <p:custDataLst>
              <p:tags r:id="rId12"/>
            </p:custDataLst>
          </p:nvPr>
        </p:nvSpPr>
        <p:spPr>
          <a:xfrm>
            <a:off x="6261259" y="6119336"/>
            <a:ext cx="7594283" cy="1328380"/>
          </a:xfrm>
          <a:prstGeom prst="roundRect">
            <a:avLst>
              <a:gd name="adj" fmla="val 7001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FB8D1"/>
            </a:solidFill>
            <a:prstDash val="solid"/>
          </a:ln>
        </p:spPr>
      </p:sp>
      <p:sp>
        <p:nvSpPr>
          <p:cNvPr id="16" name="Shape 13"/>
          <p:cNvSpPr/>
          <p:nvPr>
            <p:custDataLst>
              <p:tags r:id="rId13"/>
            </p:custDataLst>
          </p:nvPr>
        </p:nvSpPr>
        <p:spPr>
          <a:xfrm>
            <a:off x="6291739" y="6149816"/>
            <a:ext cx="885587" cy="1267420"/>
          </a:xfrm>
          <a:prstGeom prst="roundRect">
            <a:avLst>
              <a:gd name="adj" fmla="val 6371"/>
            </a:avLst>
          </a:prstGeom>
          <a:solidFill>
            <a:srgbClr val="F9D2EB"/>
          </a:solidFill>
        </p:spPr>
      </p:sp>
      <p:sp>
        <p:nvSpPr>
          <p:cNvPr id="17" name="Text 14"/>
          <p:cNvSpPr/>
          <p:nvPr>
            <p:custDataLst>
              <p:tags r:id="rId14"/>
            </p:custDataLst>
          </p:nvPr>
        </p:nvSpPr>
        <p:spPr>
          <a:xfrm>
            <a:off x="6564630" y="6575941"/>
            <a:ext cx="332065" cy="41505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6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>
            <p:custDataLst>
              <p:tags r:id="rId15"/>
            </p:custDataLst>
          </p:nvPr>
        </p:nvSpPr>
        <p:spPr>
          <a:xfrm>
            <a:off x="7398663" y="6371153"/>
            <a:ext cx="2604849" cy="32563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GV thị phạm</a:t>
            </a:r>
            <a:endParaRPr lang="en-US" sz="2050" dirty="0"/>
          </a:p>
        </p:txBody>
      </p:sp>
      <p:sp>
        <p:nvSpPr>
          <p:cNvPr id="19" name="Text 16"/>
          <p:cNvSpPr/>
          <p:nvPr>
            <p:custDataLst>
              <p:tags r:id="rId16"/>
            </p:custDataLst>
          </p:nvPr>
        </p:nvSpPr>
        <p:spPr>
          <a:xfrm>
            <a:off x="7398663" y="6829544"/>
            <a:ext cx="642639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Giáo viên minh họa trực tiếp các kỹ thuật vẽ.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15484"/>
            <a:ext cx="7468553" cy="14080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Hoạt động 3 &amp; 4: Luyện tập &amp; Vận dụng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021806"/>
            <a:ext cx="3379470" cy="4223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Luyện tập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837724" y="3683437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Mục tiêu: HS rèn kỹ năng kí họa dáng người cơ bản.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664869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HS quan sát bạn bè hoặc tranh ảnh.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514618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Thực hành vẽ 3–5 dáng người (đi, đứng, ngồi…).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6364367"/>
            <a:ext cx="3442335" cy="38302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GV quan sát, hướng dẫn.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4871561" y="3021806"/>
            <a:ext cx="3379470" cy="42231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Vận dụng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4871561" y="3683437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Mục tiêu: HS trình bày, đánh giá, rút kinh nghiệm.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4871561" y="4664869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HS trưng bày sản phẩm theo nhóm.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5514618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Nhận xét chéo: dáng sinh động, tỉ lệ hợp lý, nét tự nhiên.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6364367"/>
            <a:ext cx="3442335" cy="7660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3" panose="020B0303030403020204" pitchFamily="34" charset="0"/>
                <a:ea typeface="Source Sans 3" panose="020B0303030403020204" pitchFamily="34" charset="-122"/>
                <a:cs typeface="Source Sans 3" panose="020B0303030403020204" pitchFamily="34" charset="-120"/>
              </a:rPr>
              <a:t>GV tổng kết, tuyên dương, góp ý.</a:t>
            </a:r>
            <a:endParaRPr lang="en-US" sz="185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10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11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12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13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14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15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16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17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18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19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20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1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2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3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4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5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6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27.xml><?xml version="1.0" encoding="utf-8"?>
<p:tagLst xmlns:p="http://schemas.openxmlformats.org/presentationml/2006/main">
  <p:tag name="KSO_WM_DIAGRAM_VIRTUALLY_FRAME" val="{&quot;height&quot;:348.6468503937008,&quot;left&quot;:493.01251968503936,&quot;top&quot;:237.78748031496062,&quot;width&quot;:597.9750393700789}"/>
</p:tagLst>
</file>

<file path=ppt/tags/tag3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4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5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6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7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8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ags/tag9.xml><?xml version="1.0" encoding="utf-8"?>
<p:tagLst xmlns:p="http://schemas.openxmlformats.org/presentationml/2006/main">
  <p:tag name="KSO_WM_DIAGRAM_VIRTUALLY_FRAME" val="{&quot;height&quot;:285.95314960629923,&quot;left&quot;:49.55,&quot;top&quot;:170.6,&quot;width&quot;:1060.887480314960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2694</Words>
  <Application>WPS Presentation</Application>
  <PresentationFormat>On-screen Show (16:9)</PresentationFormat>
  <Paragraphs>176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</vt:lpstr>
      <vt:lpstr>SimSun</vt:lpstr>
      <vt:lpstr>Wingdings</vt:lpstr>
      <vt:lpstr>Noto Serif HK Semi Bold</vt:lpstr>
      <vt:lpstr>Segoe Print</vt:lpstr>
      <vt:lpstr>Noto Serif HK Semi Bold</vt:lpstr>
      <vt:lpstr>Noto Serif HK Semi Bold</vt:lpstr>
      <vt:lpstr>Source Sans 3</vt:lpstr>
      <vt:lpstr>Source Sans 3</vt:lpstr>
      <vt:lpstr>Source Sans 3</vt:lpstr>
      <vt:lpstr>Noto Serif HK Light</vt:lpstr>
      <vt:lpstr>Noto Serif HK Light</vt:lpstr>
      <vt:lpstr>Noto Serif HK Light</vt:lpstr>
      <vt:lpstr>Calibri</vt:lpstr>
      <vt:lpstr>Microsoft YaHei</vt:lpstr>
      <vt:lpstr>Arial Unicode MS</vt:lpstr>
      <vt:lpstr>MingLiU-ExtB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thoan vu</cp:lastModifiedBy>
  <cp:revision>2</cp:revision>
  <dcterms:created xsi:type="dcterms:W3CDTF">2025-09-07T16:58:00Z</dcterms:created>
  <dcterms:modified xsi:type="dcterms:W3CDTF">2025-09-07T23:09:20Z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CC1DF011C41743BBBA432D8BB04AB640_12</vt:lpwstr>
  </property>
  <property fmtid="{D5CDD505-2E9C-101B-9397-08002B2CF9AE}" pid="3" name="KSOProductBuildVer">
    <vt:lpwstr>1033-12.2.0.22549</vt:lpwstr>
  </property>
</Properties>
</file>