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6.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7.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16" r:id="rId3"/>
    <p:sldMasterId id="2147483736" r:id="rId4"/>
    <p:sldMasterId id="2147483756" r:id="rId5"/>
    <p:sldMasterId id="2147483776" r:id="rId6"/>
    <p:sldMasterId id="2147483796" r:id="rId7"/>
    <p:sldMasterId id="2147483816" r:id="rId8"/>
  </p:sldMasterIdLst>
  <p:notesMasterIdLst>
    <p:notesMasterId r:id="rId28"/>
  </p:notesMasterIdLst>
  <p:sldIdLst>
    <p:sldId id="259" r:id="rId9"/>
    <p:sldId id="260" r:id="rId10"/>
    <p:sldId id="261" r:id="rId11"/>
    <p:sldId id="262" r:id="rId12"/>
    <p:sldId id="264" r:id="rId13"/>
    <p:sldId id="265" r:id="rId14"/>
    <p:sldId id="268" r:id="rId15"/>
    <p:sldId id="263" r:id="rId16"/>
    <p:sldId id="266" r:id="rId17"/>
    <p:sldId id="267" r:id="rId18"/>
    <p:sldId id="269" r:id="rId19"/>
    <p:sldId id="270" r:id="rId20"/>
    <p:sldId id="271" r:id="rId21"/>
    <p:sldId id="272" r:id="rId22"/>
    <p:sldId id="273" r:id="rId23"/>
    <p:sldId id="274" r:id="rId24"/>
    <p:sldId id="275"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59" autoAdjust="0"/>
    <p:restoredTop sz="94660"/>
  </p:normalViewPr>
  <p:slideViewPr>
    <p:cSldViewPr snapToGrid="0">
      <p:cViewPr varScale="1">
        <p:scale>
          <a:sx n="65" d="100"/>
          <a:sy n="65" d="100"/>
        </p:scale>
        <p:origin x="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FA7C8-DD43-4618-8190-2BA68341FAAA}" type="datetimeFigureOut">
              <a:rPr lang="en-US" smtClean="0"/>
              <a:t>18/8/2024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2EDE5-D333-4C7E-9181-8E958DED0BEB}" type="slidenum">
              <a:rPr lang="en-US" smtClean="0"/>
              <a:t>‹#›</a:t>
            </a:fld>
            <a:endParaRPr lang="en-US"/>
          </a:p>
        </p:txBody>
      </p:sp>
    </p:spTree>
    <p:extLst>
      <p:ext uri="{BB962C8B-B14F-4D97-AF65-F5344CB8AC3E}">
        <p14:creationId xmlns:p14="http://schemas.microsoft.com/office/powerpoint/2010/main" val="348698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noFill/>
        </p:spPr>
        <p:txBody>
          <a:bodyPr/>
          <a:lstStyle/>
          <a:p>
            <a:endParaRPr lang="zh-CN" altLang="en-US" dirty="0"/>
          </a:p>
        </p:txBody>
      </p:sp>
      <p:sp>
        <p:nvSpPr>
          <p:cNvPr id="108548" name="灯片编号占位符 3"/>
          <p:cNvSpPr>
            <a:spLocks noGrp="1"/>
          </p:cNvSpPr>
          <p:nvPr>
            <p:ph type="sldNum" sz="quarter" idx="5"/>
          </p:nvPr>
        </p:nvSpPr>
        <p:spPr>
          <a:noFill/>
        </p:spPr>
        <p:txBody>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B1B349-2C52-4171-91C6-7684A3AC1FD5}"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4830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776C9A-B571-4BB2-927F-523183EC494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577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776C9A-B571-4BB2-927F-523183EC494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889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5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3832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705316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96881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226289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6966883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941841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7345194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301849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144798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021218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9398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7339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762770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2024/8/18</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9823212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895101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126722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739225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672714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439082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83316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95743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3037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F81DD83F-F77F-46B4-9CB9-C8117E634F65}" type="datetimeFigureOut">
              <a:rPr kumimoji="0" 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18/8/2024</a:t>
            </a:fld>
            <a:endParaRPr kumimoji="0" 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A92924A-2F5C-4ED1-9634-C24838A41D73}" type="slidenum">
              <a:rPr kumimoji="0" 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7366125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717787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420210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2588705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30466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5054440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644312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744879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699282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853115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19314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5311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2024/8/18</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40177212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909199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187833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788491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310993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085960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426781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093481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150183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0993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221241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205809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8717416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571530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7941699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212852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720869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075868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661010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640744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2024/8/18</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3608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70603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277793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561596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431156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680276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176413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286014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038234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441357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891118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79391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627355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659051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666787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0578382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340017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982609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788137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908593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9110741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2024/8/18</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2578943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79906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1084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4398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394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2024/8/18</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142627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21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2BF82D2-7A68-459D-A996-9BDDA2518FA4}"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2024/8/18</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E01EE5D-26FB-46D5-A381-ECFB35BF1D34}"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2555012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0C6303A0-9065-42AF-906A-DE1E800FE257}"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2024/8/18</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2AD3D7CA-7BD8-4738-B6AB-718737AA462A}"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1475298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277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210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074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3ACFC516-0EBD-4852-9DFD-FFC809B16810}"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2024/8/18</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855DB59F-0B7A-4009-ADD8-CBB6E0E22669}"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Tree>
    <p:extLst>
      <p:ext uri="{BB962C8B-B14F-4D97-AF65-F5344CB8AC3E}">
        <p14:creationId xmlns:p14="http://schemas.microsoft.com/office/powerpoint/2010/main" val="1567106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4317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233108B3-3C5F-434E-B7C6-124BB30C5988}"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2024/8/18</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0FCC38CE-CFED-41E2-93E2-A213294AFB8B}"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28666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95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5784" cy="1320800"/>
          </a:xfrm>
          <a:prstGeom prst="rect">
            <a:avLst/>
          </a:prstGeo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677333" y="2160588"/>
            <a:ext cx="8595784" cy="3881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5" y="6042026"/>
            <a:ext cx="9122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a:xfrm>
            <a:off x="677335" y="6042026"/>
            <a:ext cx="62970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a:xfrm>
            <a:off x="8591553" y="6042026"/>
            <a:ext cx="681567"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fld id="{831F250A-4CE7-44D4-85B4-49BD9AF6BFD0}" type="slidenum">
              <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rPr>
              <a:pPr marL="0" marR="0" lvl="0" indent="0" algn="l" defTabSz="914400" rtl="0" eaLnBrk="0" fontAlgn="base" latinLnBrk="0" hangingPunct="0">
                <a:lnSpc>
                  <a:spcPct val="100000"/>
                </a:lnSpc>
                <a:spcBef>
                  <a:spcPct val="50000"/>
                </a:spcBef>
                <a:spcAft>
                  <a:spcPct val="0"/>
                </a:spcAft>
                <a:buClrTx/>
                <a:buSzTx/>
                <a:buFontTx/>
                <a:buNone/>
                <a:tabLst/>
                <a:defRPr/>
              </a:pPr>
              <a:t>‹#›</a:t>
            </a:fld>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88486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DD22C65B-FAC9-421A-9391-569306C0644A}" type="datetimeFigureOut">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2024/8/18</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BEBC0E72-BF06-4A19-B2CD-574FB1E7DA1E}" type="slidenum">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7505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60329089-014F-40B7-AF9F-C11F97BF94C2}" type="datetimeFigureOut">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2024/8/18</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C06FD32C-10E6-4306-A8A9-F7761EEB30E2}" type="slidenum">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9993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838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929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787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27058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49286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65302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8193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853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47423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03306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99368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76010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61352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7933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069350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1918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13910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3810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7512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47725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17453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85890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97582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2024/8/18</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1628129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10592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15796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9365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00582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8753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8328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76202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64423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40222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426714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790326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736862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52341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42445906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47295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9479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900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821211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20058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74961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2024/8/18</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29868545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189194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40416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82422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76534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34009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684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2391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543202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93127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918846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437575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9223210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899288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3331480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749977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834997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0275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4058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13480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872694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2024/8/18</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2892471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93670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065769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0349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538303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497312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778520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6928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audio" Target="../media/media1.mp3"/><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microsoft.com/office/2007/relationships/media" Target="../media/media1.mp3"/><Relationship Id="rId40" Type="http://schemas.openxmlformats.org/officeDocument/2006/relationships/image" Target="../media/image2.emf"/><Relationship Id="rId45" Type="http://schemas.openxmlformats.org/officeDocument/2006/relationships/image" Target="../media/image7.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6.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2.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theme" Target="../theme/theme4.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theme" Target="../theme/theme5.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theme" Target="../theme/theme6.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theme" Target="../theme/theme7.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theme" Target="../theme/theme8.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39"/>
          <a:srcRect l="1069" t="2602" r="448" b="5138"/>
          <a:stretch/>
        </p:blipFill>
        <p:spPr>
          <a:xfrm>
            <a:off x="-1" y="0"/>
            <a:ext cx="12192001" cy="6858000"/>
          </a:xfrm>
          <a:prstGeom prst="rect">
            <a:avLst/>
          </a:prstGeom>
        </p:spPr>
      </p:pic>
      <p:pic>
        <p:nvPicPr>
          <p:cNvPr id="3" name="图片 2"/>
          <p:cNvPicPr>
            <a:picLocks noChangeAspect="1"/>
          </p:cNvPicPr>
          <p:nvPr userDrawn="1"/>
        </p:nvPicPr>
        <p:blipFill>
          <a:blip r:embed="rId40"/>
          <a:stretch>
            <a:fillRect/>
          </a:stretch>
        </p:blipFill>
        <p:spPr>
          <a:xfrm>
            <a:off x="8875406" y="469084"/>
            <a:ext cx="3525249" cy="1484315"/>
          </a:xfrm>
          <a:prstGeom prst="rect">
            <a:avLst/>
          </a:prstGeom>
        </p:spPr>
      </p:pic>
      <p:pic>
        <p:nvPicPr>
          <p:cNvPr id="4" name="郑柏林 - 小跳豆">
            <a:hlinkClick r:id="" action="ppaction://media"/>
          </p:cNvPr>
          <p:cNvPicPr>
            <a:picLocks noChangeAspect="1"/>
          </p:cNvPicPr>
          <p:nvPr userDrawn="1">
            <a:audioFile r:link="rId38"/>
            <p:extLst>
              <p:ext uri="{DAA4B4D4-6D71-4841-9C94-3DE7FCFB9230}">
                <p14:media xmlns:p14="http://schemas.microsoft.com/office/powerpoint/2010/main" r:embed="rId37"/>
              </p:ext>
            </p:extLst>
          </p:nvPr>
        </p:nvPicPr>
        <p:blipFill>
          <a:blip r:embed="rId41" cstate="print"/>
          <a:stretch>
            <a:fillRect/>
          </a:stretch>
        </p:blipFill>
        <p:spPr>
          <a:xfrm>
            <a:off x="347244" y="5437905"/>
            <a:ext cx="623568" cy="623568"/>
          </a:xfrm>
          <a:prstGeom prst="rect">
            <a:avLst/>
          </a:prstGeom>
        </p:spPr>
      </p:pic>
      <p:pic>
        <p:nvPicPr>
          <p:cNvPr id="5" name="图片 4"/>
          <p:cNvPicPr>
            <a:picLocks noChangeAspect="1"/>
          </p:cNvPicPr>
          <p:nvPr userDrawn="1"/>
        </p:nvPicPr>
        <p:blipFill>
          <a:blip r:embed="rId42"/>
          <a:stretch>
            <a:fillRect/>
          </a:stretch>
        </p:blipFill>
        <p:spPr>
          <a:xfrm>
            <a:off x="-832153" y="4228215"/>
            <a:ext cx="13279964" cy="1990844"/>
          </a:xfrm>
          <a:prstGeom prst="rect">
            <a:avLst/>
          </a:prstGeom>
        </p:spPr>
      </p:pic>
      <p:pic>
        <p:nvPicPr>
          <p:cNvPr id="6" name="图片 5"/>
          <p:cNvPicPr>
            <a:picLocks noChangeAspect="1"/>
          </p:cNvPicPr>
          <p:nvPr userDrawn="1"/>
        </p:nvPicPr>
        <p:blipFill>
          <a:blip r:embed="rId43"/>
          <a:stretch>
            <a:fillRect/>
          </a:stretch>
        </p:blipFill>
        <p:spPr>
          <a:xfrm>
            <a:off x="-581574" y="5124418"/>
            <a:ext cx="13107348" cy="1852751"/>
          </a:xfrm>
          <a:prstGeom prst="rect">
            <a:avLst/>
          </a:prstGeom>
        </p:spPr>
      </p:pic>
      <p:pic>
        <p:nvPicPr>
          <p:cNvPr id="23" name="图片 22"/>
          <p:cNvPicPr>
            <a:picLocks noChangeAspect="1"/>
          </p:cNvPicPr>
          <p:nvPr userDrawn="1"/>
        </p:nvPicPr>
        <p:blipFill rotWithShape="1">
          <a:blip r:embed="rId44"/>
          <a:srcRect b="57274"/>
          <a:stretch/>
        </p:blipFill>
        <p:spPr>
          <a:xfrm>
            <a:off x="-118672" y="6061472"/>
            <a:ext cx="12566483" cy="796528"/>
          </a:xfrm>
          <a:prstGeom prst="rect">
            <a:avLst/>
          </a:prstGeom>
        </p:spPr>
      </p:pic>
      <p:pic>
        <p:nvPicPr>
          <p:cNvPr id="24" name="图片 23"/>
          <p:cNvPicPr>
            <a:picLocks noChangeAspect="1"/>
          </p:cNvPicPr>
          <p:nvPr userDrawn="1"/>
        </p:nvPicPr>
        <p:blipFill>
          <a:blip r:embed="rId45"/>
          <a:stretch>
            <a:fillRect/>
          </a:stretch>
        </p:blipFill>
        <p:spPr>
          <a:xfrm rot="16200000">
            <a:off x="2601222" y="-2905687"/>
            <a:ext cx="7145863" cy="12703240"/>
          </a:xfrm>
          <a:prstGeom prst="rect">
            <a:avLst/>
          </a:prstGeom>
        </p:spPr>
      </p:pic>
    </p:spTree>
    <p:extLst>
      <p:ext uri="{BB962C8B-B14F-4D97-AF65-F5344CB8AC3E}">
        <p14:creationId xmlns:p14="http://schemas.microsoft.com/office/powerpoint/2010/main" val="3707897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iming>
    <p:tnLst>
      <p:par>
        <p:cTn id="1" dur="indefinite" restart="never" nodeType="tmRoot">
          <p:childTnLst>
            <p:audio>
              <p:cMediaNode numSld="999" showWhenStopped="0">
                <p:cTn id="2" repeatCount="indefinite" fill="hold" display="0">
                  <p:stCondLst>
                    <p:cond delay="indefinite"/>
                  </p:stCondLst>
                </p:cTn>
                <p:tgtEl>
                  <p:spTgt spid="4"/>
                </p:tgtEl>
              </p:cMediaNode>
            </p:audio>
          </p:childTnLst>
        </p:cTn>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06772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9175514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9693499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4120386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9368940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1552166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0151406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9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5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7125" y="2292245"/>
            <a:ext cx="12263479" cy="2415839"/>
          </a:xfrm>
          <a:prstGeom prst="rect">
            <a:avLst/>
          </a:prstGeom>
          <a:noFill/>
        </p:spPr>
        <p:txBody>
          <a:bodyPr wrap="square" lIns="121843" tIns="60921" rIns="121843" bIns="60921">
            <a:spAutoFit/>
          </a:bodyPr>
          <a:lstStyle/>
          <a:p>
            <a:pPr marL="0" marR="0" lvl="0" indent="0" algn="ctr" defTabSz="1218264" rtl="0" eaLnBrk="1" fontAlgn="auto" latinLnBrk="0" hangingPunct="1">
              <a:lnSpc>
                <a:spcPct val="100000"/>
              </a:lnSpc>
              <a:spcBef>
                <a:spcPts val="0"/>
              </a:spcBef>
              <a:spcAft>
                <a:spcPts val="0"/>
              </a:spcAft>
              <a:buClrTx/>
              <a:buSzTx/>
              <a:buFontTx/>
              <a:buNone/>
              <a:tabLst/>
              <a:defRPr/>
            </a:pPr>
            <a:r>
              <a:rPr kumimoji="0" lang="en-US" altLang="zh-CN" sz="5299" b="1" i="0" u="none" strike="noStrike" kern="1200" cap="none" spc="0" normalizeH="0" baseline="0" noProof="0">
                <a:ln w="31550" cmpd="sng">
                  <a:gradFill>
                    <a:gsLst>
                      <a:gs pos="64000">
                        <a:srgbClr val="9BBB59">
                          <a:lumMod val="50000"/>
                        </a:srgbClr>
                      </a:gs>
                      <a:gs pos="0">
                        <a:srgbClr val="9BBB59">
                          <a:lumMod val="75000"/>
                        </a:srgbClr>
                      </a:gs>
                    </a:gsLst>
                    <a:lin ang="5400000"/>
                  </a:gradFill>
                  <a:prstDash val="solid"/>
                </a:ln>
                <a:solidFill>
                  <a:prstClr val="white"/>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rPr>
              <a:t>BÀI </a:t>
            </a:r>
            <a:r>
              <a:rPr lang="en-US" altLang="zh-CN" sz="5299" b="1">
                <a:ln w="31550" cmpd="sng">
                  <a:gradFill>
                    <a:gsLst>
                      <a:gs pos="64000">
                        <a:srgbClr val="9BBB59">
                          <a:lumMod val="50000"/>
                        </a:srgbClr>
                      </a:gs>
                      <a:gs pos="0">
                        <a:srgbClr val="9BBB59">
                          <a:lumMod val="75000"/>
                        </a:srgbClr>
                      </a:gs>
                    </a:gsLst>
                    <a:lin ang="5400000"/>
                  </a:gradFill>
                  <a:prstDash val="solid"/>
                </a:ln>
                <a:solidFill>
                  <a:prstClr val="white"/>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9</a:t>
            </a:r>
            <a:endParaRPr kumimoji="0" lang="en-US" altLang="zh-CN" sz="5299" b="1" i="0" u="none" strike="noStrike" kern="1200" cap="none" spc="0" normalizeH="0" baseline="0" noProof="0" dirty="0">
              <a:ln w="31550" cmpd="sng">
                <a:gradFill>
                  <a:gsLst>
                    <a:gs pos="64000">
                      <a:srgbClr val="9BBB59">
                        <a:lumMod val="50000"/>
                      </a:srgbClr>
                    </a:gs>
                    <a:gs pos="0">
                      <a:srgbClr val="9BBB59">
                        <a:lumMod val="75000"/>
                      </a:srgbClr>
                    </a:gs>
                  </a:gsLst>
                  <a:lin ang="5400000"/>
                </a:gradFill>
                <a:prstDash val="solid"/>
              </a:ln>
              <a:solidFill>
                <a:prstClr val="white"/>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rPr>
              <a:t>VI PHẠM PHÁP LUẬT VÀ TRÁCH NHIỆM PHÁP </a:t>
            </a:r>
            <a:r>
              <a:rPr kumimoji="0" lang="en-US" sz="4800" b="1" i="0" u="none" strike="noStrike" kern="1200" cap="none" spc="0" normalizeH="0" baseline="0" noProof="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rPr>
              <a:t>LÍ </a:t>
            </a:r>
            <a:endParaRPr kumimoji="0" lang="en-US" sz="4800" b="1" i="0" u="none" strike="noStrike" kern="1200" cap="none" spc="0" normalizeH="0" baseline="0" noProof="0" dirty="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endParaRPr>
          </a:p>
        </p:txBody>
      </p:sp>
      <p:sp>
        <p:nvSpPr>
          <p:cNvPr id="3" name="AutoShape 2" descr="Sắc tím lục bình"/>
          <p:cNvSpPr>
            <a:spLocks noChangeAspect="1" noChangeArrowheads="1"/>
          </p:cNvSpPr>
          <p:nvPr/>
        </p:nvSpPr>
        <p:spPr bwMode="auto">
          <a:xfrm>
            <a:off x="157125" y="-143532"/>
            <a:ext cx="304721" cy="3047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Lato Light"/>
              <a:ea typeface="+mn-ea"/>
              <a:cs typeface="+mn-cs"/>
            </a:endParaRPr>
          </a:p>
        </p:txBody>
      </p:sp>
    </p:spTree>
    <p:custDataLst>
      <p:tags r:id="rId1"/>
    </p:custDataLst>
    <p:extLst>
      <p:ext uri="{BB962C8B-B14F-4D97-AF65-F5344CB8AC3E}">
        <p14:creationId xmlns:p14="http://schemas.microsoft.com/office/powerpoint/2010/main" val="627451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1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58800" y="270932"/>
            <a:ext cx="11294533" cy="6079067"/>
          </a:xfrm>
          <a:prstGeom prst="wedgeEllipseCallout">
            <a:avLst>
              <a:gd name="adj1" fmla="val -49171"/>
              <a:gd name="adj2" fmla="val 58877"/>
            </a:avLst>
          </a:prstGeom>
          <a:ln/>
        </p:spPr>
        <p:style>
          <a:lnRef idx="1">
            <a:schemeClr val="accent5"/>
          </a:lnRef>
          <a:fillRef idx="2">
            <a:schemeClr val="accent5"/>
          </a:fillRef>
          <a:effectRef idx="1">
            <a:schemeClr val="accent5"/>
          </a:effectRef>
          <a:fontRef idx="minor">
            <a:schemeClr val="dk1"/>
          </a:fontRef>
        </p:style>
        <p:txBody>
          <a:bodyPr rtlCol="0" anchor="ctr"/>
          <a:lstStyle/>
          <a:p>
            <a:pPr>
              <a:lnSpc>
                <a:spcPct val="107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Đọc Thông tin 1 và Thông tin 2 trong sách giáo khoa và trả lời câu hỏi vấn đáp:</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Câu 1: Em hãy xác định các dấu hiệu, đặc điểm của trách nhiệm pháp lí và mỗi loại trách nhiệm pháp lí?</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Câu 2: Dựa vào các dấu hiệu vi phạm pháp luật của từng chủ thể trong hoạt động 1, em hãy xác định các trách nhiệm pháp lí tương ứng?</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i="1">
                <a:latin typeface="Times New Roman" panose="02020603050405020304" pitchFamily="18" charset="0"/>
                <a:ea typeface="Calibri" panose="020F0502020204030204" pitchFamily="34" charset="0"/>
                <a:cs typeface="Times New Roman" panose="02020603050405020304" pitchFamily="18" charset="0"/>
              </a:rPr>
              <a:t>Câu 3: Từ thông tin 2, theo em, việc áp dụng hình thức xử phạt cho các đối tượng vi phạm pháp luật có ý nghĩa như thế nào?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2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rot="13043535" flipH="1" flipV="1">
            <a:off x="6470651" y="830264"/>
            <a:ext cx="1851025" cy="288448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Freeform 30"/>
          <p:cNvSpPr/>
          <p:nvPr/>
        </p:nvSpPr>
        <p:spPr>
          <a:xfrm rot="17358227" flipH="1" flipV="1">
            <a:off x="6247607" y="2986882"/>
            <a:ext cx="2062162" cy="28479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2" name="Freeform 31"/>
          <p:cNvSpPr/>
          <p:nvPr/>
        </p:nvSpPr>
        <p:spPr>
          <a:xfrm rot="19136295">
            <a:off x="4178301" y="817563"/>
            <a:ext cx="2098675" cy="2667000"/>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Freeform 32"/>
          <p:cNvSpPr/>
          <p:nvPr/>
        </p:nvSpPr>
        <p:spPr>
          <a:xfrm rot="14696713">
            <a:off x="3545682" y="2653507"/>
            <a:ext cx="1993900" cy="27638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38100">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4" name="TG_Oval 58"/>
          <p:cNvSpPr/>
          <p:nvPr/>
        </p:nvSpPr>
        <p:spPr bwMode="gray">
          <a:xfrm>
            <a:off x="5318125" y="2617788"/>
            <a:ext cx="1385888" cy="1668462"/>
          </a:xfrm>
          <a:prstGeom prst="ellipse">
            <a:avLst/>
          </a:prstGeom>
          <a:solidFill>
            <a:srgbClr val="FFFF00"/>
          </a:solidFill>
          <a:ln w="28575">
            <a:noFill/>
          </a:ln>
          <a:effectLst>
            <a:outerShdw blurRad="152400" dist="127000" dir="5400000" sx="90000" sy="-19000" rotWithShape="0">
              <a:prstClr val="black">
                <a:alpha val="15000"/>
              </a:prstClr>
            </a:outerShdw>
          </a:effectLst>
        </p:spPr>
        <p:style>
          <a:lnRef idx="3">
            <a:schemeClr val="lt1"/>
          </a:lnRef>
          <a:fillRef idx="1">
            <a:schemeClr val="accent3"/>
          </a:fillRef>
          <a:effectRef idx="1">
            <a:schemeClr val="accent3"/>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a:ea typeface="+mn-ea"/>
              <a:cs typeface="+mn-cs"/>
            </a:endParaRPr>
          </a:p>
        </p:txBody>
      </p:sp>
      <p:sp>
        <p:nvSpPr>
          <p:cNvPr id="9233" name="Rectangle 41"/>
          <p:cNvSpPr>
            <a:spLocks noChangeArrowheads="1"/>
          </p:cNvSpPr>
          <p:nvPr/>
        </p:nvSpPr>
        <p:spPr bwMode="auto">
          <a:xfrm>
            <a:off x="4227513" y="1236663"/>
            <a:ext cx="1516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Trách nhiệm hình sự</a:t>
            </a:r>
          </a:p>
        </p:txBody>
      </p:sp>
      <p:sp>
        <p:nvSpPr>
          <p:cNvPr id="17" name="TextBox 16"/>
          <p:cNvSpPr txBox="1">
            <a:spLocks noChangeArrowheads="1"/>
          </p:cNvSpPr>
          <p:nvPr/>
        </p:nvSpPr>
        <p:spPr bwMode="auto">
          <a:xfrm rot="-416698">
            <a:off x="7051675" y="1123950"/>
            <a:ext cx="1384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Trách nhiệm hành chính</a:t>
            </a:r>
          </a:p>
        </p:txBody>
      </p:sp>
      <p:sp>
        <p:nvSpPr>
          <p:cNvPr id="18" name="TextBox 17"/>
          <p:cNvSpPr txBox="1">
            <a:spLocks noChangeArrowheads="1"/>
          </p:cNvSpPr>
          <p:nvPr/>
        </p:nvSpPr>
        <p:spPr bwMode="auto">
          <a:xfrm>
            <a:off x="3517901" y="3556000"/>
            <a:ext cx="12604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kỉ</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luật</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a:spLocks noChangeArrowheads="1"/>
          </p:cNvSpPr>
          <p:nvPr/>
        </p:nvSpPr>
        <p:spPr bwMode="auto">
          <a:xfrm>
            <a:off x="6786564" y="4130675"/>
            <a:ext cx="1654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Trách nhiệm dân sự</a:t>
            </a:r>
          </a:p>
        </p:txBody>
      </p:sp>
      <p:sp>
        <p:nvSpPr>
          <p:cNvPr id="28" name="Text Box 8"/>
          <p:cNvSpPr txBox="1">
            <a:spLocks noChangeArrowheads="1"/>
          </p:cNvSpPr>
          <p:nvPr/>
        </p:nvSpPr>
        <p:spPr bwMode="gray">
          <a:xfrm>
            <a:off x="5484813" y="2800350"/>
            <a:ext cx="1047750" cy="1200150"/>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TRÁCH NHIỆM PHÁP LÝ</a:t>
            </a:r>
          </a:p>
        </p:txBody>
      </p:sp>
      <p:pic>
        <p:nvPicPr>
          <p:cNvPr id="1028" name="Picture 4" descr="Kết quả hình ảnh cho quyền bất khả xâm phạm về thân th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7464"/>
            <a:ext cx="22034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Kết quả hình ảnh cho quyền bất khả xâm phạm về thân th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0" y="5000626"/>
            <a:ext cx="20510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0" name="AutoShape 12" descr="Kết quả hình ảnh cho quyền bất khả xâm phạm về thân thể"/>
          <p:cNvSpPr>
            <a:spLocks noChangeAspect="1" noChangeArrowheads="1"/>
          </p:cNvSpPr>
          <p:nvPr/>
        </p:nvSpPr>
        <p:spPr bwMode="auto">
          <a:xfrm>
            <a:off x="1639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pic>
        <p:nvPicPr>
          <p:cNvPr id="1038" name="Picture 14" descr="Kết quả hình ảnh cho quyền bất khả xâm phạm về thân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513" y="687388"/>
            <a:ext cx="2265362"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2" name="Picture 18" descr="hoc sinh danh nhau.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60513" y="5257801"/>
            <a:ext cx="289401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3" name="AutoShape 3"/>
          <p:cNvSpPr>
            <a:spLocks noChangeArrowheads="1"/>
          </p:cNvSpPr>
          <p:nvPr/>
        </p:nvSpPr>
        <p:spPr bwMode="gray">
          <a:xfrm>
            <a:off x="1524001" y="7938"/>
            <a:ext cx="6880225" cy="430212"/>
          </a:xfrm>
          <a:prstGeom prst="roundRect">
            <a:avLst>
              <a:gd name="adj" fmla="val 50000"/>
            </a:avLst>
          </a:prstGeom>
          <a:solidFill>
            <a:schemeClr val="accent1"/>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1200" cap="none" spc="0" normalizeH="0" baseline="0" noProof="0" smtClean="0">
                <a:ln>
                  <a:noFill/>
                </a:ln>
                <a:solidFill>
                  <a:srgbClr val="FFFF00"/>
                </a:solidFill>
                <a:effectLst/>
                <a:uLnTx/>
                <a:uFillTx/>
                <a:latin typeface="Times New Roman" panose="02020603050405020304" pitchFamily="18" charset="0"/>
                <a:ea typeface="+mn-ea"/>
                <a:cs typeface="Times New Roman" panose="02020603050405020304" pitchFamily="18" charset="0"/>
              </a:rPr>
              <a:t>TRÁCH </a:t>
            </a:r>
            <a:r>
              <a:rPr kumimoji="0" lang="en-US" alt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NHIỆM PHÁP LÝ</a:t>
            </a:r>
          </a:p>
        </p:txBody>
      </p:sp>
    </p:spTree>
    <p:extLst>
      <p:ext uri="{BB962C8B-B14F-4D97-AF65-F5344CB8AC3E}">
        <p14:creationId xmlns:p14="http://schemas.microsoft.com/office/powerpoint/2010/main" val="607075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ppt_x"/>
                                          </p:val>
                                        </p:tav>
                                        <p:tav tm="100000">
                                          <p:val>
                                            <p:strVal val="#ppt_x"/>
                                          </p:val>
                                        </p:tav>
                                      </p:tavLst>
                                    </p:anim>
                                    <p:anim calcmode="lin" valueType="num">
                                      <p:cBhvr additive="base">
                                        <p:cTn id="8" dur="500" fill="hold"/>
                                        <p:tgtEl>
                                          <p:spTgt spid="92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8"/>
                                        </p:tgtEl>
                                        <p:attrNameLst>
                                          <p:attrName>style.visibility</p:attrName>
                                        </p:attrNameLst>
                                      </p:cBhvr>
                                      <p:to>
                                        <p:strVal val="visible"/>
                                      </p:to>
                                    </p:set>
                                    <p:anim calcmode="lin" valueType="num">
                                      <p:cBhvr additive="base">
                                        <p:cTn id="15" dur="500" fill="hold"/>
                                        <p:tgtEl>
                                          <p:spTgt spid="1038"/>
                                        </p:tgtEl>
                                        <p:attrNameLst>
                                          <p:attrName>ppt_x</p:attrName>
                                        </p:attrNameLst>
                                      </p:cBhvr>
                                      <p:tavLst>
                                        <p:tav tm="0">
                                          <p:val>
                                            <p:strVal val="#ppt_x"/>
                                          </p:val>
                                        </p:tav>
                                        <p:tav tm="100000">
                                          <p:val>
                                            <p:strVal val="#ppt_x"/>
                                          </p:val>
                                        </p:tav>
                                      </p:tavLst>
                                    </p:anim>
                                    <p:anim calcmode="lin" valueType="num">
                                      <p:cBhvr additive="base">
                                        <p:cTn id="16"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additive="base">
                                        <p:cTn id="43" dur="500" fill="hold"/>
                                        <p:tgtEl>
                                          <p:spTgt spid="1030"/>
                                        </p:tgtEl>
                                        <p:attrNameLst>
                                          <p:attrName>ppt_x</p:attrName>
                                        </p:attrNameLst>
                                      </p:cBhvr>
                                      <p:tavLst>
                                        <p:tav tm="0">
                                          <p:val>
                                            <p:strVal val="#ppt_x"/>
                                          </p:val>
                                        </p:tav>
                                        <p:tav tm="100000">
                                          <p:val>
                                            <p:strVal val="#ppt_x"/>
                                          </p:val>
                                        </p:tav>
                                      </p:tavLst>
                                    </p:anim>
                                    <p:anim calcmode="lin" valueType="num">
                                      <p:cBhvr additive="base">
                                        <p:cTn id="4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p:bldP spid="17"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332163" y="37941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hình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hành chính</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dân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Trách nhiêm hình sự</a:t>
            </a:r>
            <a:endParaRPr kumimoji="0" lang="vi-VN"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3461049" y="4302168"/>
            <a:ext cx="1885732"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1" name="Rounded Rectangle 30"/>
          <p:cNvSpPr/>
          <p:nvPr/>
        </p:nvSpPr>
        <p:spPr>
          <a:xfrm>
            <a:off x="5647212" y="4337036"/>
            <a:ext cx="2506188"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dân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90" y="4292702"/>
            <a:ext cx="2182434" cy="2520964"/>
          </a:xfrm>
          <a:prstGeom prst="roundRect">
            <a:avLst/>
          </a:prstGeom>
          <a:solidFill>
            <a:srgbClr val="CC99FF"/>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kỉ</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351946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6" presetClass="entr" presetSubtype="2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par>
                                <p:cTn id="83" presetID="16" presetClass="entr" presetSubtype="21"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arn(inVertic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arn(inVertical)">
                                      <p:cBhvr>
                                        <p:cTn id="90" dur="500"/>
                                        <p:tgtEl>
                                          <p:spTgt spid="29"/>
                                        </p:tgtEl>
                                      </p:cBhvr>
                                    </p:animEffect>
                                  </p:childTnLst>
                                </p:cTn>
                              </p:par>
                              <p:par>
                                <p:cTn id="91" presetID="16" presetClass="entr" presetSubtype="21"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arn(inVertical)">
                                      <p:cBhvr>
                                        <p:cTn id="98" dur="500"/>
                                        <p:tgtEl>
                                          <p:spTgt spid="38"/>
                                        </p:tgtEl>
                                      </p:cBhvr>
                                    </p:animEffect>
                                  </p:childTnLst>
                                </p:cTn>
                              </p:par>
                              <p:par>
                                <p:cTn id="99" presetID="16" presetClass="entr" presetSubtype="21"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arn(inVertical)">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981200" y="61383"/>
            <a:ext cx="8839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2286000" y="263056"/>
            <a:ext cx="8382000"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2514600" y="477399"/>
            <a:ext cx="7924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VI PHẠM PHÁP LUẬT VÀ TRÁCH NHIỆM PHÁP LÍ</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hình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hành chính</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dân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Trách nhiêm hình sự</a:t>
            </a:r>
            <a:endParaRPr kumimoji="0" lang="vi-VN"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3461049" y="4302168"/>
            <a:ext cx="1885732"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1" name="Rounded Rectangle 30"/>
          <p:cNvSpPr/>
          <p:nvPr/>
        </p:nvSpPr>
        <p:spPr>
          <a:xfrm>
            <a:off x="5647212" y="4337036"/>
            <a:ext cx="2506188"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dân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90" y="4292702"/>
            <a:ext cx="2182434" cy="2520964"/>
          </a:xfrm>
          <a:prstGeom prst="roundRect">
            <a:avLst/>
          </a:prstGeom>
          <a:solidFill>
            <a:srgbClr val="CC99FF"/>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kỉ</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0476464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6" presetClass="entr" presetSubtype="2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par>
                                <p:cTn id="83" presetID="16" presetClass="entr" presetSubtype="21"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arn(inVertic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arn(inVertical)">
                                      <p:cBhvr>
                                        <p:cTn id="90" dur="500"/>
                                        <p:tgtEl>
                                          <p:spTgt spid="29"/>
                                        </p:tgtEl>
                                      </p:cBhvr>
                                    </p:animEffect>
                                  </p:childTnLst>
                                </p:cTn>
                              </p:par>
                              <p:par>
                                <p:cTn id="91" presetID="16" presetClass="entr" presetSubtype="21"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arn(inVertical)">
                                      <p:cBhvr>
                                        <p:cTn id="98" dur="500"/>
                                        <p:tgtEl>
                                          <p:spTgt spid="38"/>
                                        </p:tgtEl>
                                      </p:cBhvr>
                                    </p:animEffect>
                                  </p:childTnLst>
                                </p:cTn>
                              </p:par>
                              <p:par>
                                <p:cTn id="99" presetID="16" presetClass="entr" presetSubtype="21"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arn(inVertical)">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rot="13043535" flipH="1" flipV="1">
            <a:off x="4068597" y="927442"/>
            <a:ext cx="1851025" cy="288448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Freeform 30"/>
          <p:cNvSpPr/>
          <p:nvPr/>
        </p:nvSpPr>
        <p:spPr>
          <a:xfrm rot="17358227" flipH="1" flipV="1">
            <a:off x="4007530" y="2810852"/>
            <a:ext cx="2062162" cy="28479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2" name="Freeform 31"/>
          <p:cNvSpPr/>
          <p:nvPr/>
        </p:nvSpPr>
        <p:spPr>
          <a:xfrm rot="19136295">
            <a:off x="2234668" y="1019178"/>
            <a:ext cx="2098675" cy="2667000"/>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Freeform 32"/>
          <p:cNvSpPr/>
          <p:nvPr/>
        </p:nvSpPr>
        <p:spPr>
          <a:xfrm rot="14696713">
            <a:off x="1938503" y="2904330"/>
            <a:ext cx="1993900" cy="27638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38100">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4" name="TG_Oval 58"/>
          <p:cNvSpPr/>
          <p:nvPr/>
        </p:nvSpPr>
        <p:spPr bwMode="gray">
          <a:xfrm>
            <a:off x="3382964" y="2653182"/>
            <a:ext cx="1385888" cy="1668462"/>
          </a:xfrm>
          <a:prstGeom prst="ellipse">
            <a:avLst/>
          </a:prstGeom>
          <a:solidFill>
            <a:srgbClr val="FFFF00"/>
          </a:solidFill>
          <a:ln w="28575">
            <a:noFill/>
          </a:ln>
          <a:effectLst>
            <a:outerShdw blurRad="152400" dist="127000" dir="5400000" sx="90000" sy="-19000" rotWithShape="0">
              <a:prstClr val="black">
                <a:alpha val="15000"/>
              </a:prstClr>
            </a:outerShdw>
          </a:effectLst>
        </p:spPr>
        <p:style>
          <a:lnRef idx="3">
            <a:schemeClr val="lt1"/>
          </a:lnRef>
          <a:fillRef idx="1">
            <a:schemeClr val="accent3"/>
          </a:fillRef>
          <a:effectRef idx="1">
            <a:schemeClr val="accent3"/>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a:ea typeface="+mn-ea"/>
              <a:cs typeface="+mn-cs"/>
            </a:endParaRPr>
          </a:p>
        </p:txBody>
      </p:sp>
      <p:sp>
        <p:nvSpPr>
          <p:cNvPr id="9233" name="Rectangle 41"/>
          <p:cNvSpPr>
            <a:spLocks noChangeArrowheads="1"/>
          </p:cNvSpPr>
          <p:nvPr/>
        </p:nvSpPr>
        <p:spPr bwMode="auto">
          <a:xfrm>
            <a:off x="2279734" y="1432811"/>
            <a:ext cx="1516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sự</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a:spLocks noChangeArrowheads="1"/>
          </p:cNvSpPr>
          <p:nvPr/>
        </p:nvSpPr>
        <p:spPr bwMode="auto">
          <a:xfrm rot="-416698">
            <a:off x="4430415" y="1344408"/>
            <a:ext cx="1384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chính</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a:spLocks noChangeArrowheads="1"/>
          </p:cNvSpPr>
          <p:nvPr/>
        </p:nvSpPr>
        <p:spPr bwMode="auto">
          <a:xfrm>
            <a:off x="1777290" y="3760076"/>
            <a:ext cx="12604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kỉ</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luật</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a:spLocks noChangeArrowheads="1"/>
          </p:cNvSpPr>
          <p:nvPr/>
        </p:nvSpPr>
        <p:spPr bwMode="auto">
          <a:xfrm>
            <a:off x="4575063" y="3904543"/>
            <a:ext cx="1654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Trách nhiệm dân sự</a:t>
            </a:r>
          </a:p>
        </p:txBody>
      </p:sp>
      <p:sp>
        <p:nvSpPr>
          <p:cNvPr id="28" name="Text Box 8"/>
          <p:cNvSpPr txBox="1">
            <a:spLocks noChangeArrowheads="1"/>
          </p:cNvSpPr>
          <p:nvPr/>
        </p:nvSpPr>
        <p:spPr bwMode="gray">
          <a:xfrm>
            <a:off x="3553680" y="2967019"/>
            <a:ext cx="1047750" cy="1200150"/>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TRÁCH NHIỆM PHÁP LÝ</a:t>
            </a:r>
          </a:p>
        </p:txBody>
      </p:sp>
      <p:pic>
        <p:nvPicPr>
          <p:cNvPr id="1028" name="Picture 4" descr="Kết quả hình ảnh cho quyền bất khả xâm phạm về thân th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809" y="1238161"/>
            <a:ext cx="2156987" cy="202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Kết quả hình ảnh cho quyền bất khả xâm phạm về thân th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058" y="5174831"/>
            <a:ext cx="2522641" cy="158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0" name="AutoShape 12" descr="Kết quả hình ảnh cho quyền bất khả xâm phạm về thân thể"/>
          <p:cNvSpPr>
            <a:spLocks noChangeAspect="1" noChangeArrowheads="1"/>
          </p:cNvSpPr>
          <p:nvPr/>
        </p:nvSpPr>
        <p:spPr bwMode="auto">
          <a:xfrm>
            <a:off x="1639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pic>
        <p:nvPicPr>
          <p:cNvPr id="1038" name="Picture 14" descr="Kết quả hình ảnh cho quyền bất khả xâm phạm về thân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9" y="1246422"/>
            <a:ext cx="2265362"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2" name="Picture 18" descr="hoc sinh danh nhau.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82" y="4998076"/>
            <a:ext cx="2894012" cy="17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3" name="AutoShape 3"/>
          <p:cNvSpPr>
            <a:spLocks noChangeArrowheads="1"/>
          </p:cNvSpPr>
          <p:nvPr/>
        </p:nvSpPr>
        <p:spPr bwMode="gray">
          <a:xfrm>
            <a:off x="2464445" y="-40799"/>
            <a:ext cx="6880225" cy="430212"/>
          </a:xfrm>
          <a:prstGeom prst="roundRect">
            <a:avLst>
              <a:gd name="adj" fmla="val 50000"/>
            </a:avLst>
          </a:prstGeom>
          <a:solidFill>
            <a:schemeClr val="accent1"/>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1200" cap="none" spc="0" normalizeH="0" baseline="0" noProof="0" smtClean="0">
                <a:ln>
                  <a:noFill/>
                </a:ln>
                <a:solidFill>
                  <a:srgbClr val="FFFF00"/>
                </a:solidFill>
                <a:effectLst/>
                <a:uLnTx/>
                <a:uFillTx/>
                <a:latin typeface="Times New Roman" panose="02020603050405020304" pitchFamily="18" charset="0"/>
                <a:ea typeface="+mn-ea"/>
                <a:cs typeface="Times New Roman" panose="02020603050405020304" pitchFamily="18" charset="0"/>
              </a:rPr>
              <a:t>TRÁCH </a:t>
            </a: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NHIỆM PHÁP LÝ</a:t>
            </a:r>
          </a:p>
        </p:txBody>
      </p:sp>
      <p:sp>
        <p:nvSpPr>
          <p:cNvPr id="21" name="AutoShape 5"/>
          <p:cNvSpPr>
            <a:spLocks noChangeArrowheads="1"/>
          </p:cNvSpPr>
          <p:nvPr/>
        </p:nvSpPr>
        <p:spPr bwMode="gray">
          <a:xfrm>
            <a:off x="7988209" y="2821881"/>
            <a:ext cx="4047377" cy="913485"/>
          </a:xfrm>
          <a:prstGeom prst="roundRect">
            <a:avLst>
              <a:gd name="adj" fmla="val 16667"/>
            </a:avLst>
          </a:prstGeom>
          <a:solidFill>
            <a:srgbClr val="FFFF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AutoShape 20"/>
          <p:cNvSpPr>
            <a:spLocks noChangeArrowheads="1"/>
          </p:cNvSpPr>
          <p:nvPr/>
        </p:nvSpPr>
        <p:spPr bwMode="gray">
          <a:xfrm>
            <a:off x="7961015" y="5285822"/>
            <a:ext cx="4154521" cy="1450979"/>
          </a:xfrm>
          <a:prstGeom prst="roundRect">
            <a:avLst>
              <a:gd name="adj" fmla="val 16667"/>
            </a:avLst>
          </a:prstGeom>
          <a:solidFill>
            <a:srgbClr val="FFC0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 Box 29"/>
          <p:cNvSpPr txBox="1">
            <a:spLocks noChangeArrowheads="1"/>
          </p:cNvSpPr>
          <p:nvPr/>
        </p:nvSpPr>
        <p:spPr bwMode="gray">
          <a:xfrm>
            <a:off x="7937540" y="5561188"/>
            <a:ext cx="413894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Củng cố niềm tin vào tính nghiêm minh của pháp luật.</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AutoShape 5"/>
          <p:cNvSpPr>
            <a:spLocks noChangeArrowheads="1"/>
          </p:cNvSpPr>
          <p:nvPr/>
        </p:nvSpPr>
        <p:spPr bwMode="gray">
          <a:xfrm>
            <a:off x="8009701" y="1537977"/>
            <a:ext cx="3994621" cy="1194093"/>
          </a:xfrm>
          <a:prstGeom prst="roundRect">
            <a:avLst>
              <a:gd name="adj" fmla="val 16667"/>
            </a:avLst>
          </a:prstGeom>
          <a:solidFill>
            <a:schemeClr val="accent4">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Text Box 17"/>
          <p:cNvSpPr txBox="1">
            <a:spLocks noChangeArrowheads="1"/>
          </p:cNvSpPr>
          <p:nvPr/>
        </p:nvSpPr>
        <p:spPr bwMode="gray">
          <a:xfrm>
            <a:off x="8084513" y="1813344"/>
            <a:ext cx="41074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24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Buộc các chủ thể chấm dứt hành vi vi phạm pháp luật.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AutoShape 19"/>
          <p:cNvSpPr>
            <a:spLocks noChangeArrowheads="1"/>
          </p:cNvSpPr>
          <p:nvPr/>
        </p:nvSpPr>
        <p:spPr bwMode="gray">
          <a:xfrm>
            <a:off x="7976338" y="3946072"/>
            <a:ext cx="4100146" cy="1201656"/>
          </a:xfrm>
          <a:prstGeom prst="roundRect">
            <a:avLst>
              <a:gd name="adj" fmla="val 17509"/>
            </a:avLst>
          </a:prstGeom>
          <a:solidFill>
            <a:schemeClr val="accent6">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Text Box 29"/>
          <p:cNvSpPr txBox="1">
            <a:spLocks noChangeArrowheads="1"/>
          </p:cNvSpPr>
          <p:nvPr/>
        </p:nvSpPr>
        <p:spPr bwMode="gray">
          <a:xfrm>
            <a:off x="8009701" y="4167169"/>
            <a:ext cx="38885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Nâng cao ý thức tôn trọng pháp luật.</a:t>
            </a: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9" name="Text Box 17"/>
          <p:cNvSpPr txBox="1">
            <a:spLocks noChangeArrowheads="1"/>
          </p:cNvSpPr>
          <p:nvPr/>
        </p:nvSpPr>
        <p:spPr bwMode="gray">
          <a:xfrm>
            <a:off x="7988208" y="3088368"/>
            <a:ext cx="40161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Giáo dục, răn đe mọi người.</a:t>
            </a: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40" name="Horizontal Scroll 39"/>
          <p:cNvSpPr/>
          <p:nvPr/>
        </p:nvSpPr>
        <p:spPr>
          <a:xfrm>
            <a:off x="7976338" y="432022"/>
            <a:ext cx="4245469" cy="708025"/>
          </a:xfrm>
          <a:prstGeom prst="horizontalScroll">
            <a:avLst/>
          </a:prstGeom>
          <a:solidFill>
            <a:srgbClr val="E76618"/>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Ý NGHĨA</a:t>
            </a:r>
          </a:p>
        </p:txBody>
      </p:sp>
      <p:sp>
        <p:nvSpPr>
          <p:cNvPr id="41" name="Horizontal Scroll 40"/>
          <p:cNvSpPr/>
          <p:nvPr/>
        </p:nvSpPr>
        <p:spPr>
          <a:xfrm>
            <a:off x="77936" y="499690"/>
            <a:ext cx="5484664" cy="630595"/>
          </a:xfrm>
          <a:prstGeom prst="horizontalScroll">
            <a:avLst/>
          </a:prstGeom>
          <a:solidFill>
            <a:srgbClr val="E76618">
              <a:lumMod val="20000"/>
              <a:lumOff val="80000"/>
            </a:srgbClr>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CÁC LOẠITRÁCH NHIỆM PHÁP LÝ</a:t>
            </a:r>
          </a:p>
        </p:txBody>
      </p:sp>
      <p:sp>
        <p:nvSpPr>
          <p:cNvPr id="42" name="Down Arrow 41"/>
          <p:cNvSpPr/>
          <p:nvPr/>
        </p:nvSpPr>
        <p:spPr>
          <a:xfrm>
            <a:off x="2497110" y="303154"/>
            <a:ext cx="590550" cy="411162"/>
          </a:xfrm>
          <a:prstGeom prst="downArrow">
            <a:avLst/>
          </a:prstGeom>
          <a:solidFill>
            <a:srgbClr val="90C226"/>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3" name="Down Arrow 42"/>
          <p:cNvSpPr/>
          <p:nvPr/>
        </p:nvSpPr>
        <p:spPr>
          <a:xfrm>
            <a:off x="9197047" y="206681"/>
            <a:ext cx="590550" cy="411162"/>
          </a:xfrm>
          <a:prstGeom prst="downArrow">
            <a:avLst/>
          </a:prstGeom>
          <a:solidFill>
            <a:srgbClr val="90C226"/>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84645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ppt_x"/>
                                          </p:val>
                                        </p:tav>
                                        <p:tav tm="100000">
                                          <p:val>
                                            <p:strVal val="#ppt_x"/>
                                          </p:val>
                                        </p:tav>
                                      </p:tavLst>
                                    </p:anim>
                                    <p:anim calcmode="lin" valueType="num">
                                      <p:cBhvr additive="base">
                                        <p:cTn id="8" dur="500" fill="hold"/>
                                        <p:tgtEl>
                                          <p:spTgt spid="92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8"/>
                                        </p:tgtEl>
                                        <p:attrNameLst>
                                          <p:attrName>style.visibility</p:attrName>
                                        </p:attrNameLst>
                                      </p:cBhvr>
                                      <p:to>
                                        <p:strVal val="visible"/>
                                      </p:to>
                                    </p:set>
                                    <p:anim calcmode="lin" valueType="num">
                                      <p:cBhvr additive="base">
                                        <p:cTn id="15" dur="500" fill="hold"/>
                                        <p:tgtEl>
                                          <p:spTgt spid="1038"/>
                                        </p:tgtEl>
                                        <p:attrNameLst>
                                          <p:attrName>ppt_x</p:attrName>
                                        </p:attrNameLst>
                                      </p:cBhvr>
                                      <p:tavLst>
                                        <p:tav tm="0">
                                          <p:val>
                                            <p:strVal val="#ppt_x"/>
                                          </p:val>
                                        </p:tav>
                                        <p:tav tm="100000">
                                          <p:val>
                                            <p:strVal val="#ppt_x"/>
                                          </p:val>
                                        </p:tav>
                                      </p:tavLst>
                                    </p:anim>
                                    <p:anim calcmode="lin" valueType="num">
                                      <p:cBhvr additive="base">
                                        <p:cTn id="16"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additive="base">
                                        <p:cTn id="43" dur="500" fill="hold"/>
                                        <p:tgtEl>
                                          <p:spTgt spid="1030"/>
                                        </p:tgtEl>
                                        <p:attrNameLst>
                                          <p:attrName>ppt_x</p:attrName>
                                        </p:attrNameLst>
                                      </p:cBhvr>
                                      <p:tavLst>
                                        <p:tav tm="0">
                                          <p:val>
                                            <p:strVal val="#ppt_x"/>
                                          </p:val>
                                        </p:tav>
                                        <p:tav tm="100000">
                                          <p:val>
                                            <p:strVal val="#ppt_x"/>
                                          </p:val>
                                        </p:tav>
                                      </p:tavLst>
                                    </p:anim>
                                    <p:anim calcmode="lin" valueType="num">
                                      <p:cBhvr additive="base">
                                        <p:cTn id="4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additive="base">
                                        <p:cTn id="83" dur="500" fill="hold"/>
                                        <p:tgtEl>
                                          <p:spTgt spid="37"/>
                                        </p:tgtEl>
                                        <p:attrNameLst>
                                          <p:attrName>ppt_x</p:attrName>
                                        </p:attrNameLst>
                                      </p:cBhvr>
                                      <p:tavLst>
                                        <p:tav tm="0">
                                          <p:val>
                                            <p:strVal val="#ppt_x"/>
                                          </p:val>
                                        </p:tav>
                                        <p:tav tm="100000">
                                          <p:val>
                                            <p:strVal val="#ppt_x"/>
                                          </p:val>
                                        </p:tav>
                                      </p:tavLst>
                                    </p:anim>
                                    <p:anim calcmode="lin" valueType="num">
                                      <p:cBhvr additive="base">
                                        <p:cTn id="84" dur="500" fill="hold"/>
                                        <p:tgtEl>
                                          <p:spTgt spid="3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fill="hold"/>
                                        <p:tgtEl>
                                          <p:spTgt spid="40"/>
                                        </p:tgtEl>
                                        <p:attrNameLst>
                                          <p:attrName>ppt_x</p:attrName>
                                        </p:attrNameLst>
                                      </p:cBhvr>
                                      <p:tavLst>
                                        <p:tav tm="0">
                                          <p:val>
                                            <p:strVal val="#ppt_x"/>
                                          </p:val>
                                        </p:tav>
                                        <p:tav tm="100000">
                                          <p:val>
                                            <p:strVal val="#ppt_x"/>
                                          </p:val>
                                        </p:tav>
                                      </p:tavLst>
                                    </p:anim>
                                    <p:anim calcmode="lin" valueType="num">
                                      <p:cBhvr additive="base">
                                        <p:cTn id="9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p:bldP spid="17" grpId="0"/>
      <p:bldP spid="18" grpId="0"/>
      <p:bldP spid="20" grpId="0"/>
      <p:bldP spid="21" grpId="0" animBg="1"/>
      <p:bldP spid="23" grpId="0" animBg="1"/>
      <p:bldP spid="24" grpId="0"/>
      <p:bldP spid="29" grpId="0" animBg="1"/>
      <p:bldP spid="35" grpId="0"/>
      <p:bldP spid="36" grpId="0" animBg="1"/>
      <p:bldP spid="37" grpId="0"/>
      <p:bldP spid="39" grpId="0"/>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
            <a:ext cx="12192000" cy="685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0"/>
              </a:spcAft>
            </a:pPr>
            <a:r>
              <a:rPr lang="en-US" sz="2400" b="1" smtClean="0">
                <a:latin typeface="Times New Roman" panose="02020603050405020304" pitchFamily="18" charset="0"/>
                <a:ea typeface="Calibri" panose="020F0502020204030204" pitchFamily="34" charset="0"/>
                <a:cs typeface="Times New Roman" panose="02020603050405020304" pitchFamily="18" charset="0"/>
              </a:rPr>
              <a:t>2. Trách nhiệm pháp lí</a:t>
            </a:r>
          </a:p>
          <a:p>
            <a:pPr>
              <a:lnSpc>
                <a:spcPct val="107000"/>
              </a:lnSpc>
              <a:spcAft>
                <a:spcPts val="0"/>
              </a:spcAft>
            </a:pPr>
            <a:r>
              <a:rPr lang="en-US" sz="2400" b="1"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Khái niệm: </a:t>
            </a:r>
            <a:r>
              <a:rPr lang="en-US" sz="2400">
                <a:latin typeface="Times New Roman" panose="02020603050405020304" pitchFamily="18" charset="0"/>
                <a:ea typeface="Calibri" panose="020F0502020204030204" pitchFamily="34" charset="0"/>
                <a:cs typeface="Times New Roman" panose="02020603050405020304" pitchFamily="18" charset="0"/>
              </a:rPr>
              <a:t>Trách nhiệm pháp lí là hậu quả bất lợi mà cá nhân, tổ chức phải gánh chịu từ hành vi vi phạm pháp luật của mình do Nhà nước quy định</a:t>
            </a: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Có 4 loại trách nhiệm pháp lí tương ứng với 4 loại vi phạm pháp luật:</a:t>
            </a:r>
            <a:endParaRPr lang="en-US" sz="2400" b="1"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Trách nhiệm hình sự</a:t>
            </a: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Trách nhiệm hành chính</a:t>
            </a: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Trách nhiệm dân sự</a:t>
            </a: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Trách nhiệm hành </a:t>
            </a:r>
            <a:r>
              <a:rPr lang="en-US" sz="2400" smtClean="0">
                <a:latin typeface="Times New Roman" panose="02020603050405020304" pitchFamily="18" charset="0"/>
                <a:ea typeface="Calibri" panose="020F0502020204030204" pitchFamily="34" charset="0"/>
                <a:cs typeface="Times New Roman" panose="02020603050405020304" pitchFamily="18" charset="0"/>
              </a:rPr>
              <a:t>chính</a:t>
            </a:r>
          </a:p>
          <a:p>
            <a:pPr>
              <a:lnSpc>
                <a:spcPct val="107000"/>
              </a:lnSpc>
              <a:spcAft>
                <a:spcPts val="800"/>
              </a:spcAft>
            </a:pPr>
            <a:r>
              <a:rPr lang="en-US" sz="2400" b="1" smtClean="0">
                <a:effectLst/>
                <a:latin typeface="Times New Roman" panose="02020603050405020304" pitchFamily="18" charset="0"/>
                <a:ea typeface="Calibri" panose="020F0502020204030204" pitchFamily="34" charset="0"/>
                <a:cs typeface="Times New Roman" panose="02020603050405020304" pitchFamily="18" charset="0"/>
              </a:rPr>
              <a:t>- Ý nghĩa: </a:t>
            </a: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Trách nhiệm pháp lí khi được áp dụng trong thực tiễn đời sống sẽ:</a:t>
            </a:r>
          </a:p>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Buộc các chủ thể chấm dứt hành vi vi phạm pháp luật</a:t>
            </a:r>
          </a:p>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Giáo dục, răn đe mọi người; nâng cao ý thức tôn trọng pháp luật</a:t>
            </a:r>
          </a:p>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Củng cố niềm tin của nhân dân vào tính nghiêm minh của pháp luật</a:t>
            </a:r>
          </a:p>
          <a:p>
            <a:pPr>
              <a:lnSpc>
                <a:spcPct val="107000"/>
              </a:lnSpc>
              <a:spcAft>
                <a:spcPts val="800"/>
              </a:spcAft>
            </a:pP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153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4363428"/>
              </p:ext>
            </p:extLst>
          </p:nvPr>
        </p:nvGraphicFramePr>
        <p:xfrm>
          <a:off x="0" y="4"/>
          <a:ext cx="12192000" cy="7129288"/>
        </p:xfrm>
        <a:graphic>
          <a:graphicData uri="http://schemas.openxmlformats.org/drawingml/2006/table">
            <a:tbl>
              <a:tblPr firstRow="1" bandRow="1">
                <a:tableStyleId>{5DA37D80-6434-44D0-A028-1B22A696006F}</a:tableStyleId>
              </a:tblPr>
              <a:tblGrid>
                <a:gridCol w="1422400">
                  <a:extLst>
                    <a:ext uri="{9D8B030D-6E8A-4147-A177-3AD203B41FA5}">
                      <a16:colId xmlns:a16="http://schemas.microsoft.com/office/drawing/2014/main" val="1486464242"/>
                    </a:ext>
                  </a:extLst>
                </a:gridCol>
                <a:gridCol w="6976533">
                  <a:extLst>
                    <a:ext uri="{9D8B030D-6E8A-4147-A177-3AD203B41FA5}">
                      <a16:colId xmlns:a16="http://schemas.microsoft.com/office/drawing/2014/main" val="3795651128"/>
                    </a:ext>
                  </a:extLst>
                </a:gridCol>
                <a:gridCol w="3793067">
                  <a:extLst>
                    <a:ext uri="{9D8B030D-6E8A-4147-A177-3AD203B41FA5}">
                      <a16:colId xmlns:a16="http://schemas.microsoft.com/office/drawing/2014/main" val="313647544"/>
                    </a:ext>
                  </a:extLst>
                </a:gridCol>
              </a:tblGrid>
              <a:tr h="770347">
                <a:tc>
                  <a:txBody>
                    <a:bodyPr/>
                    <a:lstStyle/>
                    <a:p>
                      <a:pPr algn="ctr"/>
                      <a:r>
                        <a:rPr lang="en-US" sz="2400" smtClean="0">
                          <a:latin typeface="Times New Roman" panose="02020603050405020304" pitchFamily="18" charset="0"/>
                          <a:cs typeface="Times New Roman" panose="02020603050405020304" pitchFamily="18" charset="0"/>
                        </a:rPr>
                        <a:t>Tình</a:t>
                      </a:r>
                      <a:r>
                        <a:rPr lang="en-US" sz="2400" baseline="0" smtClean="0">
                          <a:latin typeface="Times New Roman" panose="02020603050405020304" pitchFamily="18" charset="0"/>
                          <a:cs typeface="Times New Roman" panose="02020603050405020304" pitchFamily="18" charset="0"/>
                        </a:rPr>
                        <a:t> huống</a:t>
                      </a: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baseline="0" smtClean="0">
                          <a:latin typeface="Times New Roman" panose="02020603050405020304" pitchFamily="18" charset="0"/>
                          <a:cs typeface="Times New Roman" panose="02020603050405020304" pitchFamily="18" charset="0"/>
                        </a:rPr>
                        <a:t>Hành vi vi phạm của các chủ thể</a:t>
                      </a: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smtClean="0">
                          <a:latin typeface="Times New Roman" panose="02020603050405020304" pitchFamily="18" charset="0"/>
                          <a:cs typeface="Times New Roman" panose="02020603050405020304" pitchFamily="18" charset="0"/>
                        </a:rPr>
                        <a:t>Trách</a:t>
                      </a:r>
                      <a:r>
                        <a:rPr lang="en-US" sz="2400" baseline="0" smtClean="0">
                          <a:latin typeface="Times New Roman" panose="02020603050405020304" pitchFamily="18" charset="0"/>
                          <a:cs typeface="Times New Roman" panose="02020603050405020304" pitchFamily="18" charset="0"/>
                        </a:rPr>
                        <a:t> nhiệm pháp lí</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5475525"/>
                  </a:ext>
                </a:extLst>
              </a:tr>
              <a:tr h="1521912">
                <a:tc>
                  <a:txBody>
                    <a:bodyPr/>
                    <a:lstStyle/>
                    <a:p>
                      <a:pPr algn="ctr"/>
                      <a:r>
                        <a:rPr lang="en-US" sz="2400" smtClean="0">
                          <a:latin typeface="Times New Roman" panose="02020603050405020304" pitchFamily="18" charset="0"/>
                          <a:cs typeface="Times New Roman" panose="02020603050405020304" pitchFamily="18" charset="0"/>
                        </a:rPr>
                        <a:t>A</a:t>
                      </a:r>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Bà H đã chiếm dụng vỉa hè để kinh doanh, điều này vi phạm quy định về sử dụng không gian công cộng.</a:t>
                      </a:r>
                    </a:p>
                    <a:p>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=&gt; Trách nhiệm hành chính</a:t>
                      </a:r>
                    </a:p>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53402865"/>
                  </a:ext>
                </a:extLst>
              </a:tr>
              <a:tr h="1521912">
                <a:tc>
                  <a:txBody>
                    <a:bodyPr/>
                    <a:lstStyle/>
                    <a:p>
                      <a:pPr algn="ctr"/>
                      <a:r>
                        <a:rPr lang="en-US" sz="2400" smtClean="0">
                          <a:latin typeface="Times New Roman" panose="02020603050405020304" pitchFamily="18" charset="0"/>
                          <a:cs typeface="Times New Roman" panose="02020603050405020304" pitchFamily="18" charset="0"/>
                        </a:rPr>
                        <a:t>B</a:t>
                      </a:r>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Anh C đã vi phạm quy định về cấm lái xe khi có nồng độ cồn trong máu, điều này vi phạm Luật Giao thông đường bộ.</a:t>
                      </a:r>
                    </a:p>
                    <a:p>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=&gt; Trách nhiệm hình sự</a:t>
                      </a:r>
                    </a:p>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3224858"/>
                  </a:ext>
                </a:extLst>
              </a:tr>
              <a:tr h="1521912">
                <a:tc>
                  <a:txBody>
                    <a:bodyPr/>
                    <a:lstStyle/>
                    <a:p>
                      <a:pPr algn="ctr"/>
                      <a:r>
                        <a:rPr lang="en-US" sz="2400" smtClean="0">
                          <a:latin typeface="Times New Roman" panose="02020603050405020304" pitchFamily="18" charset="0"/>
                          <a:cs typeface="Times New Roman" panose="02020603050405020304" pitchFamily="18" charset="0"/>
                        </a:rPr>
                        <a:t>C</a:t>
                      </a:r>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Ông T đã xâm phạm quyền sở hữu tài sản của người khác bằng việc sử dụng đất mà không được sự cho phép của chủ sở hữu.</a:t>
                      </a:r>
                    </a:p>
                    <a:p>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=&gt; Trách nhiệm dân sự</a:t>
                      </a:r>
                    </a:p>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5771790"/>
                  </a:ext>
                </a:extLst>
              </a:tr>
              <a:tr h="1521912">
                <a:tc>
                  <a:txBody>
                    <a:bodyPr/>
                    <a:lstStyle/>
                    <a:p>
                      <a:pPr algn="ctr"/>
                      <a:r>
                        <a:rPr lang="en-US" sz="2400" smtClean="0">
                          <a:latin typeface="Times New Roman" panose="02020603050405020304" pitchFamily="18" charset="0"/>
                          <a:cs typeface="Times New Roman" panose="02020603050405020304" pitchFamily="18" charset="0"/>
                        </a:rPr>
                        <a:t>D</a:t>
                      </a:r>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Anh Q đã vi phạm pháp luật về cấm tổ chức đánh bạc, điều này là vi phạm pháp luật hình sự.</a:t>
                      </a:r>
                    </a:p>
                    <a:p>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=&gt; Trách nhiệm hình sự</a:t>
                      </a:r>
                    </a:p>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42089631"/>
                  </a:ext>
                </a:extLst>
              </a:tr>
            </a:tbl>
          </a:graphicData>
        </a:graphic>
      </p:graphicFrame>
    </p:spTree>
    <p:extLst>
      <p:ext uri="{BB962C8B-B14F-4D97-AF65-F5344CB8AC3E}">
        <p14:creationId xmlns:p14="http://schemas.microsoft.com/office/powerpoint/2010/main" val="3712731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592667"/>
            <a:ext cx="4521200" cy="62653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a. Chị M phải chịu trách nhiệm dân sự do vi phạm hợp đồng vay tiền với anh K.</a:t>
            </a:r>
            <a:endParaRPr lang="en-US" sz="20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Cụ thể: chị M đã không thực hiện nghĩa vụ hoàn trả số tiền 100 triệu đồng đúng hạn theo thỏa thuận trong hợp đồng. Theo quy định của pháp luật dân sự, anh K có quyền yêu cầu chị M hoàn trả số tiền vay và có thể khởi kiện ra tòa án nếu chị M không tự nguyện trả tiền.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4766733" y="592667"/>
            <a:ext cx="3166534" cy="62653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b. Anh Q phải chịu trách nhiệm hình sự do vi phạm nghĩa vụ quân sự và trộm cắp tài sản.</a:t>
            </a:r>
            <a:endParaRPr lang="en-US" sz="20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Cụ thể: anh Q không đi khám sức khoẻ nghĩa vụ quân sự và rời khỏi nơi cư trú và anh ta đã thực hiện hành vi trộm cắp tài sản với giá trị 5 triệu đồng.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8077200" y="592667"/>
            <a:ext cx="4114799" cy="62653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c. Gia đình ông D phải chịu trách nhiệm hành chính do vi phạm quy định về bảo vệ môi trường.</a:t>
            </a:r>
            <a:endParaRPr lang="en-US" sz="20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Cụ thể: hành vi không thực hiện thu gom và phân loại rác thải sinh hoạt theo quy định, cũng như bỏ rác thải ra khu vực cấm, vi phạm các quy định về quản lý rác thải và bảo vệ môi trường. Theo pháp luật về bảo vệ môi trường, gia đình ông D có thể bị xử phạt hành chính với các hình thức phạt tiền, buộc thực hiện các biện pháp khắc phục hậu quả hoặc các biện pháp xử lý khác theo quy định.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826933" y="33867"/>
            <a:ext cx="4944533" cy="5926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Bài tập 2/sgk-56</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9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6933" y="33867"/>
            <a:ext cx="4944533" cy="5926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Bài tập 3/sgk-57</a:t>
            </a:r>
            <a:endParaRPr lang="en-US" sz="2400" b="1">
              <a:latin typeface="Times New Roman" panose="02020603050405020304" pitchFamily="18" charset="0"/>
              <a:cs typeface="Times New Roman" panose="02020603050405020304" pitchFamily="18" charset="0"/>
            </a:endParaRPr>
          </a:p>
        </p:txBody>
      </p:sp>
      <p:sp>
        <p:nvSpPr>
          <p:cNvPr id="3" name="TextBox 2"/>
          <p:cNvSpPr txBox="1"/>
          <p:nvPr/>
        </p:nvSpPr>
        <p:spPr>
          <a:xfrm>
            <a:off x="660401" y="982133"/>
            <a:ext cx="11091332" cy="3234283"/>
          </a:xfrm>
          <a:prstGeom prst="rect">
            <a:avLst/>
          </a:prstGeom>
          <a:noFill/>
        </p:spPr>
        <p:txBody>
          <a:bodyPr wrap="square" rtlCol="0">
            <a:spAutoFit/>
          </a:bodyPr>
          <a:lstStyle/>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a. Nhận xét hành vi, việc làm của các thành viên trong gia đình K</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 Bố K có ý thức tuân thủ pháp luật. Ông đã kiểm tra và phát hiện ra nguồn gốc không rõ ràng của một số hoa quả trong cửa hàng. Việc lựa chọn các hàng hoá có nguồn gốc rõ ràng để đảm bảo chất lượng và an toàn cho người tiêu dùng là rất quan trọng. Điều này thể hiện sự quan tâm đến sức khoẻ của khách hàng và uy tín của cửa hàng.</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 Mẹ K có quan điểm chưa đúng, đây là quan điểm có thể dẫn đến hành vi vi phạm pháp luật. Việc lo lắng về lợi nhuận không nên đặt lên trên sự an toàn và chất lượng của sản phẩm. Mẹ K cần cân nhắc kỹ lưỡng giữa lợi ích kinh tế và trách nhiệm với khách hàng.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60400" y="4216416"/>
            <a:ext cx="10871199" cy="2443939"/>
          </a:xfrm>
          <a:prstGeom prst="rect">
            <a:avLst/>
          </a:prstGeom>
          <a:noFill/>
        </p:spPr>
        <p:txBody>
          <a:bodyPr wrap="square" rtlCol="0">
            <a:spAutoFit/>
          </a:bodyPr>
          <a:lstStyle/>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b. Nếu là K, em sẽ:</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 Giải thích để mẹ hiểu rằng suy nghĩ của mẹ là vi phạm quy định của pháp luật trong hoạt động thương mại, đồng thời việc làm này cũng sẽ ảnh hưởng đến uy tín của cửa hàng</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 Khuyên mẹ trình báo cơ quan chức năng để có biện pháp tiêu huỷ số hàng hoá không rõ nguồn gốc đó</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60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254000"/>
            <a:ext cx="12192000" cy="14901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15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C</a:t>
            </a:r>
            <a:r>
              <a:rPr lang="en-US" sz="2000" smtClean="0">
                <a:latin typeface="Times New Roman" panose="02020603050405020304" pitchFamily="18" charset="0"/>
                <a:ea typeface="Calibri" panose="020F0502020204030204" pitchFamily="34" charset="0"/>
                <a:cs typeface="Times New Roman" panose="02020603050405020304" pitchFamily="18" charset="0"/>
              </a:rPr>
              <a:t>hia </a:t>
            </a:r>
            <a:r>
              <a:rPr lang="en-US" sz="2000">
                <a:latin typeface="Times New Roman" panose="02020603050405020304" pitchFamily="18" charset="0"/>
                <a:ea typeface="Calibri" panose="020F0502020204030204" pitchFamily="34" charset="0"/>
                <a:cs typeface="Times New Roman" panose="02020603050405020304" pitchFamily="18" charset="0"/>
              </a:rPr>
              <a:t>lớp thành 4 nhóm thực hiện nhiệm vụ</a:t>
            </a:r>
            <a:endParaRPr lang="en-US" sz="20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Thiết kế áp phích về một số hành vi vi phạm luật giao thông đường bộ phổ biến của học sinh và rút ra bài học cho bản thân</a:t>
            </a:r>
            <a:r>
              <a:rPr lang="en-US" sz="200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en-US" sz="2000" smtClean="0">
                <a:effectLst/>
                <a:latin typeface="Times New Roman" panose="02020603050405020304" pitchFamily="18" charset="0"/>
                <a:ea typeface="Calibri" panose="020F0502020204030204" pitchFamily="34" charset="0"/>
                <a:cs typeface="Times New Roman" panose="02020603050405020304" pitchFamily="18" charset="0"/>
              </a:rPr>
              <a:t>Thời gian nộp sản phẩm: Tiết học của tuần sau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37243678"/>
              </p:ext>
            </p:extLst>
          </p:nvPr>
        </p:nvGraphicFramePr>
        <p:xfrm>
          <a:off x="355601" y="2607270"/>
          <a:ext cx="11582398" cy="3962865"/>
        </p:xfrm>
        <a:graphic>
          <a:graphicData uri="http://schemas.openxmlformats.org/drawingml/2006/table">
            <a:tbl>
              <a:tblPr firstRow="1" firstCol="1" bandRow="1"/>
              <a:tblGrid>
                <a:gridCol w="7888258">
                  <a:extLst>
                    <a:ext uri="{9D8B030D-6E8A-4147-A177-3AD203B41FA5}">
                      <a16:colId xmlns:a16="http://schemas.microsoft.com/office/drawing/2014/main" val="2034440369"/>
                    </a:ext>
                  </a:extLst>
                </a:gridCol>
                <a:gridCol w="1510593">
                  <a:extLst>
                    <a:ext uri="{9D8B030D-6E8A-4147-A177-3AD203B41FA5}">
                      <a16:colId xmlns:a16="http://schemas.microsoft.com/office/drawing/2014/main" val="4277502723"/>
                    </a:ext>
                  </a:extLst>
                </a:gridCol>
                <a:gridCol w="2183547">
                  <a:extLst>
                    <a:ext uri="{9D8B030D-6E8A-4147-A177-3AD203B41FA5}">
                      <a16:colId xmlns:a16="http://schemas.microsoft.com/office/drawing/2014/main" val="367857008"/>
                    </a:ext>
                  </a:extLst>
                </a:gridCol>
              </a:tblGrid>
              <a:tr h="792573">
                <a:tc>
                  <a:txBody>
                    <a:bodyPr/>
                    <a:lstStyle/>
                    <a:p>
                      <a:pPr algn="ct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Tổng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775156"/>
                  </a:ext>
                </a:extLst>
              </a:tr>
              <a:tr h="792573">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Trình bày bố cục hợp lí, bắt mắt, sáng tạo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510860"/>
                  </a:ext>
                </a:extLst>
              </a:tr>
              <a:tr h="792573">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Nội dung phù hợp, đúng chủ đề</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097357"/>
                  </a:ext>
                </a:extLst>
              </a:tr>
              <a:tr h="792573">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Bài học rút ra đảm bảo, ý nghĩa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845103"/>
                  </a:ext>
                </a:extLst>
              </a:tr>
              <a:tr h="792573">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Tổng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834532"/>
                  </a:ext>
                </a:extLst>
              </a:tr>
            </a:tbl>
          </a:graphicData>
        </a:graphic>
      </p:graphicFrame>
      <p:sp>
        <p:nvSpPr>
          <p:cNvPr id="4" name="TextBox 3"/>
          <p:cNvSpPr txBox="1"/>
          <p:nvPr/>
        </p:nvSpPr>
        <p:spPr>
          <a:xfrm>
            <a:off x="4064000" y="1944868"/>
            <a:ext cx="4301066"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BẢNG TIÊU CHÍ ĐÁNH GIÁ</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59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25288" t="42523" r="15461" b="12237"/>
          <a:stretch/>
        </p:blipFill>
        <p:spPr bwMode="auto">
          <a:xfrm>
            <a:off x="0" y="152400"/>
            <a:ext cx="12191999" cy="4032250"/>
          </a:xfrm>
          <a:prstGeom prst="rect">
            <a:avLst/>
          </a:prstGeom>
          <a:ln>
            <a:noFill/>
          </a:ln>
          <a:extLst>
            <a:ext uri="{53640926-AAD7-44D8-BBD7-CCE9431645EC}">
              <a14:shadowObscured xmlns:a14="http://schemas.microsoft.com/office/drawing/2010/main"/>
            </a:ext>
          </a:extLst>
        </p:spPr>
      </p:pic>
      <p:sp>
        <p:nvSpPr>
          <p:cNvPr id="3" name="Cloud Callout 2"/>
          <p:cNvSpPr/>
          <p:nvPr/>
        </p:nvSpPr>
        <p:spPr>
          <a:xfrm>
            <a:off x="2590799" y="4184651"/>
            <a:ext cx="9465733" cy="2487082"/>
          </a:xfrm>
          <a:prstGeom prst="cloudCallout">
            <a:avLst>
              <a:gd name="adj1" fmla="val -54918"/>
              <a:gd name="adj2" fmla="val -50275"/>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07000"/>
              </a:lnSpc>
              <a:spcAft>
                <a:spcPts val="800"/>
              </a:spcAft>
            </a:pPr>
            <a:r>
              <a:rPr lang="en-US" sz="2400" b="1" i="1">
                <a:latin typeface="Times New Roman" panose="02020603050405020304" pitchFamily="18" charset="0"/>
                <a:ea typeface="Times New Roman" panose="02020603050405020304" pitchFamily="18" charset="0"/>
                <a:cs typeface="Times New Roman" panose="02020603050405020304" pitchFamily="18" charset="0"/>
              </a:rPr>
              <a:t>Em hãy quan sát các bức tranh dưới đây và chỉ ra hành vi vi phạm pháp luật của các chủ </a:t>
            </a:r>
            <a:r>
              <a:rPr lang="en-US" sz="2400" b="1" i="1" smtClean="0">
                <a:latin typeface="Times New Roman" panose="02020603050405020304" pitchFamily="18" charset="0"/>
                <a:ea typeface="Times New Roman" panose="02020603050405020304" pitchFamily="18" charset="0"/>
                <a:cs typeface="Times New Roman" panose="02020603050405020304" pitchFamily="18" charset="0"/>
              </a:rPr>
              <a:t>thể?</a:t>
            </a:r>
            <a:endParaRPr lang="en-US" sz="2400" i="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85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31333" y="0"/>
            <a:ext cx="10634134" cy="44365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mtClean="0">
              <a:solidFill>
                <a:schemeClr val="bg2">
                  <a:lumMod val="10000"/>
                </a:schemeClr>
              </a:solidFill>
            </a:endParaRPr>
          </a:p>
          <a:p>
            <a:pPr algn="ctr"/>
            <a:endParaRPr lang="en-US">
              <a:solidFill>
                <a:schemeClr val="bg2">
                  <a:lumMod val="10000"/>
                </a:schemeClr>
              </a:solidFill>
            </a:endParaRPr>
          </a:p>
          <a:p>
            <a:pPr algn="ctr"/>
            <a:endParaRPr lang="en-US" sz="2000" smtClean="0">
              <a:solidFill>
                <a:schemeClr val="bg2">
                  <a:lumMod val="10000"/>
                </a:schemeClr>
              </a:solidFill>
              <a:latin typeface="Times New Roman" panose="02020603050405020304" pitchFamily="18" charset="0"/>
              <a:cs typeface="Times New Roman" panose="02020603050405020304" pitchFamily="18" charset="0"/>
            </a:endParaRPr>
          </a:p>
          <a:p>
            <a:pPr algn="ctr"/>
            <a:r>
              <a:rPr lang="en-US" sz="2000" b="1" smtClean="0">
                <a:solidFill>
                  <a:schemeClr val="bg2">
                    <a:lumMod val="10000"/>
                  </a:schemeClr>
                </a:solidFill>
                <a:latin typeface="Times New Roman" panose="02020603050405020304" pitchFamily="18" charset="0"/>
                <a:cs typeface="Times New Roman" panose="02020603050405020304" pitchFamily="18" charset="0"/>
              </a:rPr>
              <a:t>Thảo luận nhóm</a:t>
            </a:r>
          </a:p>
          <a:p>
            <a:pPr algn="ctr"/>
            <a:r>
              <a:rPr lang="en-US" sz="2000" b="1" smtClean="0">
                <a:solidFill>
                  <a:schemeClr val="bg2">
                    <a:lumMod val="10000"/>
                  </a:schemeClr>
                </a:solidFill>
                <a:latin typeface="Times New Roman" panose="02020603050405020304" pitchFamily="18" charset="0"/>
                <a:cs typeface="Times New Roman" panose="02020603050405020304" pitchFamily="18" charset="0"/>
              </a:rPr>
              <a:t>Kĩ thuật mảnh ghép</a:t>
            </a:r>
          </a:p>
          <a:p>
            <a:pPr>
              <a:lnSpc>
                <a:spcPct val="107000"/>
              </a:lnSpc>
              <a:spcAft>
                <a:spcPts val="800"/>
              </a:spcAft>
            </a:pPr>
            <a:r>
              <a:rPr lang="en-US" sz="2000" b="1" smtClean="0">
                <a:solidFill>
                  <a:schemeClr val="bg2">
                    <a:lumMod val="10000"/>
                  </a:schemeClr>
                </a:solidFill>
                <a:latin typeface="Times New Roman" panose="02020603050405020304" pitchFamily="18" charset="0"/>
                <a:cs typeface="Times New Roman" panose="02020603050405020304" pitchFamily="18" charset="0"/>
              </a:rPr>
              <a:t>Vòng 1: 3 phút</a:t>
            </a:r>
          </a:p>
          <a:p>
            <a:pPr>
              <a:lnSpc>
                <a:spcPct val="107000"/>
              </a:lnSpc>
              <a:spcAft>
                <a:spcPts val="800"/>
              </a:spcAft>
            </a:pPr>
            <a:r>
              <a:rPr lang="en-US" sz="200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a:t>
            </a: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1: Nghiên cứu TH 1</a:t>
            </a:r>
            <a:endParaRPr lang="en-US" sz="2000" smtClean="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2: Nghiên cứu TH 2</a:t>
            </a:r>
            <a:endParaRPr lang="en-US" sz="2000" smtClean="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3: Nghiên cứu TH 3</a:t>
            </a:r>
            <a:endParaRPr lang="en-US" sz="2000" smtClean="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4: Nghiên cứu TH 4</a:t>
            </a:r>
            <a:endParaRPr lang="en-US" sz="2000" smtClean="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Các nhóm tự đánh số thứ tự cho thành viên nhóm mình từ 1-4 và lặp </a:t>
            </a:r>
            <a:r>
              <a:rPr lang="en-US" sz="200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lại</a:t>
            </a:r>
          </a:p>
          <a:p>
            <a:pPr>
              <a:lnSpc>
                <a:spcPct val="107000"/>
              </a:lnSpc>
              <a:spcAft>
                <a:spcPts val="800"/>
              </a:spcAft>
            </a:pPr>
            <a:r>
              <a:rPr lang="en-US" sz="2000" b="1"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Vòng 2: 5 phút</a:t>
            </a:r>
          </a:p>
          <a:p>
            <a:pPr>
              <a:lnSpc>
                <a:spcPct val="107000"/>
              </a:lnSpc>
              <a:spcAft>
                <a:spcPts val="800"/>
              </a:spcAft>
            </a:pPr>
            <a:r>
              <a:rPr lang="en-US" sz="200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Các thành viên có số thứ tự giống nhau sẽ về 1 nhóm (Sao cho mỗi nhóm đủ các thành viên gộp lại của nhóm 1,2,3,4 trong vòng 1). Tổng 4 nhóm để trao đổi chia sẻ phủ kín PHT. </a:t>
            </a:r>
            <a:endParaRPr lang="en-US" sz="2000" smtClean="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a:solidFill>
                <a:schemeClr val="bg2">
                  <a:lumMod val="1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13869170"/>
              </p:ext>
            </p:extLst>
          </p:nvPr>
        </p:nvGraphicFramePr>
        <p:xfrm>
          <a:off x="1375409" y="4569511"/>
          <a:ext cx="9326457" cy="1860550"/>
        </p:xfrm>
        <a:graphic>
          <a:graphicData uri="http://schemas.openxmlformats.org/drawingml/2006/table">
            <a:tbl>
              <a:tblPr firstRow="1" firstCol="1" bandRow="1"/>
              <a:tblGrid>
                <a:gridCol w="2344007">
                  <a:extLst>
                    <a:ext uri="{9D8B030D-6E8A-4147-A177-3AD203B41FA5}">
                      <a16:colId xmlns:a16="http://schemas.microsoft.com/office/drawing/2014/main" val="3793890626"/>
                    </a:ext>
                  </a:extLst>
                </a:gridCol>
                <a:gridCol w="3719606">
                  <a:extLst>
                    <a:ext uri="{9D8B030D-6E8A-4147-A177-3AD203B41FA5}">
                      <a16:colId xmlns:a16="http://schemas.microsoft.com/office/drawing/2014/main" val="1035757368"/>
                    </a:ext>
                  </a:extLst>
                </a:gridCol>
                <a:gridCol w="3262844">
                  <a:extLst>
                    <a:ext uri="{9D8B030D-6E8A-4147-A177-3AD203B41FA5}">
                      <a16:colId xmlns:a16="http://schemas.microsoft.com/office/drawing/2014/main" val="1156342701"/>
                    </a:ext>
                  </a:extLst>
                </a:gridCol>
              </a:tblGrid>
              <a:tr h="366258">
                <a:tc>
                  <a:txBody>
                    <a:bodyPr/>
                    <a:lstStyle/>
                    <a:p>
                      <a:pPr algn="ctr">
                        <a:lnSpc>
                          <a:spcPct val="107000"/>
                        </a:lnSpc>
                        <a:spcAft>
                          <a:spcPts val="0"/>
                        </a:spcAft>
                      </a:pPr>
                      <a:r>
                        <a:rPr lang="en-US" sz="24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Tình huống</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Dấu hiệu vi phạm PL</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Hành vi vi phạm PL</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736925"/>
                  </a:ext>
                </a:extLst>
              </a:tr>
              <a:tr h="366258">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1</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008528"/>
                  </a:ext>
                </a:extLst>
              </a:tr>
              <a:tr h="366258">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2</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175530"/>
                  </a:ext>
                </a:extLst>
              </a:tr>
              <a:tr h="366258">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3</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623585"/>
                  </a:ext>
                </a:extLst>
              </a:tr>
              <a:tr h="366258">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4</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51300"/>
                  </a:ext>
                </a:extLst>
              </a:tr>
            </a:tbl>
          </a:graphicData>
        </a:graphic>
      </p:graphicFrame>
    </p:spTree>
    <p:extLst>
      <p:ext uri="{BB962C8B-B14F-4D97-AF65-F5344CB8AC3E}">
        <p14:creationId xmlns:p14="http://schemas.microsoft.com/office/powerpoint/2010/main" val="10858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5948507"/>
              </p:ext>
            </p:extLst>
          </p:nvPr>
        </p:nvGraphicFramePr>
        <p:xfrm>
          <a:off x="0" y="0"/>
          <a:ext cx="12192000" cy="6858000"/>
        </p:xfrm>
        <a:graphic>
          <a:graphicData uri="http://schemas.openxmlformats.org/drawingml/2006/table">
            <a:tbl>
              <a:tblPr firstRow="1" firstCol="1" bandRow="1">
                <a:tableStyleId>{5940675A-B579-460E-94D1-54222C63F5DA}</a:tableStyleId>
              </a:tblPr>
              <a:tblGrid>
                <a:gridCol w="1076340">
                  <a:extLst>
                    <a:ext uri="{9D8B030D-6E8A-4147-A177-3AD203B41FA5}">
                      <a16:colId xmlns:a16="http://schemas.microsoft.com/office/drawing/2014/main" val="4277766679"/>
                    </a:ext>
                  </a:extLst>
                </a:gridCol>
                <a:gridCol w="4520630">
                  <a:extLst>
                    <a:ext uri="{9D8B030D-6E8A-4147-A177-3AD203B41FA5}">
                      <a16:colId xmlns:a16="http://schemas.microsoft.com/office/drawing/2014/main" val="996540279"/>
                    </a:ext>
                  </a:extLst>
                </a:gridCol>
                <a:gridCol w="6595030">
                  <a:extLst>
                    <a:ext uri="{9D8B030D-6E8A-4147-A177-3AD203B41FA5}">
                      <a16:colId xmlns:a16="http://schemas.microsoft.com/office/drawing/2014/main" val="2891519392"/>
                    </a:ext>
                  </a:extLst>
                </a:gridCol>
              </a:tblGrid>
              <a:tr h="698500">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Tình huống</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Dấu hiệu vi phạm PL</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Hành vi vi phạm PL</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337745"/>
                  </a:ext>
                </a:extLst>
              </a:tr>
              <a:tr h="1421701">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1</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nguy hiểm cho xã hội, có lỗi, được quy định trong Bộ luật Hình sự.</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của anh K là hành vi đánh nhau, gây thương tích cho anh V và một số người khác. Anh V bị thương tích 12%</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=&gt; Vi phạm hình sự</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501154"/>
                  </a:ext>
                </a:extLst>
              </a:tr>
              <a:tr h="1532797">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2</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vi phạm các quy tắc về tài sản và quan hệ nhân thân.</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của anh M là vi phạm nội dung hợp đồng thuê nhà với ông P. Anh M đã thay đổi kết cấu ngôi nhà mà không xin phép ông P.</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=&gt; Vi phạm dân sự</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261317"/>
                  </a:ext>
                </a:extLst>
              </a:tr>
              <a:tr h="1783301">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3</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vi phạm các quy tắc lao động, công vụ nhà nước, được pháp luật lao động và hành chính bảo vệ</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của anh T là vi phạm nội quy của công ty A (đi làm muộn và không mặc áo bảo hộ lao động).</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=&gt; Vi phạm kỉ luật</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176941"/>
                  </a:ext>
                </a:extLst>
              </a:tr>
              <a:tr h="1421701">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4</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vi phạm các quy tắc quản lý hành chính, có mức độ nguy hiểm thấp hơn tội phạm.</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của H là không cài quai mũ bảo hiểm, vượt đèn đỏ, phóng nhanh, vượt ẩu khi tham gia giao thông.</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200">
                          <a:solidFill>
                            <a:schemeClr val="bg2">
                              <a:lumMod val="10000"/>
                            </a:schemeClr>
                          </a:solidFill>
                          <a:effectLst/>
                          <a:latin typeface="Times New Roman" panose="02020603050405020304" pitchFamily="18" charset="0"/>
                          <a:cs typeface="Times New Roman" panose="02020603050405020304" pitchFamily="18" charset="0"/>
                        </a:rPr>
                        <a:t> Vi phạm hành chính</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934076"/>
                  </a:ext>
                </a:extLst>
              </a:tr>
            </a:tbl>
          </a:graphicData>
        </a:graphic>
      </p:graphicFrame>
    </p:spTree>
    <p:extLst>
      <p:ext uri="{BB962C8B-B14F-4D97-AF65-F5344CB8AC3E}">
        <p14:creationId xmlns:p14="http://schemas.microsoft.com/office/powerpoint/2010/main" val="3332571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9" name="Freeform 7"/>
          <p:cNvSpPr>
            <a:spLocks/>
          </p:cNvSpPr>
          <p:nvPr/>
        </p:nvSpPr>
        <p:spPr bwMode="auto">
          <a:xfrm>
            <a:off x="2590800" y="838200"/>
            <a:ext cx="1219200" cy="1295400"/>
          </a:xfrm>
          <a:custGeom>
            <a:avLst/>
            <a:gdLst>
              <a:gd name="T0" fmla="*/ 1219200 w 336"/>
              <a:gd name="T1" fmla="*/ 0 h 960"/>
              <a:gd name="T2" fmla="*/ 0 w 336"/>
              <a:gd name="T3" fmla="*/ 0 h 960"/>
              <a:gd name="T4" fmla="*/ 0 w 336"/>
              <a:gd name="T5" fmla="*/ 1295400 h 960"/>
              <a:gd name="T6" fmla="*/ 0 60000 65536"/>
              <a:gd name="T7" fmla="*/ 0 60000 65536"/>
              <a:gd name="T8" fmla="*/ 0 60000 65536"/>
              <a:gd name="T9" fmla="*/ 0 w 336"/>
              <a:gd name="T10" fmla="*/ 0 h 960"/>
              <a:gd name="T11" fmla="*/ 336 w 336"/>
              <a:gd name="T12" fmla="*/ 960 h 960"/>
            </a:gdLst>
            <a:ahLst/>
            <a:cxnLst>
              <a:cxn ang="T6">
                <a:pos x="T0" y="T1"/>
              </a:cxn>
              <a:cxn ang="T7">
                <a:pos x="T2" y="T3"/>
              </a:cxn>
              <a:cxn ang="T8">
                <a:pos x="T4" y="T5"/>
              </a:cxn>
            </a:cxnLst>
            <a:rect l="T9" t="T10" r="T11" b="T12"/>
            <a:pathLst>
              <a:path w="336" h="960">
                <a:moveTo>
                  <a:pt x="336" y="0"/>
                </a:moveTo>
                <a:lnTo>
                  <a:pt x="0" y="0"/>
                </a:lnTo>
                <a:lnTo>
                  <a:pt x="0" y="96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0" name="Freeform 8"/>
          <p:cNvSpPr>
            <a:spLocks/>
          </p:cNvSpPr>
          <p:nvPr/>
        </p:nvSpPr>
        <p:spPr bwMode="auto">
          <a:xfrm>
            <a:off x="9144000" y="914400"/>
            <a:ext cx="533400" cy="1219200"/>
          </a:xfrm>
          <a:custGeom>
            <a:avLst/>
            <a:gdLst>
              <a:gd name="T0" fmla="*/ 0 w 144"/>
              <a:gd name="T1" fmla="*/ 0 h 864"/>
              <a:gd name="T2" fmla="*/ 533400 w 144"/>
              <a:gd name="T3" fmla="*/ 0 h 864"/>
              <a:gd name="T4" fmla="*/ 533400 w 144"/>
              <a:gd name="T5" fmla="*/ 1219200 h 864"/>
              <a:gd name="T6" fmla="*/ 0 60000 65536"/>
              <a:gd name="T7" fmla="*/ 0 60000 65536"/>
              <a:gd name="T8" fmla="*/ 0 60000 65536"/>
              <a:gd name="T9" fmla="*/ 0 w 144"/>
              <a:gd name="T10" fmla="*/ 0 h 864"/>
              <a:gd name="T11" fmla="*/ 144 w 144"/>
              <a:gd name="T12" fmla="*/ 864 h 864"/>
            </a:gdLst>
            <a:ahLst/>
            <a:cxnLst>
              <a:cxn ang="T6">
                <a:pos x="T0" y="T1"/>
              </a:cxn>
              <a:cxn ang="T7">
                <a:pos x="T2" y="T3"/>
              </a:cxn>
              <a:cxn ang="T8">
                <a:pos x="T4" y="T5"/>
              </a:cxn>
            </a:cxnLst>
            <a:rect l="T9" t="T10" r="T11" b="T12"/>
            <a:pathLst>
              <a:path w="144" h="864">
                <a:moveTo>
                  <a:pt x="0" y="0"/>
                </a:moveTo>
                <a:lnTo>
                  <a:pt x="144" y="0"/>
                </a:lnTo>
                <a:lnTo>
                  <a:pt x="144" y="864"/>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1" name="Line 9"/>
          <p:cNvSpPr>
            <a:spLocks noChangeShapeType="1"/>
          </p:cNvSpPr>
          <p:nvPr/>
        </p:nvSpPr>
        <p:spPr bwMode="auto">
          <a:xfrm>
            <a:off x="5181600" y="1447800"/>
            <a:ext cx="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2" name="Line 10"/>
          <p:cNvSpPr>
            <a:spLocks noChangeShapeType="1"/>
          </p:cNvSpPr>
          <p:nvPr/>
        </p:nvSpPr>
        <p:spPr bwMode="auto">
          <a:xfrm>
            <a:off x="7391400" y="1447800"/>
            <a:ext cx="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76806" name="Text Box 16"/>
          <p:cNvSpPr txBox="1">
            <a:spLocks noChangeArrowheads="1"/>
          </p:cNvSpPr>
          <p:nvPr/>
        </p:nvSpPr>
        <p:spPr bwMode="auto">
          <a:xfrm>
            <a:off x="2057400" y="2438401"/>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 name="Group 34"/>
          <p:cNvGrpSpPr>
            <a:grpSpLocks/>
          </p:cNvGrpSpPr>
          <p:nvPr/>
        </p:nvGrpSpPr>
        <p:grpSpPr bwMode="auto">
          <a:xfrm>
            <a:off x="1524000" y="2133600"/>
            <a:ext cx="2286000" cy="1524000"/>
            <a:chOff x="0" y="1344"/>
            <a:chExt cx="1488" cy="960"/>
          </a:xfrm>
        </p:grpSpPr>
        <p:sp>
          <p:nvSpPr>
            <p:cNvPr id="76820" name="Rectangle 3"/>
            <p:cNvSpPr>
              <a:spLocks noChangeArrowheads="1"/>
            </p:cNvSpPr>
            <p:nvPr/>
          </p:nvSpPr>
          <p:spPr bwMode="auto">
            <a:xfrm>
              <a:off x="0" y="1344"/>
              <a:ext cx="1488" cy="960"/>
            </a:xfrm>
            <a:prstGeom prst="rect">
              <a:avLst/>
            </a:prstGeom>
            <a:solidFill>
              <a:srgbClr val="00FFFF"/>
            </a:solidFill>
            <a:ln w="38100" cmpd="dbl">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821" name="Text Box 17"/>
            <p:cNvSpPr txBox="1">
              <a:spLocks noChangeArrowheads="1"/>
            </p:cNvSpPr>
            <p:nvPr/>
          </p:nvSpPr>
          <p:spPr bwMode="auto">
            <a:xfrm>
              <a:off x="0" y="1632"/>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LÀ HÀNH VI</a:t>
              </a:r>
            </a:p>
          </p:txBody>
        </p:sp>
      </p:grpSp>
      <p:sp>
        <p:nvSpPr>
          <p:cNvPr id="76808" name="Text Box 19"/>
          <p:cNvSpPr txBox="1">
            <a:spLocks noChangeArrowheads="1"/>
          </p:cNvSpPr>
          <p:nvPr/>
        </p:nvSpPr>
        <p:spPr bwMode="auto">
          <a:xfrm>
            <a:off x="5051425" y="2887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09" name="Rectangle 25"/>
          <p:cNvSpPr>
            <a:spLocks noChangeArrowheads="1"/>
          </p:cNvSpPr>
          <p:nvPr/>
        </p:nvSpPr>
        <p:spPr bwMode="auto">
          <a:xfrm>
            <a:off x="3124200" y="381000"/>
            <a:ext cx="6019800" cy="1066800"/>
          </a:xfrm>
          <a:prstGeom prst="rect">
            <a:avLst/>
          </a:prstGeom>
          <a:solidFill>
            <a:srgbClr val="FFFF99"/>
          </a:solidFill>
          <a:ln w="57150" cmpd="thinThick">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1. VI PHẠM PHÁP LUẬT</a:t>
            </a:r>
          </a:p>
        </p:txBody>
      </p:sp>
      <p:sp>
        <p:nvSpPr>
          <p:cNvPr id="259098" name="Rectangle 26"/>
          <p:cNvSpPr>
            <a:spLocks noChangeArrowheads="1"/>
          </p:cNvSpPr>
          <p:nvPr/>
        </p:nvSpPr>
        <p:spPr bwMode="auto">
          <a:xfrm>
            <a:off x="4038600" y="2133600"/>
            <a:ext cx="2095500" cy="1524000"/>
          </a:xfrm>
          <a:prstGeom prst="rect">
            <a:avLst/>
          </a:prstGeom>
          <a:solidFill>
            <a:srgbClr val="00FFFF"/>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TRÁI </a:t>
            </a:r>
            <a:b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b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PHÁP LUẬT</a:t>
            </a:r>
          </a:p>
        </p:txBody>
      </p:sp>
      <p:sp>
        <p:nvSpPr>
          <p:cNvPr id="259099" name="Rectangle 27"/>
          <p:cNvSpPr>
            <a:spLocks noChangeArrowheads="1"/>
          </p:cNvSpPr>
          <p:nvPr/>
        </p:nvSpPr>
        <p:spPr bwMode="auto">
          <a:xfrm>
            <a:off x="6324600" y="2133600"/>
            <a:ext cx="1981200" cy="1524000"/>
          </a:xfrm>
          <a:prstGeom prst="rect">
            <a:avLst/>
          </a:prstGeom>
          <a:solidFill>
            <a:srgbClr val="00FFFF"/>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CÓ LỖI</a:t>
            </a:r>
          </a:p>
        </p:txBody>
      </p:sp>
      <p:sp>
        <p:nvSpPr>
          <p:cNvPr id="259100" name="Rectangle 28"/>
          <p:cNvSpPr>
            <a:spLocks noChangeArrowheads="1"/>
          </p:cNvSpPr>
          <p:nvPr/>
        </p:nvSpPr>
        <p:spPr bwMode="auto">
          <a:xfrm>
            <a:off x="8458200" y="2133600"/>
            <a:ext cx="2209800" cy="1524000"/>
          </a:xfrm>
          <a:prstGeom prst="rect">
            <a:avLst/>
          </a:prstGeom>
          <a:solidFill>
            <a:srgbClr val="00FFFF"/>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DO NGƯỜI CÓ NĂNG LỰC TRÁCH NHIỆM PHÁP LÝ THỰC HIỆN.</a:t>
            </a:r>
          </a:p>
        </p:txBody>
      </p:sp>
      <p:grpSp>
        <p:nvGrpSpPr>
          <p:cNvPr id="3" name="Group 33"/>
          <p:cNvGrpSpPr>
            <a:grpSpLocks/>
          </p:cNvGrpSpPr>
          <p:nvPr/>
        </p:nvGrpSpPr>
        <p:grpSpPr bwMode="auto">
          <a:xfrm>
            <a:off x="1676705" y="4660900"/>
            <a:ext cx="1981200" cy="1548728"/>
            <a:chOff x="48" y="3112"/>
            <a:chExt cx="1248" cy="824"/>
          </a:xfrm>
          <a:solidFill>
            <a:srgbClr val="FFC000"/>
          </a:solidFill>
        </p:grpSpPr>
        <p:sp>
          <p:nvSpPr>
            <p:cNvPr id="25623" name="AutoShape 11"/>
            <p:cNvSpPr>
              <a:spLocks noChangeArrowheads="1"/>
            </p:cNvSpPr>
            <p:nvPr/>
          </p:nvSpPr>
          <p:spPr bwMode="auto">
            <a:xfrm>
              <a:off x="48" y="3112"/>
              <a:ext cx="1248" cy="824"/>
            </a:xfrm>
            <a:prstGeom prst="wedgeRectCallout">
              <a:avLst>
                <a:gd name="adj1" fmla="val 4476"/>
                <a:gd name="adj2" fmla="val -137640"/>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 </a:t>
              </a:r>
              <a:endPar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624" name="Rectangle 29"/>
            <p:cNvSpPr>
              <a:spLocks noChangeArrowheads="1"/>
            </p:cNvSpPr>
            <p:nvPr/>
          </p:nvSpPr>
          <p:spPr bwMode="auto">
            <a:xfrm>
              <a:off x="105" y="3164"/>
              <a:ext cx="1152" cy="720"/>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Times New Roman" pitchFamily="18" charset="0"/>
                  <a:ea typeface="+mn-ea"/>
                  <a:cs typeface="+mn-cs"/>
                </a:rPr>
                <a:t>-</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Bằng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hành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động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cụ</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thể</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hoặc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không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hành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động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a:t>
              </a:r>
            </a:p>
          </p:txBody>
        </p:sp>
      </p:grpSp>
      <p:grpSp>
        <p:nvGrpSpPr>
          <p:cNvPr id="4" name="Group 35"/>
          <p:cNvGrpSpPr>
            <a:grpSpLocks/>
          </p:cNvGrpSpPr>
          <p:nvPr/>
        </p:nvGrpSpPr>
        <p:grpSpPr bwMode="auto">
          <a:xfrm>
            <a:off x="3810611" y="4213860"/>
            <a:ext cx="2513991" cy="2609850"/>
            <a:chOff x="1512" y="2688"/>
            <a:chExt cx="1560" cy="1632"/>
          </a:xfrm>
          <a:solidFill>
            <a:schemeClr val="accent1">
              <a:lumMod val="60000"/>
              <a:lumOff val="40000"/>
            </a:schemeClr>
          </a:solidFill>
        </p:grpSpPr>
        <p:sp>
          <p:nvSpPr>
            <p:cNvPr id="25621" name="AutoShape 12"/>
            <p:cNvSpPr>
              <a:spLocks noChangeArrowheads="1"/>
            </p:cNvSpPr>
            <p:nvPr/>
          </p:nvSpPr>
          <p:spPr bwMode="auto">
            <a:xfrm>
              <a:off x="1512" y="2688"/>
              <a:ext cx="1560" cy="1632"/>
            </a:xfrm>
            <a:prstGeom prst="wedgeEllipseCallout">
              <a:avLst>
                <a:gd name="adj1" fmla="val 8278"/>
                <a:gd name="adj2" fmla="val -75806"/>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22" name="Rectangle 30"/>
            <p:cNvSpPr>
              <a:spLocks noChangeArrowheads="1"/>
            </p:cNvSpPr>
            <p:nvPr/>
          </p:nvSpPr>
          <p:spPr bwMode="auto">
            <a:xfrm>
              <a:off x="1653" y="2965"/>
              <a:ext cx="1275" cy="971"/>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Thực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hiện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không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đúng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những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quy</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định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PL.</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Làm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những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việc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PL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cấm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a:t>
              </a:r>
            </a:p>
          </p:txBody>
        </p:sp>
      </p:grpSp>
      <p:grpSp>
        <p:nvGrpSpPr>
          <p:cNvPr id="5" name="Group 36"/>
          <p:cNvGrpSpPr>
            <a:grpSpLocks/>
          </p:cNvGrpSpPr>
          <p:nvPr/>
        </p:nvGrpSpPr>
        <p:grpSpPr bwMode="auto">
          <a:xfrm>
            <a:off x="6319766" y="4495800"/>
            <a:ext cx="1528834" cy="1981200"/>
            <a:chOff x="3072" y="2832"/>
            <a:chExt cx="912" cy="1248"/>
          </a:xfrm>
          <a:solidFill>
            <a:schemeClr val="accent6"/>
          </a:solidFill>
        </p:grpSpPr>
        <p:sp>
          <p:nvSpPr>
            <p:cNvPr id="25619" name="AutoShape 13"/>
            <p:cNvSpPr>
              <a:spLocks noChangeArrowheads="1"/>
            </p:cNvSpPr>
            <p:nvPr/>
          </p:nvSpPr>
          <p:spPr bwMode="auto">
            <a:xfrm>
              <a:off x="3072" y="2832"/>
              <a:ext cx="912" cy="1248"/>
            </a:xfrm>
            <a:prstGeom prst="cloudCallout">
              <a:avLst>
                <a:gd name="adj1" fmla="val 29824"/>
                <a:gd name="adj2" fmla="val -85176"/>
              </a:avLst>
            </a:prstGeom>
            <a:grpFill/>
            <a:ln w="9525">
              <a:solidFill>
                <a:schemeClr val="tx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20" name="Rectangle 31"/>
            <p:cNvSpPr>
              <a:spLocks noChangeArrowheads="1"/>
            </p:cNvSpPr>
            <p:nvPr/>
          </p:nvSpPr>
          <p:spPr bwMode="auto">
            <a:xfrm>
              <a:off x="3216" y="3024"/>
              <a:ext cx="672" cy="816"/>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Lỗi</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cố</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ý</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hoặc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vô</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ý.</a:t>
              </a:r>
            </a:p>
          </p:txBody>
        </p:sp>
      </p:grpSp>
      <p:grpSp>
        <p:nvGrpSpPr>
          <p:cNvPr id="6" name="Group 37"/>
          <p:cNvGrpSpPr>
            <a:grpSpLocks/>
          </p:cNvGrpSpPr>
          <p:nvPr/>
        </p:nvGrpSpPr>
        <p:grpSpPr bwMode="auto">
          <a:xfrm>
            <a:off x="7924801" y="4660900"/>
            <a:ext cx="2770188" cy="1968500"/>
            <a:chOff x="4032" y="2936"/>
            <a:chExt cx="1745" cy="1240"/>
          </a:xfrm>
          <a:solidFill>
            <a:srgbClr val="00B050"/>
          </a:solidFill>
        </p:grpSpPr>
        <p:sp>
          <p:nvSpPr>
            <p:cNvPr id="25617" name="AutoShape 14"/>
            <p:cNvSpPr>
              <a:spLocks noChangeArrowheads="1"/>
            </p:cNvSpPr>
            <p:nvPr/>
          </p:nvSpPr>
          <p:spPr bwMode="auto">
            <a:xfrm>
              <a:off x="4032" y="2936"/>
              <a:ext cx="1728" cy="1240"/>
            </a:xfrm>
            <a:prstGeom prst="wedgeRoundRectCallout">
              <a:avLst>
                <a:gd name="adj1" fmla="val 8449"/>
                <a:gd name="adj2" fmla="val -101856"/>
                <a:gd name="adj3" fmla="val 16667"/>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18" name="Rectangle 32"/>
            <p:cNvSpPr>
              <a:spLocks noChangeArrowheads="1"/>
            </p:cNvSpPr>
            <p:nvPr/>
          </p:nvSpPr>
          <p:spPr bwMode="auto">
            <a:xfrm>
              <a:off x="4097" y="3024"/>
              <a:ext cx="1680" cy="1152"/>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Có</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khả</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năng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nhận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thức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và</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điều</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khiển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được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việc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làm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mình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(Đ-S)</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Chịu</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mọi</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trách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nhiệm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về</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hành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vi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mình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a:t>
              </a: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938" y="2790826"/>
            <a:ext cx="3175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76" y="2792414"/>
            <a:ext cx="3143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1" y="2792414"/>
            <a:ext cx="3841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6761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9079"/>
                                        </p:tgtEl>
                                        <p:attrNameLst>
                                          <p:attrName>style.visibility</p:attrName>
                                        </p:attrNameLst>
                                      </p:cBhvr>
                                      <p:to>
                                        <p:strVal val="visible"/>
                                      </p:to>
                                    </p:set>
                                    <p:animEffect transition="in" filter="strips(downLeft)">
                                      <p:cBhvr>
                                        <p:cTn id="7" dur="500"/>
                                        <p:tgtEl>
                                          <p:spTgt spid="259079"/>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59081"/>
                                        </p:tgtEl>
                                        <p:attrNameLst>
                                          <p:attrName>style.visibility</p:attrName>
                                        </p:attrNameLst>
                                      </p:cBhvr>
                                      <p:to>
                                        <p:strVal val="visible"/>
                                      </p:to>
                                    </p:set>
                                    <p:animEffect transition="in" filter="strips(downLeft)">
                                      <p:cBhvr>
                                        <p:cTn id="22" dur="500"/>
                                        <p:tgtEl>
                                          <p:spTgt spid="259081"/>
                                        </p:tgtEl>
                                      </p:cBhvr>
                                    </p:animEffect>
                                  </p:childTnLst>
                                </p:cTn>
                              </p:par>
                            </p:childTnLst>
                          </p:cTn>
                        </p:par>
                        <p:par>
                          <p:cTn id="23" fill="hold" nodeType="afterGroup">
                            <p:stCondLst>
                              <p:cond delay="500"/>
                            </p:stCondLst>
                            <p:childTnLst>
                              <p:par>
                                <p:cTn id="24" presetID="8" presetClass="entr" presetSubtype="16" fill="hold" grpId="0" nodeType="afterEffect">
                                  <p:stCondLst>
                                    <p:cond delay="0"/>
                                  </p:stCondLst>
                                  <p:childTnLst>
                                    <p:set>
                                      <p:cBhvr>
                                        <p:cTn id="25" dur="1" fill="hold">
                                          <p:stCondLst>
                                            <p:cond delay="0"/>
                                          </p:stCondLst>
                                        </p:cTn>
                                        <p:tgtEl>
                                          <p:spTgt spid="259098"/>
                                        </p:tgtEl>
                                        <p:attrNameLst>
                                          <p:attrName>style.visibility</p:attrName>
                                        </p:attrNameLst>
                                      </p:cBhvr>
                                      <p:to>
                                        <p:strVal val="visible"/>
                                      </p:to>
                                    </p:set>
                                    <p:animEffect transition="in" filter="diamond(in)">
                                      <p:cBhvr>
                                        <p:cTn id="26" dur="2000"/>
                                        <p:tgtEl>
                                          <p:spTgt spid="2590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59082"/>
                                        </p:tgtEl>
                                        <p:attrNameLst>
                                          <p:attrName>style.visibility</p:attrName>
                                        </p:attrNameLst>
                                      </p:cBhvr>
                                      <p:to>
                                        <p:strVal val="visible"/>
                                      </p:to>
                                    </p:set>
                                    <p:animEffect transition="in" filter="strips(downLeft)">
                                      <p:cBhvr>
                                        <p:cTn id="37" dur="500"/>
                                        <p:tgtEl>
                                          <p:spTgt spid="259082"/>
                                        </p:tgtEl>
                                      </p:cBhvr>
                                    </p:animEffect>
                                  </p:childTnLst>
                                </p:cTn>
                              </p:par>
                            </p:childTnLst>
                          </p:cTn>
                        </p:par>
                        <p:par>
                          <p:cTn id="38" fill="hold" nodeType="afterGroup">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259099"/>
                                        </p:tgtEl>
                                        <p:attrNameLst>
                                          <p:attrName>style.visibility</p:attrName>
                                        </p:attrNameLst>
                                      </p:cBhvr>
                                      <p:to>
                                        <p:strVal val="visible"/>
                                      </p:to>
                                    </p:set>
                                    <p:animEffect transition="in" filter="diamond(in)">
                                      <p:cBhvr>
                                        <p:cTn id="41" dur="2000"/>
                                        <p:tgtEl>
                                          <p:spTgt spid="25909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259080"/>
                                        </p:tgtEl>
                                        <p:attrNameLst>
                                          <p:attrName>style.visibility</p:attrName>
                                        </p:attrNameLst>
                                      </p:cBhvr>
                                      <p:to>
                                        <p:strVal val="visible"/>
                                      </p:to>
                                    </p:set>
                                    <p:animEffect transition="in" filter="strips(downLeft)">
                                      <p:cBhvr>
                                        <p:cTn id="52" dur="500"/>
                                        <p:tgtEl>
                                          <p:spTgt spid="259080"/>
                                        </p:tgtEl>
                                      </p:cBhvr>
                                    </p:animEffect>
                                  </p:childTnLst>
                                </p:cTn>
                              </p:par>
                            </p:childTnLst>
                          </p:cTn>
                        </p:par>
                        <p:par>
                          <p:cTn id="53" fill="hold" nodeType="afterGroup">
                            <p:stCondLst>
                              <p:cond delay="500"/>
                            </p:stCondLst>
                            <p:childTnLst>
                              <p:par>
                                <p:cTn id="54" presetID="8" presetClass="entr" presetSubtype="16" fill="hold" grpId="0" nodeType="afterEffect">
                                  <p:stCondLst>
                                    <p:cond delay="0"/>
                                  </p:stCondLst>
                                  <p:childTnLst>
                                    <p:set>
                                      <p:cBhvr>
                                        <p:cTn id="55" dur="1" fill="hold">
                                          <p:stCondLst>
                                            <p:cond delay="0"/>
                                          </p:stCondLst>
                                        </p:cTn>
                                        <p:tgtEl>
                                          <p:spTgt spid="259100"/>
                                        </p:tgtEl>
                                        <p:attrNameLst>
                                          <p:attrName>style.visibility</p:attrName>
                                        </p:attrNameLst>
                                      </p:cBhvr>
                                      <p:to>
                                        <p:strVal val="visible"/>
                                      </p:to>
                                    </p:set>
                                    <p:animEffect transition="in" filter="diamond(in)">
                                      <p:cBhvr>
                                        <p:cTn id="56" dur="2000"/>
                                        <p:tgtEl>
                                          <p:spTgt spid="25910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1026"/>
                                        </p:tgtEl>
                                        <p:attrNameLst>
                                          <p:attrName>style.visibility</p:attrName>
                                        </p:attrNameLst>
                                      </p:cBhvr>
                                      <p:to>
                                        <p:strVal val="visible"/>
                                      </p:to>
                                    </p:set>
                                    <p:animEffect transition="in" filter="barn(inVertical)">
                                      <p:cBhvr>
                                        <p:cTn id="67" dur="500"/>
                                        <p:tgtEl>
                                          <p:spTgt spid="102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1027"/>
                                        </p:tgtEl>
                                        <p:attrNameLst>
                                          <p:attrName>style.visibility</p:attrName>
                                        </p:attrNameLst>
                                      </p:cBhvr>
                                      <p:to>
                                        <p:strVal val="visible"/>
                                      </p:to>
                                    </p:set>
                                    <p:animEffect transition="in" filter="barn(inVertical)">
                                      <p:cBhvr>
                                        <p:cTn id="72" dur="500"/>
                                        <p:tgtEl>
                                          <p:spTgt spid="102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nodeType="clickEffect">
                                  <p:stCondLst>
                                    <p:cond delay="0"/>
                                  </p:stCondLst>
                                  <p:childTnLst>
                                    <p:set>
                                      <p:cBhvr>
                                        <p:cTn id="76" dur="1" fill="hold">
                                          <p:stCondLst>
                                            <p:cond delay="0"/>
                                          </p:stCondLst>
                                        </p:cTn>
                                        <p:tgtEl>
                                          <p:spTgt spid="1028"/>
                                        </p:tgtEl>
                                        <p:attrNameLst>
                                          <p:attrName>style.visibility</p:attrName>
                                        </p:attrNameLst>
                                      </p:cBhvr>
                                      <p:to>
                                        <p:strVal val="visible"/>
                                      </p:to>
                                    </p:set>
                                    <p:animEffect transition="in" filter="barn(inVertical)">
                                      <p:cBhvr>
                                        <p:cTn id="7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9" grpId="0" animBg="1"/>
      <p:bldP spid="259080" grpId="0" animBg="1"/>
      <p:bldP spid="259081" grpId="0" animBg="1"/>
      <p:bldP spid="259082" grpId="0" animBg="1"/>
      <p:bldP spid="259098" grpId="0" animBg="1"/>
      <p:bldP spid="259099" grpId="0" animBg="1"/>
      <p:bldP spid="2591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332163" y="37941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CÁC </a:t>
            </a: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hình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hành chính</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dân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831325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barn(inVertical)">
                                      <p:cBhvr>
                                        <p:cTn id="29" dur="500"/>
                                        <p:tgtEl>
                                          <p:spTgt spid="49"/>
                                        </p:tgtEl>
                                      </p:cBhvr>
                                    </p:animEffect>
                                  </p:childTnLst>
                                </p:cTn>
                              </p:par>
                              <p:par>
                                <p:cTn id="30" presetID="16" presetClass="entr" presetSubtype="21"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arn(inVertical)">
                                      <p:cBhvr>
                                        <p:cTn id="43" dur="500"/>
                                        <p:tgtEl>
                                          <p:spTgt spid="50"/>
                                        </p:tgtEl>
                                      </p:cBhvr>
                                    </p:animEffect>
                                  </p:childTnLst>
                                </p:cTn>
                              </p:par>
                              <p:par>
                                <p:cTn id="44" presetID="16" presetClass="entr" presetSubtype="21"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arn(inVertical)">
                                      <p:cBhvr>
                                        <p:cTn id="46" dur="500"/>
                                        <p:tgtEl>
                                          <p:spTgt spid="42"/>
                                        </p:tgtEl>
                                      </p:cBhvr>
                                    </p:animEffect>
                                  </p:childTnLst>
                                </p:cTn>
                              </p:par>
                              <p:par>
                                <p:cTn id="47" presetID="16" presetClass="entr" presetSubtype="2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arn(inVertical)">
                                      <p:cBhvr>
                                        <p:cTn id="49" dur="500"/>
                                        <p:tgtEl>
                                          <p:spTgt spid="4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barn(inVertical)">
                                      <p:cBhvr>
                                        <p:cTn id="57" dur="500"/>
                                        <p:tgtEl>
                                          <p:spTgt spid="51"/>
                                        </p:tgtEl>
                                      </p:cBhvr>
                                    </p:animEffect>
                                  </p:childTnLst>
                                </p:cTn>
                              </p:par>
                              <p:par>
                                <p:cTn id="58" presetID="16" presetClass="entr" presetSubtype="21"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arn(inVertical)">
                                      <p:cBhvr>
                                        <p:cTn id="60" dur="500"/>
                                        <p:tgtEl>
                                          <p:spTgt spid="44"/>
                                        </p:tgtEl>
                                      </p:cBhvr>
                                    </p:animEffect>
                                  </p:childTnLst>
                                </p:cTn>
                              </p:par>
                              <p:par>
                                <p:cTn id="61" presetID="16" presetClass="entr" presetSubtype="21"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arn(inVertical)">
                                      <p:cBhvr>
                                        <p:cTn id="68" dur="500"/>
                                        <p:tgtEl>
                                          <p:spTgt spid="3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barn(inVertical)">
                                      <p:cBhvr>
                                        <p:cTn id="71" dur="500"/>
                                        <p:tgtEl>
                                          <p:spTgt spid="52"/>
                                        </p:tgtEl>
                                      </p:cBhvr>
                                    </p:animEffect>
                                  </p:childTnLst>
                                </p:cTn>
                              </p:par>
                              <p:par>
                                <p:cTn id="72" presetID="16" presetClass="entr" presetSubtype="21"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6" presetClass="entr" presetSubtype="21"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barn(inVertical)">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275013" y="365126"/>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hình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hành chính</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dân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Là hành vi vi phạm pháp luật </a:t>
            </a:r>
            <a:r>
              <a:rPr kumimoji="0" lang="en-US" altLang="en-US" sz="2000" b="1" i="0"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nguy hiểm cho xã hội</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được quy định trong Bộ luật Hình sự.</a:t>
            </a:r>
            <a:endParaRPr kumimoji="0" lang="vi-VN"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3461049" y="4302168"/>
            <a:ext cx="1885732"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xâm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tắc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quản</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lí</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tội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31" name="Rounded Rectangle 30"/>
          <p:cNvSpPr/>
          <p:nvPr/>
        </p:nvSpPr>
        <p:spPr>
          <a:xfrm>
            <a:off x="5647212" y="4337036"/>
            <a:ext cx="2506188"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xâm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tới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quan</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hệ</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tài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sản</a:t>
            </a:r>
            <a:r>
              <a:rPr kumimoji="0" lang="en-US" sz="18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hoặc</a:t>
            </a:r>
            <a:r>
              <a:rPr kumimoji="0" lang="en-US" sz="1800" b="1" i="0" u="sng"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quan hệ nhân thân</a:t>
            </a:r>
            <a:endPar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89" y="4292702"/>
            <a:ext cx="3062063" cy="2520964"/>
          </a:xfrm>
          <a:prstGeom prst="roundRect">
            <a:avLst/>
          </a:prstGeom>
          <a:solidFill>
            <a:srgbClr val="CC99FF"/>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hành</a:t>
            </a:r>
            <a:r>
              <a:rPr kumimoji="0" lang="en-US" sz="1800" b="1"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vi vi phạm pháp luật, xâm phạm các quan hệ lao động, công vụ nhà nước,…do pháp luật lao động và pháp luật hành chính bảo vệ</a:t>
            </a:r>
            <a:endPar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991680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6" presetClass="entr" presetSubtype="21"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arn(inVertical)">
                                      <p:cBhvr>
                                        <p:cTn id="75" dur="500"/>
                                        <p:tgtEl>
                                          <p:spTgt spid="27"/>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barn(inVertical)">
                                      <p:cBhvr>
                                        <p:cTn id="78" dur="500"/>
                                        <p:tgtEl>
                                          <p:spTgt spid="33"/>
                                        </p:tgtEl>
                                      </p:cBhvr>
                                    </p:animEffect>
                                  </p:childTnLst>
                                </p:cTn>
                              </p:par>
                              <p:par>
                                <p:cTn id="79" presetID="16" presetClass="entr" presetSubtype="21"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arn(inVertical)">
                                      <p:cBhvr>
                                        <p:cTn id="81" dur="500"/>
                                        <p:tgtEl>
                                          <p:spTgt spid="30"/>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barn(inVertical)">
                                      <p:cBhvr>
                                        <p:cTn id="84" dur="500"/>
                                        <p:tgtEl>
                                          <p:spTgt spid="29"/>
                                        </p:tgtEl>
                                      </p:cBhvr>
                                    </p:animEffect>
                                  </p:childTnLst>
                                </p:cTn>
                              </p:par>
                              <p:par>
                                <p:cTn id="85" presetID="16" presetClass="entr" presetSubtype="21"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arn(inVertical)">
                                      <p:cBhvr>
                                        <p:cTn id="87" dur="500"/>
                                        <p:tgtEl>
                                          <p:spTgt spid="3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arn(inVertical)">
                                      <p:cBhvr>
                                        <p:cTn id="92" dur="500"/>
                                        <p:tgtEl>
                                          <p:spTgt spid="38"/>
                                        </p:tgtEl>
                                      </p:cBhvr>
                                    </p:animEffect>
                                  </p:childTnLst>
                                </p:cTn>
                              </p:par>
                              <p:par>
                                <p:cTn id="93" presetID="16" presetClass="entr" presetSubtype="21"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barn(inVertical)">
                                      <p:cBhvr>
                                        <p:cTn id="9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0667" y="880533"/>
            <a:ext cx="10515600" cy="4238596"/>
          </a:xfrm>
          <a:prstGeom prst="rect">
            <a:avLst/>
          </a:prstGeom>
          <a:noFill/>
        </p:spPr>
        <p:txBody>
          <a:bodyPr wrap="square" rtlCol="0">
            <a:spAutoFit/>
          </a:bodyPr>
          <a:lstStyle/>
          <a:p>
            <a:pPr marL="342900" indent="-342900">
              <a:lnSpc>
                <a:spcPct val="107000"/>
              </a:lnSpc>
              <a:spcAft>
                <a:spcPts val="800"/>
              </a:spcAft>
              <a:buAutoNum type="arabicPeriod"/>
            </a:pPr>
            <a:r>
              <a:rPr lang="en-US" sz="2400" b="1"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Vi phạm pháp luật</a:t>
            </a:r>
          </a:p>
          <a:p>
            <a:pPr>
              <a:lnSpc>
                <a:spcPct val="107000"/>
              </a:lnSpc>
              <a:spcAft>
                <a:spcPts val="800"/>
              </a:spcAft>
            </a:pPr>
            <a:r>
              <a:rPr lang="en-US" sz="2400" b="1"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Khái niệm</a:t>
            </a: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pháp luật là hành vi trái pháp luật, có lỗi, do người có năng lực trách nhiệm pháp lí thực hiện, xâm phạm các quan hệ xã hội được pháp luật bảo vệ.</a:t>
            </a:r>
            <a:endParaRPr lang="en-US" sz="240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pháp luật chia làm 4 loại:</a:t>
            </a:r>
            <a:endParaRPr lang="en-US" sz="240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hình sự</a:t>
            </a:r>
            <a:endParaRPr lang="en-US" sz="240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hành chính</a:t>
            </a:r>
            <a:endParaRPr lang="en-US" sz="240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dân sự</a:t>
            </a:r>
            <a:endParaRPr lang="en-US" sz="240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a:solidFill>
                  <a:schemeClr val="bg2">
                    <a:lumMod val="10000"/>
                  </a:schemeClr>
                </a:solidFill>
                <a:latin typeface="Times New Roman" panose="02020603050405020304" pitchFamily="18" charset="0"/>
                <a:ea typeface="Calibri" panose="020F0502020204030204" pitchFamily="34" charset="0"/>
              </a:rPr>
              <a:t>+ Vi phạm kỉ luật</a:t>
            </a:r>
            <a:endParaRPr lang="en-US" sz="2400">
              <a:solidFill>
                <a:schemeClr val="bg2">
                  <a:lumMod val="10000"/>
                </a:schemeClr>
              </a:solidFill>
            </a:endParaRPr>
          </a:p>
        </p:txBody>
      </p:sp>
    </p:spTree>
    <p:extLst>
      <p:ext uri="{BB962C8B-B14F-4D97-AF65-F5344CB8AC3E}">
        <p14:creationId xmlns:p14="http://schemas.microsoft.com/office/powerpoint/2010/main" val="4289440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306" t="25753" r="26768" b="14441"/>
          <a:stretch/>
        </p:blipFill>
        <p:spPr>
          <a:xfrm>
            <a:off x="2398377" y="-72238"/>
            <a:ext cx="7365999" cy="69302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1735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gioi thieu"/>
  <p:tag name="GENSWF_ADVANCE_TIME" val="0.00"/>
  <p:tag name="ISPRING_SLIDE_INDENT_LEVEL" val="0"/>
  <p:tag name="ISPRING_PRESENTER_ID" val="{ADB59505-F542-4590-ACB1-166601337CA7}"/>
  <p:tag name="ISPRING_CUSTOM_TIMING_USED" val="0"/>
</p:tagLst>
</file>

<file path=ppt/theme/theme1.xml><?xml version="1.0" encoding="utf-8"?>
<a:theme xmlns:a="http://schemas.openxmlformats.org/drawingml/2006/main" name="9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6.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7.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8.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1891</Words>
  <Application>Microsoft Office PowerPoint</Application>
  <PresentationFormat>Widescreen</PresentationFormat>
  <Paragraphs>190</Paragraphs>
  <Slides>19</Slides>
  <Notes>3</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19</vt:i4>
      </vt:variant>
    </vt:vector>
  </HeadingPairs>
  <TitlesOfParts>
    <vt:vector size="39" baseType="lpstr">
      <vt:lpstr>宋体</vt:lpstr>
      <vt:lpstr>Arial</vt:lpstr>
      <vt:lpstr>Calibri</vt:lpstr>
      <vt:lpstr>等线</vt:lpstr>
      <vt:lpstr>Lato Light</vt:lpstr>
      <vt:lpstr>Lato Regular</vt:lpstr>
      <vt:lpstr>华文琥珀</vt:lpstr>
      <vt:lpstr>华文新魏</vt:lpstr>
      <vt:lpstr>Times New Roman</vt:lpstr>
      <vt:lpstr>Trebuchet MS</vt:lpstr>
      <vt:lpstr>Wingdings</vt:lpstr>
      <vt:lpstr>Wingdings 3</vt:lpstr>
      <vt:lpstr>9_Office Theme</vt:lpstr>
      <vt:lpstr>Facet</vt:lpstr>
      <vt:lpstr>1_Facet</vt:lpstr>
      <vt:lpstr>2_Facet</vt:lpstr>
      <vt:lpstr>3_Facet</vt:lpstr>
      <vt:lpstr>4_Facet</vt:lpstr>
      <vt:lpstr>5_Facet</vt:lpstr>
      <vt:lpstr>6_Facet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2024-08-11T09:06:53Z</dcterms:created>
  <dcterms:modified xsi:type="dcterms:W3CDTF">2024-08-18T15:37:40Z</dcterms:modified>
</cp:coreProperties>
</file>