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42"/>
  </p:notesMasterIdLst>
  <p:sldIdLst>
    <p:sldId id="256" r:id="rId2"/>
    <p:sldId id="258" r:id="rId3"/>
    <p:sldId id="260" r:id="rId4"/>
    <p:sldId id="311" r:id="rId5"/>
    <p:sldId id="328" r:id="rId6"/>
    <p:sldId id="266" r:id="rId7"/>
    <p:sldId id="329" r:id="rId8"/>
    <p:sldId id="313" r:id="rId9"/>
    <p:sldId id="330" r:id="rId10"/>
    <p:sldId id="331" r:id="rId11"/>
    <p:sldId id="332" r:id="rId12"/>
    <p:sldId id="333" r:id="rId13"/>
    <p:sldId id="270" r:id="rId14"/>
    <p:sldId id="334" r:id="rId15"/>
    <p:sldId id="337" r:id="rId16"/>
    <p:sldId id="338" r:id="rId17"/>
    <p:sldId id="322" r:id="rId18"/>
    <p:sldId id="323" r:id="rId19"/>
    <p:sldId id="339" r:id="rId20"/>
    <p:sldId id="274" r:id="rId21"/>
    <p:sldId id="340" r:id="rId22"/>
    <p:sldId id="342" r:id="rId23"/>
    <p:sldId id="341" r:id="rId24"/>
    <p:sldId id="343" r:id="rId25"/>
    <p:sldId id="357" r:id="rId26"/>
    <p:sldId id="344" r:id="rId27"/>
    <p:sldId id="348" r:id="rId28"/>
    <p:sldId id="345" r:id="rId29"/>
    <p:sldId id="346" r:id="rId30"/>
    <p:sldId id="347" r:id="rId31"/>
    <p:sldId id="349" r:id="rId32"/>
    <p:sldId id="351" r:id="rId33"/>
    <p:sldId id="350" r:id="rId34"/>
    <p:sldId id="352" r:id="rId35"/>
    <p:sldId id="353" r:id="rId36"/>
    <p:sldId id="354" r:id="rId37"/>
    <p:sldId id="356" r:id="rId38"/>
    <p:sldId id="355" r:id="rId39"/>
    <p:sldId id="321" r:id="rId40"/>
    <p:sldId id="261" r:id="rId41"/>
  </p:sldIdLst>
  <p:sldSz cx="9144000" cy="5143500" type="screen16x9"/>
  <p:notesSz cx="6858000" cy="9144000"/>
  <p:embeddedFontLst>
    <p:embeddedFont>
      <p:font typeface="Barlow" panose="00000500000000000000" pitchFamily="2" charset="0"/>
      <p:regular r:id="rId43"/>
      <p:bold r:id="rId44"/>
      <p:italic r:id="rId45"/>
    </p:embeddedFont>
    <p:embeddedFont>
      <p:font typeface="Barlow Black" panose="00000A00000000000000" pitchFamily="2" charset="0"/>
      <p:bold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69" autoAdjust="0"/>
  </p:normalViewPr>
  <p:slideViewPr>
    <p:cSldViewPr snapToGrid="0">
      <p:cViewPr varScale="1">
        <p:scale>
          <a:sx n="126" d="100"/>
          <a:sy n="126" d="100"/>
        </p:scale>
        <p:origin x="119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a:latin typeface="Times New Roman" panose="02020603050405020304" pitchFamily="18" charset="0"/>
              <a:cs typeface="Times New Roman" panose="02020603050405020304" pitchFamily="18" charset="0"/>
            </a:rPr>
            <a:t>Giữ</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bình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tĩnh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mọi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a:latin typeface="Times New Roman" panose="02020603050405020304" pitchFamily="18" charset="0"/>
              <a:cs typeface="Times New Roman" panose="02020603050405020304" pitchFamily="18" charset="0"/>
            </a:rPr>
            <a:t>Chủ</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động</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tìm</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cách</a:t>
          </a:r>
          <a:r>
            <a:rPr lang="en-US" sz="2200" b="0" i="0" dirty="0">
              <a:latin typeface="Times New Roman" panose="02020603050405020304" pitchFamily="18" charset="0"/>
              <a:cs typeface="Times New Roman" panose="02020603050405020304" pitchFamily="18" charset="0"/>
            </a:rPr>
            <a:t> </a:t>
          </a:r>
          <a:r>
            <a:rPr lang="vi-VN" sz="2200" b="0" i="0" dirty="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a:t>Kiên</a:t>
          </a:r>
          <a:r>
            <a:rPr lang="en-US" sz="2400" dirty="0"/>
            <a:t> </a:t>
          </a:r>
          <a:r>
            <a:rPr lang="en-US" sz="2400" dirty="0" err="1"/>
            <a:t>trì</a:t>
          </a:r>
          <a:r>
            <a:rPr lang="en-US" sz="2400" dirty="0"/>
            <a:t> </a:t>
          </a:r>
          <a:r>
            <a:rPr lang="en-US" sz="2400" dirty="0" err="1"/>
            <a:t>thực</a:t>
          </a:r>
          <a:r>
            <a:rPr lang="en-US" sz="2400" dirty="0"/>
            <a:t> </a:t>
          </a:r>
          <a:r>
            <a:rPr lang="en-US" sz="2400" dirty="0" err="1"/>
            <a:t>hiện</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sự</a:t>
          </a:r>
          <a:r>
            <a:rPr lang="en-US" sz="2400" dirty="0"/>
            <a:t> </a:t>
          </a:r>
          <a:r>
            <a:rPr lang="en-US" sz="2400" dirty="0" err="1"/>
            <a:t>thay</a:t>
          </a:r>
          <a:r>
            <a:rPr lang="en-US" sz="2400" dirty="0"/>
            <a:t> </a:t>
          </a:r>
          <a:r>
            <a:rPr lang="en-US" sz="2400" dirty="0" err="1"/>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a:t>Đánh</a:t>
          </a:r>
          <a:r>
            <a:rPr lang="en-US" sz="2000" dirty="0"/>
            <a:t> </a:t>
          </a:r>
          <a:r>
            <a:rPr lang="en-US" sz="2000" dirty="0" err="1"/>
            <a:t>giá</a:t>
          </a:r>
          <a:r>
            <a:rPr lang="en-US" sz="2000" dirty="0"/>
            <a:t> </a:t>
          </a:r>
          <a:r>
            <a:rPr lang="en-US" sz="2000" dirty="0" err="1"/>
            <a:t>hiệu</a:t>
          </a:r>
          <a:r>
            <a:rPr lang="en-US" sz="2000" dirty="0"/>
            <a:t> </a:t>
          </a:r>
          <a:r>
            <a:rPr lang="en-US" sz="2000" dirty="0" err="1"/>
            <a:t>quả</a:t>
          </a:r>
          <a:r>
            <a:rPr lang="en-US" sz="2000" dirty="0"/>
            <a:t>, </a:t>
          </a:r>
          <a:r>
            <a:rPr lang="en-US" sz="2000" dirty="0" err="1"/>
            <a:t>rút</a:t>
          </a:r>
          <a:r>
            <a:rPr lang="en-US" sz="2000" dirty="0"/>
            <a:t> </a:t>
          </a:r>
          <a:r>
            <a:rPr lang="en-US" sz="2000" dirty="0" err="1"/>
            <a:t>ra</a:t>
          </a:r>
          <a:r>
            <a:rPr lang="en-US" sz="2000" dirty="0"/>
            <a:t> </a:t>
          </a:r>
          <a:r>
            <a:rPr lang="en-US" sz="2000" dirty="0" err="1"/>
            <a:t>bài</a:t>
          </a:r>
          <a:r>
            <a:rPr lang="en-US" sz="2000" dirty="0"/>
            <a:t> </a:t>
          </a:r>
          <a:r>
            <a:rPr lang="en-US" sz="2000" dirty="0" err="1"/>
            <a:t>học</a:t>
          </a:r>
          <a:r>
            <a:rPr lang="en-US" sz="2000" dirty="0"/>
            <a:t> </a:t>
          </a:r>
          <a:r>
            <a:rPr lang="en-US" sz="2000" dirty="0" err="1"/>
            <a:t>kinh</a:t>
          </a:r>
          <a:r>
            <a:rPr lang="en-US" sz="2000" dirty="0"/>
            <a:t> </a:t>
          </a:r>
          <a:r>
            <a:rPr lang="en-US" sz="2000" dirty="0" err="1"/>
            <a:t>nghiệm</a:t>
          </a:r>
          <a:r>
            <a:rPr lang="en-US" sz="2000" dirty="0"/>
            <a:t> </a:t>
          </a:r>
          <a:r>
            <a:rPr lang="en-US" sz="2000" dirty="0" err="1"/>
            <a:t>cho</a:t>
          </a:r>
          <a:r>
            <a:rPr lang="en-US" sz="2000" dirty="0"/>
            <a:t> </a:t>
          </a:r>
          <a:r>
            <a:rPr lang="en-US" sz="2000" dirty="0" err="1"/>
            <a:t>bản</a:t>
          </a:r>
          <a:r>
            <a:rPr lang="en-US" sz="2000" dirty="0"/>
            <a:t> </a:t>
          </a:r>
          <a:r>
            <a:rPr lang="en-US" sz="2000" dirty="0" err="1"/>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a:latin typeface="Times New Roman" panose="02020603050405020304" pitchFamily="18" charset="0"/>
              <a:cs typeface="Times New Roman" panose="02020603050405020304" pitchFamily="18" charset="0"/>
            </a:rPr>
            <a:t>Chấp</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nhận</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thay</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đổi</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là</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tất</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pt>
    <dgm:pt modelId="{8F9B58DA-8BB8-4A6E-8849-DD4DC63698FB}" type="pres">
      <dgm:prSet presAssocID="{3755C069-F587-4398-AF2C-9F90A5A26FC3}" presName="sibTransFirstNode" presStyleLbl="bgShp" presStyleIdx="0" presStyleCnt="1"/>
      <dgm:spPr/>
    </dgm:pt>
    <dgm:pt modelId="{DF24D434-A5C4-46B7-A589-285BDD770724}" type="pres">
      <dgm:prSet presAssocID="{E740CD0A-B7CD-4856-9364-C4C018546DFD}" presName="nodeFollowingNodes" presStyleLbl="node1" presStyleIdx="1" presStyleCnt="5">
        <dgm:presLayoutVars>
          <dgm:bulletEnabled val="1"/>
        </dgm:presLayoutVars>
      </dgm:prSet>
      <dgm:spPr/>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pt>
    <dgm:pt modelId="{90633721-E54C-494B-8683-5941FC007667}" type="pres">
      <dgm:prSet presAssocID="{0D39497B-0096-407D-98EB-88B7B219CC29}" presName="nodeFollowingNodes" presStyleLbl="node1" presStyleIdx="4" presStyleCnt="5">
        <dgm:presLayoutVars>
          <dgm:bulletEnabled val="1"/>
        </dgm:presLayoutVars>
      </dgm:prSet>
      <dgm:spPr/>
    </dgm:pt>
  </dgm:ptLst>
  <dgm:cxnLst>
    <dgm:cxn modelId="{46C57D11-5065-4588-BDF7-8F4810AA15FE}" srcId="{6C55D11C-066B-4C1E-ABEA-E9E72590B5AB}" destId="{0D39497B-0096-407D-98EB-88B7B219CC29}" srcOrd="4" destOrd="0" parTransId="{A0370F71-B144-4F7E-BD25-2C3E9426D3D6}" sibTransId="{E7AA57A2-B7A3-47CF-B320-3D0BA4925DA0}"/>
    <dgm:cxn modelId="{2E898912-869A-43E6-9946-D948FA22377D}" srcId="{6C55D11C-066B-4C1E-ABEA-E9E72590B5AB}" destId="{86B49776-9484-4AC2-B244-F8EFF700AD57}" srcOrd="3" destOrd="0" parTransId="{A4D35FFA-917A-4EFF-9F96-4F861BEC7433}" sibTransId="{8462FFCE-CEF7-4731-8DF1-8BE57A7C94A2}"/>
    <dgm:cxn modelId="{DFBDAC35-7DA3-42D3-BB61-2BCE4F9FE956}" type="presOf" srcId="{86B49776-9484-4AC2-B244-F8EFF700AD57}" destId="{946CF0A6-70E0-432D-852F-071E7A6BD722}" srcOrd="0" destOrd="0" presId="urn:microsoft.com/office/officeart/2005/8/layout/cycle3"/>
    <dgm:cxn modelId="{9425216C-B195-4D68-BBA2-9531FAFB838D}" type="presOf" srcId="{0D39497B-0096-407D-98EB-88B7B219CC29}" destId="{90633721-E54C-494B-8683-5941FC007667}"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CDD9FEA2-5151-49D1-A82A-6B4EBE0A5AA4}" srcId="{6C55D11C-066B-4C1E-ABEA-E9E72590B5AB}" destId="{93029863-54A2-41AD-BDEA-EEC10F2E6046}" srcOrd="0" destOrd="0" parTransId="{A34A87C6-314B-47ED-9213-1C8A64260248}" sibTransId="{3755C069-F587-4398-AF2C-9F90A5A26FC3}"/>
    <dgm:cxn modelId="{276451AC-FB8F-48AA-A85F-981C4BC69A97}" srcId="{6C55D11C-066B-4C1E-ABEA-E9E72590B5AB}" destId="{8345295C-8CEC-48AE-9A1D-D116485EB70E}" srcOrd="2" destOrd="0" parTransId="{E3129387-275A-4550-9BD5-CD68F83C9AD2}" sibTransId="{64137DFC-0925-4F66-B16A-017B631DBB57}"/>
    <dgm:cxn modelId="{17AE14B8-5058-4076-867B-62A327F940D2}" type="presOf" srcId="{6C55D11C-066B-4C1E-ABEA-E9E72590B5AB}" destId="{EDF9487E-7E91-4688-9C28-638E28E6B294}" srcOrd="0" destOrd="0" presId="urn:microsoft.com/office/officeart/2005/8/layout/cycle3"/>
    <dgm:cxn modelId="{C18DCEEC-EDAE-46B8-97BC-07A2B204FDD6}" type="presOf" srcId="{93029863-54A2-41AD-BDEA-EEC10F2E6046}" destId="{5EC7AF52-4DE3-437E-B2CC-CF7823C01395}"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834775F5-18A3-4FA3-B793-4D8C4D45E0A7}" type="presOf" srcId="{E740CD0A-B7CD-4856-9364-C4C018546DFD}" destId="{DF24D434-A5C4-46B7-A589-285BDD770724}" srcOrd="0" destOrd="0" presId="urn:microsoft.com/office/officeart/2005/8/layout/cycle3"/>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a:t>Ý </a:t>
          </a:r>
          <a:r>
            <a:rPr lang="en-US" sz="2800" b="1" dirty="0" err="1"/>
            <a:t>nghĩa</a:t>
          </a:r>
          <a:r>
            <a:rPr lang="en-US" sz="2800" b="1" dirty="0"/>
            <a:t> </a:t>
          </a:r>
          <a:r>
            <a:rPr lang="en-US" sz="2800" b="1" dirty="0" err="1"/>
            <a:t>của</a:t>
          </a:r>
          <a:r>
            <a:rPr lang="en-US" sz="2800" b="1" dirty="0"/>
            <a:t> </a:t>
          </a:r>
          <a:r>
            <a:rPr lang="en-US" sz="2800" b="1" dirty="0" err="1"/>
            <a:t>sự</a:t>
          </a:r>
          <a:r>
            <a:rPr lang="en-US" sz="2800" b="1" dirty="0"/>
            <a:t> </a:t>
          </a:r>
          <a:r>
            <a:rPr lang="en-US" sz="2800" b="1" dirty="0" err="1"/>
            <a:t>thích</a:t>
          </a:r>
          <a:r>
            <a:rPr lang="en-US" sz="2800" b="1" dirty="0"/>
            <a:t> </a:t>
          </a:r>
          <a:r>
            <a:rPr lang="en-US" sz="2800" b="1" dirty="0" err="1"/>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a:latin typeface="Times New Roman" panose="02020603050405020304" pitchFamily="18" charset="0"/>
              <a:cs typeface="Times New Roman" panose="02020603050405020304" pitchFamily="18" charset="0"/>
            </a:rPr>
            <a:t>Sống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phù</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hợp</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 qua </a:t>
          </a:r>
          <a:r>
            <a:rPr lang="en-US" sz="2400" b="0" i="0" dirty="0" err="1">
              <a:latin typeface="Times New Roman" panose="02020603050405020304" pitchFamily="18" charset="0"/>
              <a:cs typeface="Times New Roman" panose="02020603050405020304" pitchFamily="18" charset="0"/>
            </a:rPr>
            <a:t>đó</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tự</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phát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triển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thân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điều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mới</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pt>
    <dgm:pt modelId="{FD1E42AD-98A9-4A5F-8FA1-FCC14C75B552}" type="pres">
      <dgm:prSet presAssocID="{04825AB4-7C41-4B8D-AE84-23BA8EE18D3A}" presName="firstChildTx" presStyleLbl="bgAccFollowNode1" presStyleIdx="0" presStyleCnt="2">
        <dgm:presLayoutVars>
          <dgm:bulletEnabled val="1"/>
        </dgm:presLayoutVars>
      </dgm:prSet>
      <dgm:spPr/>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pt>
    <dgm:pt modelId="{36058A8E-2B09-4C19-8475-7C7B48D4902C}" type="pres">
      <dgm:prSet presAssocID="{FF53DFE0-AE83-404E-8603-F95BCA4C2AB9}" presName="childTx" presStyleLbl="bgAccFollowNode1" presStyleIdx="1" presStyleCnt="2">
        <dgm:presLayoutVars>
          <dgm:bulletEnabled val="1"/>
        </dgm:presLayoutVars>
      </dgm:prSet>
      <dgm:spPr/>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pt>
  </dgm:ptLst>
  <dgm:cxnLst>
    <dgm:cxn modelId="{1DE11618-F3C2-4EE4-8463-D4C28681CFEE}" srcId="{04825AB4-7C41-4B8D-AE84-23BA8EE18D3A}" destId="{FF53DFE0-AE83-404E-8603-F95BCA4C2AB9}" srcOrd="1" destOrd="0" parTransId="{5DAB6352-2A7D-4C6D-B756-733034E1FDDE}" sibTransId="{C81EF411-275E-4D78-8027-5C0883D0CEBF}"/>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04DAE46-6ECC-422C-A9E3-4E360FE39EF4}" type="presOf" srcId="{4ADFD833-141B-4E6A-A556-40D6CFC7DCE5}" destId="{29BAEBDD-7130-4DBE-91A8-E38CAECF4F52}"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E2A5CDA-18D0-4358-8B9F-3EA6989CC39B}" type="presOf" srcId="{4ADFD833-141B-4E6A-A556-40D6CFC7DCE5}" destId="{FD1E42AD-98A9-4A5F-8FA1-FCC14C75B552}" srcOrd="1" destOrd="0" presId="urn:microsoft.com/office/officeart/2005/8/layout/hList9"/>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Giữ</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bình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tĩnh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mọi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0" i="0" kern="1200" dirty="0" err="1">
              <a:latin typeface="Times New Roman" panose="02020603050405020304" pitchFamily="18" charset="0"/>
              <a:cs typeface="Times New Roman" panose="02020603050405020304" pitchFamily="18" charset="0"/>
            </a:rPr>
            <a:t>Chủ</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động</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tìm</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cách</a:t>
          </a:r>
          <a:r>
            <a:rPr lang="en-US" sz="2200" b="0" i="0" kern="1200" dirty="0">
              <a:latin typeface="Times New Roman" panose="02020603050405020304" pitchFamily="18" charset="0"/>
              <a:cs typeface="Times New Roman" panose="02020603050405020304" pitchFamily="18" charset="0"/>
            </a:rPr>
            <a:t> </a:t>
          </a:r>
          <a:r>
            <a:rPr lang="vi-VN" sz="2200" b="0" i="0" kern="1200" dirty="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Kiên</a:t>
          </a:r>
          <a:r>
            <a:rPr lang="en-US" sz="2400" kern="1200" dirty="0"/>
            <a:t> </a:t>
          </a:r>
          <a:r>
            <a:rPr lang="en-US" sz="2400" kern="1200" dirty="0" err="1"/>
            <a:t>trì</a:t>
          </a:r>
          <a:r>
            <a:rPr lang="en-US" sz="2400" kern="1200" dirty="0"/>
            <a:t> </a:t>
          </a:r>
          <a:r>
            <a:rPr lang="en-US" sz="2400" kern="1200" dirty="0" err="1"/>
            <a:t>thực</a:t>
          </a:r>
          <a:r>
            <a:rPr lang="en-US" sz="2400" kern="1200" dirty="0"/>
            <a:t> </a:t>
          </a:r>
          <a:r>
            <a:rPr lang="en-US" sz="2400" kern="1200" dirty="0" err="1"/>
            <a:t>hiện</a:t>
          </a:r>
          <a:r>
            <a:rPr lang="en-US" sz="2400" kern="1200" dirty="0"/>
            <a:t> </a:t>
          </a:r>
          <a:r>
            <a:rPr lang="en-US" sz="2400" kern="1200" dirty="0" err="1"/>
            <a:t>thích</a:t>
          </a:r>
          <a:r>
            <a:rPr lang="en-US" sz="2400" kern="1200" dirty="0"/>
            <a:t> </a:t>
          </a:r>
          <a:r>
            <a:rPr lang="en-US" sz="2400" kern="1200" dirty="0" err="1"/>
            <a:t>ứng</a:t>
          </a:r>
          <a:r>
            <a:rPr lang="en-US" sz="2400" kern="1200" dirty="0"/>
            <a:t> </a:t>
          </a:r>
          <a:r>
            <a:rPr lang="en-US" sz="2400" kern="1200" dirty="0" err="1"/>
            <a:t>với</a:t>
          </a:r>
          <a:r>
            <a:rPr lang="en-US" sz="2400" kern="1200" dirty="0"/>
            <a:t> </a:t>
          </a:r>
          <a:r>
            <a:rPr lang="en-US" sz="2400" kern="1200" dirty="0" err="1"/>
            <a:t>sự</a:t>
          </a:r>
          <a:r>
            <a:rPr lang="en-US" sz="2400" kern="1200" dirty="0"/>
            <a:t> </a:t>
          </a:r>
          <a:r>
            <a:rPr lang="en-US" sz="2400" kern="1200" dirty="0" err="1"/>
            <a:t>thay</a:t>
          </a:r>
          <a:r>
            <a:rPr lang="en-US" sz="2400" kern="1200" dirty="0"/>
            <a:t> </a:t>
          </a:r>
          <a:r>
            <a:rPr lang="en-US" sz="2400" kern="1200" dirty="0" err="1"/>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Đánh</a:t>
          </a:r>
          <a:r>
            <a:rPr lang="en-US" sz="2000" kern="1200" dirty="0"/>
            <a:t> </a:t>
          </a:r>
          <a:r>
            <a:rPr lang="en-US" sz="2000" kern="1200" dirty="0" err="1"/>
            <a:t>giá</a:t>
          </a:r>
          <a:r>
            <a:rPr lang="en-US" sz="2000" kern="1200" dirty="0"/>
            <a:t> </a:t>
          </a:r>
          <a:r>
            <a:rPr lang="en-US" sz="2000" kern="1200" dirty="0" err="1"/>
            <a:t>hiệu</a:t>
          </a:r>
          <a:r>
            <a:rPr lang="en-US" sz="2000" kern="1200" dirty="0"/>
            <a:t> </a:t>
          </a:r>
          <a:r>
            <a:rPr lang="en-US" sz="2000" kern="1200" dirty="0" err="1"/>
            <a:t>quả</a:t>
          </a:r>
          <a:r>
            <a:rPr lang="en-US" sz="2000" kern="1200" dirty="0"/>
            <a:t>, </a:t>
          </a:r>
          <a:r>
            <a:rPr lang="en-US" sz="2000" kern="1200" dirty="0" err="1"/>
            <a:t>rút</a:t>
          </a:r>
          <a:r>
            <a:rPr lang="en-US" sz="2000" kern="1200" dirty="0"/>
            <a:t> </a:t>
          </a:r>
          <a:r>
            <a:rPr lang="en-US" sz="2000" kern="1200" dirty="0" err="1"/>
            <a:t>ra</a:t>
          </a:r>
          <a:r>
            <a:rPr lang="en-US" sz="2000" kern="1200" dirty="0"/>
            <a:t> </a:t>
          </a:r>
          <a:r>
            <a:rPr lang="en-US" sz="2000" kern="1200" dirty="0" err="1"/>
            <a:t>bài</a:t>
          </a:r>
          <a:r>
            <a:rPr lang="en-US" sz="2000" kern="1200" dirty="0"/>
            <a:t> </a:t>
          </a:r>
          <a:r>
            <a:rPr lang="en-US" sz="2000" kern="1200" dirty="0" err="1"/>
            <a:t>học</a:t>
          </a:r>
          <a:r>
            <a:rPr lang="en-US" sz="2000" kern="1200" dirty="0"/>
            <a:t> </a:t>
          </a:r>
          <a:r>
            <a:rPr lang="en-US" sz="2000" kern="1200" dirty="0" err="1"/>
            <a:t>kinh</a:t>
          </a:r>
          <a:r>
            <a:rPr lang="en-US" sz="2000" kern="1200" dirty="0"/>
            <a:t> </a:t>
          </a:r>
          <a:r>
            <a:rPr lang="en-US" sz="2000" kern="1200" dirty="0" err="1"/>
            <a:t>nghiệm</a:t>
          </a:r>
          <a:r>
            <a:rPr lang="en-US" sz="2000" kern="1200" dirty="0"/>
            <a:t> </a:t>
          </a:r>
          <a:r>
            <a:rPr lang="en-US" sz="2000" kern="1200" dirty="0" err="1"/>
            <a:t>cho</a:t>
          </a:r>
          <a:r>
            <a:rPr lang="en-US" sz="2000" kern="1200" dirty="0"/>
            <a:t> </a:t>
          </a:r>
          <a:r>
            <a:rPr lang="en-US" sz="2000" kern="1200" dirty="0" err="1"/>
            <a:t>bản</a:t>
          </a:r>
          <a:r>
            <a:rPr lang="en-US" sz="2000" kern="1200" dirty="0"/>
            <a:t> </a:t>
          </a:r>
          <a:r>
            <a:rPr lang="en-US" sz="2000" kern="1200" dirty="0" err="1"/>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err="1">
              <a:latin typeface="Times New Roman" panose="02020603050405020304" pitchFamily="18" charset="0"/>
              <a:cs typeface="Times New Roman" panose="02020603050405020304" pitchFamily="18" charset="0"/>
            </a:rPr>
            <a:t>Chấp</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nhận</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thay</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đổi</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là</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tất</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just" defTabSz="1333500">
            <a:lnSpc>
              <a:spcPct val="90000"/>
            </a:lnSpc>
            <a:spcBef>
              <a:spcPct val="0"/>
            </a:spcBef>
            <a:spcAft>
              <a:spcPct val="35000"/>
            </a:spcAft>
            <a:buNone/>
          </a:pPr>
          <a:r>
            <a:rPr lang="vi-VN" sz="3000" b="0" i="0" kern="1200" dirty="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Sống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hợp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 qua </a:t>
          </a:r>
          <a:r>
            <a:rPr lang="en-US" sz="2400" b="0" i="0" kern="1200" dirty="0" err="1">
              <a:latin typeface="Times New Roman" panose="02020603050405020304" pitchFamily="18" charset="0"/>
              <a:cs typeface="Times New Roman" panose="02020603050405020304" pitchFamily="18" charset="0"/>
            </a:rPr>
            <a:t>đó</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tự</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phát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triển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thân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điều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mới</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Ý </a:t>
          </a:r>
          <a:r>
            <a:rPr lang="en-US" sz="2800" b="1" kern="1200" dirty="0" err="1"/>
            <a:t>nghĩa</a:t>
          </a:r>
          <a:r>
            <a:rPr lang="en-US" sz="2800" b="1" kern="1200" dirty="0"/>
            <a:t> </a:t>
          </a:r>
          <a:r>
            <a:rPr lang="en-US" sz="2800" b="1" kern="1200" dirty="0" err="1"/>
            <a:t>của</a:t>
          </a:r>
          <a:r>
            <a:rPr lang="en-US" sz="2800" b="1" kern="1200" dirty="0"/>
            <a:t> </a:t>
          </a:r>
          <a:r>
            <a:rPr lang="en-US" sz="2800" b="1" kern="1200" dirty="0" err="1"/>
            <a:t>sự</a:t>
          </a:r>
          <a:r>
            <a:rPr lang="en-US" sz="2800" b="1" kern="1200" dirty="0"/>
            <a:t> </a:t>
          </a:r>
          <a:r>
            <a:rPr lang="en-US" sz="2800" b="1" kern="1200" dirty="0" err="1"/>
            <a:t>thích</a:t>
          </a:r>
          <a:r>
            <a:rPr lang="en-US" sz="2800" b="1" kern="1200" dirty="0"/>
            <a:t> </a:t>
          </a:r>
          <a:r>
            <a:rPr lang="en-US" sz="2800" b="1" kern="1200" dirty="0" err="1"/>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6280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75306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177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35424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31922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73497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404754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528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1026" name="Picture 2" descr="https://i.pinimg.com/originals/6e/ec/7b/6eec7b402172482d8a08abf5cac3b4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85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14A53B-DFB9-EE63-0855-1DA923C04B39}"/>
              </a:ext>
            </a:extLst>
          </p:cNvPr>
          <p:cNvSpPr txBox="1"/>
          <p:nvPr/>
        </p:nvSpPr>
        <p:spPr>
          <a:xfrm>
            <a:off x="2955102" y="355781"/>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A47B6FBE-AE0D-7985-5D2A-6B082769CDEE}"/>
              </a:ext>
            </a:extLst>
          </p:cNvPr>
          <p:cNvSpPr txBox="1"/>
          <p:nvPr/>
        </p:nvSpPr>
        <p:spPr>
          <a:xfrm>
            <a:off x="1408643" y="965382"/>
            <a:ext cx="1300356"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id="{CAFEC766-2C78-E727-5B5C-C70BB2242E88}"/>
              </a:ext>
            </a:extLst>
          </p:cNvPr>
          <p:cNvSpPr txBox="1"/>
          <p:nvPr/>
        </p:nvSpPr>
        <p:spPr>
          <a:xfrm>
            <a:off x="1551919" y="884490"/>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4" name="Rectangle 3"/>
          <p:cNvSpPr/>
          <p:nvPr/>
        </p:nvSpPr>
        <p:spPr>
          <a:xfrm>
            <a:off x="-2" y="0"/>
            <a:ext cx="9144001" cy="2092881"/>
          </a:xfrm>
          <a:prstGeom prst="rect">
            <a:avLst/>
          </a:prstGeom>
        </p:spPr>
        <p:txBody>
          <a:bodyPr wrap="square">
            <a:spAutoFit/>
          </a:bodyPr>
          <a:lstStyle/>
          <a:p>
            <a:pPr algn="just"/>
            <a:r>
              <a:rPr lang="vi-VN" sz="2600" b="1" dirty="0">
                <a:latin typeface="+mj-lt"/>
              </a:rPr>
              <a:t>Tình huống 3. </a:t>
            </a:r>
            <a:r>
              <a:rPr lang="vi-VN" sz="2600" dirty="0">
                <a:latin typeface="+mj-lt"/>
              </a:rPr>
              <a:t>Anh K đang học năm thứ hai của một trường đại học thì bố của anh bỗng nhiên lâm bệnh nặng, không lao động được vừa phải chữa chạy tốn kém lại không có người chăm sóc. Anh K cảm thấy rất hoang mang, lo lắng trước thay đổi đột xuất đến với mình và gia đình.</a:t>
            </a:r>
            <a:endParaRPr lang="en-US" sz="2600" dirty="0">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0" y="2117736"/>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a:solidFill>
                  <a:schemeClr val="bg2">
                    <a:lumMod val="25000"/>
                  </a:schemeClr>
                </a:solidFill>
                <a:latin typeface="Times New Roman" panose="02020603050405020304" pitchFamily="18" charset="0"/>
                <a:cs typeface="Times New Roman" panose="02020603050405020304" pitchFamily="18" charset="0"/>
              </a:rPr>
              <a:t>- C</a:t>
            </a:r>
            <a:r>
              <a:rPr lang="vi-VN" sz="2600" b="1" dirty="0">
                <a:solidFill>
                  <a:schemeClr val="bg2">
                    <a:lumMod val="25000"/>
                  </a:schemeClr>
                </a:solidFill>
                <a:latin typeface="Times New Roman" panose="02020603050405020304" pitchFamily="18" charset="0"/>
                <a:cs typeface="Times New Roman" panose="02020603050405020304" pitchFamily="18" charset="0"/>
              </a:rPr>
              <a:t>ó những thay đổi nào đã xảy ra với </a:t>
            </a:r>
            <a:r>
              <a:rPr lang="en-US" sz="2600" b="1" dirty="0">
                <a:solidFill>
                  <a:schemeClr val="bg2">
                    <a:lumMod val="25000"/>
                  </a:schemeClr>
                </a:solidFill>
                <a:latin typeface="Times New Roman" panose="02020603050405020304" pitchFamily="18" charset="0"/>
                <a:cs typeface="Times New Roman" panose="02020603050405020304" pitchFamily="18" charset="0"/>
              </a:rPr>
              <a:t>K</a:t>
            </a:r>
            <a:r>
              <a:rPr lang="vi-VN" sz="2600" b="1" dirty="0">
                <a:solidFill>
                  <a:schemeClr val="bg2">
                    <a:lumMod val="25000"/>
                  </a:schemeClr>
                </a:solidFill>
                <a:latin typeface="Times New Roman" panose="02020603050405020304" pitchFamily="18" charset="0"/>
                <a:cs typeface="Times New Roman" panose="02020603050405020304" pitchFamily="18" charset="0"/>
              </a:rPr>
              <a:t>?</a:t>
            </a:r>
          </a:p>
          <a:p>
            <a:pPr algn="just"/>
            <a:r>
              <a:rPr lang="en-US" sz="2600" b="1" dirty="0">
                <a:solidFill>
                  <a:schemeClr val="bg2">
                    <a:lumMod val="25000"/>
                  </a:schemeClr>
                </a:solidFill>
                <a:latin typeface="Times New Roman" panose="02020603050405020304" pitchFamily="18" charset="0"/>
                <a:cs typeface="Times New Roman" panose="02020603050405020304" pitchFamily="18" charset="0"/>
              </a:rPr>
              <a:t>- </a:t>
            </a:r>
            <a:r>
              <a:rPr lang="vi-VN" sz="2600" b="1" dirty="0">
                <a:solidFill>
                  <a:schemeClr val="bg2">
                    <a:lumMod val="25000"/>
                  </a:schemeClr>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600" b="1" dirty="0">
                <a:solidFill>
                  <a:schemeClr val="bg2">
                    <a:lumMod val="25000"/>
                  </a:schemeClr>
                </a:solidFill>
                <a:latin typeface="Times New Roman" panose="02020603050405020304" pitchFamily="18" charset="0"/>
                <a:cs typeface="Times New Roman" panose="02020603050405020304" pitchFamily="18" charset="0"/>
              </a:rPr>
              <a:t>K</a:t>
            </a:r>
            <a:r>
              <a:rPr lang="vi-VN" sz="2600" b="1" dirty="0">
                <a:solidFill>
                  <a:schemeClr val="bg2">
                    <a:lumMod val="25000"/>
                  </a:schemeClr>
                </a:solidFill>
                <a:latin typeface="Times New Roman" panose="02020603050405020304" pitchFamily="18" charset="0"/>
                <a:cs typeface="Times New Roman" panose="02020603050405020304" pitchFamily="18" charset="0"/>
              </a:rPr>
              <a:t>?</a:t>
            </a:r>
            <a:endParaRPr lang="en-US" sz="26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92302"/>
            <a:ext cx="7369959" cy="3293209"/>
          </a:xfrm>
          <a:prstGeom prst="rect">
            <a:avLst/>
          </a:prstGeom>
          <a:noFill/>
        </p:spPr>
        <p:txBody>
          <a:bodyPr wrap="square" lIns="91440" tIns="45720" rIns="91440" bIns="45720">
            <a:spAutoFit/>
          </a:bodyPr>
          <a:lstStyle/>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endPar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rô</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bốt</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tự</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hoá</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29987" y="3785319"/>
            <a:ext cx="6934893" cy="1015663"/>
          </a:xfrm>
          <a:prstGeom prst="rect">
            <a:avLst/>
          </a:prstGeom>
          <a:noFill/>
        </p:spPr>
        <p:txBody>
          <a:bodyPr wrap="square" rtlCol="0">
            <a:spAutoFit/>
          </a:bodyPr>
          <a:lstStyle/>
          <a:p>
            <a:pPr algn="just"/>
            <a:r>
              <a:rPr lang="en-US" sz="2000" b="1" dirty="0" err="1">
                <a:solidFill>
                  <a:schemeClr val="tx1">
                    <a:lumMod val="50000"/>
                  </a:schemeClr>
                </a:solidFill>
                <a:latin typeface="Times New Roman" panose="02020603050405020304" pitchFamily="18" charset="0"/>
                <a:cs typeface="Times New Roman" panose="02020603050405020304" pitchFamily="18" charset="0"/>
              </a:rPr>
              <a:t>Xảy</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ngoài</a:t>
            </a:r>
            <a:r>
              <a:rPr lang="en-US" sz="2000" b="1" dirty="0">
                <a:solidFill>
                  <a:schemeClr val="tx1">
                    <a:lumMod val="50000"/>
                  </a:schemeClr>
                </a:solidFill>
                <a:latin typeface="Times New Roman" panose="02020603050405020304" pitchFamily="18" charset="0"/>
                <a:cs typeface="Times New Roman" panose="02020603050405020304" pitchFamily="18" charset="0"/>
              </a:rPr>
              <a:t> ý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muốn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tác</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đến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cuộc</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000" b="1" dirty="0">
                <a:solidFill>
                  <a:schemeClr val="tx1">
                    <a:lumMod val="50000"/>
                  </a:schemeClr>
                </a:solidFill>
                <a:latin typeface="Times New Roman" panose="02020603050405020304" pitchFamily="18" charset="0"/>
                <a:cs typeface="Times New Roman" panose="02020603050405020304" pitchFamily="18" charset="0"/>
              </a:rPr>
              <a:t> con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gây</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khó</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khăn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sức</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khoẻ</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thể</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chất</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tinh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thần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kinh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tế</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kiện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cá</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nhân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gia</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đình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3126" y="1549154"/>
            <a:ext cx="6354173"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38</a:t>
            </a: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38</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297455" y="699655"/>
            <a:ext cx="8626208" cy="405963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latin typeface="+mn-lt"/>
              </a:rPr>
              <a:t>tình</a:t>
            </a:r>
            <a:r>
              <a:rPr lang="en-US" sz="2400" b="1" dirty="0">
                <a:ln w="22225">
                  <a:solidFill>
                    <a:schemeClr val="tx1"/>
                  </a:solidFill>
                  <a:prstDash val="solid"/>
                </a:ln>
                <a:solidFill>
                  <a:schemeClr val="bg1"/>
                </a:solidFill>
                <a:latin typeface="+mn-lt"/>
              </a:rPr>
              <a:t> </a:t>
            </a:r>
            <a:r>
              <a:rPr lang="en-US" sz="2400" b="1" dirty="0" err="1">
                <a:ln w="22225">
                  <a:solidFill>
                    <a:schemeClr val="tx1"/>
                  </a:solidFill>
                  <a:prstDash val="solid"/>
                </a:ln>
                <a:solidFill>
                  <a:schemeClr val="bg1"/>
                </a:solidFill>
                <a:latin typeface="+mn-lt"/>
              </a:rPr>
              <a:t>huống</a:t>
            </a:r>
            <a:r>
              <a:rPr lang="en-US" sz="2400" b="1" dirty="0">
                <a:ln w="22225">
                  <a:solidFill>
                    <a:schemeClr val="tx1"/>
                  </a:solidFill>
                  <a:prstDash val="solid"/>
                </a:ln>
                <a:solidFill>
                  <a:schemeClr val="bg1"/>
                </a:solidFill>
                <a:latin typeface="+mn-lt"/>
              </a:rPr>
              <a:t> </a:t>
            </a:r>
            <a:r>
              <a:rPr lang="vi-VN" sz="2400" b="1" dirty="0">
                <a:ln w="22225">
                  <a:solidFill>
                    <a:schemeClr val="tx1"/>
                  </a:solidFill>
                  <a:prstDash val="solid"/>
                </a:ln>
                <a:solidFill>
                  <a:schemeClr val="bg1"/>
                </a:solidFill>
                <a:latin typeface="+mn-lt"/>
              </a:rPr>
              <a:t>1</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a16="http://schemas.microsoft.com/office/drawing/2014/main" id="{C14A8D1A-E748-F553-E192-D826AF42DD55}"/>
              </a:ext>
            </a:extLst>
          </p:cNvPr>
          <p:cNvSpPr txBox="1"/>
          <p:nvPr/>
        </p:nvSpPr>
        <p:spPr>
          <a:xfrm>
            <a:off x="490251" y="1007281"/>
            <a:ext cx="8240616"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Liên có thể khuyên mẹ:</a:t>
            </a:r>
          </a:p>
          <a:p>
            <a:pPr algn="just"/>
            <a:r>
              <a:rPr lang="vi-VN" sz="2400" dirty="0">
                <a:latin typeface="+mj-lt"/>
              </a:rPr>
              <a:t>+ Giữ bình tĩnh, mẹ nên dành thời gian nghỉ ngơi một vài ngày để ổn định tinh thần và sức khỏe, không nên quá lo lắng.</a:t>
            </a:r>
          </a:p>
          <a:p>
            <a:pPr algn="just"/>
            <a:r>
              <a:rPr lang="vi-VN" sz="2400" dirty="0">
                <a:latin typeface="+mj-lt"/>
              </a:rPr>
              <a:t>+ Sau khi sức khỏe và tinh thần ổn định, mẹ có thể tìm hiểu và nộp hồ sơ ứng tuyển vào các công ty/ ngành nghề khác phù hợp với khả năng. Trong trường hợp chưa tìm được công ty/ ngành nghề phù hợp mang tính ổn định, lâu dài; mẹ vẫn có thể tham gia thực hiện một số công việc thời vụ để có thêm thu nhập, ví dụ như: làm giúp việc theo giờ,…</a:t>
            </a:r>
          </a:p>
        </p:txBody>
      </p:sp>
    </p:spTree>
    <p:extLst>
      <p:ext uri="{BB962C8B-B14F-4D97-AF65-F5344CB8AC3E}">
        <p14:creationId xmlns:p14="http://schemas.microsoft.com/office/powerpoint/2010/main" val="190761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a:ln w="22225">
                  <a:solidFill>
                    <a:schemeClr val="tx1"/>
                  </a:solidFill>
                  <a:prstDash val="solid"/>
                </a:ln>
                <a:solidFill>
                  <a:schemeClr val="bg1"/>
                </a:solidFill>
                <a:latin typeface="+mn-lt"/>
              </a:rPr>
              <a:t>2</a:t>
            </a:r>
          </a:p>
        </p:txBody>
      </p:sp>
      <p:sp>
        <p:nvSpPr>
          <p:cNvPr id="6" name="TextBox 16">
            <a:extLst>
              <a:ext uri="{FF2B5EF4-FFF2-40B4-BE49-F238E27FC236}">
                <a16:creationId xmlns:a16="http://schemas.microsoft.com/office/drawing/2014/main" id="{3F851713-C38C-3AE6-9BC4-6A16D7C0B81A}"/>
              </a:ext>
            </a:extLst>
          </p:cNvPr>
          <p:cNvSpPr txBox="1"/>
          <p:nvPr/>
        </p:nvSpPr>
        <p:spPr>
          <a:xfrm>
            <a:off x="646868" y="1140102"/>
            <a:ext cx="6857019" cy="33499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dirty="0">
                <a:solidFill>
                  <a:srgbClr val="0070C0"/>
                </a:solidFill>
                <a:latin typeface="+mj-lt"/>
              </a:rPr>
              <a:t>Lời khuyên cho Vân và gia đình: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77118" y="242370"/>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973484" y="14956"/>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latin typeface="+mn-lt"/>
              </a:rPr>
              <a:t>tình</a:t>
            </a:r>
            <a:r>
              <a:rPr lang="en-US" sz="2400" b="1" dirty="0">
                <a:ln w="22225">
                  <a:solidFill>
                    <a:schemeClr val="tx1"/>
                  </a:solidFill>
                  <a:prstDash val="solid"/>
                </a:ln>
                <a:solidFill>
                  <a:schemeClr val="bg1"/>
                </a:solidFill>
                <a:latin typeface="+mn-lt"/>
              </a:rPr>
              <a:t> </a:t>
            </a:r>
            <a:r>
              <a:rPr lang="en-US" sz="2400" b="1" dirty="0" err="1">
                <a:ln w="22225">
                  <a:solidFill>
                    <a:schemeClr val="tx1"/>
                  </a:solidFill>
                  <a:prstDash val="solid"/>
                </a:ln>
                <a:solidFill>
                  <a:schemeClr val="bg1"/>
                </a:solidFill>
                <a:latin typeface="+mn-lt"/>
              </a:rPr>
              <a:t>huống</a:t>
            </a:r>
            <a:r>
              <a:rPr lang="en-US" sz="2400" b="1" dirty="0">
                <a:ln w="22225">
                  <a:solidFill>
                    <a:schemeClr val="tx1"/>
                  </a:solidFill>
                  <a:prstDash val="solid"/>
                </a:ln>
                <a:solidFill>
                  <a:schemeClr val="bg1"/>
                </a:solidFill>
                <a:latin typeface="+mn-lt"/>
              </a:rPr>
              <a:t> 3</a:t>
            </a:r>
          </a:p>
        </p:txBody>
      </p:sp>
      <p:sp>
        <p:nvSpPr>
          <p:cNvPr id="3" name="TextBox 16">
            <a:extLst>
              <a:ext uri="{FF2B5EF4-FFF2-40B4-BE49-F238E27FC236}">
                <a16:creationId xmlns:a16="http://schemas.microsoft.com/office/drawing/2014/main" id="{C14A8D1A-E748-F553-E192-D826AF42DD55}"/>
              </a:ext>
            </a:extLst>
          </p:cNvPr>
          <p:cNvSpPr txBox="1"/>
          <p:nvPr/>
        </p:nvSpPr>
        <p:spPr>
          <a:xfrm>
            <a:off x="231353" y="704036"/>
            <a:ext cx="8593157" cy="44627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000" dirty="0">
                <a:latin typeface="+mj-lt"/>
              </a:rPr>
              <a:t>+ Các thành viên trong gia đình nên ngồi lại, trao đổi với nhau để lên kế hoạch về thời gian chăm sóc bố một cách hợp lí nhất.</a:t>
            </a:r>
          </a:p>
          <a:p>
            <a:r>
              <a:rPr lang="vi-VN" sz="2000" dirty="0">
                <a:latin typeface="+mj-lt"/>
              </a:rPr>
              <a:t>+ Về vấn đề thu nhập và chi phí chữa bệnh:</a:t>
            </a:r>
          </a:p>
          <a:p>
            <a:r>
              <a:rPr lang="vi-VN" sz="2000" dirty="0">
                <a:latin typeface="+mj-lt"/>
              </a:rPr>
              <a:t>▪ Trước mắt, gia đình có thể dựa vào nguồn tiền/ tài sản tiết kiệm (nếu có); sử dụng dịch vụ khám - chữa bệnh tại các bệnh viên công lập, dùng bảo hiểm y tế để giảm bớt một phần chi phí; hoặc trong trường hợp quá khó khăn, gia đình có thể nhờ tới sự hỗ trợ của chính quyền địa phương, các tổ chức thiện nguyện/ các mạnh thường quân,…</a:t>
            </a:r>
          </a:p>
          <a:p>
            <a:r>
              <a:rPr lang="vi-VN" sz="2000" dirty="0">
                <a:latin typeface="+mj-lt"/>
              </a:rPr>
              <a:t>▪ Về lâu dài, các thanh viên trong gia đình cũng cần tìm cách tăng thêm nguồn thu nhập (nhưng cần lưu ý vấn đề: đảm bảo sức khỏe, phù hợp với luật pháp và đạo đức,…)</a:t>
            </a:r>
          </a:p>
          <a:p>
            <a:r>
              <a:rPr lang="vi-VN" sz="2000" dirty="0">
                <a:latin typeface="+mj-lt"/>
              </a:rPr>
              <a:t>+ Cả gia đình cũng cần động viên bố giữ tinh thần lạc quan, ăn uống, nghỉ ngơi điều độ.</a:t>
            </a:r>
          </a:p>
          <a:p>
            <a:pPr algn="just"/>
            <a:endParaRPr lang="vi-VN" sz="24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id="{C09E1CF5-B3FE-CD0E-DE4F-E2CA245E6F93}"/>
              </a:ext>
            </a:extLst>
          </p:cNvPr>
          <p:cNvSpPr txBox="1">
            <a:spLocks noGrp="1"/>
          </p:cNvSpPr>
          <p:nvPr>
            <p:ph type="title" idx="2"/>
          </p:nvPr>
        </p:nvSpPr>
        <p:spPr>
          <a:xfrm rot="1973">
            <a:off x="5830202" y="3103882"/>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id="{CACDFB94-8E69-82C2-5790-DFC7D1B37D43}"/>
              </a:ext>
            </a:extLst>
          </p:cNvPr>
          <p:cNvSpPr txBox="1"/>
          <p:nvPr/>
        </p:nvSpPr>
        <p:spPr>
          <a:xfrm>
            <a:off x="1485153" y="213350"/>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SVN-Caprica Script" pitchFamily="2" charset="0"/>
              </a:rPr>
              <a:t>Mục</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id="{8EF6F2BF-3866-B38F-E1B4-098F22B25AB6}"/>
              </a:ext>
            </a:extLst>
          </p:cNvPr>
          <p:cNvSpPr txBox="1"/>
          <p:nvPr/>
        </p:nvSpPr>
        <p:spPr>
          <a:xfrm>
            <a:off x="4911655" y="4054599"/>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Thích ứng được với một số thay đổi (nếu có) trong cuộc sống của bản thân.</a:t>
            </a:r>
          </a:p>
        </p:txBody>
      </p:sp>
      <p:sp>
        <p:nvSpPr>
          <p:cNvPr id="322" name="TextBox 24">
            <a:extLst>
              <a:ext uri="{FF2B5EF4-FFF2-40B4-BE49-F238E27FC236}">
                <a16:creationId xmlns:a16="http://schemas.microsoft.com/office/drawing/2014/main" id="{2EEA42B7-5998-3F45-140C-A06846059C60}"/>
              </a:ext>
            </a:extLst>
          </p:cNvPr>
          <p:cNvSpPr txBox="1"/>
          <p:nvPr/>
        </p:nvSpPr>
        <p:spPr>
          <a:xfrm>
            <a:off x="561160" y="1804653"/>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các biện pháp để thích ứng với thay đổi trong cuộc sống.</a:t>
            </a:r>
          </a:p>
        </p:txBody>
      </p:sp>
      <p:sp>
        <p:nvSpPr>
          <p:cNvPr id="323" name="TextBox 26">
            <a:extLst>
              <a:ext uri="{FF2B5EF4-FFF2-40B4-BE49-F238E27FC236}">
                <a16:creationId xmlns:a16="http://schemas.microsoft.com/office/drawing/2014/main" id="{E797529F-E619-5832-6D5B-C8370EA73EDC}"/>
              </a:ext>
            </a:extLst>
          </p:cNvPr>
          <p:cNvSpPr txBox="1"/>
          <p:nvPr/>
        </p:nvSpPr>
        <p:spPr>
          <a:xfrm>
            <a:off x="4710215" y="1895755"/>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id="{9EEAB612-68DB-142B-CC2C-ACDFCCBD3F61}"/>
              </a:ext>
            </a:extLst>
          </p:cNvPr>
          <p:cNvSpPr txBox="1"/>
          <p:nvPr/>
        </p:nvSpPr>
        <p:spPr>
          <a:xfrm>
            <a:off x="608252" y="3775475"/>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en-US" sz="1600" dirty="0" err="1"/>
              <a:t>Nêu</a:t>
            </a:r>
            <a:r>
              <a:rPr lang="en-US" sz="1600" dirty="0"/>
              <a:t> </a:t>
            </a:r>
            <a:r>
              <a:rPr lang="vi-VN" sz="1600" dirty="0"/>
              <a:t>được những việc làm </a:t>
            </a:r>
            <a:r>
              <a:rPr lang="en-US" sz="1600" dirty="0" err="1"/>
              <a:t>để</a:t>
            </a:r>
            <a:r>
              <a:rPr lang="en-US" sz="1600" dirty="0"/>
              <a:t> </a:t>
            </a:r>
            <a:r>
              <a:rPr lang="en-US" sz="1600" dirty="0" err="1"/>
              <a:t>thích</a:t>
            </a:r>
            <a:r>
              <a:rPr lang="en-US" sz="1600" dirty="0"/>
              <a:t> </a:t>
            </a:r>
            <a:r>
              <a:rPr lang="en-US" sz="1600" dirty="0" err="1"/>
              <a:t>ứng</a:t>
            </a:r>
            <a:r>
              <a:rPr lang="en-US" sz="1600" dirty="0"/>
              <a:t> </a:t>
            </a:r>
            <a:r>
              <a:rPr lang="en-US" sz="1600" dirty="0" err="1"/>
              <a:t>với</a:t>
            </a:r>
            <a:r>
              <a:rPr lang="en-US" sz="1600" dirty="0"/>
              <a:t> </a:t>
            </a:r>
            <a:r>
              <a:rPr lang="en-US" sz="1600" dirty="0" err="1"/>
              <a:t>sự</a:t>
            </a:r>
            <a:r>
              <a:rPr lang="en-US" sz="1600" dirty="0"/>
              <a:t> </a:t>
            </a:r>
            <a:r>
              <a:rPr lang="en-US" sz="1600" dirty="0" err="1"/>
              <a:t>thay</a:t>
            </a:r>
            <a:r>
              <a:rPr lang="en-US" sz="1600" dirty="0"/>
              <a:t> </a:t>
            </a:r>
            <a:r>
              <a:rPr lang="en-US" sz="1600" dirty="0" err="1"/>
              <a:t>đổi</a:t>
            </a:r>
            <a:r>
              <a:rPr lang="en-US" sz="1600" dirty="0"/>
              <a:t> </a:t>
            </a:r>
            <a:r>
              <a:rPr lang="en-US" sz="1600" dirty="0" err="1"/>
              <a:t>trong</a:t>
            </a:r>
            <a:r>
              <a:rPr lang="vi-VN" sz="1600" dirty="0"/>
              <a:t> những tình huống cụ thể, phù hợp với lứa tuổi.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9525"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952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id="{5F91CD54-A75D-BA54-0725-6F874C24A8E6}"/>
              </a:ext>
            </a:extLst>
          </p:cNvPr>
          <p:cNvSpPr txBox="1"/>
          <p:nvPr/>
        </p:nvSpPr>
        <p:spPr>
          <a:xfrm>
            <a:off x="2895835" y="232457"/>
            <a:ext cx="4972046" cy="1569660"/>
          </a:xfrm>
          <a:prstGeom prst="rect">
            <a:avLst/>
          </a:prstGeom>
          <a:noFill/>
        </p:spPr>
        <p:txBody>
          <a:bodyPr wrap="square">
            <a:spAutoFit/>
          </a:bodyPr>
          <a:lstStyle/>
          <a:p>
            <a:pPr algn="just"/>
            <a:r>
              <a:rPr lang="vi-VN" sz="2400" dirty="0">
                <a:solidFill>
                  <a:srgbClr val="00B0F0"/>
                </a:solidFill>
              </a:rPr>
              <a:t>Thích ứng với thay đổi giúp </a:t>
            </a:r>
            <a:endParaRPr lang="en-US" sz="2400" dirty="0">
              <a:solidFill>
                <a:srgbClr val="00B0F0"/>
              </a:solidFill>
            </a:endParaRPr>
          </a:p>
          <a:p>
            <a:pPr algn="just"/>
            <a:r>
              <a:rPr lang="vi-VN" sz="2400" dirty="0">
                <a:solidFill>
                  <a:srgbClr val="00B0F0"/>
                </a:solidFill>
              </a:rPr>
              <a:t>con người có được sự chủ động trước những khó khăn, </a:t>
            </a:r>
          </a:p>
          <a:p>
            <a:r>
              <a:rPr lang="vi-VN" sz="2400" dirty="0">
                <a:solidFill>
                  <a:srgbClr val="00B0F0"/>
                </a:solidFill>
              </a:rPr>
              <a:t>biến cố không lường trước</a:t>
            </a:r>
            <a:r>
              <a:rPr lang="en-US" sz="2400" dirty="0">
                <a:solidFill>
                  <a:srgbClr val="00B0F0"/>
                </a:solidFill>
              </a:rPr>
              <a:t>.</a:t>
            </a:r>
          </a:p>
        </p:txBody>
      </p:sp>
      <p:sp>
        <p:nvSpPr>
          <p:cNvPr id="13" name="TextBox 12">
            <a:extLst>
              <a:ext uri="{FF2B5EF4-FFF2-40B4-BE49-F238E27FC236}">
                <a16:creationId xmlns:a16="http://schemas.microsoft.com/office/drawing/2014/main" id="{DA86AECB-81D8-9D9F-1126-B9C9706ADA1B}"/>
              </a:ext>
            </a:extLst>
          </p:cNvPr>
          <p:cNvSpPr txBox="1"/>
          <p:nvPr/>
        </p:nvSpPr>
        <p:spPr>
          <a:xfrm>
            <a:off x="2787027" y="1787594"/>
            <a:ext cx="4917062" cy="830997"/>
          </a:xfrm>
          <a:prstGeom prst="rect">
            <a:avLst/>
          </a:prstGeom>
          <a:noFill/>
        </p:spPr>
        <p:txBody>
          <a:bodyPr wrap="square">
            <a:spAutoFit/>
          </a:bodyPr>
          <a:lstStyle/>
          <a:p>
            <a:pPr algn="just"/>
            <a:r>
              <a:rPr lang="vi-VN" sz="2400" dirty="0">
                <a:solidFill>
                  <a:srgbClr val="00B0F0"/>
                </a:solidFill>
                <a:effectLst/>
                <a:latin typeface="+mn-lt"/>
              </a:rPr>
              <a:t>để tiếp tục phấn đấu đi đến hạnh phúc và thành công. </a:t>
            </a:r>
            <a:endParaRPr lang="en-US" sz="2400" dirty="0">
              <a:solidFill>
                <a:srgbClr val="00B0F0"/>
              </a:solidFill>
              <a:latin typeface="+mn-lt"/>
            </a:endParaRPr>
          </a:p>
        </p:txBody>
      </p:sp>
      <p:sp>
        <p:nvSpPr>
          <p:cNvPr id="15" name="TextBox 14">
            <a:extLst>
              <a:ext uri="{FF2B5EF4-FFF2-40B4-BE49-F238E27FC236}">
                <a16:creationId xmlns:a16="http://schemas.microsoft.com/office/drawing/2014/main" id="{1C52162A-938F-A58D-BF7D-1011B670D30F}"/>
              </a:ext>
            </a:extLst>
          </p:cNvPr>
          <p:cNvSpPr txBox="1"/>
          <p:nvPr/>
        </p:nvSpPr>
        <p:spPr>
          <a:xfrm>
            <a:off x="2895835" y="3071690"/>
            <a:ext cx="2692166" cy="1569660"/>
          </a:xfrm>
          <a:prstGeom prst="rect">
            <a:avLst/>
          </a:prstGeom>
          <a:noFill/>
        </p:spPr>
        <p:txBody>
          <a:bodyPr wrap="square">
            <a:spAutoFit/>
          </a:bodyPr>
          <a:lstStyle/>
          <a:p>
            <a:pPr algn="just"/>
            <a:r>
              <a:rPr lang="vi-VN" sz="2400" dirty="0">
                <a:solidFill>
                  <a:srgbClr val="CC4342"/>
                </a:solidFill>
                <a:effectLst/>
                <a:latin typeface="+mn-lt"/>
              </a:rPr>
              <a:t>Để thích ứng với thay đổi, cần rèn luyện những kĩ năng: </a:t>
            </a:r>
            <a:endParaRPr lang="en-US" sz="2400" dirty="0">
              <a:solidFill>
                <a:srgbClr val="CC4342"/>
              </a:solidFill>
              <a:latin typeface="+mn-lt"/>
            </a:endParaRPr>
          </a:p>
        </p:txBody>
      </p:sp>
      <p:sp>
        <p:nvSpPr>
          <p:cNvPr id="19" name="TextBox 18">
            <a:extLst>
              <a:ext uri="{FF2B5EF4-FFF2-40B4-BE49-F238E27FC236}">
                <a16:creationId xmlns:a16="http://schemas.microsoft.com/office/drawing/2014/main" id="{2C0F04C2-D0F1-9374-F98F-536FD4545F23}"/>
              </a:ext>
            </a:extLst>
          </p:cNvPr>
          <p:cNvSpPr txBox="1"/>
          <p:nvPr/>
        </p:nvSpPr>
        <p:spPr>
          <a:xfrm>
            <a:off x="6538229" y="2550954"/>
            <a:ext cx="4572000" cy="400110"/>
          </a:xfrm>
          <a:prstGeom prst="rect">
            <a:avLst/>
          </a:prstGeom>
          <a:noFill/>
        </p:spPr>
        <p:txBody>
          <a:bodyPr wrap="square">
            <a:spAutoFit/>
          </a:bodyPr>
          <a:lstStyle/>
          <a:p>
            <a:r>
              <a:rPr lang="vi-VN" sz="2000" dirty="0">
                <a:solidFill>
                  <a:srgbClr val="00B050"/>
                </a:solidFill>
              </a:rPr>
              <a:t>quản lí cảm xúc </a:t>
            </a:r>
            <a:endParaRPr lang="en-US" sz="2000" dirty="0">
              <a:solidFill>
                <a:srgbClr val="00B050"/>
              </a:solidFill>
            </a:endParaRPr>
          </a:p>
        </p:txBody>
      </p:sp>
      <p:sp>
        <p:nvSpPr>
          <p:cNvPr id="21" name="TextBox 20">
            <a:extLst>
              <a:ext uri="{FF2B5EF4-FFF2-40B4-BE49-F238E27FC236}">
                <a16:creationId xmlns:a16="http://schemas.microsoft.com/office/drawing/2014/main" id="{A21D49B5-E2B8-DBC6-E679-72BFBB6B1A1B}"/>
              </a:ext>
            </a:extLst>
          </p:cNvPr>
          <p:cNvSpPr txBox="1"/>
          <p:nvPr/>
        </p:nvSpPr>
        <p:spPr>
          <a:xfrm>
            <a:off x="6538229" y="4492563"/>
            <a:ext cx="4978400" cy="400110"/>
          </a:xfrm>
          <a:prstGeom prst="rect">
            <a:avLst/>
          </a:prstGeom>
          <a:noFill/>
        </p:spPr>
        <p:txBody>
          <a:bodyPr wrap="square">
            <a:spAutoFit/>
          </a:bodyPr>
          <a:lstStyle/>
          <a:p>
            <a:r>
              <a:rPr lang="vi-VN" sz="2000" dirty="0">
                <a:solidFill>
                  <a:srgbClr val="00B050"/>
                </a:solidFill>
              </a:rPr>
              <a:t>tư duy sáng tạo</a:t>
            </a:r>
            <a:endParaRPr lang="en-US" sz="2000" dirty="0">
              <a:solidFill>
                <a:srgbClr val="00B050"/>
              </a:solidFill>
            </a:endParaRPr>
          </a:p>
        </p:txBody>
      </p:sp>
      <p:sp>
        <p:nvSpPr>
          <p:cNvPr id="23" name="TextBox 22">
            <a:extLst>
              <a:ext uri="{FF2B5EF4-FFF2-40B4-BE49-F238E27FC236}">
                <a16:creationId xmlns:a16="http://schemas.microsoft.com/office/drawing/2014/main" id="{CDF1D22C-EE6E-3975-6A0E-D6941D031297}"/>
              </a:ext>
            </a:extLst>
          </p:cNvPr>
          <p:cNvSpPr txBox="1"/>
          <p:nvPr/>
        </p:nvSpPr>
        <p:spPr>
          <a:xfrm>
            <a:off x="6538229" y="3679891"/>
            <a:ext cx="5842416" cy="400110"/>
          </a:xfrm>
          <a:prstGeom prst="rect">
            <a:avLst/>
          </a:prstGeom>
          <a:noFill/>
        </p:spPr>
        <p:txBody>
          <a:bodyPr wrap="square">
            <a:spAutoFit/>
          </a:bodyPr>
          <a:lstStyle/>
          <a:p>
            <a:r>
              <a:rPr lang="vi-VN" sz="2000" dirty="0">
                <a:solidFill>
                  <a:srgbClr val="00B050"/>
                </a:solidFill>
              </a:rPr>
              <a:t>tư duy tích cực </a:t>
            </a:r>
            <a:endParaRPr lang="en-US" sz="2000" dirty="0">
              <a:solidFill>
                <a:srgbClr val="00B050"/>
              </a:solidFill>
            </a:endParaRPr>
          </a:p>
        </p:txBody>
      </p:sp>
      <p:sp>
        <p:nvSpPr>
          <p:cNvPr id="25" name="TextBox 24">
            <a:extLst>
              <a:ext uri="{FF2B5EF4-FFF2-40B4-BE49-F238E27FC236}">
                <a16:creationId xmlns:a16="http://schemas.microsoft.com/office/drawing/2014/main" id="{B62B630E-8BC2-A9D5-BC0C-FB60466ABAB3}"/>
              </a:ext>
            </a:extLst>
          </p:cNvPr>
          <p:cNvSpPr txBox="1"/>
          <p:nvPr/>
        </p:nvSpPr>
        <p:spPr>
          <a:xfrm>
            <a:off x="6538229" y="3340980"/>
            <a:ext cx="2129852" cy="400110"/>
          </a:xfrm>
          <a:prstGeom prst="rect">
            <a:avLst/>
          </a:prstGeom>
          <a:noFill/>
        </p:spPr>
        <p:txBody>
          <a:bodyPr wrap="square">
            <a:spAutoFit/>
          </a:bodyPr>
          <a:lstStyle/>
          <a:p>
            <a:r>
              <a:rPr lang="vi-VN" sz="2000" dirty="0">
                <a:solidFill>
                  <a:srgbClr val="00B050"/>
                </a:solidFill>
              </a:rPr>
              <a:t>giải quyết</a:t>
            </a:r>
            <a:r>
              <a:rPr lang="en-US" sz="2000" dirty="0">
                <a:solidFill>
                  <a:srgbClr val="00B050"/>
                </a:solidFill>
              </a:rPr>
              <a:t> </a:t>
            </a:r>
            <a:r>
              <a:rPr lang="vi-VN" sz="2000" dirty="0">
                <a:solidFill>
                  <a:srgbClr val="00B050"/>
                </a:solidFill>
              </a:rPr>
              <a:t>vấn đề </a:t>
            </a:r>
            <a:endParaRPr lang="en-US" sz="200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067387384"/>
              </p:ext>
            </p:extLst>
          </p:nvPr>
        </p:nvGraphicFramePr>
        <p:xfrm>
          <a:off x="209320" y="1057618"/>
          <a:ext cx="8725359" cy="3689641"/>
        </p:xfrm>
        <a:graphic>
          <a:graphicData uri="http://schemas.openxmlformats.org/drawingml/2006/table">
            <a:tbl>
              <a:tblPr firstRow="1" bandRow="1">
                <a:tableStyleId>{BBD8BE63-8815-4FC0-A2C2-9C89F5CE271A}</a:tableStyleId>
              </a:tblPr>
              <a:tblGrid>
                <a:gridCol w="683046">
                  <a:extLst>
                    <a:ext uri="{9D8B030D-6E8A-4147-A177-3AD203B41FA5}">
                      <a16:colId xmlns:a16="http://schemas.microsoft.com/office/drawing/2014/main" val="20000"/>
                    </a:ext>
                  </a:extLst>
                </a:gridCol>
                <a:gridCol w="3371162">
                  <a:extLst>
                    <a:ext uri="{9D8B030D-6E8A-4147-A177-3AD203B41FA5}">
                      <a16:colId xmlns:a16="http://schemas.microsoft.com/office/drawing/2014/main" val="20001"/>
                    </a:ext>
                  </a:extLst>
                </a:gridCol>
                <a:gridCol w="4671151">
                  <a:extLst>
                    <a:ext uri="{9D8B030D-6E8A-4147-A177-3AD203B41FA5}">
                      <a16:colId xmlns:a16="http://schemas.microsoft.com/office/drawing/2014/main" val="20002"/>
                    </a:ext>
                  </a:extLst>
                </a:gridCol>
              </a:tblGrid>
              <a:tr h="667393">
                <a:tc>
                  <a:txBody>
                    <a:bodyPr/>
                    <a:lstStyle/>
                    <a:p>
                      <a:pPr algn="ctr"/>
                      <a:r>
                        <a:rPr lang="en-US" sz="2400" b="1" dirty="0">
                          <a:solidFill>
                            <a:srgbClr val="000000"/>
                          </a:solidFill>
                          <a:effectLst/>
                          <a:latin typeface="Times New Roman" panose="02020603050405020304" pitchFamily="18" charset="0"/>
                          <a:cs typeface="Times New Roman" panose="02020603050405020304" pitchFamily="18" charset="0"/>
                        </a:rPr>
                        <a:t>STT</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Lĩnh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vực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Những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khả</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năng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có</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thể</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xảy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ra</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708">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a:solidFill>
                            <a:srgbClr val="000000"/>
                          </a:solidFill>
                          <a:effectLst/>
                          <a:latin typeface="Times New Roman" panose="02020603050405020304" pitchFamily="18" charset="0"/>
                          <a:cs typeface="Times New Roman" panose="02020603050405020304" pitchFamily="18" charset="0"/>
                        </a:rPr>
                        <a:t>Do môi trường tự nhiên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3708">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gia đình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7416">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tác động của khoa học công nghệ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07416">
                <a:tc>
                  <a:txBody>
                    <a:bodyPr/>
                    <a:lstStyle/>
                    <a:p>
                      <a:pPr algn="ctr"/>
                      <a:r>
                        <a:rPr lang="en-US" sz="2600" dirty="0">
                          <a:solidFill>
                            <a:srgbClr val="000000"/>
                          </a:solidFill>
                          <a:effectLst/>
                          <a:latin typeface="Times New Roman" panose="02020603050405020304" pitchFamily="18" charset="0"/>
                          <a:cs typeface="Times New Roman" panose="02020603050405020304" pitchFamily="18"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err="1">
                          <a:solidFill>
                            <a:srgbClr val="000000"/>
                          </a:solidFill>
                          <a:effectLst/>
                          <a:latin typeface="Times New Roman" panose="02020603050405020304" pitchFamily="18" charset="0"/>
                          <a:cs typeface="Times New Roman" panose="02020603050405020304" pitchFamily="18" charset="0"/>
                        </a:rPr>
                        <a:t>Yếu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lí</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lứa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tuổi</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Dự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2</a:t>
            </a: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7" y="914400"/>
            <a:ext cx="7517414" cy="3508653"/>
          </a:xfrm>
          <a:prstGeom prst="rect">
            <a:avLst/>
          </a:prstGeom>
          <a:solidFill>
            <a:schemeClr val="bg2"/>
          </a:solidFill>
        </p:spPr>
        <p:txBody>
          <a:bodyPr wrap="square">
            <a:spAutoFit/>
          </a:bodyPr>
          <a:lstStyle/>
          <a:p>
            <a:pPr algn="just"/>
            <a:r>
              <a:rPr lang="vi-VN" sz="1850" b="1" dirty="0">
                <a:latin typeface="+mj-lt"/>
              </a:rPr>
              <a:t>Tình huống a.</a:t>
            </a:r>
            <a:endParaRPr lang="vi-VN" sz="1850" dirty="0">
              <a:latin typeface="+mj-lt"/>
            </a:endParaRPr>
          </a:p>
          <a:p>
            <a:pPr algn="just"/>
            <a:r>
              <a:rPr lang="vi-VN" sz="1850" dirty="0">
                <a:latin typeface="+mj-lt"/>
              </a:rPr>
              <a:t>- Thay đổi được đề cập đến là: thay đổi đến từ gia đình. Cụ thể: khi bố mẹ em phải chuyển đổi công việc (do đất nông nghiệp bị thu hồi), thì nguồn thu nhập của gia đình sẽ bị giảm sút.</a:t>
            </a:r>
          </a:p>
          <a:p>
            <a:pPr algn="just"/>
            <a:r>
              <a:rPr lang="vi-VN" sz="1850" dirty="0">
                <a:latin typeface="+mj-lt"/>
              </a:rPr>
              <a:t>- Tư vấn cách ứng phó: khuyên bố mẹ, nên:</a:t>
            </a:r>
          </a:p>
          <a:p>
            <a:pPr algn="just"/>
            <a:r>
              <a:rPr lang="vi-VN" sz="1850" dirty="0">
                <a:latin typeface="+mj-lt"/>
              </a:rPr>
              <a:t>+ Giữ bình tĩnh, không nên quá lo lắng.</a:t>
            </a:r>
          </a:p>
          <a:p>
            <a:pPr algn="just"/>
            <a:r>
              <a:rPr lang="vi-VN" sz="1850" dirty="0">
                <a:latin typeface="+mj-lt"/>
              </a:rPr>
              <a:t>+ Khu công nghiệp mới được thành lập, </a:t>
            </a:r>
            <a:r>
              <a:rPr lang="en-US" sz="1850" b="1" dirty="0" err="1">
                <a:latin typeface="Times New Roman" panose="02020603050405020304" pitchFamily="18" charset="0"/>
                <a:cs typeface="Times New Roman" panose="02020603050405020304" pitchFamily="18" charset="0"/>
              </a:rPr>
              <a:t>các</a:t>
            </a:r>
            <a:r>
              <a:rPr lang="en-US" sz="1850" dirty="0">
                <a:latin typeface="+mj-lt"/>
              </a:rPr>
              <a:t> </a:t>
            </a:r>
            <a:r>
              <a:rPr lang="vi-VN" sz="1850" dirty="0">
                <a:latin typeface="+mj-lt"/>
              </a:rPr>
              <a:t>công ty được mở ra: bố mẹ có thể tìm hiểu và nộp hồ sơ ứng tuyển vào các công ty/ ngành nghề khác phù hợp với khả năng. </a:t>
            </a:r>
            <a:r>
              <a:rPr lang="en-US" sz="1850" b="1" dirty="0" err="1">
                <a:latin typeface="Times New Roman" panose="02020603050405020304" pitchFamily="18" charset="0"/>
                <a:cs typeface="Times New Roman" panose="02020603050405020304" pitchFamily="18" charset="0"/>
              </a:rPr>
              <a:t>Nếu</a:t>
            </a:r>
            <a:r>
              <a:rPr lang="en-US" sz="1850" dirty="0">
                <a:latin typeface="+mj-lt"/>
              </a:rPr>
              <a:t> </a:t>
            </a:r>
            <a:r>
              <a:rPr lang="vi-VN" sz="1850" dirty="0">
                <a:latin typeface="+mj-lt"/>
              </a:rPr>
              <a:t>chưa tìm được công ty/ ngành nghề phù hợp mang tính ổn định, lâu dài; bố mẹ vẫn có thể tham gia thực hiện một số công việc thời vụ để có thêm thu nhập, ví dụ như: khuân vác hàng hóa; nhân viên giao hàng,…</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7285" y="316075"/>
            <a:ext cx="8582141" cy="3785652"/>
          </a:xfrm>
          <a:prstGeom prst="rect">
            <a:avLst/>
          </a:prstGeom>
        </p:spPr>
        <p:txBody>
          <a:bodyPr wrap="square">
            <a:spAutoFit/>
          </a:bodyPr>
          <a:lstStyle/>
          <a:p>
            <a:pPr algn="just"/>
            <a:r>
              <a:rPr lang="vi-VN" sz="2400" b="1" dirty="0">
                <a:latin typeface="+mj-lt"/>
              </a:rPr>
              <a:t>Tình huống b.</a:t>
            </a:r>
            <a:endParaRPr lang="vi-VN" sz="2400" dirty="0">
              <a:latin typeface="+mj-lt"/>
            </a:endParaRPr>
          </a:p>
          <a:p>
            <a:pPr algn="just"/>
            <a:r>
              <a:rPr lang="vi-VN" sz="2400" dirty="0">
                <a:latin typeface="+mj-lt"/>
              </a:rPr>
              <a:t>- Thay đổi đến từ gia đình. Cụ thể: hoàn cảnh sống của anh em N có sự xáo trộn do bố mẹ N đi làm ăn xa.</a:t>
            </a:r>
          </a:p>
          <a:p>
            <a:pPr algn="just"/>
            <a:r>
              <a:rPr lang="vi-VN" sz="2400" dirty="0">
                <a:latin typeface="+mj-lt"/>
              </a:rPr>
              <a:t>- Tư vấn: hai anh em N cần:</a:t>
            </a:r>
          </a:p>
          <a:p>
            <a:pPr algn="just"/>
            <a:r>
              <a:rPr lang="vi-VN" sz="2400" dirty="0">
                <a:latin typeface="+mj-lt"/>
              </a:rPr>
              <a:t>+ Bình tĩnh và thấu hiểu nỗi vất vả cũng như sự yêu thương của bố mẹ dành cho mình.</a:t>
            </a:r>
          </a:p>
          <a:p>
            <a:pPr algn="just"/>
            <a:r>
              <a:rPr lang="vi-VN" sz="2400" dirty="0">
                <a:latin typeface="+mj-lt"/>
              </a:rPr>
              <a:t>+ Luôn cố gắng học tập, rèn luyện; ngoan ngoãn, nghe lời</a:t>
            </a:r>
            <a:endParaRPr lang="en-US" sz="2400" dirty="0">
              <a:latin typeface="+mj-lt"/>
            </a:endParaRPr>
          </a:p>
          <a:p>
            <a:pPr algn="just"/>
            <a:r>
              <a:rPr lang="vi-VN" sz="2400" dirty="0">
                <a:latin typeface="+mj-lt"/>
              </a:rPr>
              <a:t> và chăm chỉ phụ giúp ông bà các công việc nhà.</a:t>
            </a:r>
          </a:p>
          <a:p>
            <a:pPr algn="just"/>
            <a:r>
              <a:rPr lang="vi-VN" sz="2400" dirty="0">
                <a:latin typeface="+mj-lt"/>
              </a:rPr>
              <a:t>+ Khi nhớ bố mẹ, hai bạn có thể: viết nhật kí hoặc gọi </a:t>
            </a:r>
            <a:endParaRPr lang="en-US" sz="2400" dirty="0">
              <a:latin typeface="+mj-lt"/>
            </a:endParaRPr>
          </a:p>
          <a:p>
            <a:pPr algn="just"/>
            <a:r>
              <a:rPr lang="vi-VN" sz="2400" dirty="0">
                <a:latin typeface="+mj-lt"/>
              </a:rPr>
              <a:t>điện thoại để trò chuyện với bố mẹ,…</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3</a:t>
            </a:r>
          </a:p>
        </p:txBody>
      </p:sp>
      <p:sp>
        <p:nvSpPr>
          <p:cNvPr id="4" name="Rectangle 3"/>
          <p:cNvSpPr/>
          <p:nvPr/>
        </p:nvSpPr>
        <p:spPr>
          <a:xfrm>
            <a:off x="2155589" y="2386628"/>
            <a:ext cx="5038559"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TRANH BIỆN</a:t>
            </a: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pinimg.com/originals/6e/29/ae/6e29aec8e6bc9020204b1f06177b19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4370" y="1223606"/>
            <a:ext cx="7612380" cy="3539430"/>
          </a:xfrm>
          <a:prstGeom prst="rect">
            <a:avLst/>
          </a:prstGeom>
        </p:spPr>
        <p:txBody>
          <a:bodyPr wrap="square">
            <a:spAutoFit/>
          </a:bodyPr>
          <a:lstStyle/>
          <a:p>
            <a:pPr algn="just"/>
            <a:r>
              <a:rPr lang="vi-VN" sz="2800" b="1" dirty="0">
                <a:latin typeface="+mj-lt"/>
              </a:rPr>
              <a:t>Không đồng tình, </a:t>
            </a:r>
            <a:r>
              <a:rPr lang="vi-VN" sz="2800" dirty="0">
                <a:latin typeface="+mj-lt"/>
              </a:rPr>
              <a:t>vì: trong cuộc sống, có rất nhiều thay đổi có thể xảy ra với bản thân và gia đình. Đó có thể là những thay đổi tiêu cực, nhưng cũng có thể là thay đổi mang tính tích cực, ví dụ: nguồn thu nhập của gia đình tăng lên; hoặc sự xuất hiện của các thành tựu khoa học - công nghệ khiến cho cuộc sống của con người trở nên dễ dàng, thuận tiện hơn,…</a:t>
            </a:r>
            <a:endParaRPr lang="en-US" sz="2800" dirty="0">
              <a:latin typeface="+mj-lt"/>
            </a:endParaRPr>
          </a:p>
        </p:txBody>
      </p:sp>
      <p:sp>
        <p:nvSpPr>
          <p:cNvPr id="3" name="Rectangle 2"/>
          <p:cNvSpPr/>
          <p:nvPr/>
        </p:nvSpPr>
        <p:spPr>
          <a:xfrm>
            <a:off x="3817420" y="605137"/>
            <a:ext cx="1848583" cy="584775"/>
          </a:xfrm>
          <a:prstGeom prst="rect">
            <a:avLst/>
          </a:prstGeom>
        </p:spPr>
        <p:txBody>
          <a:bodyPr wrap="none">
            <a:spAutoFit/>
          </a:bodyPr>
          <a:lstStyle/>
          <a:p>
            <a:r>
              <a:rPr lang="vi-VN" sz="3200" b="1" dirty="0">
                <a:latin typeface="+mj-lt"/>
              </a:rPr>
              <a:t>Ý kiến a. </a:t>
            </a:r>
            <a:endParaRPr lang="en-US" sz="3200" dirty="0">
              <a:latin typeface="+mj-lt"/>
            </a:endParaRPr>
          </a:p>
        </p:txBody>
      </p:sp>
    </p:spTree>
    <p:extLst>
      <p:ext uri="{BB962C8B-B14F-4D97-AF65-F5344CB8AC3E}">
        <p14:creationId xmlns:p14="http://schemas.microsoft.com/office/powerpoint/2010/main" val="10633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77440" y="646212"/>
            <a:ext cx="1893467" cy="584775"/>
          </a:xfrm>
          <a:prstGeom prst="rect">
            <a:avLst/>
          </a:prstGeom>
        </p:spPr>
        <p:txBody>
          <a:bodyPr wrap="none">
            <a:spAutoFit/>
          </a:bodyPr>
          <a:lstStyle/>
          <a:p>
            <a:r>
              <a:rPr lang="vi-VN" sz="3200" b="1" dirty="0">
                <a:latin typeface="+mj-lt"/>
              </a:rPr>
              <a:t>Ý kiến </a:t>
            </a:r>
            <a:r>
              <a:rPr lang="en-US" sz="3200" b="1" dirty="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a:t>
            </a:r>
            <a:r>
              <a:rPr lang="vi-VN" sz="3200" b="1" dirty="0">
                <a:latin typeface="+mj-lt"/>
              </a:rPr>
              <a:t> </a:t>
            </a:r>
            <a:endParaRPr lang="en-US" sz="3200" dirty="0">
              <a:latin typeface="+mj-lt"/>
            </a:endParaRPr>
          </a:p>
        </p:txBody>
      </p:sp>
      <p:sp>
        <p:nvSpPr>
          <p:cNvPr id="3" name="Rectangle 2"/>
          <p:cNvSpPr/>
          <p:nvPr/>
        </p:nvSpPr>
        <p:spPr>
          <a:xfrm>
            <a:off x="600074" y="1236094"/>
            <a:ext cx="7943850" cy="2677656"/>
          </a:xfrm>
          <a:prstGeom prst="rect">
            <a:avLst/>
          </a:prstGeom>
        </p:spPr>
        <p:txBody>
          <a:bodyPr wrap="square">
            <a:spAutoFit/>
          </a:bodyPr>
          <a:lstStyle/>
          <a:p>
            <a:pPr algn="just"/>
            <a:r>
              <a:rPr lang="vi-VN" sz="2800" b="1" dirty="0">
                <a:latin typeface="+mj-lt"/>
              </a:rPr>
              <a:t>Không đồng tình, </a:t>
            </a:r>
            <a:r>
              <a:rPr lang="vi-VN" sz="2800" dirty="0">
                <a:latin typeface="+mj-lt"/>
              </a:rPr>
              <a:t>vì: Khi thay đổi xảy ra, chúng ta cần trang bị những kĩ năng để thích ứng với sự thay đổi. Thích ứng với thay đổi giúp chúng ta vượt qua được sự thay đổi của hoàn cảnh; sống phù hợp với hoàn cảnh; không ngừng tự hoàn thiện và phát triển bản thân.</a:t>
            </a:r>
            <a:endParaRPr lang="en-US" sz="2800" dirty="0">
              <a:latin typeface="+mj-lt"/>
            </a:endParaRPr>
          </a:p>
        </p:txBody>
      </p:sp>
    </p:spTree>
    <p:extLst>
      <p:ext uri="{BB962C8B-B14F-4D97-AF65-F5344CB8AC3E}">
        <p14:creationId xmlns:p14="http://schemas.microsoft.com/office/powerpoint/2010/main" val="40377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59724AC-FB85-795C-7FCA-C984754D1AF3}"/>
              </a:ext>
            </a:extLst>
          </p:cNvPr>
          <p:cNvSpPr txBox="1"/>
          <p:nvPr/>
        </p:nvSpPr>
        <p:spPr>
          <a:xfrm>
            <a:off x="2957342" y="113168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originals/9c/92/a0/9c92a06c4642ee484db4a00bee479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0495" y="591128"/>
            <a:ext cx="2441694" cy="769441"/>
          </a:xfrm>
          <a:prstGeom prst="rect">
            <a:avLst/>
          </a:prstGeom>
        </p:spPr>
        <p:txBody>
          <a:bodyPr wrap="none">
            <a:spAutoFit/>
          </a:bodyPr>
          <a:lstStyle/>
          <a:p>
            <a:r>
              <a:rPr lang="vi-VN" sz="4400" b="1" dirty="0">
                <a:latin typeface="+mj-lt"/>
              </a:rPr>
              <a:t>Ý kiến </a:t>
            </a:r>
            <a:r>
              <a:rPr lang="en-US" sz="4400" b="1" dirty="0">
                <a:latin typeface="Times New Roman" panose="02020603050405020304" pitchFamily="18" charset="0"/>
                <a:cs typeface="Times New Roman" panose="02020603050405020304" pitchFamily="18" charset="0"/>
              </a:rPr>
              <a:t>c</a:t>
            </a:r>
            <a:r>
              <a:rPr lang="vi-VN" sz="4400" b="1" dirty="0">
                <a:latin typeface="Times New Roman" panose="02020603050405020304" pitchFamily="18" charset="0"/>
                <a:cs typeface="Times New Roman" panose="02020603050405020304" pitchFamily="18" charset="0"/>
              </a:rPr>
              <a:t>.</a:t>
            </a:r>
            <a:r>
              <a:rPr lang="vi-VN" sz="4400" b="1" dirty="0">
                <a:latin typeface="+mj-lt"/>
              </a:rPr>
              <a:t> </a:t>
            </a:r>
            <a:endParaRPr lang="en-US" sz="4400" dirty="0">
              <a:latin typeface="+mj-lt"/>
            </a:endParaRPr>
          </a:p>
        </p:txBody>
      </p:sp>
      <p:sp>
        <p:nvSpPr>
          <p:cNvPr id="2" name="Rectangle 1"/>
          <p:cNvSpPr/>
          <p:nvPr/>
        </p:nvSpPr>
        <p:spPr>
          <a:xfrm>
            <a:off x="1239396" y="1568727"/>
            <a:ext cx="6665205" cy="2862322"/>
          </a:xfrm>
          <a:prstGeom prst="rect">
            <a:avLst/>
          </a:prstGeom>
        </p:spPr>
        <p:txBody>
          <a:bodyPr wrap="square">
            <a:spAutoFit/>
          </a:bodyPr>
          <a:lstStyle/>
          <a:p>
            <a:pPr algn="just"/>
            <a:r>
              <a:rPr lang="vi-VN" sz="3600" b="1" dirty="0">
                <a:latin typeface="+mj-lt"/>
              </a:rPr>
              <a:t>Đồng tình, </a:t>
            </a:r>
            <a:r>
              <a:rPr lang="vi-VN" sz="3600" dirty="0">
                <a:latin typeface="+mj-lt"/>
              </a:rPr>
              <a:t>vì: những sự thay đổi có thể xảy ra trong cuộc sống đôi khi cũng là cơ hội, động lực để chúng ta rèn luyện bản thân và trưởng thành.</a:t>
            </a:r>
            <a:endParaRPr lang="en-US" sz="3600" dirty="0">
              <a:latin typeface="+mj-lt"/>
            </a:endParaRPr>
          </a:p>
        </p:txBody>
      </p:sp>
    </p:spTree>
    <p:extLst>
      <p:ext uri="{BB962C8B-B14F-4D97-AF65-F5344CB8AC3E}">
        <p14:creationId xmlns:p14="http://schemas.microsoft.com/office/powerpoint/2010/main" val="144372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1556087"/>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4</a:t>
            </a: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pinimg.com/564x/1e/b4/7a/1eb47abd59e211aa1eaba397d1facf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94903" y="-2456764"/>
            <a:ext cx="5431315" cy="100804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350" y="618425"/>
            <a:ext cx="7546554" cy="4154984"/>
          </a:xfrm>
          <a:prstGeom prst="rect">
            <a:avLst/>
          </a:prstGeom>
        </p:spPr>
        <p:txBody>
          <a:bodyPr wrap="square">
            <a:spAutoFit/>
          </a:bodyPr>
          <a:lstStyle/>
          <a:p>
            <a:pPr algn="just"/>
            <a:r>
              <a:rPr lang="vi-VN" sz="2400" b="1" i="1" dirty="0">
                <a:latin typeface="+mj-lt"/>
              </a:rPr>
              <a:t>Chấp nhận sự thay đổi là tất yếu.</a:t>
            </a:r>
            <a:r>
              <a:rPr lang="vi-VN" sz="2400" dirty="0">
                <a:latin typeface="+mj-lt"/>
              </a:rPr>
              <a:t> </a:t>
            </a:r>
            <a:r>
              <a:rPr lang="vi-VN" sz="2400" b="1" dirty="0">
                <a:latin typeface="+mj-lt"/>
              </a:rPr>
              <a:t>Ví dụ:</a:t>
            </a:r>
            <a:r>
              <a:rPr lang="vi-VN" sz="2400" dirty="0">
                <a:latin typeface="+mj-lt"/>
              </a:rPr>
              <a:t> Anh K ước mơ trở thành nghệ sĩ Piano và đã đạt được nhiều giải thưởng. </a:t>
            </a:r>
            <a:r>
              <a:rPr lang="en-US" sz="2400" dirty="0">
                <a:latin typeface="+mj-lt"/>
              </a:rPr>
              <a:t>M</a:t>
            </a:r>
            <a:r>
              <a:rPr lang="vi-VN" sz="2400" dirty="0">
                <a:latin typeface="+mj-lt"/>
              </a:rPr>
              <a:t>ột tai nạn xảy ra khiến anh bị chấn thương ở tay và không thể chơi đàn được nữa</a:t>
            </a:r>
            <a:r>
              <a:rPr lang="en-US" sz="2400" dirty="0">
                <a:latin typeface="+mj-lt"/>
              </a:rPr>
              <a:t>,</a:t>
            </a:r>
            <a:r>
              <a:rPr lang="vi-VN" sz="2400" dirty="0">
                <a:latin typeface="+mj-lt"/>
              </a:rPr>
              <a:t> anh K rất buồn và lo lắng cho tương lai của mình. Sự cố tai nạn là một biến cố lớn trong cuộc đời anh K khiến ước mơ trở thành nghệ sĩ piano của anh không thể thực hiện. Anh rất đau khổ và khó chấp nhận điều này. Tuy nhiên, sau khi bình tâm suy nghĩ, anh hiểu rằng việc bị hỏng đi đôi bàn tay là sự thật không thể thay đổi được. Dù anh dằn vặt, đau khổ thì điều đó đã xảy ra và đôi tay của anh không thể bình phục được như cũ.</a:t>
            </a:r>
            <a:endParaRPr lang="en-US" sz="2400" dirty="0">
              <a:latin typeface="+mj-lt"/>
            </a:endParaRPr>
          </a:p>
        </p:txBody>
      </p:sp>
    </p:spTree>
    <p:extLst>
      <p:ext uri="{BB962C8B-B14F-4D97-AF65-F5344CB8AC3E}">
        <p14:creationId xmlns:p14="http://schemas.microsoft.com/office/powerpoint/2010/main" val="388910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6945" y="1328410"/>
            <a:ext cx="8130447" cy="2677656"/>
          </a:xfrm>
          <a:prstGeom prst="rect">
            <a:avLst/>
          </a:prstGeom>
        </p:spPr>
        <p:txBody>
          <a:bodyPr wrap="square">
            <a:spAutoFit/>
          </a:bodyPr>
          <a:lstStyle/>
          <a:p>
            <a:pPr algn="just"/>
            <a:r>
              <a:rPr lang="vi-VN" sz="2800" b="1" i="1" dirty="0">
                <a:latin typeface="+mj-lt"/>
              </a:rPr>
              <a:t>Giữ bình tĩnh</a:t>
            </a:r>
            <a:r>
              <a:rPr lang="vi-VN" sz="2800" dirty="0">
                <a:latin typeface="+mj-lt"/>
              </a:rPr>
              <a:t>. </a:t>
            </a:r>
            <a:r>
              <a:rPr lang="vi-VN" sz="2800" b="1" dirty="0">
                <a:latin typeface="+mj-lt"/>
              </a:rPr>
              <a:t>Ví dụ:</a:t>
            </a:r>
            <a:r>
              <a:rPr lang="vi-VN" sz="2800" dirty="0">
                <a:latin typeface="+mj-lt"/>
              </a:rPr>
              <a:t> Trong trường hợp anh K, mặc dù rất đau khổ nhưng anh đã cố gắng dành thời gian suy nghĩ để chấp nhận sự thật, lắng nghe ý kiến của những người xung quanh và tìm hiểu về những người đã vươn lên từ hoàn cảnh bất hạnh để tìm hướng đi mới cho tương lai.</a:t>
            </a:r>
            <a:endParaRPr lang="en-US" sz="2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i.pinimg.com/564x/bd/23/8f/bd238ff6218667f70d37d060050b5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3"/>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5244" y="768995"/>
            <a:ext cx="6213513" cy="3416320"/>
          </a:xfrm>
          <a:prstGeom prst="rect">
            <a:avLst/>
          </a:prstGeom>
        </p:spPr>
        <p:txBody>
          <a:bodyPr wrap="square">
            <a:spAutoFit/>
          </a:bodyPr>
          <a:lstStyle/>
          <a:p>
            <a:pPr algn="just"/>
            <a:r>
              <a:rPr lang="vi-VN" sz="2400" b="1" i="1" dirty="0">
                <a:latin typeface="+mj-lt"/>
              </a:rPr>
              <a:t>Tìm cách giải quyết vấn đề theo hướng tích cực.</a:t>
            </a:r>
            <a:r>
              <a:rPr lang="vi-VN" sz="2400" dirty="0">
                <a:latin typeface="+mj-lt"/>
              </a:rPr>
              <a:t> </a:t>
            </a:r>
            <a:endParaRPr lang="en-US" sz="2400" dirty="0">
              <a:latin typeface="+mj-lt"/>
            </a:endParaRPr>
          </a:p>
          <a:p>
            <a:pPr algn="just"/>
            <a:r>
              <a:rPr lang="vi-VN" sz="2400" b="1" dirty="0">
                <a:latin typeface="+mj-lt"/>
              </a:rPr>
              <a:t>Ví dụ: </a:t>
            </a:r>
            <a:r>
              <a:rPr lang="vi-VN" sz="2400" dirty="0">
                <a:latin typeface="+mj-lt"/>
              </a:rPr>
              <a:t>Sau khi bình tĩnh suy xét, anh K đã tìm hiểu và xác định được hướng đi của bản thân. Anh vẫn mong muốn thực hiện ước mơ với âm nhạc của mình và thấy rằng nếu không chơi đàn nữa thì có thể theo con đường sáng tác nhạc để trở thành nhạc sĩ. Anh đã tìm cách học tập, rèn luyện và thực hiện ước mơ của mình.</a:t>
            </a:r>
            <a:endParaRPr lang="en-US" sz="2400" dirty="0">
              <a:latin typeface="+mj-lt"/>
            </a:endParaRPr>
          </a:p>
        </p:txBody>
      </p:sp>
    </p:spTree>
    <p:extLst>
      <p:ext uri="{BB962C8B-B14F-4D97-AF65-F5344CB8AC3E}">
        <p14:creationId xmlns:p14="http://schemas.microsoft.com/office/powerpoint/2010/main" val="2238445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pinimg.com/564x/a3/88/a6/a388a6b0cdc2a8fedb150d615491f7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2"/>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50540" y="1234585"/>
            <a:ext cx="4572000" cy="2246769"/>
          </a:xfrm>
          <a:prstGeom prst="rect">
            <a:avLst/>
          </a:prstGeom>
        </p:spPr>
        <p:txBody>
          <a:bodyPr>
            <a:spAutoFit/>
          </a:bodyPr>
          <a:lstStyle/>
          <a:p>
            <a:pPr algn="just"/>
            <a:r>
              <a:rPr lang="vi-VN" sz="2800" dirty="0">
                <a:latin typeface="+mj-lt"/>
              </a:rPr>
              <a:t>Em hãy vận dụng một số biện pháp thích ứng với sự thay đổi vào một trường hợp cụ thể và nêu hiệu quả của việc áp dụng các biện pháp đó.</a:t>
            </a:r>
            <a:endParaRPr lang="en-US" sz="2800" dirty="0">
              <a:latin typeface="+mj-lt"/>
            </a:endParaRPr>
          </a:p>
        </p:txBody>
      </p:sp>
    </p:spTree>
    <p:extLst>
      <p:ext uri="{BB962C8B-B14F-4D97-AF65-F5344CB8AC3E}">
        <p14:creationId xmlns:p14="http://schemas.microsoft.com/office/powerpoint/2010/main" val="41407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reate an adorable presentation with Cute notebook background for  PowerPoint for your school or work projects">
            <a:extLst>
              <a:ext uri="{FF2B5EF4-FFF2-40B4-BE49-F238E27FC236}">
                <a16:creationId xmlns:a16="http://schemas.microsoft.com/office/drawing/2014/main" id="{187F86F7-9D1B-56A5-FC17-E1C0A3F47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494A80B5-11B1-CFA1-8E06-FB4C1CFBE782}"/>
              </a:ext>
            </a:extLst>
          </p:cNvPr>
          <p:cNvSpPr txBox="1"/>
          <p:nvPr/>
        </p:nvSpPr>
        <p:spPr>
          <a:xfrm>
            <a:off x="221343" y="1596002"/>
            <a:ext cx="8701314" cy="195149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2800" b="1" dirty="0">
                <a:solidFill>
                  <a:schemeClr val="bg1"/>
                </a:solidFill>
              </a:rPr>
              <a:t> </a:t>
            </a:r>
            <a:r>
              <a:rPr lang="vi-VN" sz="2800" b="1" dirty="0">
                <a:solidFill>
                  <a:schemeClr val="bg1"/>
                </a:solidFill>
              </a:rPr>
              <a:t>Em hãy sưu tầm một câu chuyện hoặc một trường hợp chưa thích ứng với sự thay đổi để xây dựng kịch bản và đề xuất cách giải quyết.</a:t>
            </a:r>
          </a:p>
        </p:txBody>
      </p:sp>
      <p:sp>
        <p:nvSpPr>
          <p:cNvPr id="3" name="TextBox 105">
            <a:extLst>
              <a:ext uri="{FF2B5EF4-FFF2-40B4-BE49-F238E27FC236}">
                <a16:creationId xmlns:a16="http://schemas.microsoft.com/office/drawing/2014/main" id="{841F5745-F58E-8370-7CDB-D9DBD98A4815}"/>
              </a:ext>
            </a:extLst>
          </p:cNvPr>
          <p:cNvSpPr txBox="1"/>
          <p:nvPr/>
        </p:nvSpPr>
        <p:spPr>
          <a:xfrm>
            <a:off x="2734904" y="75894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vụ</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p>
        </p:txBody>
      </p:sp>
    </p:spTree>
    <p:extLst>
      <p:ext uri="{BB962C8B-B14F-4D97-AF65-F5344CB8AC3E}">
        <p14:creationId xmlns:p14="http://schemas.microsoft.com/office/powerpoint/2010/main" val="7389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87949-317C-7B68-947F-FC276FC003E5}"/>
              </a:ext>
            </a:extLst>
          </p:cNvPr>
          <p:cNvPicPr>
            <a:picLocks noChangeAspect="1"/>
          </p:cNvPicPr>
          <p:nvPr/>
        </p:nvPicPr>
        <p:blipFill>
          <a:blip r:embed="rId3"/>
          <a:stretch>
            <a:fillRect/>
          </a:stretch>
        </p:blipFill>
        <p:spPr>
          <a:xfrm>
            <a:off x="308067" y="1702639"/>
            <a:ext cx="3901075"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CA955DD9-90F8-B43E-0E35-CA8C3DEBB4DE}"/>
              </a:ext>
            </a:extLst>
          </p:cNvPr>
          <p:cNvPicPr>
            <a:picLocks noChangeAspect="1"/>
          </p:cNvPicPr>
          <p:nvPr/>
        </p:nvPicPr>
        <p:blipFill>
          <a:blip r:embed="rId4"/>
          <a:stretch>
            <a:fillRect/>
          </a:stretch>
        </p:blipFill>
        <p:spPr>
          <a:xfrm>
            <a:off x="4723112" y="1702638"/>
            <a:ext cx="3899354"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12">
            <a:extLst>
              <a:ext uri="{FF2B5EF4-FFF2-40B4-BE49-F238E27FC236}">
                <a16:creationId xmlns:a16="http://schemas.microsoft.com/office/drawing/2014/main" id="{F5CF5876-949B-718C-45A7-3AB359466DBE}"/>
              </a:ext>
            </a:extLst>
          </p:cNvPr>
          <p:cNvSpPr txBox="1"/>
          <p:nvPr/>
        </p:nvSpPr>
        <p:spPr>
          <a:xfrm>
            <a:off x="449943" y="347364"/>
            <a:ext cx="8401196" cy="707886"/>
          </a:xfrm>
          <a:prstGeom prst="rect">
            <a:avLst/>
          </a:prstGeom>
          <a:solidFill>
            <a:schemeClr val="tx2">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b="1" dirty="0">
                <a:solidFill>
                  <a:schemeClr val="tx1"/>
                </a:solidFill>
              </a:rPr>
              <a:t> Em </a:t>
            </a:r>
            <a:r>
              <a:rPr lang="en-US" sz="2000" b="1" dirty="0" err="1">
                <a:solidFill>
                  <a:schemeClr val="tx1"/>
                </a:solidFill>
              </a:rPr>
              <a:t>hãy</a:t>
            </a:r>
            <a:r>
              <a:rPr lang="en-US" sz="2000" b="1" dirty="0">
                <a:solidFill>
                  <a:schemeClr val="tx1"/>
                </a:solidFill>
              </a:rPr>
              <a:t> </a:t>
            </a:r>
            <a:r>
              <a:rPr lang="en-US" sz="2000" b="1" dirty="0" err="1">
                <a:solidFill>
                  <a:schemeClr val="tx1"/>
                </a:solidFill>
              </a:rPr>
              <a:t>quan</a:t>
            </a:r>
            <a:r>
              <a:rPr lang="en-US" sz="2000" b="1" dirty="0">
                <a:solidFill>
                  <a:schemeClr val="tx1"/>
                </a:solidFill>
              </a:rPr>
              <a:t> </a:t>
            </a:r>
            <a:r>
              <a:rPr lang="en-US" sz="2000" b="1" dirty="0" err="1">
                <a:solidFill>
                  <a:schemeClr val="tx1"/>
                </a:solidFill>
              </a:rPr>
              <a:t>sát</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ảnh</a:t>
            </a:r>
            <a:r>
              <a:rPr lang="en-US" sz="2000" b="1" dirty="0">
                <a:solidFill>
                  <a:schemeClr val="tx1"/>
                </a:solidFill>
              </a:rPr>
              <a:t> </a:t>
            </a:r>
            <a:r>
              <a:rPr lang="en-US" sz="2000" b="1" dirty="0" err="1">
                <a:solidFill>
                  <a:schemeClr val="tx1"/>
                </a:solidFill>
              </a:rPr>
              <a:t>sau</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cho</a:t>
            </a:r>
            <a:r>
              <a:rPr lang="en-US" sz="2000" b="1" dirty="0">
                <a:solidFill>
                  <a:schemeClr val="tx1"/>
                </a:solidFill>
              </a:rPr>
              <a:t> </a:t>
            </a:r>
            <a:r>
              <a:rPr lang="en-US" sz="2000" b="1" dirty="0" err="1">
                <a:solidFill>
                  <a:schemeClr val="tx1"/>
                </a:solidFill>
              </a:rPr>
              <a:t>biết</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nào</a:t>
            </a:r>
            <a:r>
              <a:rPr lang="en-US" sz="2000" b="1" dirty="0">
                <a:solidFill>
                  <a:schemeClr val="tx1"/>
                </a:solidFill>
              </a:rPr>
              <a:t> đã </a:t>
            </a:r>
            <a:r>
              <a:rPr lang="en-US" sz="2000" b="1" dirty="0" err="1">
                <a:solidFill>
                  <a:schemeClr val="tx1"/>
                </a:solidFill>
              </a:rPr>
              <a:t>xảy</a:t>
            </a:r>
            <a:r>
              <a:rPr lang="en-US" sz="2000" b="1" dirty="0">
                <a:solidFill>
                  <a:schemeClr val="tx1"/>
                </a:solidFill>
              </a:rPr>
              <a:t> </a:t>
            </a:r>
            <a:r>
              <a:rPr lang="en-US" sz="2000" b="1" dirty="0" err="1">
                <a:solidFill>
                  <a:schemeClr val="tx1"/>
                </a:solidFill>
              </a:rPr>
              <a:t>ra</a:t>
            </a:r>
            <a:r>
              <a:rPr lang="en-US" sz="2000" b="1" dirty="0">
                <a:solidFill>
                  <a:schemeClr val="tx1"/>
                </a:solidFill>
              </a:rPr>
              <a:t> </a:t>
            </a:r>
            <a:r>
              <a:rPr lang="en-US" sz="2000" b="1" dirty="0" err="1">
                <a:solidFill>
                  <a:schemeClr val="tx1"/>
                </a:solidFill>
              </a:rPr>
              <a:t>đối</a:t>
            </a:r>
            <a:r>
              <a:rPr lang="en-US" sz="2000" b="1" dirty="0">
                <a:solidFill>
                  <a:schemeClr val="tx1"/>
                </a:solidFill>
              </a:rPr>
              <a:t> </a:t>
            </a:r>
            <a:r>
              <a:rPr lang="en-US" sz="2000" b="1" dirty="0" err="1">
                <a:solidFill>
                  <a:schemeClr val="tx1"/>
                </a:solidFill>
              </a:rPr>
              <a:t>với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nhân</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hậu</a:t>
            </a:r>
            <a:r>
              <a:rPr lang="en-US" sz="2000" b="1" dirty="0">
                <a:solidFill>
                  <a:schemeClr val="tx1"/>
                </a:solidFill>
              </a:rPr>
              <a:t> </a:t>
            </a:r>
            <a:r>
              <a:rPr lang="en-US" sz="2000" b="1" dirty="0" err="1">
                <a:solidFill>
                  <a:schemeClr val="tx1"/>
                </a:solidFill>
              </a:rPr>
              <a:t>quả</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đó</a:t>
            </a:r>
            <a:r>
              <a:rPr lang="en-US" sz="2000" b="1" dirty="0">
                <a:solidFill>
                  <a:schemeClr val="tx1"/>
                </a:solidFill>
              </a:rPr>
              <a:t>.</a:t>
            </a:r>
          </a:p>
        </p:txBody>
      </p:sp>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9218" name="Picture 2" descr="https://i.pinimg.com/564x/32/ab/d7/32abd7dc20e1bf3104911de18633e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77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a:extLst>
              <a:ext uri="{FF2B5EF4-FFF2-40B4-BE49-F238E27FC236}">
                <a16:creationId xmlns:a16="http://schemas.microsoft.com/office/drawing/2014/main" id="{59C590C5-8144-2676-6B9D-6D1232061D47}"/>
              </a:ext>
            </a:extLst>
          </p:cNvPr>
          <p:cNvSpPr txBox="1"/>
          <p:nvPr/>
        </p:nvSpPr>
        <p:spPr>
          <a:xfrm>
            <a:off x="-165253" y="3749763"/>
            <a:ext cx="930925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5400" b="1" dirty="0">
                <a:solidFill>
                  <a:schemeClr val="bg1"/>
                </a:solidFill>
                <a:latin typeface="+mj-lt"/>
              </a:rPr>
              <a:t>Tạm biệt và hẹn gặp lại</a:t>
            </a:r>
            <a:r>
              <a:rPr lang="en-US" sz="5400" b="1" dirty="0">
                <a:solidFill>
                  <a:schemeClr val="bg1"/>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a:latin typeface="Times New Roman" panose="02020603050405020304" pitchFamily="18" charset="0"/>
                <a:ea typeface="Calibri" panose="020F0502020204030204" pitchFamily="34" charset="0"/>
              </a:rPr>
              <a:t>Phóng</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viên</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403860" y="1382290"/>
            <a:ext cx="7322820" cy="1275927"/>
          </a:xfrm>
          <a:prstGeom prst="rect">
            <a:avLst/>
          </a:prstGeom>
        </p:spPr>
        <p:txBody>
          <a:bodyPr wrap="square">
            <a:spAutoFit/>
          </a:bodyPr>
          <a:lstStyle/>
          <a:p>
            <a:pPr marR="79375" lvl="0" algn="ctr">
              <a:lnSpc>
                <a:spcPct val="111000"/>
              </a:lnSpc>
              <a:buSzPts val="1200"/>
              <a:tabLst>
                <a:tab pos="210185" algn="l"/>
              </a:tabLst>
            </a:pPr>
            <a:r>
              <a:rPr lang="en-US" sz="3600" dirty="0">
                <a:latin typeface="Times New Roman" panose="02020603050405020304" pitchFamily="18" charset="0"/>
                <a:ea typeface="Myriad Pro Cond"/>
                <a:cs typeface="Myriad Pro Cond"/>
              </a:rPr>
              <a:t>K</a:t>
            </a:r>
            <a:r>
              <a:rPr lang="vi-VN" sz="3600" dirty="0">
                <a:latin typeface="Times New Roman" panose="02020603050405020304" pitchFamily="18" charset="0"/>
                <a:ea typeface="Myriad Pro Cond"/>
                <a:cs typeface="Myriad Pro Cond"/>
              </a:rPr>
              <a:t>ể</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a:latin typeface="Times New Roman" panose="02020603050405020304" pitchFamily="18" charset="0"/>
                <a:ea typeface="Myriad Pro Cond"/>
                <a:cs typeface="Myriad Pro Cond"/>
              </a:rPr>
              <a:t>đã</a:t>
            </a:r>
            <a:r>
              <a:rPr lang="en-US" sz="36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có thể xảy</a:t>
            </a:r>
            <a:r>
              <a:rPr lang="en-US" sz="3600" dirty="0">
                <a:latin typeface="Times New Roman" panose="02020603050405020304" pitchFamily="18" charset="0"/>
                <a:ea typeface="Myriad Pro Cond"/>
                <a:cs typeface="Myriad Pro Cond"/>
              </a:rPr>
              <a:t>)</a:t>
            </a:r>
            <a:r>
              <a:rPr lang="vi-VN" sz="3600" dirty="0">
                <a:latin typeface="Times New Roman" panose="02020603050405020304" pitchFamily="18" charset="0"/>
                <a:ea typeface="Myriad Pro Cond"/>
                <a:cs typeface="Myriad Pro Cond"/>
              </a:rPr>
              <a:t> 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SGK/32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1, 2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92"/>
            <a:ext cx="9144000" cy="51254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id="{BF3002B1-D555-52B4-27ED-6B676C88C6D5}"/>
              </a:ext>
            </a:extLst>
          </p:cNvPr>
          <p:cNvSpPr txBox="1"/>
          <p:nvPr/>
        </p:nvSpPr>
        <p:spPr>
          <a:xfrm>
            <a:off x="0" y="2074451"/>
            <a:ext cx="2717503" cy="3046988"/>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C</a:t>
            </a:r>
            <a:r>
              <a:rPr lang="vi-VN" sz="2400" b="1" dirty="0">
                <a:solidFill>
                  <a:schemeClr val="bg2">
                    <a:lumMod val="25000"/>
                  </a:schemeClr>
                </a:solidFill>
                <a:latin typeface="Times New Roman" panose="02020603050405020304" pitchFamily="18" charset="0"/>
                <a:cs typeface="Times New Roman" panose="02020603050405020304" pitchFamily="18" charset="0"/>
              </a:rPr>
              <a:t>ó những thay đổi nào đã xảy ra với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a:solidFill>
                  <a:schemeClr val="bg2">
                    <a:lumMod val="25000"/>
                  </a:schemeClr>
                </a:solidFill>
                <a:latin typeface="Times New Roman" panose="02020603050405020304" pitchFamily="18" charset="0"/>
                <a:cs typeface="Times New Roman" panose="02020603050405020304" pitchFamily="18" charset="0"/>
              </a:rPr>
              <a:t>?</a:t>
            </a:r>
          </a:p>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vi-VN" sz="2400" b="1" dirty="0">
                <a:solidFill>
                  <a:schemeClr val="bg2">
                    <a:lumMod val="25000"/>
                  </a:schemeClr>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Tình huống 1. </a:t>
            </a:r>
            <a:r>
              <a:rPr lang="vi-VN" sz="2400" dirty="0">
                <a:latin typeface="+mj-lt"/>
              </a:rPr>
              <a:t>Bố mẹ Liên là công nhân. Trước đây, công ty phát triển tốt nên thu nhập của gia đình ổn định, đủ trang trải cho cuộc sống hằng ngày của cả gia đình và chi phí cho học hành của hai chị em Liên. Nhưng năm nay, công ty của mẹ Liên giảm biên chế nên mẹ Liên phải nghỉ việc ở công ty.</a:t>
            </a:r>
            <a:endParaRPr lang="en-US" sz="2400" dirty="0">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5125408"/>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3" name="Rectangle 2"/>
          <p:cNvSpPr/>
          <p:nvPr/>
        </p:nvSpPr>
        <p:spPr>
          <a:xfrm>
            <a:off x="41066" y="-3969"/>
            <a:ext cx="9102934" cy="2308324"/>
          </a:xfrm>
          <a:prstGeom prst="rect">
            <a:avLst/>
          </a:prstGeom>
        </p:spPr>
        <p:txBody>
          <a:bodyPr wrap="square">
            <a:spAutoFit/>
          </a:bodyPr>
          <a:lstStyle/>
          <a:p>
            <a:pPr algn="just"/>
            <a:r>
              <a:rPr lang="vi-VN" sz="2400" b="1" dirty="0">
                <a:solidFill>
                  <a:srgbClr val="002060"/>
                </a:solidFill>
                <a:latin typeface="+mj-lt"/>
              </a:rPr>
              <a:t>Tình huống 2. </a:t>
            </a:r>
            <a:r>
              <a:rPr lang="vi-VN" sz="2400" dirty="0">
                <a:solidFill>
                  <a:srgbClr val="002060"/>
                </a:solidFill>
                <a:latin typeface="+mj-lt"/>
              </a:rPr>
              <a:t>Do ảnh hưởng của biến đổi khí hậu, mấy năm gần đây sạt lở đất xuất hiện nhiều ở quê Vân, làm cho cuộc sống của mọi gia đình không được an toàn. Chính quyền huyện đã quyết định di chuyển gia đình Vân cùng một số gia đình khác trong ấp đến nơi ở mới. Ở nơi mới, việc đi lại, học tập và lao động của mỗi người đều bị xáo trộn, gặp nhiều khó khăn.</a:t>
            </a:r>
            <a:endParaRPr lang="en-US" sz="2400" dirty="0">
              <a:solidFill>
                <a:srgbClr val="002060"/>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0" y="2406260"/>
            <a:ext cx="2717503" cy="2308324"/>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C</a:t>
            </a:r>
            <a:r>
              <a:rPr lang="vi-VN" sz="2400" b="1" dirty="0">
                <a:solidFill>
                  <a:schemeClr val="bg2">
                    <a:lumMod val="25000"/>
                  </a:schemeClr>
                </a:solidFill>
                <a:latin typeface="Times New Roman" panose="02020603050405020304" pitchFamily="18" charset="0"/>
                <a:cs typeface="Times New Roman" panose="02020603050405020304" pitchFamily="18" charset="0"/>
              </a:rPr>
              <a:t>ó những thay đổi nào đã xảy ra với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Vân</a:t>
            </a:r>
            <a:r>
              <a:rPr lang="vi-VN" sz="2400" b="1" dirty="0">
                <a:solidFill>
                  <a:schemeClr val="bg2">
                    <a:lumMod val="25000"/>
                  </a:schemeClr>
                </a:solidFill>
                <a:latin typeface="Times New Roman" panose="02020603050405020304" pitchFamily="18" charset="0"/>
                <a:cs typeface="Times New Roman" panose="02020603050405020304" pitchFamily="18" charset="0"/>
              </a:rPr>
              <a:t>?</a:t>
            </a:r>
          </a:p>
          <a:p>
            <a:pPr algn="just"/>
            <a:r>
              <a:rPr lang="en-US" sz="2400" b="1" dirty="0">
                <a:solidFill>
                  <a:schemeClr val="bg2">
                    <a:lumMod val="25000"/>
                  </a:schemeClr>
                </a:solidFill>
                <a:latin typeface="Times New Roman" panose="02020603050405020304" pitchFamily="18" charset="0"/>
                <a:cs typeface="Times New Roman" panose="02020603050405020304" pitchFamily="18" charset="0"/>
              </a:rPr>
              <a:t>- Ả</a:t>
            </a:r>
            <a:r>
              <a:rPr lang="vi-VN" sz="2400" b="1" dirty="0">
                <a:solidFill>
                  <a:schemeClr val="bg2">
                    <a:lumMod val="25000"/>
                  </a:schemeClr>
                </a:solidFill>
                <a:latin typeface="Times New Roman" panose="02020603050405020304" pitchFamily="18" charset="0"/>
                <a:cs typeface="Times New Roman" panose="02020603050405020304" pitchFamily="18" charset="0"/>
              </a:rPr>
              <a:t>nh hưởng như thế nào đến cuộc sống của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Vân</a:t>
            </a:r>
            <a:r>
              <a:rPr lang="vi-VN" sz="2400" b="1" dirty="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TotalTime>
  <Words>2668</Words>
  <Application>Microsoft Office PowerPoint</Application>
  <PresentationFormat>On-screen Show (16:9)</PresentationFormat>
  <Paragraphs>179</Paragraphs>
  <Slides>40</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Barlow Black</vt:lpstr>
      <vt:lpstr>SVN-Internation</vt:lpstr>
      <vt:lpstr>Times New Roman</vt:lpstr>
      <vt:lpstr>Barlow</vt:lpstr>
      <vt:lpstr>Arial</vt:lpstr>
      <vt:lpstr>Poller One</vt:lpstr>
      <vt:lpstr>SVN-Caprica Script</vt:lpstr>
      <vt:lpstr>Myriad Pro Cond</vt:lpstr>
      <vt:lpstr>Calibri</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vina</cp:lastModifiedBy>
  <cp:revision>64</cp:revision>
  <dcterms:modified xsi:type="dcterms:W3CDTF">2026-01-16T14:23:49Z</dcterms:modified>
</cp:coreProperties>
</file>