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50"/>
  </p:notesMasterIdLst>
  <p:sldIdLst>
    <p:sldId id="256" r:id="rId2"/>
    <p:sldId id="257" r:id="rId3"/>
    <p:sldId id="261" r:id="rId4"/>
    <p:sldId id="342" r:id="rId5"/>
    <p:sldId id="343" r:id="rId6"/>
    <p:sldId id="271" r:id="rId7"/>
    <p:sldId id="361" r:id="rId8"/>
    <p:sldId id="362" r:id="rId9"/>
    <p:sldId id="344" r:id="rId10"/>
    <p:sldId id="363" r:id="rId11"/>
    <p:sldId id="365" r:id="rId12"/>
    <p:sldId id="364" r:id="rId13"/>
    <p:sldId id="305" r:id="rId14"/>
    <p:sldId id="345" r:id="rId15"/>
    <p:sldId id="366" r:id="rId16"/>
    <p:sldId id="367" r:id="rId17"/>
    <p:sldId id="370" r:id="rId18"/>
    <p:sldId id="368" r:id="rId19"/>
    <p:sldId id="373" r:id="rId20"/>
    <p:sldId id="369" r:id="rId21"/>
    <p:sldId id="371" r:id="rId22"/>
    <p:sldId id="372" r:id="rId23"/>
    <p:sldId id="374" r:id="rId24"/>
    <p:sldId id="330" r:id="rId25"/>
    <p:sldId id="329" r:id="rId26"/>
    <p:sldId id="339" r:id="rId27"/>
    <p:sldId id="375" r:id="rId28"/>
    <p:sldId id="352" r:id="rId29"/>
    <p:sldId id="316" r:id="rId30"/>
    <p:sldId id="337" r:id="rId31"/>
    <p:sldId id="320" r:id="rId32"/>
    <p:sldId id="376" r:id="rId33"/>
    <p:sldId id="377" r:id="rId34"/>
    <p:sldId id="379" r:id="rId35"/>
    <p:sldId id="378" r:id="rId36"/>
    <p:sldId id="384" r:id="rId37"/>
    <p:sldId id="355" r:id="rId38"/>
    <p:sldId id="380" r:id="rId39"/>
    <p:sldId id="381" r:id="rId40"/>
    <p:sldId id="382" r:id="rId41"/>
    <p:sldId id="383" r:id="rId42"/>
    <p:sldId id="385" r:id="rId43"/>
    <p:sldId id="335" r:id="rId44"/>
    <p:sldId id="354" r:id="rId45"/>
    <p:sldId id="386" r:id="rId46"/>
    <p:sldId id="260" r:id="rId47"/>
    <p:sldId id="326" r:id="rId48"/>
    <p:sldId id="327" r:id="rId49"/>
  </p:sldIdLst>
  <p:sldSz cx="9144000" cy="5143500" type="screen16x9"/>
  <p:notesSz cx="6858000" cy="9144000"/>
  <p:embeddedFontLst>
    <p:embeddedFont>
      <p:font typeface="Calibri Light" panose="020F0302020204030204" pitchFamily="34" charset="0"/>
      <p:regular r:id="rId51"/>
      <p:italic r:id="rId52"/>
    </p:embeddedFont>
    <p:embeddedFont>
      <p:font typeface="SVN-Caprica Script" panose="020B0604020202020204" charset="0"/>
      <p:regular r:id="rId53"/>
    </p:embeddedFont>
    <p:embeddedFont>
      <p:font typeface="Calibri" panose="020F0502020204030204" pitchFamily="34" charset="0"/>
      <p:regular r:id="rId54"/>
      <p:bold r:id="rId55"/>
      <p:italic r:id="rId56"/>
      <p:boldItalic r:id="rId57"/>
    </p:embeddedFont>
    <p:embeddedFont>
      <p:font typeface="Snap ITC" panose="04040A07060A02020202" pitchFamily="82" charset="0"/>
      <p:regular r:id="rId58"/>
    </p:embeddedFont>
    <p:embeddedFont>
      <p:font typeface="SVN-Russell" panose="020B0604020202020204" charset="0"/>
      <p:regular r:id="rId59"/>
    </p:embeddedFont>
    <p:embeddedFont>
      <p:font typeface="Bebas Neue" panose="020B0604020202020204" charset="0"/>
      <p:regular r:id="rId60"/>
    </p:embeddedFont>
    <p:embeddedFont>
      <p:font typeface="Bauhaus 93" panose="04030905020B02020C02" pitchFamily="82"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4F0"/>
    <a:srgbClr val="FFF9F2"/>
    <a:srgbClr val="D2FED6"/>
    <a:srgbClr val="E0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0DF06-BF75-4D19-A2B1-1C2064D3B7A8}">
  <a:tblStyle styleId="{CCF0DF06-BF75-4D19-A2B1-1C2064D3B7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solidFill>
          <a:schemeClr val="accent4">
            <a:lumMod val="20000"/>
            <a:lumOff val="80000"/>
            <a:alpha val="24000"/>
          </a:schemeClr>
        </a:solidFill>
        <a:ln>
          <a:solidFill>
            <a:srgbClr val="04D4F0"/>
          </a:solidFill>
        </a:ln>
      </dgm:spPr>
      <dgm:t>
        <a:bodyPr/>
        <a:lstStyle/>
        <a:p>
          <a:pPr algn="just"/>
          <a:r>
            <a:rPr lang="en-US" sz="2700" b="0" i="0" dirty="0">
              <a:solidFill>
                <a:srgbClr val="0070C0"/>
              </a:solidFill>
              <a:latin typeface="Times New Roman" panose="02020603050405020304" pitchFamily="18" charset="0"/>
              <a:cs typeface="Times New Roman" panose="02020603050405020304" pitchFamily="18" charset="0"/>
            </a:rPr>
            <a:t>1. </a:t>
          </a:r>
          <a:r>
            <a:rPr lang="vi-VN" sz="2700" b="0" i="0" dirty="0">
              <a:solidFill>
                <a:srgbClr val="0070C0"/>
              </a:solidFill>
              <a:latin typeface="Times New Roman" panose="02020603050405020304" pitchFamily="18" charset="0"/>
              <a:cs typeface="Times New Roman" panose="02020603050405020304" pitchFamily="18" charset="0"/>
            </a:rPr>
            <a:t>Nhà nước là một tổ chức xã hội đặc biệt, được xây dựng để bảo vệ người dân, vì</a:t>
          </a:r>
          <a:r>
            <a:rPr lang="en-US" sz="2700" b="0" i="0" dirty="0">
              <a:solidFill>
                <a:srgbClr val="0070C0"/>
              </a:solidFill>
              <a:latin typeface="Times New Roman" panose="02020603050405020304" pitchFamily="18" charset="0"/>
              <a:cs typeface="Times New Roman" panose="02020603050405020304" pitchFamily="18" charset="0"/>
            </a:rPr>
            <a:t> </a:t>
          </a:r>
          <a:r>
            <a:rPr lang="vi-VN" sz="2700" b="0" i="0" dirty="0">
              <a:solidFill>
                <a:srgbClr val="0070C0"/>
              </a:solidFill>
              <a:latin typeface="Times New Roman" panose="02020603050405020304" pitchFamily="18" charset="0"/>
              <a:cs typeface="Times New Roman" panose="02020603050405020304" pitchFamily="18" charset="0"/>
            </a:rPr>
            <a:t>những lợi ích của nhân dân nên cần nguồn kinh phí </a:t>
          </a:r>
          <a:r>
            <a:rPr lang="en-US" sz="2700" b="0" i="0" dirty="0">
              <a:solidFill>
                <a:srgbClr val="0070C0"/>
              </a:solidFill>
              <a:latin typeface="Times New Roman" panose="02020603050405020304" pitchFamily="18" charset="0"/>
              <a:cs typeface="Times New Roman" panose="02020603050405020304" pitchFamily="18" charset="0"/>
            </a:rPr>
            <a:t>để </a:t>
          </a:r>
          <a:r>
            <a:rPr lang="en-US" sz="2700" b="0" i="0" dirty="0" err="1">
              <a:solidFill>
                <a:srgbClr val="0070C0"/>
              </a:solidFill>
              <a:latin typeface="Times New Roman" panose="02020603050405020304" pitchFamily="18" charset="0"/>
              <a:cs typeface="Times New Roman" panose="02020603050405020304" pitchFamily="18" charset="0"/>
            </a:rPr>
            <a:t>hoạt</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động</a:t>
          </a:r>
          <a:r>
            <a:rPr lang="en-US" sz="2700" b="0" i="0" dirty="0">
              <a:solidFill>
                <a:srgbClr val="0070C0"/>
              </a:solidFill>
              <a:latin typeface="Times New Roman" panose="02020603050405020304" pitchFamily="18" charset="0"/>
              <a:cs typeface="Times New Roman" panose="02020603050405020304" pitchFamily="18" charset="0"/>
            </a:rPr>
            <a:t>.</a:t>
          </a:r>
          <a:endParaRPr lang="en-US" sz="2700" dirty="0">
            <a:solidFill>
              <a:srgbClr val="0070C0"/>
            </a:solidFill>
            <a:latin typeface="Times New Roman" panose="02020603050405020304" pitchFamily="18" charset="0"/>
            <a:cs typeface="Times New Roman" panose="02020603050405020304" pitchFamily="18" charset="0"/>
          </a:endParaRPr>
        </a:p>
      </dgm:t>
    </dgm:pt>
    <dgm:pt modelId="{9989A183-D4ED-4F25-8122-C743D43FC619}" type="parTrans" cxnId="{BF0D479B-8A23-41E4-8DBE-5E8E093C7E25}">
      <dgm:prSet/>
      <dgm:spPr/>
      <dgm:t>
        <a:bodyPr/>
        <a:lstStyle/>
        <a:p>
          <a:pPr algn="just"/>
          <a:endParaRPr lang="en-US" sz="1800"/>
        </a:p>
      </dgm:t>
    </dgm:pt>
    <dgm:pt modelId="{3D88A8FD-9980-4048-9DEC-1CEC2D911BC4}" type="sibTrans" cxnId="{BF0D479B-8A23-41E4-8DBE-5E8E093C7E25}">
      <dgm:prSet/>
      <dgm:spPr/>
      <dgm:t>
        <a:bodyPr/>
        <a:lstStyle/>
        <a:p>
          <a:pPr algn="just"/>
          <a:endParaRPr lang="en-US" sz="1800"/>
        </a:p>
      </dgm:t>
    </dgm:pt>
    <dgm:pt modelId="{1687FCE2-FABF-45C4-B3AD-E23B018C9B7B}">
      <dgm:prSet custT="1"/>
      <dgm:spPr>
        <a:solidFill>
          <a:srgbClr val="04D4F0">
            <a:alpha val="38000"/>
          </a:srgbClr>
        </a:solidFill>
        <a:ln>
          <a:solidFill>
            <a:srgbClr val="04D4F0"/>
          </a:solidFill>
        </a:ln>
      </dgm:spPr>
      <dgm:t>
        <a:bodyPr/>
        <a:lstStyle/>
        <a:p>
          <a:pPr algn="just"/>
          <a:r>
            <a:rPr lang="en-US" sz="2700" b="0" i="0" dirty="0">
              <a:solidFill>
                <a:srgbClr val="C00000"/>
              </a:solidFill>
              <a:latin typeface="Times New Roman" panose="02020603050405020304" pitchFamily="18" charset="0"/>
              <a:cs typeface="Times New Roman" panose="02020603050405020304" pitchFamily="18" charset="0"/>
            </a:rPr>
            <a:t>2. C</a:t>
          </a:r>
          <a:r>
            <a:rPr lang="vi-VN" sz="2700" b="0" i="0" dirty="0">
              <a:solidFill>
                <a:srgbClr val="C00000"/>
              </a:solidFill>
              <a:latin typeface="Times New Roman" panose="02020603050405020304" pitchFamily="18" charset="0"/>
              <a:cs typeface="Times New Roman" panose="02020603050405020304" pitchFamily="18" charset="0"/>
            </a:rPr>
            <a:t>ông dân là những người được Nhà nước phục vụ và bảo vệ nên công dân có nghĩa vụ phải đóng thuế cho Nhà nước.</a:t>
          </a:r>
          <a:endParaRPr lang="en-US" sz="2700" dirty="0">
            <a:solidFill>
              <a:srgbClr val="C00000"/>
            </a:solidFill>
            <a:latin typeface="Times New Roman" panose="02020603050405020304" pitchFamily="18" charset="0"/>
            <a:cs typeface="Times New Roman" panose="02020603050405020304" pitchFamily="18" charset="0"/>
          </a:endParaRPr>
        </a:p>
      </dgm:t>
    </dgm:pt>
    <dgm:pt modelId="{C5908961-9C1C-438C-9CC3-2A4D24D02C3D}" type="parTrans" cxnId="{9D59D1A9-1EB0-4CF8-879F-F60165592309}">
      <dgm:prSet/>
      <dgm:spPr/>
      <dgm:t>
        <a:bodyPr/>
        <a:lstStyle/>
        <a:p>
          <a:pPr algn="just"/>
          <a:endParaRPr lang="en-US" sz="1800"/>
        </a:p>
      </dgm:t>
    </dgm:pt>
    <dgm:pt modelId="{08831C36-5CE4-41E0-AB2B-FB8A7EDADE96}" type="sibTrans" cxnId="{9D59D1A9-1EB0-4CF8-879F-F60165592309}">
      <dgm:prSet/>
      <dgm:spPr/>
      <dgm:t>
        <a:bodyPr/>
        <a:lstStyle/>
        <a:p>
          <a:pPr algn="just"/>
          <a:endParaRPr lang="en-US" sz="1800"/>
        </a:p>
      </dgm:t>
    </dgm:pt>
    <dgm:pt modelId="{357A62EC-4942-4A85-9E50-E0CC3707B5E9}">
      <dgm:prSet custT="1"/>
      <dgm:spPr>
        <a:solidFill>
          <a:srgbClr val="04D4F0">
            <a:alpha val="38000"/>
          </a:srgbClr>
        </a:solidFill>
        <a:ln>
          <a:solidFill>
            <a:schemeClr val="tx2">
              <a:lumMod val="75000"/>
            </a:schemeClr>
          </a:solidFill>
        </a:ln>
      </dgm:spPr>
      <dgm:t>
        <a:bodyPr/>
        <a:lstStyle/>
        <a:p>
          <a:pPr algn="just"/>
          <a:r>
            <a:rPr lang="en-US" sz="2700" dirty="0">
              <a:solidFill>
                <a:srgbClr val="C00000"/>
              </a:solidFill>
              <a:latin typeface="Times New Roman" panose="02020603050405020304" pitchFamily="18" charset="0"/>
              <a:cs typeface="Times New Roman" panose="02020603050405020304" pitchFamily="18" charset="0"/>
            </a:rPr>
            <a:t>3. M</a:t>
          </a:r>
          <a:r>
            <a:rPr lang="vi-VN" sz="2700" dirty="0" err="1">
              <a:solidFill>
                <a:srgbClr val="C00000"/>
              </a:solidFill>
              <a:latin typeface="Times New Roman" panose="02020603050405020304" pitchFamily="18" charset="0"/>
              <a:cs typeface="Times New Roman" panose="02020603050405020304" pitchFamily="18" charset="0"/>
            </a:rPr>
            <a:t>ọi</a:t>
          </a:r>
          <a:r>
            <a:rPr lang="vi-VN" sz="2700" dirty="0">
              <a:solidFill>
                <a:srgbClr val="C00000"/>
              </a:solidFill>
              <a:latin typeface="Times New Roman" panose="02020603050405020304" pitchFamily="18" charset="0"/>
              <a:cs typeface="Times New Roman" panose="02020603050405020304" pitchFamily="18" charset="0"/>
            </a:rPr>
            <a:t> chính sách của Nhà nước đều xây dựng dành cho toàn dân, nên công dân khi đóng thuế sẽ được hưởng những quyền lợi từ ngân sách nhà nước.</a:t>
          </a:r>
          <a:endParaRPr lang="en-US" sz="2700" dirty="0">
            <a:solidFill>
              <a:srgbClr val="C00000"/>
            </a:solidFill>
            <a:latin typeface="Times New Roman" panose="02020603050405020304" pitchFamily="18" charset="0"/>
            <a:cs typeface="Times New Roman" panose="02020603050405020304" pitchFamily="18" charset="0"/>
          </a:endParaRPr>
        </a:p>
      </dgm:t>
    </dgm:pt>
    <dgm:pt modelId="{7741416B-4BD8-4CEF-9B78-9679B25E7510}" type="parTrans" cxnId="{1B1B8656-D498-452E-B124-03454A013A0F}">
      <dgm:prSet/>
      <dgm:spPr/>
      <dgm:t>
        <a:bodyPr/>
        <a:lstStyle/>
        <a:p>
          <a:pPr algn="just"/>
          <a:endParaRPr lang="en-US" sz="1800"/>
        </a:p>
      </dgm:t>
    </dgm:pt>
    <dgm:pt modelId="{061223B6-B8DC-48A5-A0F9-EAC2AEA2603D}" type="sibTrans" cxnId="{1B1B8656-D498-452E-B124-03454A013A0F}">
      <dgm:prSet/>
      <dgm:spPr/>
      <dgm:t>
        <a:bodyPr/>
        <a:lstStyle/>
        <a:p>
          <a:pPr algn="just"/>
          <a:endParaRPr lang="en-US" sz="1800"/>
        </a:p>
      </dgm:t>
    </dgm:pt>
    <dgm:pt modelId="{29335E1A-A153-423B-973C-8FE2C292C533}">
      <dgm:prSet custT="1"/>
      <dgm:spPr>
        <a:solidFill>
          <a:schemeClr val="accent4">
            <a:lumMod val="20000"/>
            <a:lumOff val="80000"/>
            <a:alpha val="24000"/>
          </a:schemeClr>
        </a:solidFill>
        <a:ln>
          <a:solidFill>
            <a:srgbClr val="04D4F0"/>
          </a:solidFill>
        </a:ln>
      </dgm:spPr>
      <dgm:t>
        <a:bodyPr/>
        <a:lstStyle/>
        <a:p>
          <a:pPr algn="just"/>
          <a:r>
            <a:rPr lang="en-US" sz="2700" b="0" i="0" dirty="0">
              <a:solidFill>
                <a:srgbClr val="0070C0"/>
              </a:solidFill>
              <a:latin typeface="Times New Roman" panose="02020603050405020304" pitchFamily="18" charset="0"/>
              <a:cs typeface="Times New Roman" panose="02020603050405020304" pitchFamily="18" charset="0"/>
            </a:rPr>
            <a:t>4. </a:t>
          </a:r>
          <a:r>
            <a:rPr lang="vi-VN" sz="2700" b="0" i="0" dirty="0">
              <a:solidFill>
                <a:srgbClr val="0070C0"/>
              </a:solidFill>
              <a:latin typeface="Times New Roman" panose="02020603050405020304" pitchFamily="18" charset="0"/>
              <a:cs typeface="Times New Roman" panose="02020603050405020304" pitchFamily="18" charset="0"/>
            </a:rPr>
            <a:t>Nhà nước dùng thuế là một công cụ để điều tiết thị trường, hướng dẫn</a:t>
          </a:r>
          <a:r>
            <a:rPr lang="en-US" sz="2700" b="0" i="0" dirty="0">
              <a:solidFill>
                <a:srgbClr val="0070C0"/>
              </a:solidFill>
              <a:latin typeface="Times New Roman" panose="02020603050405020304" pitchFamily="18" charset="0"/>
              <a:cs typeface="Times New Roman" panose="02020603050405020304" pitchFamily="18" charset="0"/>
            </a:rPr>
            <a:t> </a:t>
          </a:r>
          <a:r>
            <a:rPr lang="vi-VN" sz="2700" b="0" i="0" dirty="0">
              <a:solidFill>
                <a:srgbClr val="0070C0"/>
              </a:solidFill>
              <a:latin typeface="Times New Roman" panose="02020603050405020304" pitchFamily="18" charset="0"/>
              <a:cs typeface="Times New Roman" panose="02020603050405020304" pitchFamily="18" charset="0"/>
            </a:rPr>
            <a:t>tiêu </a:t>
          </a:r>
          <a:r>
            <a:rPr lang="en-US" sz="2700" b="0" i="0" dirty="0" err="1">
              <a:solidFill>
                <a:srgbClr val="0070C0"/>
              </a:solidFill>
              <a:latin typeface="Times New Roman" panose="02020603050405020304" pitchFamily="18" charset="0"/>
              <a:cs typeface="Times New Roman" panose="02020603050405020304" pitchFamily="18" charset="0"/>
            </a:rPr>
            <a:t>dùng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đảm</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bảo</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cho</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sự</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công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bằng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giữa</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các</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nhóm</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lợi</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ích</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xã</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hội</a:t>
          </a:r>
          <a:r>
            <a:rPr lang="en-US" sz="2700" b="0" i="0" dirty="0">
              <a:solidFill>
                <a:srgbClr val="0070C0"/>
              </a:solidFill>
              <a:latin typeface="Times New Roman" panose="02020603050405020304" pitchFamily="18" charset="0"/>
              <a:cs typeface="Times New Roman" panose="02020603050405020304" pitchFamily="18" charset="0"/>
            </a:rPr>
            <a:t> vì </a:t>
          </a:r>
          <a:r>
            <a:rPr lang="en-US" sz="2700" b="0" i="0" dirty="0" err="1">
              <a:solidFill>
                <a:srgbClr val="0070C0"/>
              </a:solidFill>
              <a:latin typeface="Times New Roman" panose="02020603050405020304" pitchFamily="18" charset="0"/>
              <a:cs typeface="Times New Roman" panose="02020603050405020304" pitchFamily="18" charset="0"/>
            </a:rPr>
            <a:t>lợi</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ích</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của</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công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dân</a:t>
          </a:r>
          <a:endParaRPr lang="en-US" sz="2700" dirty="0">
            <a:solidFill>
              <a:srgbClr val="0070C0"/>
            </a:solidFill>
            <a:latin typeface="Times New Roman" panose="02020603050405020304" pitchFamily="18" charset="0"/>
            <a:cs typeface="Times New Roman" panose="02020603050405020304" pitchFamily="18" charset="0"/>
          </a:endParaRPr>
        </a:p>
      </dgm:t>
    </dgm:pt>
    <dgm:pt modelId="{68A1C555-B542-4837-BE93-E1D436A33489}" type="parTrans" cxnId="{057CEEA6-28A3-4C30-8031-410A04F4A560}">
      <dgm:prSet/>
      <dgm:spPr/>
      <dgm:t>
        <a:bodyPr/>
        <a:lstStyle/>
        <a:p>
          <a:pPr algn="just"/>
          <a:endParaRPr lang="en-US" sz="1800"/>
        </a:p>
      </dgm:t>
    </dgm:pt>
    <dgm:pt modelId="{9AA028B5-8FE1-4CF0-A858-44542C31A64F}" type="sibTrans" cxnId="{057CEEA6-28A3-4C30-8031-410A04F4A560}">
      <dgm:prSet/>
      <dgm:spPr/>
      <dgm:t>
        <a:bodyPr/>
        <a:lstStyle/>
        <a:p>
          <a:pPr algn="just"/>
          <a:endParaRPr lang="en-US" sz="1800"/>
        </a:p>
      </dgm:t>
    </dgm:pt>
    <dgm:pt modelId="{7E10C8E6-D04F-4EFC-A767-0ADC6E325DF1}" type="pres">
      <dgm:prSet presAssocID="{529F1413-E54B-47FA-8BAF-68DFBEBE9B21}" presName="diagram" presStyleCnt="0">
        <dgm:presLayoutVars>
          <dgm:dir/>
          <dgm:resizeHandles val="exact"/>
        </dgm:presLayoutVars>
      </dgm:prSet>
      <dgm:spPr/>
      <dgm:t>
        <a:bodyPr/>
        <a:lstStyle/>
        <a:p>
          <a:endParaRPr lang="en-US"/>
        </a:p>
      </dgm:t>
    </dgm:pt>
    <dgm:pt modelId="{104E0D94-FC70-4B81-B834-5A57E2083024}" type="pres">
      <dgm:prSet presAssocID="{7D40481A-4582-4B50-BBE5-0C3222207D41}" presName="node" presStyleLbl="node1" presStyleIdx="0" presStyleCnt="4" custScaleX="113794" custLinFactNeighborX="543" custLinFactNeighborY="5759">
        <dgm:presLayoutVars>
          <dgm:bulletEnabled val="1"/>
        </dgm:presLayoutVars>
      </dgm:prSet>
      <dgm:spPr/>
      <dgm:t>
        <a:bodyPr/>
        <a:lstStyle/>
        <a:p>
          <a:endParaRPr lang="en-US"/>
        </a:p>
      </dgm:t>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custScaleX="105905" custLinFactNeighborX="-1626" custLinFactNeighborY="3614">
        <dgm:presLayoutVars>
          <dgm:bulletEnabled val="1"/>
        </dgm:presLayoutVars>
      </dgm:prSet>
      <dgm:spPr/>
      <dgm:t>
        <a:bodyPr/>
        <a:lstStyle/>
        <a:p>
          <a:endParaRPr lang="en-US"/>
        </a:p>
      </dgm:t>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custScaleX="116047" custLinFactNeighborX="3252" custLinFactNeighborY="-452">
        <dgm:presLayoutVars>
          <dgm:bulletEnabled val="1"/>
        </dgm:presLayoutVars>
      </dgm:prSet>
      <dgm:spPr/>
      <dgm:t>
        <a:bodyPr/>
        <a:lstStyle/>
        <a:p>
          <a:endParaRPr lang="en-US"/>
        </a:p>
      </dgm:t>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custScaleX="111953">
        <dgm:presLayoutVars>
          <dgm:bulletEnabled val="1"/>
        </dgm:presLayoutVars>
      </dgm:prSet>
      <dgm:spPr/>
      <dgm:t>
        <a:bodyPr/>
        <a:lstStyle/>
        <a:p>
          <a:endParaRPr lang="en-US"/>
        </a:p>
      </dgm:t>
    </dgm:pt>
  </dgm:ptLst>
  <dgm:cxnLst>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10A668F1-DBA5-4E6B-9129-F554EB28EB51}" type="presOf" srcId="{29335E1A-A153-423B-973C-8FE2C292C533}" destId="{0FC90805-8889-4903-BB8E-C75C1847C09A}"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7FAF8D2B-3FD6-4FE6-822E-3DB86D2F4C0D}" type="presOf" srcId="{7D40481A-4582-4B50-BBE5-0C3222207D41}" destId="{104E0D94-FC70-4B81-B834-5A57E2083024}"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239037" y="133579"/>
          <a:ext cx="4313534" cy="2274391"/>
        </a:xfrm>
        <a:prstGeom prst="rect">
          <a:avLst/>
        </a:prstGeom>
        <a:solidFill>
          <a:schemeClr val="accent4">
            <a:lumMod val="20000"/>
            <a:lumOff val="80000"/>
            <a:alpha val="24000"/>
          </a:schemeClr>
        </a:solidFill>
        <a:ln w="12700" cap="flat" cmpd="sng" algn="ctr">
          <a:solidFill>
            <a:srgbClr val="04D4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n-US" sz="2700" b="0" i="0" kern="1200" dirty="0">
              <a:solidFill>
                <a:srgbClr val="0070C0"/>
              </a:solidFill>
              <a:latin typeface="Times New Roman" panose="02020603050405020304" pitchFamily="18" charset="0"/>
              <a:cs typeface="Times New Roman" panose="02020603050405020304" pitchFamily="18" charset="0"/>
            </a:rPr>
            <a:t>1. </a:t>
          </a:r>
          <a:r>
            <a:rPr lang="vi-VN" sz="2700" b="0" i="0" kern="1200" dirty="0">
              <a:solidFill>
                <a:srgbClr val="0070C0"/>
              </a:solidFill>
              <a:latin typeface="Times New Roman" panose="02020603050405020304" pitchFamily="18" charset="0"/>
              <a:cs typeface="Times New Roman" panose="02020603050405020304" pitchFamily="18" charset="0"/>
            </a:rPr>
            <a:t>Nhà nước là một tổ chức xã hội đặc biệt, được xây dựng để bảo vệ người dân, vì</a:t>
          </a:r>
          <a:r>
            <a:rPr lang="en-US" sz="2700" b="0" i="0" kern="1200" dirty="0">
              <a:solidFill>
                <a:srgbClr val="0070C0"/>
              </a:solidFill>
              <a:latin typeface="Times New Roman" panose="02020603050405020304" pitchFamily="18" charset="0"/>
              <a:cs typeface="Times New Roman" panose="02020603050405020304" pitchFamily="18" charset="0"/>
            </a:rPr>
            <a:t> </a:t>
          </a:r>
          <a:r>
            <a:rPr lang="vi-VN" sz="2700" b="0" i="0" kern="1200" dirty="0">
              <a:solidFill>
                <a:srgbClr val="0070C0"/>
              </a:solidFill>
              <a:latin typeface="Times New Roman" panose="02020603050405020304" pitchFamily="18" charset="0"/>
              <a:cs typeface="Times New Roman" panose="02020603050405020304" pitchFamily="18" charset="0"/>
            </a:rPr>
            <a:t>những lợi ích của nhân dân nên cần nguồn kinh phí </a:t>
          </a:r>
          <a:r>
            <a:rPr lang="en-US" sz="2700" b="0" i="0" kern="1200" dirty="0">
              <a:solidFill>
                <a:srgbClr val="0070C0"/>
              </a:solidFill>
              <a:latin typeface="Times New Roman" panose="02020603050405020304" pitchFamily="18" charset="0"/>
              <a:cs typeface="Times New Roman" panose="02020603050405020304" pitchFamily="18" charset="0"/>
            </a:rPr>
            <a:t>để </a:t>
          </a:r>
          <a:r>
            <a:rPr lang="en-US" sz="2700" b="0" i="0" kern="1200" dirty="0" err="1">
              <a:solidFill>
                <a:srgbClr val="0070C0"/>
              </a:solidFill>
              <a:latin typeface="Times New Roman" panose="02020603050405020304" pitchFamily="18" charset="0"/>
              <a:cs typeface="Times New Roman" panose="02020603050405020304" pitchFamily="18" charset="0"/>
            </a:rPr>
            <a:t>hoạt</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động</a:t>
          </a:r>
          <a:r>
            <a:rPr lang="en-US" sz="2700" b="0" i="0" kern="1200" dirty="0">
              <a:solidFill>
                <a:srgbClr val="0070C0"/>
              </a:solidFill>
              <a:latin typeface="Times New Roman" panose="02020603050405020304" pitchFamily="18" charset="0"/>
              <a:cs typeface="Times New Roman" panose="02020603050405020304" pitchFamily="18" charset="0"/>
            </a:rPr>
            <a:t>.</a:t>
          </a:r>
          <a:endParaRPr lang="en-US" sz="2700" kern="1200" dirty="0">
            <a:solidFill>
              <a:srgbClr val="0070C0"/>
            </a:solidFill>
            <a:latin typeface="Times New Roman" panose="02020603050405020304" pitchFamily="18" charset="0"/>
            <a:cs typeface="Times New Roman" panose="02020603050405020304" pitchFamily="18" charset="0"/>
          </a:endParaRPr>
        </a:p>
      </dsp:txBody>
      <dsp:txXfrm>
        <a:off x="239037" y="133579"/>
        <a:ext cx="4313534" cy="2274391"/>
      </dsp:txXfrm>
    </dsp:sp>
    <dsp:sp modelId="{631C3F81-1E09-43CE-B109-3B8FD8B8D200}">
      <dsp:nvSpPr>
        <dsp:cNvPr id="0" name=""/>
        <dsp:cNvSpPr/>
      </dsp:nvSpPr>
      <dsp:spPr>
        <a:xfrm>
          <a:off x="4849418" y="84793"/>
          <a:ext cx="4014490" cy="2274391"/>
        </a:xfrm>
        <a:prstGeom prst="rect">
          <a:avLst/>
        </a:prstGeom>
        <a:solidFill>
          <a:srgbClr val="04D4F0">
            <a:alpha val="38000"/>
          </a:srgbClr>
        </a:solidFill>
        <a:ln w="12700" cap="flat" cmpd="sng" algn="ctr">
          <a:solidFill>
            <a:srgbClr val="04D4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n-US" sz="2700" b="0" i="0" kern="1200" dirty="0">
              <a:solidFill>
                <a:srgbClr val="C00000"/>
              </a:solidFill>
              <a:latin typeface="Times New Roman" panose="02020603050405020304" pitchFamily="18" charset="0"/>
              <a:cs typeface="Times New Roman" panose="02020603050405020304" pitchFamily="18" charset="0"/>
            </a:rPr>
            <a:t>2. C</a:t>
          </a:r>
          <a:r>
            <a:rPr lang="vi-VN" sz="2700" b="0" i="0" kern="1200" dirty="0">
              <a:solidFill>
                <a:srgbClr val="C00000"/>
              </a:solidFill>
              <a:latin typeface="Times New Roman" panose="02020603050405020304" pitchFamily="18" charset="0"/>
              <a:cs typeface="Times New Roman" panose="02020603050405020304" pitchFamily="18" charset="0"/>
            </a:rPr>
            <a:t>ông dân là những người được Nhà nước phục vụ và bảo vệ nên công dân có nghĩa vụ phải đóng thuế cho Nhà nước.</a:t>
          </a:r>
          <a:endParaRPr lang="en-US" sz="2700" kern="1200" dirty="0">
            <a:solidFill>
              <a:srgbClr val="C00000"/>
            </a:solidFill>
            <a:latin typeface="Times New Roman" panose="02020603050405020304" pitchFamily="18" charset="0"/>
            <a:cs typeface="Times New Roman" panose="02020603050405020304" pitchFamily="18" charset="0"/>
          </a:endParaRPr>
        </a:p>
      </dsp:txBody>
      <dsp:txXfrm>
        <a:off x="4849418" y="84793"/>
        <a:ext cx="4014490" cy="2274391"/>
      </dsp:txXfrm>
    </dsp:sp>
    <dsp:sp modelId="{AC9CC116-58F5-4D67-BDE1-E03F35D0ED5B}">
      <dsp:nvSpPr>
        <dsp:cNvPr id="0" name=""/>
        <dsp:cNvSpPr/>
      </dsp:nvSpPr>
      <dsp:spPr>
        <a:xfrm>
          <a:off x="184395" y="2645773"/>
          <a:ext cx="4398938" cy="2274391"/>
        </a:xfrm>
        <a:prstGeom prst="rect">
          <a:avLst/>
        </a:prstGeom>
        <a:solidFill>
          <a:srgbClr val="04D4F0">
            <a:alpha val="38000"/>
          </a:srgb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n-US" sz="2700" kern="1200" dirty="0">
              <a:solidFill>
                <a:srgbClr val="C00000"/>
              </a:solidFill>
              <a:latin typeface="Times New Roman" panose="02020603050405020304" pitchFamily="18" charset="0"/>
              <a:cs typeface="Times New Roman" panose="02020603050405020304" pitchFamily="18" charset="0"/>
            </a:rPr>
            <a:t>3. M</a:t>
          </a:r>
          <a:r>
            <a:rPr lang="vi-VN" sz="2700" kern="1200" dirty="0" err="1">
              <a:solidFill>
                <a:srgbClr val="C00000"/>
              </a:solidFill>
              <a:latin typeface="Times New Roman" panose="02020603050405020304" pitchFamily="18" charset="0"/>
              <a:cs typeface="Times New Roman" panose="02020603050405020304" pitchFamily="18" charset="0"/>
            </a:rPr>
            <a:t>ọi</a:t>
          </a:r>
          <a:r>
            <a:rPr lang="vi-VN" sz="2700" kern="1200" dirty="0">
              <a:solidFill>
                <a:srgbClr val="C00000"/>
              </a:solidFill>
              <a:latin typeface="Times New Roman" panose="02020603050405020304" pitchFamily="18" charset="0"/>
              <a:cs typeface="Times New Roman" panose="02020603050405020304" pitchFamily="18" charset="0"/>
            </a:rPr>
            <a:t> chính sách của Nhà nước đều xây dựng dành cho toàn dân, nên công dân khi đóng thuế sẽ được hưởng những quyền lợi từ ngân sách nhà nước.</a:t>
          </a:r>
          <a:endParaRPr lang="en-US" sz="2700" kern="1200" dirty="0">
            <a:solidFill>
              <a:srgbClr val="C00000"/>
            </a:solidFill>
            <a:latin typeface="Times New Roman" panose="02020603050405020304" pitchFamily="18" charset="0"/>
            <a:cs typeface="Times New Roman" panose="02020603050405020304" pitchFamily="18" charset="0"/>
          </a:endParaRPr>
        </a:p>
      </dsp:txBody>
      <dsp:txXfrm>
        <a:off x="184395" y="2645773"/>
        <a:ext cx="4398938" cy="2274391"/>
      </dsp:txXfrm>
    </dsp:sp>
    <dsp:sp modelId="{0FC90805-8889-4903-BB8E-C75C1847C09A}">
      <dsp:nvSpPr>
        <dsp:cNvPr id="0" name=""/>
        <dsp:cNvSpPr/>
      </dsp:nvSpPr>
      <dsp:spPr>
        <a:xfrm>
          <a:off x="4839127" y="2656054"/>
          <a:ext cx="4243749" cy="2274391"/>
        </a:xfrm>
        <a:prstGeom prst="rect">
          <a:avLst/>
        </a:prstGeom>
        <a:solidFill>
          <a:schemeClr val="accent4">
            <a:lumMod val="20000"/>
            <a:lumOff val="80000"/>
            <a:alpha val="24000"/>
          </a:schemeClr>
        </a:solidFill>
        <a:ln w="12700" cap="flat" cmpd="sng" algn="ctr">
          <a:solidFill>
            <a:srgbClr val="04D4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n-US" sz="2700" b="0" i="0" kern="1200" dirty="0">
              <a:solidFill>
                <a:srgbClr val="0070C0"/>
              </a:solidFill>
              <a:latin typeface="Times New Roman" panose="02020603050405020304" pitchFamily="18" charset="0"/>
              <a:cs typeface="Times New Roman" panose="02020603050405020304" pitchFamily="18" charset="0"/>
            </a:rPr>
            <a:t>4. </a:t>
          </a:r>
          <a:r>
            <a:rPr lang="vi-VN" sz="2700" b="0" i="0" kern="1200" dirty="0">
              <a:solidFill>
                <a:srgbClr val="0070C0"/>
              </a:solidFill>
              <a:latin typeface="Times New Roman" panose="02020603050405020304" pitchFamily="18" charset="0"/>
              <a:cs typeface="Times New Roman" panose="02020603050405020304" pitchFamily="18" charset="0"/>
            </a:rPr>
            <a:t>Nhà nước dùng thuế là một công cụ để điều tiết thị trường, hướng dẫn</a:t>
          </a:r>
          <a:r>
            <a:rPr lang="en-US" sz="2700" b="0" i="0" kern="1200" dirty="0">
              <a:solidFill>
                <a:srgbClr val="0070C0"/>
              </a:solidFill>
              <a:latin typeface="Times New Roman" panose="02020603050405020304" pitchFamily="18" charset="0"/>
              <a:cs typeface="Times New Roman" panose="02020603050405020304" pitchFamily="18" charset="0"/>
            </a:rPr>
            <a:t> </a:t>
          </a:r>
          <a:r>
            <a:rPr lang="vi-VN" sz="2700" b="0" i="0" kern="1200" dirty="0">
              <a:solidFill>
                <a:srgbClr val="0070C0"/>
              </a:solidFill>
              <a:latin typeface="Times New Roman" panose="02020603050405020304" pitchFamily="18" charset="0"/>
              <a:cs typeface="Times New Roman" panose="02020603050405020304" pitchFamily="18" charset="0"/>
            </a:rPr>
            <a:t>tiêu </a:t>
          </a:r>
          <a:r>
            <a:rPr lang="en-US" sz="2700" b="0" i="0" kern="1200" dirty="0" err="1">
              <a:solidFill>
                <a:srgbClr val="0070C0"/>
              </a:solidFill>
              <a:latin typeface="Times New Roman" panose="02020603050405020304" pitchFamily="18" charset="0"/>
              <a:cs typeface="Times New Roman" panose="02020603050405020304" pitchFamily="18" charset="0"/>
            </a:rPr>
            <a:t>dùng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đảm</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bảo</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cho</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sự</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công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bằng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giữa</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các</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nhóm</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lợi</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ích</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xã</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hội</a:t>
          </a:r>
          <a:r>
            <a:rPr lang="en-US" sz="2700" b="0" i="0" kern="1200" dirty="0">
              <a:solidFill>
                <a:srgbClr val="0070C0"/>
              </a:solidFill>
              <a:latin typeface="Times New Roman" panose="02020603050405020304" pitchFamily="18" charset="0"/>
              <a:cs typeface="Times New Roman" panose="02020603050405020304" pitchFamily="18" charset="0"/>
            </a:rPr>
            <a:t> vì </a:t>
          </a:r>
          <a:r>
            <a:rPr lang="en-US" sz="2700" b="0" i="0" kern="1200" dirty="0" err="1">
              <a:solidFill>
                <a:srgbClr val="0070C0"/>
              </a:solidFill>
              <a:latin typeface="Times New Roman" panose="02020603050405020304" pitchFamily="18" charset="0"/>
              <a:cs typeface="Times New Roman" panose="02020603050405020304" pitchFamily="18" charset="0"/>
            </a:rPr>
            <a:t>lợi</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ích</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của</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công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dân</a:t>
          </a:r>
          <a:endParaRPr lang="en-US" sz="2700" kern="1200" dirty="0">
            <a:solidFill>
              <a:srgbClr val="0070C0"/>
            </a:solidFill>
            <a:latin typeface="Times New Roman" panose="02020603050405020304" pitchFamily="18" charset="0"/>
            <a:cs typeface="Times New Roman" panose="02020603050405020304" pitchFamily="18" charset="0"/>
          </a:endParaRPr>
        </a:p>
      </dsp:txBody>
      <dsp:txXfrm>
        <a:off x="4839127" y="2656054"/>
        <a:ext cx="4243749" cy="22743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1586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76602bd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13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18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1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49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78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90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34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542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79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36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87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f05ac40e2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f05ac40e2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2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05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11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58750" indent="0">
              <a:buNone/>
              <a:defRPr/>
            </a:pP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a:t>
            </a:r>
          </a:p>
          <a:p>
            <a:pPr>
              <a:defRPr/>
            </a:pPr>
            <a:endParaRPr lang="en-US" dirty="0"/>
          </a:p>
        </p:txBody>
      </p:sp>
      <p:sp>
        <p:nvSpPr>
          <p:cNvPr id="430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2FAD4-80F6-4B27-9A1A-F6F0DD4D3B4F}"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9269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031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823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803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1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25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80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ff05ac40e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ff05ac40e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751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89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763440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888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92A3E04-6AB3-4B82-8F0D-7AC170510C8B}" type="slidenum">
              <a:rPr lang="en-US" smtClean="0"/>
              <a:t>33</a:t>
            </a:fld>
            <a:endParaRPr lang="en-US"/>
          </a:p>
        </p:txBody>
      </p:sp>
    </p:spTree>
    <p:extLst>
      <p:ext uri="{BB962C8B-B14F-4D97-AF65-F5344CB8AC3E}">
        <p14:creationId xmlns:p14="http://schemas.microsoft.com/office/powerpoint/2010/main" val="1620741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84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2664176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257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608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031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15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562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364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942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9118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979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821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171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57d15afb49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57d15afb49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580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402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42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50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578889f14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50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23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58750" indent="0">
              <a:buNone/>
              <a:defRPr/>
            </a:pP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a:t>
            </a:r>
          </a:p>
          <a:p>
            <a:pPr marL="158750" indent="0">
              <a:buNone/>
              <a:defRPr/>
            </a:pPr>
            <a:endParaRPr lang="en-US" dirty="0"/>
          </a:p>
        </p:txBody>
      </p:sp>
      <p:sp>
        <p:nvSpPr>
          <p:cNvPr id="430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2FAD4-80F6-4B27-9A1A-F6F0DD4D3B4F}"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2297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xmlns="" id="{F6AC4D21-9977-FDB9-A320-68D214E49842}"/>
            </a:ext>
          </a:extLst>
        </p:cNvPr>
        <p:cNvGrpSpPr/>
        <p:nvPr/>
      </p:nvGrpSpPr>
      <p:grpSpPr>
        <a:xfrm>
          <a:off x="0" y="0"/>
          <a:ext cx="0" cy="0"/>
          <a:chOff x="0" y="0"/>
          <a:chExt cx="0" cy="0"/>
        </a:xfrm>
      </p:grpSpPr>
      <p:sp>
        <p:nvSpPr>
          <p:cNvPr id="1274" name="Google Shape;1274;g1578889f14b_0_163:notes">
            <a:extLst>
              <a:ext uri="{FF2B5EF4-FFF2-40B4-BE49-F238E27FC236}">
                <a16:creationId xmlns:a16="http://schemas.microsoft.com/office/drawing/2014/main" xmlns="" id="{DDAA9A49-6135-0BFE-1C60-F85937414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a:extLst>
              <a:ext uri="{FF2B5EF4-FFF2-40B4-BE49-F238E27FC236}">
                <a16:creationId xmlns:a16="http://schemas.microsoft.com/office/drawing/2014/main" xmlns="" id="{F1506EC4-1B17-55FD-580F-5301B6AFC5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smtClean="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62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81D5B-1DA5-48C1-8493-4D8C9F97B46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1041078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81D5B-1DA5-48C1-8493-4D8C9F97B46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14916364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81D5B-1DA5-48C1-8493-4D8C9F97B46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41845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382175" y="1482450"/>
            <a:ext cx="404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subTitle" idx="1"/>
          </p:nvPr>
        </p:nvSpPr>
        <p:spPr>
          <a:xfrm>
            <a:off x="4382375" y="2232450"/>
            <a:ext cx="4048500" cy="142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440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713225" y="1482450"/>
            <a:ext cx="4048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18"/>
          <p:cNvSpPr txBox="1">
            <a:spLocks noGrp="1"/>
          </p:cNvSpPr>
          <p:nvPr>
            <p:ph type="subTitle" idx="1"/>
          </p:nvPr>
        </p:nvSpPr>
        <p:spPr>
          <a:xfrm>
            <a:off x="713425" y="2232450"/>
            <a:ext cx="4048500" cy="142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691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684650" y="1333050"/>
            <a:ext cx="5774700" cy="247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03176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530350"/>
            <a:ext cx="7717500" cy="487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subTitle" idx="1"/>
          </p:nvPr>
        </p:nvSpPr>
        <p:spPr>
          <a:xfrm>
            <a:off x="4954491"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2"/>
          </p:nvPr>
        </p:nvSpPr>
        <p:spPr>
          <a:xfrm>
            <a:off x="1460763"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460763"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4"/>
          </p:nvPr>
        </p:nvSpPr>
        <p:spPr>
          <a:xfrm>
            <a:off x="4954494"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07331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
        <p:cNvGrpSpPr/>
        <p:nvPr/>
      </p:nvGrpSpPr>
      <p:grpSpPr>
        <a:xfrm>
          <a:off x="0" y="0"/>
          <a:ext cx="0" cy="0"/>
          <a:chOff x="0" y="0"/>
          <a:chExt cx="0" cy="0"/>
        </a:xfrm>
      </p:grpSpPr>
      <p:sp>
        <p:nvSpPr>
          <p:cNvPr id="19" name="Google Shape;19;p3"/>
          <p:cNvSpPr txBox="1">
            <a:spLocks noGrp="1"/>
          </p:cNvSpPr>
          <p:nvPr>
            <p:ph type="title"/>
          </p:nvPr>
        </p:nvSpPr>
        <p:spPr>
          <a:xfrm>
            <a:off x="720000" y="2197638"/>
            <a:ext cx="4300200" cy="128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720000" y="1152638"/>
            <a:ext cx="11085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720000" y="3615863"/>
            <a:ext cx="4300200" cy="3750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7892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81D5B-1DA5-48C1-8493-4D8C9F97B46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10681600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81D5B-1DA5-48C1-8493-4D8C9F97B46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19786939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D81D5B-1DA5-48C1-8493-4D8C9F97B464}"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9723048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D81D5B-1DA5-48C1-8493-4D8C9F97B464}" type="datetimeFigureOut">
              <a:rPr lang="en-US" smtClean="0"/>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9577691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81D5B-1DA5-48C1-8493-4D8C9F97B464}" type="datetimeFigureOut">
              <a:rPr lang="en-US" smtClean="0"/>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146467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81D5B-1DA5-48C1-8493-4D8C9F97B464}" type="datetimeFigureOut">
              <a:rPr lang="en-US" smtClean="0"/>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36171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81D5B-1DA5-48C1-8493-4D8C9F97B464}"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4542197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81D5B-1DA5-48C1-8493-4D8C9F97B464}"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516802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6D81D5B-1DA5-48C1-8493-4D8C9F97B464}" type="datetimeFigureOut">
              <a:rPr lang="en-US" smtClean="0"/>
              <a:t>2/9/2024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7D72BC5-67B3-4625-A418-D966261FEC06}" type="slidenum">
              <a:rPr lang="en-US" smtClean="0"/>
              <a:t>‹#›</a:t>
            </a:fld>
            <a:endParaRPr lang="en-US"/>
          </a:p>
        </p:txBody>
      </p:sp>
    </p:spTree>
    <p:extLst>
      <p:ext uri="{BB962C8B-B14F-4D97-AF65-F5344CB8AC3E}">
        <p14:creationId xmlns:p14="http://schemas.microsoft.com/office/powerpoint/2010/main" val="40463880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4.jpg"/><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5.jpe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0.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p:cNvGrpSpPr/>
        <p:nvPr/>
      </p:nvGrpSpPr>
      <p:grpSpPr>
        <a:xfrm>
          <a:off x="0" y="0"/>
          <a:ext cx="0" cy="0"/>
          <a:chOff x="0" y="0"/>
          <a:chExt cx="0" cy="0"/>
        </a:xfrm>
      </p:grpSpPr>
      <p:pic>
        <p:nvPicPr>
          <p:cNvPr id="1026" name="Picture 2" descr="https://i.pinimg.com/originals/d9/ee/d1/d9eed1ba4f89826eb084535c6c7bbd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90526" y="-2042395"/>
            <a:ext cx="5165136" cy="9182465"/>
          </a:xfrm>
          <a:prstGeom prst="rect">
            <a:avLst/>
          </a:prstGeom>
          <a:noFill/>
          <a:extLst>
            <a:ext uri="{909E8E84-426E-40DD-AFC4-6F175D3DCCD1}">
              <a14:hiddenFill xmlns:a14="http://schemas.microsoft.com/office/drawing/2010/main">
                <a:solidFill>
                  <a:srgbClr val="FFFFFF"/>
                </a:solidFill>
              </a14:hiddenFill>
            </a:ext>
          </a:extLst>
        </p:spPr>
      </p:pic>
      <p:grpSp>
        <p:nvGrpSpPr>
          <p:cNvPr id="284" name="Google Shape;284;p31"/>
          <p:cNvGrpSpPr/>
          <p:nvPr/>
        </p:nvGrpSpPr>
        <p:grpSpPr>
          <a:xfrm>
            <a:off x="2810358" y="2461995"/>
            <a:ext cx="6353969" cy="2699093"/>
            <a:chOff x="839815" y="742693"/>
            <a:chExt cx="8149801" cy="3962453"/>
          </a:xfrm>
        </p:grpSpPr>
        <p:sp>
          <p:nvSpPr>
            <p:cNvPr id="285" name="Google Shape;285;p31"/>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1"/>
            <p:cNvGrpSpPr/>
            <p:nvPr/>
          </p:nvGrpSpPr>
          <p:grpSpPr>
            <a:xfrm rot="472908">
              <a:off x="7744630" y="3329653"/>
              <a:ext cx="1161198" cy="1302027"/>
              <a:chOff x="4326150" y="1139100"/>
              <a:chExt cx="1903050" cy="2133850"/>
            </a:xfrm>
          </p:grpSpPr>
          <p:sp>
            <p:nvSpPr>
              <p:cNvPr id="288" name="Google Shape;288;p31"/>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1"/>
            <p:cNvGrpSpPr/>
            <p:nvPr/>
          </p:nvGrpSpPr>
          <p:grpSpPr>
            <a:xfrm>
              <a:off x="6319575" y="902761"/>
              <a:ext cx="2203715" cy="1760283"/>
              <a:chOff x="6441030" y="815970"/>
              <a:chExt cx="2250279" cy="1797305"/>
            </a:xfrm>
          </p:grpSpPr>
          <p:sp>
            <p:nvSpPr>
              <p:cNvPr id="307" name="Google Shape;307;p31"/>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1"/>
            <p:cNvGrpSpPr/>
            <p:nvPr/>
          </p:nvGrpSpPr>
          <p:grpSpPr>
            <a:xfrm>
              <a:off x="6300292" y="1818400"/>
              <a:ext cx="1946112" cy="2796566"/>
              <a:chOff x="1994500" y="238125"/>
              <a:chExt cx="3611425" cy="5188725"/>
            </a:xfrm>
          </p:grpSpPr>
          <p:sp>
            <p:nvSpPr>
              <p:cNvPr id="312" name="Google Shape;312;p31"/>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1"/>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1"/>
            <p:cNvGrpSpPr/>
            <p:nvPr/>
          </p:nvGrpSpPr>
          <p:grpSpPr>
            <a:xfrm rot="-782560" flipH="1">
              <a:off x="4738623" y="3338464"/>
              <a:ext cx="838339" cy="954657"/>
              <a:chOff x="238125" y="3155250"/>
              <a:chExt cx="1567526" cy="1785017"/>
            </a:xfrm>
          </p:grpSpPr>
          <p:sp>
            <p:nvSpPr>
              <p:cNvPr id="345" name="Google Shape;345;p31"/>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1"/>
            <p:cNvGrpSpPr/>
            <p:nvPr/>
          </p:nvGrpSpPr>
          <p:grpSpPr>
            <a:xfrm rot="-6015682">
              <a:off x="4840811" y="3564018"/>
              <a:ext cx="633958" cy="1131348"/>
              <a:chOff x="4588600" y="388175"/>
              <a:chExt cx="2739150" cy="4888225"/>
            </a:xfrm>
          </p:grpSpPr>
          <p:sp>
            <p:nvSpPr>
              <p:cNvPr id="348" name="Google Shape;348;p31"/>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1"/>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31"/>
            <p:cNvGrpSpPr/>
            <p:nvPr/>
          </p:nvGrpSpPr>
          <p:grpSpPr>
            <a:xfrm>
              <a:off x="5568185" y="2854119"/>
              <a:ext cx="1666566" cy="1760253"/>
              <a:chOff x="1327875" y="238125"/>
              <a:chExt cx="4935050" cy="5212475"/>
            </a:xfrm>
          </p:grpSpPr>
          <p:sp>
            <p:nvSpPr>
              <p:cNvPr id="352" name="Google Shape;352;p31"/>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1"/>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1"/>
          <p:cNvSpPr txBox="1">
            <a:spLocks noGrp="1"/>
          </p:cNvSpPr>
          <p:nvPr>
            <p:ph type="ctrTitle"/>
          </p:nvPr>
        </p:nvSpPr>
        <p:spPr>
          <a:xfrm>
            <a:off x="141132" y="946131"/>
            <a:ext cx="5790864" cy="2419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Quyền</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tự</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do </a:t>
            </a:r>
            <a:r>
              <a:rPr lang="en-US" sz="4400" dirty="0"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r>
            <a:br>
              <a:rPr lang="en-US" sz="4400" dirty="0"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br>
            <a:r>
              <a:rPr lang="en-US" sz="4400" dirty="0" err="1"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kinh</a:t>
            </a:r>
            <a:r>
              <a:rPr lang="en-US" sz="4400" dirty="0"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doanh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b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b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và</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nghĩa</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vụ</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r>
              <a:rPr lang="en-US" sz="4400" dirty="0"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r>
            <a:br>
              <a:rPr lang="en-US" sz="4400" dirty="0"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br>
            <a:r>
              <a:rPr lang="en-US" sz="4400" dirty="0" err="1"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nộp</a:t>
            </a:r>
            <a:r>
              <a:rPr lang="en-US" sz="4400" dirty="0" smtClean="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rPr>
              <a:t>thuế</a:t>
            </a:r>
            <a:endParaRPr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Snap ITC" panose="04040A07060A02020202" pitchFamily="82" charset="0"/>
            </a:endParaRPr>
          </a:p>
        </p:txBody>
      </p:sp>
      <p:sp>
        <p:nvSpPr>
          <p:cNvPr id="4" name="文本框 15">
            <a:extLst>
              <a:ext uri="{FF2B5EF4-FFF2-40B4-BE49-F238E27FC236}">
                <a16:creationId xmlns:a16="http://schemas.microsoft.com/office/drawing/2014/main" xmlns="" id="{5BE30714-E384-D3FD-AE7E-00527024563F}"/>
              </a:ext>
            </a:extLst>
          </p:cNvPr>
          <p:cNvSpPr txBox="1"/>
          <p:nvPr/>
        </p:nvSpPr>
        <p:spPr>
          <a:xfrm>
            <a:off x="2204651" y="117326"/>
            <a:ext cx="1893467"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err="1">
                <a:solidFill>
                  <a:srgbClr val="0020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lang="en-US" altLang="zh-CN" sz="4400" b="1" dirty="0">
                <a:solidFill>
                  <a:srgbClr val="0020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originals/a7/41/4e/a7414e426ba8e94086ce6777764f4123.jpg"/>
          <p:cNvPicPr>
            <a:picLocks noChangeAspect="1" noChangeArrowheads="1"/>
          </p:cNvPicPr>
          <p:nvPr/>
        </p:nvPicPr>
        <p:blipFill rotWithShape="1">
          <a:blip r:embed="rId3">
            <a:extLst>
              <a:ext uri="{28A0092B-C50C-407E-A947-70E740481C1C}">
                <a14:useLocalDpi xmlns:a14="http://schemas.microsoft.com/office/drawing/2010/main" val="0"/>
              </a:ext>
            </a:extLst>
          </a:blip>
          <a:srcRect l="6335" t="34517" r="6128" b="35191"/>
          <a:stretch/>
        </p:blipFill>
        <p:spPr bwMode="auto">
          <a:xfrm>
            <a:off x="0" y="482885"/>
            <a:ext cx="9193356" cy="4660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55196" y="564"/>
            <a:ext cx="1717137"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Quyền</a:t>
            </a:r>
            <a:endParaRPr lang="en-US" sz="3600" dirty="0">
              <a:solidFill>
                <a:srgbClr val="002060"/>
              </a:solidFill>
              <a:latin typeface="Snap ITC" panose="04040A07060A02020202" pitchFamily="82" charset="0"/>
              <a:cs typeface="Times New Roman" panose="02020603050405020304" pitchFamily="18" charset="0"/>
            </a:endParaRPr>
          </a:p>
        </p:txBody>
      </p:sp>
      <p:sp>
        <p:nvSpPr>
          <p:cNvPr id="6" name="Rectangle 5"/>
          <p:cNvSpPr/>
          <p:nvPr/>
        </p:nvSpPr>
        <p:spPr>
          <a:xfrm>
            <a:off x="5511439" y="21112"/>
            <a:ext cx="2456122"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Nghĩa</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vụ</a:t>
            </a:r>
            <a:endParaRPr lang="en-US" sz="3600" dirty="0">
              <a:solidFill>
                <a:srgbClr val="002060"/>
              </a:solidFill>
              <a:latin typeface="Snap ITC" panose="04040A07060A02020202" pitchFamily="82" charset="0"/>
              <a:cs typeface="Times New Roman" panose="02020603050405020304" pitchFamily="18" charset="0"/>
            </a:endParaRPr>
          </a:p>
        </p:txBody>
      </p:sp>
      <p:sp>
        <p:nvSpPr>
          <p:cNvPr id="4" name="Rectangle 3"/>
          <p:cNvSpPr/>
          <p:nvPr/>
        </p:nvSpPr>
        <p:spPr>
          <a:xfrm>
            <a:off x="261989" y="1129216"/>
            <a:ext cx="3950415" cy="3970318"/>
          </a:xfrm>
          <a:prstGeom prst="rect">
            <a:avLst/>
          </a:prstGeom>
        </p:spPr>
        <p:txBody>
          <a:bodyPr wrap="square">
            <a:spAutoFit/>
          </a:bodyPr>
          <a:lstStyle/>
          <a:p>
            <a:pPr algn="just"/>
            <a:r>
              <a:rPr lang="vi-VN" sz="2800" dirty="0">
                <a:solidFill>
                  <a:srgbClr val="FFFF00"/>
                </a:solidFill>
                <a:latin typeface="+mj-lt"/>
              </a:rPr>
              <a:t>+ Tự do kinh doanh trong những ngành, nghề mà pháp luật không cấm;</a:t>
            </a:r>
          </a:p>
          <a:p>
            <a:pPr algn="just"/>
            <a:r>
              <a:rPr lang="vi-VN" sz="2800" dirty="0">
                <a:solidFill>
                  <a:srgbClr val="FFFF00"/>
                </a:solidFill>
                <a:latin typeface="+mj-lt"/>
              </a:rPr>
              <a:t>+ Lựa chọn hình thức, quy mô kinh doanh;</a:t>
            </a:r>
          </a:p>
          <a:p>
            <a:pPr algn="just"/>
            <a:r>
              <a:rPr lang="vi-VN" sz="2800" dirty="0">
                <a:solidFill>
                  <a:srgbClr val="FFFF00"/>
                </a:solidFill>
                <a:latin typeface="+mj-lt"/>
              </a:rPr>
              <a:t>+ Quyền tự chủ kinh doanh (vốn, thị trường, khách hàng, lĩnh vực đầu tư, kinh doanh, ... ).</a:t>
            </a:r>
          </a:p>
        </p:txBody>
      </p:sp>
      <p:sp>
        <p:nvSpPr>
          <p:cNvPr id="7" name="Rectangle 6"/>
          <p:cNvSpPr/>
          <p:nvPr/>
        </p:nvSpPr>
        <p:spPr>
          <a:xfrm>
            <a:off x="4809711" y="1187037"/>
            <a:ext cx="4133233" cy="3693319"/>
          </a:xfrm>
          <a:prstGeom prst="rect">
            <a:avLst/>
          </a:prstGeom>
        </p:spPr>
        <p:txBody>
          <a:bodyPr wrap="square">
            <a:spAutoFit/>
          </a:bodyPr>
          <a:lstStyle/>
          <a:p>
            <a:pPr algn="just"/>
            <a:r>
              <a:rPr lang="vi-VN" sz="2600" dirty="0">
                <a:solidFill>
                  <a:srgbClr val="002060"/>
                </a:solidFill>
                <a:latin typeface="+mj-lt"/>
              </a:rPr>
              <a:t>+ Tuân thủ quy định của pháp luật về kinh doanh;</a:t>
            </a:r>
          </a:p>
          <a:p>
            <a:pPr algn="just"/>
            <a:r>
              <a:rPr lang="vi-VN" sz="2600" dirty="0">
                <a:solidFill>
                  <a:srgbClr val="002060"/>
                </a:solidFill>
                <a:latin typeface="+mj-lt"/>
              </a:rPr>
              <a:t>+ Đảm bảo quyền, lợi ích hợp pháp của người lao động trong doanh nghiệp và người tiêu dùng;</a:t>
            </a:r>
          </a:p>
          <a:p>
            <a:pPr algn="just"/>
            <a:r>
              <a:rPr lang="vi-VN" sz="2600" dirty="0">
                <a:solidFill>
                  <a:srgbClr val="002060"/>
                </a:solidFill>
                <a:latin typeface="+mj-lt"/>
              </a:rPr>
              <a:t>+ Tuân thủ các quy định khác của pháp luật về bảo vệ môi trường, an sinh xã hội.</a:t>
            </a:r>
          </a:p>
        </p:txBody>
      </p:sp>
    </p:spTree>
    <p:extLst>
      <p:ext uri="{BB962C8B-B14F-4D97-AF65-F5344CB8AC3E}">
        <p14:creationId xmlns:p14="http://schemas.microsoft.com/office/powerpoint/2010/main" val="266145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6" y="0"/>
            <a:ext cx="5105676" cy="4549009"/>
          </a:xfrm>
          <a:prstGeom prst="rect">
            <a:avLst/>
          </a:prstGeom>
        </p:spPr>
      </p:pic>
      <p:sp>
        <p:nvSpPr>
          <p:cNvPr id="5" name="Rectangle 4"/>
          <p:cNvSpPr/>
          <p:nvPr/>
        </p:nvSpPr>
        <p:spPr>
          <a:xfrm>
            <a:off x="5958430" y="371147"/>
            <a:ext cx="3062280" cy="4401205"/>
          </a:xfrm>
          <a:prstGeom prst="rect">
            <a:avLst/>
          </a:prstGeom>
        </p:spPr>
        <p:txBody>
          <a:bodyPr wrap="square">
            <a:spAutoFit/>
          </a:bodyPr>
          <a:lstStyle/>
          <a:p>
            <a:pPr algn="just"/>
            <a:r>
              <a:rPr lang="vi-VN" sz="2800" dirty="0">
                <a:latin typeface="+mj-lt"/>
              </a:rPr>
              <a:t>Theo em, trong các trường hợp 1 và 2, chủ thể nào đã vi phạm quy định của pháp luật về quyền tự do kinh doanh? Các hành vi vi phạm đó có thể dẫn đến những hậu quả gì? Vì sao?</a:t>
            </a:r>
            <a:endParaRPr lang="en-US" sz="2800" dirty="0">
              <a:latin typeface="+mj-lt"/>
            </a:endParaRPr>
          </a:p>
        </p:txBody>
      </p:sp>
      <p:sp>
        <p:nvSpPr>
          <p:cNvPr id="6" name="Rectangle 5"/>
          <p:cNvSpPr/>
          <p:nvPr/>
        </p:nvSpPr>
        <p:spPr>
          <a:xfrm>
            <a:off x="549020" y="4449186"/>
            <a:ext cx="4937570"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Tìm</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hiểu</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pháp</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luật</a:t>
            </a:r>
            <a:endParaRPr lang="en-US" sz="36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171163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originals/6e/08/84/6e08842ac4bce6aebd954aa92002a15e.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7" t="42597" r="2578" b="33653"/>
          <a:stretch/>
        </p:blipFill>
        <p:spPr bwMode="auto">
          <a:xfrm>
            <a:off x="-117675" y="1"/>
            <a:ext cx="9174822"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517" y="71918"/>
            <a:ext cx="4397662" cy="4708981"/>
          </a:xfrm>
          <a:prstGeom prst="rect">
            <a:avLst/>
          </a:prstGeom>
        </p:spPr>
        <p:txBody>
          <a:bodyPr wrap="square">
            <a:spAutoFit/>
          </a:bodyPr>
          <a:lstStyle/>
          <a:p>
            <a:pPr lvl="0" algn="just" eaLnBrk="0" fontAlgn="base" hangingPunct="0">
              <a:spcBef>
                <a:spcPct val="0"/>
              </a:spcBef>
              <a:spcAft>
                <a:spcPct val="0"/>
              </a:spcAft>
              <a:buClrTx/>
            </a:pPr>
            <a:r>
              <a:rPr lang="en-US" altLang="en-US" sz="2000" b="1" dirty="0" err="1">
                <a:latin typeface="Times New Roman" panose="02020603050405020304" pitchFamily="18" charset="0"/>
                <a:cs typeface="Times New Roman" panose="02020603050405020304" pitchFamily="18" charset="0"/>
              </a:rPr>
              <a:t>Trường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hợp</a:t>
            </a:r>
            <a:r>
              <a:rPr lang="en-US" altLang="en-US" sz="2000" b="1" dirty="0">
                <a:latin typeface="Times New Roman" panose="02020603050405020304" pitchFamily="18" charset="0"/>
                <a:cs typeface="Times New Roman" panose="02020603050405020304" pitchFamily="18" charset="0"/>
              </a:rPr>
              <a:t> 1. 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T (29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ý </a:t>
            </a:r>
            <a:r>
              <a:rPr lang="en-US" altLang="en-US" sz="2000" dirty="0" err="1">
                <a:latin typeface="Times New Roman" panose="02020603050405020304" pitchFamily="18" charset="0"/>
                <a:cs typeface="Times New Roman" panose="02020603050405020304" pitchFamily="18" charset="0"/>
              </a:rPr>
              <a:t>định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buôn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phẩm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kiếm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qua </a:t>
            </a:r>
            <a:r>
              <a:rPr lang="en-US" altLang="en-US" sz="2000" dirty="0" err="1">
                <a:latin typeface="Times New Roman" panose="02020603050405020304" pitchFamily="18" charset="0"/>
                <a:cs typeface="Times New Roman" panose="02020603050405020304" pitchFamily="18" charset="0"/>
              </a:rPr>
              <a:t>mạng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T </a:t>
            </a:r>
            <a:r>
              <a:rPr lang="en-US" altLang="en-US" sz="2000" dirty="0" err="1">
                <a:latin typeface="Times New Roman" panose="02020603050405020304" pitchFamily="18" charset="0"/>
                <a:cs typeface="Times New Roman" panose="02020603050405020304" pitchFamily="18" charset="0"/>
              </a:rPr>
              <a:t>đặt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ông</a:t>
            </a:r>
            <a:r>
              <a:rPr lang="en-US" altLang="en-US" sz="2000" dirty="0">
                <a:latin typeface="Times New Roman" panose="02020603050405020304" pitchFamily="18" charset="0"/>
                <a:cs typeface="Times New Roman" panose="02020603050405020304" pitchFamily="18" charset="0"/>
              </a:rPr>
              <a:t> A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xuất</a:t>
            </a:r>
            <a:r>
              <a:rPr lang="en-US" altLang="en-US" sz="2000" dirty="0">
                <a:latin typeface="Times New Roman" panose="02020603050405020304" pitchFamily="18" charset="0"/>
                <a:cs typeface="Times New Roman" panose="02020603050405020304" pitchFamily="18" charset="0"/>
              </a:rPr>
              <a:t> 2.500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mỗi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60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H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lớn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hướng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dẫn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chép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phẩm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T </a:t>
            </a:r>
            <a:r>
              <a:rPr lang="en-US" altLang="en-US" sz="2000" dirty="0" err="1">
                <a:latin typeface="Times New Roman" panose="02020603050405020304" pitchFamily="18" charset="0"/>
                <a:cs typeface="Times New Roman" panose="02020603050405020304" pitchFamily="18" charset="0"/>
              </a:rPr>
              <a:t>cùng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loại</a:t>
            </a:r>
            <a:r>
              <a:rPr lang="en-US" altLang="en-US" sz="2000" dirty="0">
                <a:latin typeface="Times New Roman" panose="02020603050405020304" pitchFamily="18" charset="0"/>
                <a:cs typeface="Times New Roman" panose="02020603050405020304" pitchFamily="18" charset="0"/>
              </a:rPr>
              <a:t> tem,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rồi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dán</a:t>
            </a:r>
            <a:r>
              <a:rPr lang="en-US" altLang="en-US" sz="2000" dirty="0">
                <a:latin typeface="Times New Roman" panose="02020603050405020304" pitchFamily="18" charset="0"/>
                <a:cs typeface="Times New Roman" panose="02020603050405020304" pitchFamily="18" charset="0"/>
              </a:rPr>
              <a:t> tem </a:t>
            </a:r>
            <a:r>
              <a:rPr lang="en-US" altLang="en-US" sz="2000" dirty="0" err="1">
                <a:latin typeface="Times New Roman" panose="02020603050405020304" pitchFamily="18" charset="0"/>
                <a:cs typeface="Times New Roman" panose="02020603050405020304" pitchFamily="18" charset="0"/>
              </a:rPr>
              <a:t>chống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nắp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dùng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kênh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a:t>
            </a:r>
            <a:endParaRPr lang="en-US" altLang="en-US" sz="11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91652" y="0"/>
            <a:ext cx="4465495" cy="5047536"/>
          </a:xfrm>
          <a:prstGeom prst="rect">
            <a:avLst/>
          </a:prstGeom>
        </p:spPr>
        <p:txBody>
          <a:bodyPr wrap="square">
            <a:spAutoFit/>
          </a:bodyPr>
          <a:lstStyle/>
          <a:p>
            <a:pPr lvl="0" algn="just" eaLnBrk="0" fontAlgn="base" hangingPunct="0">
              <a:spcBef>
                <a:spcPct val="0"/>
              </a:spcBef>
              <a:spcAft>
                <a:spcPct val="0"/>
              </a:spcAft>
              <a:buClrTx/>
            </a:pPr>
            <a:r>
              <a:rPr lang="en-US" altLang="en-US" sz="2300" b="1" dirty="0" err="1">
                <a:latin typeface="Times New Roman" panose="02020603050405020304" pitchFamily="18" charset="0"/>
                <a:cs typeface="Times New Roman" panose="02020603050405020304" pitchFamily="18" charset="0"/>
              </a:rPr>
              <a:t>Trường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hợp</a:t>
            </a:r>
            <a:r>
              <a:rPr lang="en-US" altLang="en-US" sz="2300" b="1" dirty="0">
                <a:latin typeface="Times New Roman" panose="02020603050405020304" pitchFamily="18" charset="0"/>
                <a:cs typeface="Times New Roman" panose="02020603050405020304" pitchFamily="18" charset="0"/>
              </a:rPr>
              <a:t> 2. </a:t>
            </a:r>
            <a:r>
              <a:rPr lang="en-US" altLang="en-US" sz="2300" dirty="0" err="1">
                <a:latin typeface="Times New Roman" panose="02020603050405020304" pitchFamily="18" charset="0"/>
                <a:cs typeface="Times New Roman" panose="02020603050405020304" pitchFamily="18" charset="0"/>
              </a:rPr>
              <a:t>Nhận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thấy</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lợi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từ</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việc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mua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pháo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nổ</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B (25 </a:t>
            </a:r>
            <a:r>
              <a:rPr lang="en-US" altLang="en-US" sz="2300" dirty="0" err="1">
                <a:latin typeface="Times New Roman" panose="02020603050405020304" pitchFamily="18" charset="0"/>
                <a:cs typeface="Times New Roman" panose="02020603050405020304" pitchFamily="18" charset="0"/>
              </a:rPr>
              <a:t>tuổi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C (31 </a:t>
            </a:r>
            <a:r>
              <a:rPr lang="en-US" altLang="en-US" sz="2300" dirty="0" err="1">
                <a:latin typeface="Times New Roman" panose="02020603050405020304" pitchFamily="18" charset="0"/>
                <a:cs typeface="Times New Roman" panose="02020603050405020304" pitchFamily="18" charset="0"/>
              </a:rPr>
              <a:t>tuổi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nhau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mua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nguyên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liệu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phương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xuất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pháo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hoa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nổ</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tại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rồi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kiếm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lời</a:t>
            </a:r>
            <a:r>
              <a:rPr lang="en-US" altLang="en-US" sz="2300" dirty="0">
                <a:latin typeface="Times New Roman" panose="02020603050405020304" pitchFamily="18" charset="0"/>
                <a:cs typeface="Times New Roman" panose="02020603050405020304" pitchFamily="18" charset="0"/>
              </a:rPr>
              <a:t>. Hai </a:t>
            </a:r>
            <a:r>
              <a:rPr lang="en-US" altLang="en-US" sz="2300" dirty="0" err="1">
                <a:latin typeface="Times New Roman" panose="02020603050405020304" pitchFamily="18" charset="0"/>
                <a:cs typeface="Times New Roman" panose="02020603050405020304" pitchFamily="18" charset="0"/>
              </a:rPr>
              <a:t>người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đặt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mua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nguyên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liệu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phương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sau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tục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nghiệm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đến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khi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thành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công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thì</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xuất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hàng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loạt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rồi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tìm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cách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ngoài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thị</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trường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Chỉ</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trong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vòng</a:t>
            </a:r>
            <a:r>
              <a:rPr lang="en-US" altLang="en-US" sz="2300" dirty="0">
                <a:latin typeface="Times New Roman" panose="02020603050405020304" pitchFamily="18" charset="0"/>
                <a:cs typeface="Times New Roman" panose="02020603050405020304" pitchFamily="18" charset="0"/>
              </a:rPr>
              <a:t> 3 </a:t>
            </a:r>
            <a:r>
              <a:rPr lang="en-US" altLang="en-US" sz="2300" dirty="0" err="1">
                <a:latin typeface="Times New Roman" panose="02020603050405020304" pitchFamily="18" charset="0"/>
                <a:cs typeface="Times New Roman" panose="02020603050405020304" pitchFamily="18" charset="0"/>
              </a:rPr>
              <a:t>tháng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B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C </a:t>
            </a:r>
            <a:r>
              <a:rPr lang="en-US" altLang="en-US" sz="2300" dirty="0" err="1">
                <a:latin typeface="Times New Roman" panose="02020603050405020304" pitchFamily="18" charset="0"/>
                <a:cs typeface="Times New Roman" panose="02020603050405020304" pitchFamily="18" charset="0"/>
              </a:rPr>
              <a:t>đã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xuất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được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hơn</a:t>
            </a:r>
            <a:r>
              <a:rPr lang="en-US" altLang="en-US" sz="2300" dirty="0">
                <a:latin typeface="Times New Roman" panose="02020603050405020304" pitchFamily="18" charset="0"/>
                <a:cs typeface="Times New Roman" panose="02020603050405020304" pitchFamily="18" charset="0"/>
              </a:rPr>
              <a:t> 1 </a:t>
            </a:r>
            <a:r>
              <a:rPr lang="en-US" altLang="en-US" sz="2300" dirty="0" err="1">
                <a:latin typeface="Times New Roman" panose="02020603050405020304" pitchFamily="18" charset="0"/>
                <a:cs typeface="Times New Roman" panose="02020603050405020304" pitchFamily="18" charset="0"/>
              </a:rPr>
              <a:t>tấn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pháo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nổ</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thành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phẩm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mang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một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khoản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tiền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lớn</a:t>
            </a:r>
            <a:r>
              <a:rPr lang="en-US" altLang="en-US" sz="2300" dirty="0" smtClean="0">
                <a:latin typeface="Times New Roman" panose="02020603050405020304" pitchFamily="18" charset="0"/>
                <a:cs typeface="Times New Roman" panose="02020603050405020304" pitchFamily="18" charset="0"/>
              </a:rPr>
              <a:t>.</a:t>
            </a:r>
            <a:endParaRPr lang="en-US" altLang="en-US"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25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AAFF614-EF37-39EC-1575-B67C892A78B7}"/>
              </a:ext>
            </a:extLst>
          </p:cNvPr>
          <p:cNvSpPr txBox="1"/>
          <p:nvPr/>
        </p:nvSpPr>
        <p:spPr>
          <a:xfrm>
            <a:off x="0" y="801384"/>
            <a:ext cx="6322686" cy="4188381"/>
          </a:xfrm>
          <a:prstGeom prst="round2DiagRect">
            <a:avLst/>
          </a:prstGeom>
          <a:solidFill>
            <a:schemeClr val="accent5"/>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400" dirty="0">
                <a:solidFill>
                  <a:schemeClr val="bg1"/>
                </a:solidFill>
                <a:latin typeface="+mj-lt"/>
              </a:rPr>
              <a:t>+ Anh T đã có hành vi vi phạm pháp luật về quyền tự do kinh doanh, khi anh đã thực hiện việc buôn bán thuốc tân dược giả.</a:t>
            </a:r>
          </a:p>
          <a:p>
            <a:pPr algn="just"/>
            <a:r>
              <a:rPr lang="vi-VN" sz="2400" dirty="0">
                <a:solidFill>
                  <a:schemeClr val="bg1"/>
                </a:solidFill>
                <a:latin typeface="+mj-lt"/>
              </a:rPr>
              <a:t>+ </a:t>
            </a:r>
            <a:r>
              <a:rPr lang="vi-VN" sz="2400" b="1" dirty="0">
                <a:solidFill>
                  <a:schemeClr val="bg1"/>
                </a:solidFill>
                <a:latin typeface="+mj-lt"/>
              </a:rPr>
              <a:t>Hậu quả: </a:t>
            </a:r>
            <a:r>
              <a:rPr lang="vi-VN" sz="2400" dirty="0">
                <a:solidFill>
                  <a:schemeClr val="bg1"/>
                </a:solidFill>
                <a:latin typeface="+mj-lt"/>
              </a:rPr>
              <a:t>anh T có thể bị xử lí hình sự vì hành vi sản xuất, buôn bán hàng giả là một tội danh được quy định trong Bộ luật hình sự năm 2015 sửa đổi, bổ sung 2017 với mức phạt tù cao nhất là 15 năm tù; mặt khác, hành vi của anh T cũng gây ảnh hưởng xấu đến sức khỏe của người tiêu dùng</a:t>
            </a:r>
            <a:r>
              <a:rPr lang="vi-VN" sz="2400" dirty="0" smtClean="0">
                <a:solidFill>
                  <a:schemeClr val="bg1"/>
                </a:solidFill>
                <a:latin typeface="+mj-lt"/>
              </a:rPr>
              <a:t>.</a:t>
            </a:r>
            <a:endParaRPr lang="vi-VN" sz="2400" dirty="0">
              <a:solidFill>
                <a:schemeClr val="bg1"/>
              </a:solidFill>
              <a:latin typeface="+mj-lt"/>
            </a:endParaRPr>
          </a:p>
        </p:txBody>
      </p:sp>
      <p:sp>
        <p:nvSpPr>
          <p:cNvPr id="2" name="AutoShape 2" descr="Gửi thuốc tây đi Đức giá rẻ, uy tín, nhanh chóng | Athena Logis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6322686" y="2856416"/>
            <a:ext cx="2924056" cy="2323184"/>
          </a:xfrm>
          <a:prstGeom prst="ellipse">
            <a:avLst/>
          </a:prstGeom>
          <a:ln>
            <a:noFill/>
          </a:ln>
          <a:effectLst>
            <a:softEdge rad="112500"/>
          </a:effectLst>
        </p:spPr>
      </p:pic>
      <p:sp>
        <p:nvSpPr>
          <p:cNvPr id="9" name="Rectangle 8"/>
          <p:cNvSpPr/>
          <p:nvPr/>
        </p:nvSpPr>
        <p:spPr>
          <a:xfrm>
            <a:off x="2631871" y="26774"/>
            <a:ext cx="3044423" cy="584775"/>
          </a:xfrm>
          <a:prstGeom prst="rect">
            <a:avLst/>
          </a:prstGeom>
        </p:spPr>
        <p:txBody>
          <a:bodyPr wrap="none">
            <a:spAutoFit/>
          </a:bodyPr>
          <a:lstStyle/>
          <a:p>
            <a:r>
              <a:rPr lang="vi-VN" sz="3200" b="1" dirty="0">
                <a:latin typeface="Open Sans"/>
              </a:rPr>
              <a:t>Trường hợp 1.</a:t>
            </a:r>
            <a:endParaRPr lang="en-US" sz="3200" dirty="0"/>
          </a:p>
        </p:txBody>
      </p:sp>
      <p:pic>
        <p:nvPicPr>
          <p:cNvPr id="11270" name="Picture 6" descr="BẠN CÓ BIẾT UỐNG THUỐC TÂY NHIỀU BỊ NÓ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505" y="119999"/>
            <a:ext cx="2736417" cy="27364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31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xmlns="" id="{EEC0558E-D3B8-438D-2DD2-22D7011B05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DE7D8689-A731-7334-E5AB-7CBA78045E23}"/>
              </a:ext>
            </a:extLst>
          </p:cNvPr>
          <p:cNvSpPr txBox="1"/>
          <p:nvPr/>
        </p:nvSpPr>
        <p:spPr>
          <a:xfrm>
            <a:off x="133564" y="739146"/>
            <a:ext cx="6010382" cy="3779758"/>
          </a:xfrm>
          <a:prstGeom prst="round2DiagRect">
            <a:avLst/>
          </a:prstGeom>
          <a:solidFill>
            <a:schemeClr val="accent2">
              <a:lumMod val="40000"/>
              <a:lumOff val="60000"/>
            </a:schemeClr>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400" dirty="0" smtClean="0">
                <a:latin typeface="+mj-lt"/>
              </a:rPr>
              <a:t>+ </a:t>
            </a:r>
            <a:r>
              <a:rPr lang="vi-VN" sz="2400" dirty="0">
                <a:latin typeface="+mj-lt"/>
              </a:rPr>
              <a:t>Anh B và anh C có hành vi sản xuất, buôn bán các mặt hàng nhà nước cấm kinh doanh (cụ thể là mặt hàng pháo nổ</a:t>
            </a:r>
            <a:r>
              <a:rPr lang="vi-VN" sz="2400" dirty="0" smtClean="0">
                <a:latin typeface="+mj-lt"/>
              </a:rPr>
              <a:t>).</a:t>
            </a:r>
            <a:endParaRPr lang="vi-VN" sz="2400" dirty="0">
              <a:latin typeface="+mj-lt"/>
            </a:endParaRPr>
          </a:p>
          <a:p>
            <a:pPr algn="just"/>
            <a:r>
              <a:rPr lang="vi-VN" sz="2400" b="1" dirty="0">
                <a:latin typeface="+mj-lt"/>
              </a:rPr>
              <a:t>+ Hậu quả: </a:t>
            </a:r>
            <a:r>
              <a:rPr lang="vi-VN" sz="2400" dirty="0">
                <a:latin typeface="+mj-lt"/>
              </a:rPr>
              <a:t>anh B và anh C có thể bị truy cứu trách nhiệm hình sự với mức phạt cao nhất lên đến 15 năm tù (Điều 191 – Bộ luật Hình sự 2015); mặt khác, hành vi của anh B và C cũng gây nguy hiểm đến tính mạng của mọi người xung quanh</a:t>
            </a:r>
            <a:r>
              <a:rPr lang="vi-VN" sz="2400" dirty="0" smtClean="0">
                <a:latin typeface="+mj-lt"/>
              </a:rPr>
              <a:t>.</a:t>
            </a:r>
            <a:endParaRPr lang="vi-VN" sz="2400" dirty="0">
              <a:latin typeface="+mj-lt"/>
            </a:endParaRPr>
          </a:p>
        </p:txBody>
      </p:sp>
      <p:pic>
        <p:nvPicPr>
          <p:cNvPr id="13" name="Picture 12">
            <a:extLst>
              <a:ext uri="{FF2B5EF4-FFF2-40B4-BE49-F238E27FC236}">
                <a16:creationId xmlns:a16="http://schemas.microsoft.com/office/drawing/2014/main" xmlns="" id="{32E21E78-63EE-4A35-7D80-44FAB33B127B}"/>
              </a:ext>
            </a:extLst>
          </p:cNvPr>
          <p:cNvPicPr>
            <a:picLocks noChangeAspect="1"/>
          </p:cNvPicPr>
          <p:nvPr/>
        </p:nvPicPr>
        <p:blipFill>
          <a:blip r:embed="rId4"/>
          <a:stretch>
            <a:fillRect/>
          </a:stretch>
        </p:blipFill>
        <p:spPr>
          <a:xfrm>
            <a:off x="7335422" y="3604986"/>
            <a:ext cx="1538514" cy="1538514"/>
          </a:xfrm>
          <a:prstGeom prst="rect">
            <a:avLst/>
          </a:prstGeom>
        </p:spPr>
      </p:pic>
      <p:pic>
        <p:nvPicPr>
          <p:cNvPr id="13314" name="Picture 2" descr="Tàng trữ, sử dụng khối lượng pháo nổ bao nhiêu sẽ bị truy cứu trách nhiệm  hình sự? Mức xử lý như thế n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865" y="0"/>
            <a:ext cx="2928135" cy="1952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388011" y="-101797"/>
            <a:ext cx="2744662" cy="742511"/>
          </a:xfrm>
          <a:prstGeom prst="rect">
            <a:avLst/>
          </a:prstGeom>
        </p:spPr>
        <p:txBody>
          <a:bodyPr wrap="none">
            <a:spAutoFit/>
          </a:bodyPr>
          <a:lstStyle/>
          <a:p>
            <a:pPr algn="just">
              <a:lnSpc>
                <a:spcPct val="150000"/>
              </a:lnSpc>
            </a:pPr>
            <a:r>
              <a:rPr lang="vi-VN" sz="3200" b="1" dirty="0">
                <a:latin typeface="+mj-lt"/>
              </a:rPr>
              <a:t>Trường hợp 2.</a:t>
            </a:r>
            <a:endParaRPr lang="vi-VN" sz="3200" b="1" dirty="0">
              <a:latin typeface="+mj-lt"/>
            </a:endParaRPr>
          </a:p>
        </p:txBody>
      </p:sp>
    </p:spTree>
    <p:extLst>
      <p:ext uri="{BB962C8B-B14F-4D97-AF65-F5344CB8AC3E}">
        <p14:creationId xmlns:p14="http://schemas.microsoft.com/office/powerpoint/2010/main" val="1024165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Ảnh minh họa: Nguyễn T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9641" y="30822"/>
            <a:ext cx="7348487" cy="830997"/>
          </a:xfrm>
          <a:prstGeom prst="rect">
            <a:avLst/>
          </a:prstGeom>
        </p:spPr>
        <p:txBody>
          <a:bodyPr wrap="none">
            <a:spAutoFit/>
          </a:bodyPr>
          <a:lstStyle/>
          <a:p>
            <a:r>
              <a:rPr lang="en-US" sz="4800" b="1" dirty="0" smtClean="0">
                <a:solidFill>
                  <a:srgbClr val="002060"/>
                </a:solidFill>
                <a:latin typeface="Snap ITC" panose="04040A07060A02020202" pitchFamily="82" charset="0"/>
                <a:cs typeface="Times New Roman" panose="02020603050405020304" pitchFamily="18" charset="0"/>
              </a:rPr>
              <a:t>2. </a:t>
            </a:r>
            <a:r>
              <a:rPr lang="en-US" sz="4800" b="1" dirty="0" err="1" smtClean="0">
                <a:solidFill>
                  <a:srgbClr val="002060"/>
                </a:solidFill>
                <a:latin typeface="Snap ITC" panose="04040A07060A02020202" pitchFamily="82" charset="0"/>
                <a:cs typeface="Times New Roman" panose="02020603050405020304" pitchFamily="18" charset="0"/>
              </a:rPr>
              <a:t>Nghĩa</a:t>
            </a:r>
            <a:r>
              <a:rPr lang="en-US" sz="4800" b="1" dirty="0" smtClean="0">
                <a:solidFill>
                  <a:srgbClr val="002060"/>
                </a:solidFill>
                <a:latin typeface="Snap ITC" panose="04040A07060A02020202" pitchFamily="82" charset="0"/>
                <a:cs typeface="Times New Roman" panose="02020603050405020304" pitchFamily="18" charset="0"/>
              </a:rPr>
              <a:t> </a:t>
            </a:r>
            <a:r>
              <a:rPr lang="en-US" sz="4800" b="1" dirty="0" err="1" smtClean="0">
                <a:solidFill>
                  <a:srgbClr val="002060"/>
                </a:solidFill>
                <a:latin typeface="Snap ITC" panose="04040A07060A02020202" pitchFamily="82" charset="0"/>
                <a:cs typeface="Times New Roman" panose="02020603050405020304" pitchFamily="18" charset="0"/>
              </a:rPr>
              <a:t>vụ</a:t>
            </a:r>
            <a:r>
              <a:rPr lang="en-US" sz="4800" b="1" dirty="0" smtClean="0">
                <a:solidFill>
                  <a:srgbClr val="002060"/>
                </a:solidFill>
                <a:latin typeface="Snap ITC" panose="04040A07060A02020202" pitchFamily="82" charset="0"/>
                <a:cs typeface="Times New Roman" panose="02020603050405020304" pitchFamily="18" charset="0"/>
              </a:rPr>
              <a:t> </a:t>
            </a:r>
            <a:r>
              <a:rPr lang="en-US" sz="4800" b="1" dirty="0" err="1" smtClean="0">
                <a:solidFill>
                  <a:srgbClr val="002060"/>
                </a:solidFill>
                <a:latin typeface="Snap ITC" panose="04040A07060A02020202" pitchFamily="82" charset="0"/>
                <a:cs typeface="Times New Roman" panose="02020603050405020304" pitchFamily="18" charset="0"/>
              </a:rPr>
              <a:t>nộp</a:t>
            </a:r>
            <a:r>
              <a:rPr lang="en-US" sz="4800" b="1" dirty="0" smtClean="0">
                <a:solidFill>
                  <a:srgbClr val="002060"/>
                </a:solidFill>
                <a:latin typeface="Snap ITC" panose="04040A07060A02020202" pitchFamily="82" charset="0"/>
                <a:cs typeface="Times New Roman" panose="02020603050405020304" pitchFamily="18" charset="0"/>
              </a:rPr>
              <a:t> </a:t>
            </a:r>
            <a:r>
              <a:rPr lang="en-US" sz="4800" b="1" dirty="0" err="1" smtClean="0">
                <a:solidFill>
                  <a:srgbClr val="002060"/>
                </a:solidFill>
                <a:latin typeface="Snap ITC" panose="04040A07060A02020202" pitchFamily="82" charset="0"/>
                <a:cs typeface="Times New Roman" panose="02020603050405020304" pitchFamily="18" charset="0"/>
              </a:rPr>
              <a:t>thuế</a:t>
            </a:r>
            <a:endParaRPr lang="en-US" sz="48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255231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originals/4d/90/3b/4d903babefd7ffa2e11e3054b938af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2744" y="1177229"/>
            <a:ext cx="6347637" cy="2585323"/>
          </a:xfrm>
          <a:prstGeom prst="rect">
            <a:avLst/>
          </a:prstGeom>
        </p:spPr>
        <p:txBody>
          <a:bodyPr wrap="square">
            <a:spAutoFit/>
          </a:bodyPr>
          <a:lstStyle/>
          <a:p>
            <a:pPr algn="ctr"/>
            <a:r>
              <a:rPr lang="en-US" sz="5400" b="1" dirty="0" err="1" smtClean="0">
                <a:solidFill>
                  <a:srgbClr val="002060"/>
                </a:solidFill>
                <a:latin typeface="Snap ITC" panose="04040A07060A02020202" pitchFamily="82" charset="0"/>
                <a:cs typeface="Times New Roman" panose="02020603050405020304" pitchFamily="18" charset="0"/>
              </a:rPr>
              <a:t>Hãy</a:t>
            </a:r>
            <a:r>
              <a:rPr lang="en-US" sz="5400" b="1" dirty="0" smtClean="0">
                <a:solidFill>
                  <a:srgbClr val="002060"/>
                </a:solidFill>
                <a:latin typeface="Snap ITC" panose="04040A07060A02020202" pitchFamily="82" charset="0"/>
                <a:cs typeface="Times New Roman" panose="02020603050405020304" pitchFamily="18" charset="0"/>
              </a:rPr>
              <a:t> </a:t>
            </a:r>
            <a:r>
              <a:rPr lang="en-US" sz="5400" b="1" dirty="0" err="1" smtClean="0">
                <a:solidFill>
                  <a:srgbClr val="002060"/>
                </a:solidFill>
                <a:latin typeface="Snap ITC" panose="04040A07060A02020202" pitchFamily="82" charset="0"/>
                <a:cs typeface="Times New Roman" panose="02020603050405020304" pitchFamily="18" charset="0"/>
              </a:rPr>
              <a:t>kể</a:t>
            </a:r>
            <a:r>
              <a:rPr lang="en-US" sz="5400" b="1" dirty="0" smtClean="0">
                <a:solidFill>
                  <a:srgbClr val="002060"/>
                </a:solidFill>
                <a:latin typeface="Snap ITC" panose="04040A07060A02020202" pitchFamily="82" charset="0"/>
                <a:cs typeface="Times New Roman" panose="02020603050405020304" pitchFamily="18" charset="0"/>
              </a:rPr>
              <a:t> </a:t>
            </a:r>
            <a:r>
              <a:rPr lang="en-US" sz="5400" b="1" dirty="0" err="1" smtClean="0">
                <a:solidFill>
                  <a:srgbClr val="002060"/>
                </a:solidFill>
                <a:latin typeface="Snap ITC" panose="04040A07060A02020202" pitchFamily="82" charset="0"/>
                <a:cs typeface="Times New Roman" panose="02020603050405020304" pitchFamily="18" charset="0"/>
              </a:rPr>
              <a:t>tên</a:t>
            </a:r>
            <a:r>
              <a:rPr lang="en-US" sz="5400" b="1" dirty="0" smtClean="0">
                <a:solidFill>
                  <a:srgbClr val="002060"/>
                </a:solidFill>
                <a:latin typeface="Snap ITC" panose="04040A07060A02020202" pitchFamily="82" charset="0"/>
                <a:cs typeface="Times New Roman" panose="02020603050405020304" pitchFamily="18" charset="0"/>
              </a:rPr>
              <a:t> </a:t>
            </a:r>
          </a:p>
          <a:p>
            <a:pPr algn="ctr"/>
            <a:r>
              <a:rPr lang="en-US" sz="5400" b="1" dirty="0" err="1" smtClean="0">
                <a:solidFill>
                  <a:srgbClr val="002060"/>
                </a:solidFill>
                <a:latin typeface="Snap ITC" panose="04040A07060A02020202" pitchFamily="82" charset="0"/>
                <a:cs typeface="Times New Roman" panose="02020603050405020304" pitchFamily="18" charset="0"/>
              </a:rPr>
              <a:t>một</a:t>
            </a:r>
            <a:r>
              <a:rPr lang="en-US" sz="5400" b="1" dirty="0" smtClean="0">
                <a:solidFill>
                  <a:srgbClr val="002060"/>
                </a:solidFill>
                <a:latin typeface="Snap ITC" panose="04040A07060A02020202" pitchFamily="82" charset="0"/>
                <a:cs typeface="Times New Roman" panose="02020603050405020304" pitchFamily="18" charset="0"/>
              </a:rPr>
              <a:t> </a:t>
            </a:r>
            <a:r>
              <a:rPr lang="en-US" sz="5400" b="1" dirty="0" err="1" smtClean="0">
                <a:solidFill>
                  <a:srgbClr val="002060"/>
                </a:solidFill>
                <a:latin typeface="Snap ITC" panose="04040A07060A02020202" pitchFamily="82" charset="0"/>
                <a:cs typeface="Times New Roman" panose="02020603050405020304" pitchFamily="18" charset="0"/>
              </a:rPr>
              <a:t>số</a:t>
            </a:r>
            <a:r>
              <a:rPr lang="en-US" sz="5400" b="1" dirty="0">
                <a:solidFill>
                  <a:srgbClr val="002060"/>
                </a:solidFill>
                <a:latin typeface="Snap ITC" panose="04040A07060A02020202" pitchFamily="82" charset="0"/>
                <a:cs typeface="Times New Roman" panose="02020603050405020304" pitchFamily="18" charset="0"/>
              </a:rPr>
              <a:t> </a:t>
            </a:r>
            <a:r>
              <a:rPr lang="en-US" sz="5400" b="1" dirty="0" err="1" smtClean="0">
                <a:solidFill>
                  <a:srgbClr val="002060"/>
                </a:solidFill>
                <a:latin typeface="Snap ITC" panose="04040A07060A02020202" pitchFamily="82" charset="0"/>
                <a:cs typeface="Times New Roman" panose="02020603050405020304" pitchFamily="18" charset="0"/>
              </a:rPr>
              <a:t>loại</a:t>
            </a:r>
            <a:r>
              <a:rPr lang="en-US" sz="5400" b="1" dirty="0" smtClean="0">
                <a:solidFill>
                  <a:srgbClr val="002060"/>
                </a:solidFill>
                <a:latin typeface="Snap ITC" panose="04040A07060A02020202" pitchFamily="82" charset="0"/>
                <a:cs typeface="Times New Roman" panose="02020603050405020304" pitchFamily="18" charset="0"/>
              </a:rPr>
              <a:t> </a:t>
            </a:r>
            <a:r>
              <a:rPr lang="en-US" sz="5400" b="1" dirty="0" err="1" smtClean="0">
                <a:solidFill>
                  <a:srgbClr val="002060"/>
                </a:solidFill>
                <a:latin typeface="Snap ITC" panose="04040A07060A02020202" pitchFamily="82" charset="0"/>
                <a:cs typeface="Times New Roman" panose="02020603050405020304" pitchFamily="18" charset="0"/>
              </a:rPr>
              <a:t>thuế</a:t>
            </a:r>
            <a:r>
              <a:rPr lang="en-US" sz="5400" b="1" dirty="0" smtClean="0">
                <a:solidFill>
                  <a:srgbClr val="002060"/>
                </a:solidFill>
                <a:latin typeface="Snap ITC" panose="04040A07060A02020202" pitchFamily="82" charset="0"/>
                <a:cs typeface="Times New Roman" panose="02020603050405020304" pitchFamily="18" charset="0"/>
              </a:rPr>
              <a:t> </a:t>
            </a:r>
          </a:p>
          <a:p>
            <a:pPr algn="ctr"/>
            <a:r>
              <a:rPr lang="en-US" sz="5400" b="1" dirty="0" smtClean="0">
                <a:solidFill>
                  <a:srgbClr val="002060"/>
                </a:solidFill>
                <a:latin typeface="Snap ITC" panose="04040A07060A02020202" pitchFamily="82" charset="0"/>
                <a:cs typeface="Times New Roman" panose="02020603050405020304" pitchFamily="18" charset="0"/>
              </a:rPr>
              <a:t>ở </a:t>
            </a:r>
            <a:r>
              <a:rPr lang="en-US" sz="5400" b="1" dirty="0" err="1" smtClean="0">
                <a:solidFill>
                  <a:srgbClr val="002060"/>
                </a:solidFill>
                <a:latin typeface="Snap ITC" panose="04040A07060A02020202" pitchFamily="82" charset="0"/>
                <a:cs typeface="Times New Roman" panose="02020603050405020304" pitchFamily="18" charset="0"/>
              </a:rPr>
              <a:t>việt</a:t>
            </a:r>
            <a:r>
              <a:rPr lang="en-US" sz="5400" b="1" dirty="0" smtClean="0">
                <a:solidFill>
                  <a:srgbClr val="002060"/>
                </a:solidFill>
                <a:latin typeface="Snap ITC" panose="04040A07060A02020202" pitchFamily="82" charset="0"/>
                <a:cs typeface="Times New Roman" panose="02020603050405020304" pitchFamily="18" charset="0"/>
              </a:rPr>
              <a:t> Nam</a:t>
            </a:r>
            <a:endParaRPr lang="en-US" sz="54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51951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8917969" cy="5143501"/>
          </a:xfrm>
          <a:prstGeom prst="rect">
            <a:avLst/>
          </a:prstGeom>
        </p:spPr>
      </p:pic>
      <p:pic>
        <p:nvPicPr>
          <p:cNvPr id="18434" name="Picture 2" descr="Cục Thuế TP. Hồ Chí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41" y="-83478"/>
            <a:ext cx="1395823" cy="1365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7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6675"/>
            <a:ext cx="7620000" cy="5076825"/>
          </a:xfrm>
          <a:prstGeom prst="rect">
            <a:avLst/>
          </a:prstGeom>
        </p:spPr>
      </p:pic>
      <p:sp>
        <p:nvSpPr>
          <p:cNvPr id="5" name="Rectangle 4"/>
          <p:cNvSpPr/>
          <p:nvPr/>
        </p:nvSpPr>
        <p:spPr>
          <a:xfrm>
            <a:off x="7130265" y="738194"/>
            <a:ext cx="1921267" cy="3970318"/>
          </a:xfrm>
          <a:prstGeom prst="rect">
            <a:avLst/>
          </a:prstGeom>
        </p:spPr>
        <p:txBody>
          <a:bodyPr wrap="square">
            <a:spAutoFit/>
          </a:bodyPr>
          <a:lstStyle/>
          <a:p>
            <a:pPr algn="just"/>
            <a:r>
              <a:rPr lang="en-US" sz="3600" dirty="0" err="1">
                <a:solidFill>
                  <a:srgbClr val="002060"/>
                </a:solidFill>
                <a:latin typeface="Times New Roman" panose="02020603050405020304" pitchFamily="18" charset="0"/>
                <a:cs typeface="Times New Roman" panose="02020603050405020304" pitchFamily="18" charset="0"/>
              </a:rPr>
              <a:t>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hãy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định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pháp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luật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nghĩa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vụ</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nộp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thuế</a:t>
            </a:r>
            <a:r>
              <a:rPr lang="en-US" sz="3600" dirty="0" smtClean="0">
                <a:solidFill>
                  <a:srgbClr val="002060"/>
                </a:solidFill>
                <a:latin typeface="Times New Roman" panose="02020603050405020304" pitchFamily="18" charset="0"/>
                <a:cs typeface="Times New Roman" panose="02020603050405020304" pitchFamily="18" charset="0"/>
              </a:rPr>
              <a:t>?</a:t>
            </a:r>
            <a:r>
              <a:rPr lang="en-US" sz="3600" dirty="0">
                <a:solidFill>
                  <a:srgbClr val="00206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081766" y="153419"/>
            <a:ext cx="3497156" cy="646331"/>
          </a:xfrm>
          <a:prstGeom prst="rect">
            <a:avLst/>
          </a:prstGeom>
        </p:spPr>
        <p:txBody>
          <a:bodyPr wrap="square">
            <a:spAutoFit/>
          </a:bodyPr>
          <a:lstStyle/>
          <a:p>
            <a:r>
              <a:rPr lang="en-US" sz="3600" dirty="0" err="1" smtClean="0">
                <a:solidFill>
                  <a:srgbClr val="002060"/>
                </a:solidFill>
                <a:latin typeface="Snap ITC" panose="04040A07060A02020202" pitchFamily="82" charset="0"/>
                <a:cs typeface="Times New Roman" panose="02020603050405020304" pitchFamily="18" charset="0"/>
              </a:rPr>
              <a:t>Thuế</a:t>
            </a:r>
            <a:r>
              <a:rPr lang="en-US" sz="3600" dirty="0" smtClean="0">
                <a:solidFill>
                  <a:srgbClr val="002060"/>
                </a:solidFill>
                <a:latin typeface="Snap ITC" panose="04040A07060A02020202" pitchFamily="82" charset="0"/>
                <a:cs typeface="Times New Roman" panose="02020603050405020304" pitchFamily="18" charset="0"/>
              </a:rPr>
              <a:t> </a:t>
            </a:r>
            <a:r>
              <a:rPr lang="en-US" sz="3600" dirty="0" err="1" smtClean="0">
                <a:solidFill>
                  <a:srgbClr val="002060"/>
                </a:solidFill>
                <a:latin typeface="Snap ITC" panose="04040A07060A02020202" pitchFamily="82" charset="0"/>
                <a:cs typeface="Times New Roman" panose="02020603050405020304" pitchFamily="18" charset="0"/>
              </a:rPr>
              <a:t>là</a:t>
            </a:r>
            <a:r>
              <a:rPr lang="en-US" sz="3600" dirty="0" smtClean="0">
                <a:solidFill>
                  <a:srgbClr val="002060"/>
                </a:solidFill>
                <a:latin typeface="Snap ITC" panose="04040A07060A02020202" pitchFamily="82" charset="0"/>
                <a:cs typeface="Times New Roman" panose="02020603050405020304" pitchFamily="18" charset="0"/>
              </a:rPr>
              <a:t> </a:t>
            </a:r>
            <a:r>
              <a:rPr lang="en-US" sz="3600" dirty="0" err="1" smtClean="0">
                <a:solidFill>
                  <a:srgbClr val="002060"/>
                </a:solidFill>
                <a:latin typeface="Snap ITC" panose="04040A07060A02020202" pitchFamily="82" charset="0"/>
                <a:cs typeface="Times New Roman" panose="02020603050405020304" pitchFamily="18" charset="0"/>
              </a:rPr>
              <a:t>gì</a:t>
            </a:r>
            <a:r>
              <a:rPr lang="en-US" sz="3600" dirty="0" smtClean="0">
                <a:solidFill>
                  <a:srgbClr val="002060"/>
                </a:solidFill>
                <a:latin typeface="Snap ITC" panose="04040A07060A02020202" pitchFamily="82" charset="0"/>
                <a:cs typeface="Times New Roman" panose="02020603050405020304" pitchFamily="18" charset="0"/>
              </a:rPr>
              <a:t>?</a:t>
            </a:r>
            <a:endParaRPr lang="en-US" sz="36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208864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ức giảm trừ gia cảnh cho bản thân người nộp thuế là bao nhiêu?"/>
          <p:cNvPicPr>
            <a:picLocks noChangeAspect="1" noChangeArrowheads="1"/>
          </p:cNvPicPr>
          <p:nvPr/>
        </p:nvPicPr>
        <p:blipFill rotWithShape="1">
          <a:blip r:embed="rId3">
            <a:extLst>
              <a:ext uri="{28A0092B-C50C-407E-A947-70E740481C1C}">
                <a14:useLocalDpi xmlns:a14="http://schemas.microsoft.com/office/drawing/2010/main" val="0"/>
              </a:ext>
            </a:extLst>
          </a:blip>
          <a:srcRect l="1304" r="-1" b="17483"/>
          <a:stretch/>
        </p:blipFill>
        <p:spPr bwMode="auto">
          <a:xfrm>
            <a:off x="-101279" y="1868892"/>
            <a:ext cx="5865081" cy="31718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ục Thuế TP. Hồ Chí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9" y="1787703"/>
            <a:ext cx="1080638" cy="1056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14240"/>
            <a:ext cx="8882009" cy="707886"/>
          </a:xfrm>
          <a:prstGeom prst="rect">
            <a:avLst/>
          </a:prstGeom>
        </p:spPr>
        <p:txBody>
          <a:bodyPr wrap="square">
            <a:spAutoFit/>
          </a:bodyPr>
          <a:lstStyle/>
          <a:p>
            <a:pPr algn="just"/>
            <a:r>
              <a:rPr lang="vi-VN" sz="2000" b="1" dirty="0">
                <a:latin typeface="Open Sans"/>
              </a:rPr>
              <a:t> </a:t>
            </a:r>
            <a:r>
              <a:rPr lang="vi-VN" sz="2000" dirty="0">
                <a:latin typeface="Open Sans"/>
              </a:rPr>
              <a:t>Thuế là một khoản nộp ngân sách nhà nước bắt buộc của tổ chức, hộ gia đình, hộ kinh doanh, cá nhân theo quy định của các luật thuế</a:t>
            </a:r>
            <a:r>
              <a:rPr lang="vi-VN" sz="2000" dirty="0" smtClean="0">
                <a:latin typeface="Open Sans"/>
              </a:rPr>
              <a:t>.</a:t>
            </a:r>
            <a:endParaRPr lang="vi-VN" sz="2000" dirty="0">
              <a:latin typeface="Open Sans"/>
            </a:endParaRPr>
          </a:p>
        </p:txBody>
      </p:sp>
      <p:sp>
        <p:nvSpPr>
          <p:cNvPr id="5" name="Rectangle 4"/>
          <p:cNvSpPr/>
          <p:nvPr/>
        </p:nvSpPr>
        <p:spPr>
          <a:xfrm>
            <a:off x="4828853" y="1847721"/>
            <a:ext cx="4340831" cy="3323987"/>
          </a:xfrm>
          <a:prstGeom prst="rect">
            <a:avLst/>
          </a:prstGeom>
        </p:spPr>
        <p:txBody>
          <a:bodyPr wrap="square">
            <a:spAutoFit/>
          </a:bodyPr>
          <a:lstStyle/>
          <a:p>
            <a:pPr algn="just"/>
            <a:r>
              <a:rPr lang="vi-VN" sz="2100" dirty="0" smtClean="0">
                <a:latin typeface="Open Sans"/>
              </a:rPr>
              <a:t>Khi </a:t>
            </a:r>
            <a:r>
              <a:rPr lang="vi-VN" sz="2100" dirty="0">
                <a:latin typeface="Open Sans"/>
              </a:rPr>
              <a:t>nộp thuế, người dân được cung cấp thông tin, tài liệu để thực hiện nghĩa vụ, quyền lợi về thuế; được giữ bí mật thông tin, trừ những thông tin phải cung cấp cho cơ quan thuế được hưởng các ưu đãi về thuế, hoàn thuế theo quy định của pháp luật về thuế; được hỗ trợ, hướng dẫn thực hiện việc nộp thuế...</a:t>
            </a:r>
            <a:endParaRPr lang="vi-VN" sz="2100" dirty="0">
              <a:latin typeface="Open Sans"/>
            </a:endParaRPr>
          </a:p>
        </p:txBody>
      </p:sp>
      <p:sp>
        <p:nvSpPr>
          <p:cNvPr id="6" name="Rectangle 5"/>
          <p:cNvSpPr/>
          <p:nvPr/>
        </p:nvSpPr>
        <p:spPr>
          <a:xfrm>
            <a:off x="138699" y="862720"/>
            <a:ext cx="8882009" cy="1015663"/>
          </a:xfrm>
          <a:prstGeom prst="rect">
            <a:avLst/>
          </a:prstGeom>
        </p:spPr>
        <p:txBody>
          <a:bodyPr wrap="square">
            <a:spAutoFit/>
          </a:bodyPr>
          <a:lstStyle/>
          <a:p>
            <a:pPr algn="just"/>
            <a:r>
              <a:rPr lang="vi-VN" sz="2000" dirty="0">
                <a:latin typeface="Open Sans"/>
              </a:rPr>
              <a:t>Điều 47 Hiến pháp năm 2013 ghi nhận: “Mọi người có nghĩa vụ nộp thuế theo luật định”. Người dân có nghĩa vụ đăng kí thuế, khai thuế, nộp thuế đầy đủ, đúng thời hạn theo quy định của pháp luật.</a:t>
            </a:r>
            <a:endParaRPr lang="vi-VN" sz="2000" dirty="0">
              <a:latin typeface="Open Sans"/>
            </a:endParaRPr>
          </a:p>
        </p:txBody>
      </p:sp>
    </p:spTree>
    <p:extLst>
      <p:ext uri="{BB962C8B-B14F-4D97-AF65-F5344CB8AC3E}">
        <p14:creationId xmlns:p14="http://schemas.microsoft.com/office/powerpoint/2010/main" val="280687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2054" name="Picture 6" descr="https://i.pinimg.com/originals/47/8e/82/478e82dd1e2a82bc5d4d2914aa8be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75420" y="-2015647"/>
            <a:ext cx="5183728" cy="9134565"/>
          </a:xfrm>
          <a:prstGeom prst="rect">
            <a:avLst/>
          </a:prstGeom>
          <a:noFill/>
          <a:extLst>
            <a:ext uri="{909E8E84-426E-40DD-AFC4-6F175D3DCCD1}">
              <a14:hiddenFill xmlns:a14="http://schemas.microsoft.com/office/drawing/2010/main">
                <a:solidFill>
                  <a:srgbClr val="FFFFFF"/>
                </a:solidFill>
              </a14:hiddenFill>
            </a:ext>
          </a:extLst>
        </p:spPr>
      </p:pic>
      <p:grpSp>
        <p:nvGrpSpPr>
          <p:cNvPr id="391" name="Google Shape;391;p32"/>
          <p:cNvGrpSpPr/>
          <p:nvPr/>
        </p:nvGrpSpPr>
        <p:grpSpPr>
          <a:xfrm rot="-180261">
            <a:off x="8217710" y="22441"/>
            <a:ext cx="882325" cy="989119"/>
            <a:chOff x="4326150" y="1139100"/>
            <a:chExt cx="1903050" cy="2133850"/>
          </a:xfrm>
        </p:grpSpPr>
        <p:sp>
          <p:nvSpPr>
            <p:cNvPr id="392" name="Google Shape;392;p32"/>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2"/>
          <p:cNvGrpSpPr/>
          <p:nvPr/>
        </p:nvGrpSpPr>
        <p:grpSpPr>
          <a:xfrm rot="-782188" flipH="1">
            <a:off x="48087" y="8975"/>
            <a:ext cx="756067" cy="860969"/>
            <a:chOff x="238125" y="3155250"/>
            <a:chExt cx="1567526" cy="1785017"/>
          </a:xfrm>
        </p:grpSpPr>
        <p:sp>
          <p:nvSpPr>
            <p:cNvPr id="411" name="Google Shape;411;p32"/>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32"/>
          <p:cNvGrpSpPr/>
          <p:nvPr/>
        </p:nvGrpSpPr>
        <p:grpSpPr>
          <a:xfrm rot="-6015934">
            <a:off x="288295" y="2975191"/>
            <a:ext cx="571774" cy="1020375"/>
            <a:chOff x="4588600" y="388175"/>
            <a:chExt cx="2739150" cy="4888225"/>
          </a:xfrm>
        </p:grpSpPr>
        <p:sp>
          <p:nvSpPr>
            <p:cNvPr id="414" name="Google Shape;414;p32"/>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32"/>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1" name="Google Shape;421;p32"/>
          <p:cNvCxnSpPr/>
          <p:nvPr/>
        </p:nvCxnSpPr>
        <p:spPr>
          <a:xfrm>
            <a:off x="675177" y="698236"/>
            <a:ext cx="7725600" cy="0"/>
          </a:xfrm>
          <a:prstGeom prst="straightConnector1">
            <a:avLst/>
          </a:prstGeom>
          <a:noFill/>
          <a:ln w="9525"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xmlns="" id="{63DCFD24-9ABF-2AF4-5F87-1DBF790E151F}"/>
              </a:ext>
            </a:extLst>
          </p:cNvPr>
          <p:cNvPicPr>
            <a:picLocks noChangeAspect="1"/>
          </p:cNvPicPr>
          <p:nvPr/>
        </p:nvPicPr>
        <p:blipFill>
          <a:blip r:embed="rId4"/>
          <a:stretch>
            <a:fillRect/>
          </a:stretch>
        </p:blipFill>
        <p:spPr>
          <a:xfrm>
            <a:off x="1486093" y="-39133"/>
            <a:ext cx="1022035" cy="1022035"/>
          </a:xfrm>
          <a:prstGeom prst="rect">
            <a:avLst/>
          </a:prstGeom>
        </p:spPr>
      </p:pic>
      <p:sp>
        <p:nvSpPr>
          <p:cNvPr id="5" name="文本框 15">
            <a:extLst>
              <a:ext uri="{FF2B5EF4-FFF2-40B4-BE49-F238E27FC236}">
                <a16:creationId xmlns:a16="http://schemas.microsoft.com/office/drawing/2014/main" xmlns="" id="{E9512707-F5CD-1213-37D1-2FBB24EA6824}"/>
              </a:ext>
            </a:extLst>
          </p:cNvPr>
          <p:cNvSpPr txBox="1"/>
          <p:nvPr/>
        </p:nvSpPr>
        <p:spPr>
          <a:xfrm>
            <a:off x="2601473" y="92057"/>
            <a:ext cx="4495141"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err="1">
                <a:latin typeface="Snap ITC" panose="04040A07060A02020202" pitchFamily="82" charset="0"/>
                <a:ea typeface="inpin heiti" panose="00000500000000000000" pitchFamily="2" charset="-122"/>
                <a:sym typeface="inpin heiti" panose="00000500000000000000" pitchFamily="2" charset="-122"/>
              </a:rPr>
              <a:t>Mục</a:t>
            </a:r>
            <a:r>
              <a:rPr lang="en-US" altLang="zh-CN" sz="3600" dirty="0">
                <a:latin typeface="Snap ITC" panose="04040A07060A02020202" pitchFamily="82" charset="0"/>
                <a:ea typeface="inpin heiti" panose="00000500000000000000" pitchFamily="2" charset="-122"/>
                <a:sym typeface="inpin heiti" panose="00000500000000000000" pitchFamily="2" charset="-122"/>
              </a:rPr>
              <a:t> </a:t>
            </a:r>
            <a:r>
              <a:rPr lang="en-US" altLang="zh-CN" sz="3600" dirty="0" err="1">
                <a:latin typeface="Snap ITC" panose="04040A07060A02020202" pitchFamily="82" charset="0"/>
                <a:ea typeface="inpin heiti" panose="00000500000000000000" pitchFamily="2" charset="-122"/>
                <a:sym typeface="inpin heiti" panose="00000500000000000000" pitchFamily="2" charset="-122"/>
              </a:rPr>
              <a:t>tiêu</a:t>
            </a:r>
            <a:r>
              <a:rPr lang="en-US" altLang="zh-CN" sz="3600" dirty="0">
                <a:latin typeface="Snap ITC" panose="04040A07060A02020202" pitchFamily="82" charset="0"/>
                <a:ea typeface="inpin heiti" panose="00000500000000000000" pitchFamily="2" charset="-122"/>
                <a:sym typeface="inpin heiti" panose="00000500000000000000" pitchFamily="2" charset="-122"/>
              </a:rPr>
              <a:t> </a:t>
            </a:r>
            <a:r>
              <a:rPr lang="en-US" altLang="zh-CN" sz="3600" dirty="0" err="1">
                <a:latin typeface="Snap ITC" panose="04040A07060A02020202" pitchFamily="82" charset="0"/>
                <a:ea typeface="inpin heiti" panose="00000500000000000000" pitchFamily="2" charset="-122"/>
                <a:sym typeface="inpin heiti" panose="00000500000000000000" pitchFamily="2" charset="-122"/>
              </a:rPr>
              <a:t>bài</a:t>
            </a:r>
            <a:r>
              <a:rPr lang="en-US" altLang="zh-CN" sz="3600" dirty="0">
                <a:latin typeface="Snap ITC" panose="04040A07060A02020202" pitchFamily="82" charset="0"/>
                <a:ea typeface="inpin heiti" panose="00000500000000000000" pitchFamily="2" charset="-122"/>
                <a:sym typeface="inpin heiti" panose="00000500000000000000" pitchFamily="2" charset="-122"/>
              </a:rPr>
              <a:t> </a:t>
            </a:r>
            <a:r>
              <a:rPr lang="en-US" altLang="zh-CN" sz="3600" dirty="0" err="1">
                <a:latin typeface="Snap ITC" panose="04040A07060A02020202" pitchFamily="82" charset="0"/>
                <a:ea typeface="inpin heiti" panose="00000500000000000000" pitchFamily="2" charset="-122"/>
                <a:sym typeface="inpin heiti" panose="00000500000000000000" pitchFamily="2" charset="-122"/>
              </a:rPr>
              <a:t>học</a:t>
            </a:r>
            <a:endParaRPr lang="en-US" altLang="zh-CN" sz="3600" dirty="0">
              <a:latin typeface="Snap ITC" panose="04040A07060A02020202" pitchFamily="82" charset="0"/>
              <a:ea typeface="inpin heiti" panose="00000500000000000000" pitchFamily="2" charset="-122"/>
              <a:sym typeface="inpin heiti" panose="00000500000000000000" pitchFamily="2" charset="-122"/>
            </a:endParaRPr>
          </a:p>
        </p:txBody>
      </p:sp>
      <p:sp>
        <p:nvSpPr>
          <p:cNvPr id="14" name="TextBox 13">
            <a:extLst>
              <a:ext uri="{FF2B5EF4-FFF2-40B4-BE49-F238E27FC236}">
                <a16:creationId xmlns:a16="http://schemas.microsoft.com/office/drawing/2014/main" xmlns="" id="{8FD714AF-AF37-2317-DBAD-2010ADC84759}"/>
              </a:ext>
            </a:extLst>
          </p:cNvPr>
          <p:cNvSpPr txBox="1"/>
          <p:nvPr/>
        </p:nvSpPr>
        <p:spPr>
          <a:xfrm>
            <a:off x="3744586" y="1140960"/>
            <a:ext cx="4932997" cy="461665"/>
          </a:xfrm>
          <a:prstGeom prst="rect">
            <a:avLst/>
          </a:prstGeom>
          <a:noFill/>
        </p:spPr>
        <p:txBody>
          <a:bodyPr wrap="square">
            <a:spAutoFit/>
          </a:bodyPr>
          <a:lstStyle/>
          <a:p>
            <a:pPr marL="1715707" marR="315087" indent="5944" algn="just" rtl="0">
              <a:spcBef>
                <a:spcPts val="192"/>
              </a:spcBef>
              <a:spcAft>
                <a:spcPts val="0"/>
              </a:spcAft>
            </a:pPr>
            <a:endParaRPr lang="vi-VN" sz="2400" b="0" dirty="0">
              <a:solidFill>
                <a:srgbClr val="002060"/>
              </a:solidFill>
              <a:effectLst/>
              <a:latin typeface="+mj-lt"/>
            </a:endParaRPr>
          </a:p>
        </p:txBody>
      </p:sp>
      <p:sp>
        <p:nvSpPr>
          <p:cNvPr id="18" name="TextBox 17">
            <a:extLst>
              <a:ext uri="{FF2B5EF4-FFF2-40B4-BE49-F238E27FC236}">
                <a16:creationId xmlns:a16="http://schemas.microsoft.com/office/drawing/2014/main" xmlns="" id="{8F951A82-000C-6B62-FE7C-8FC670615873}"/>
              </a:ext>
            </a:extLst>
          </p:cNvPr>
          <p:cNvSpPr txBox="1"/>
          <p:nvPr/>
        </p:nvSpPr>
        <p:spPr>
          <a:xfrm>
            <a:off x="-498112" y="1551366"/>
            <a:ext cx="5117776" cy="461665"/>
          </a:xfrm>
          <a:prstGeom prst="rect">
            <a:avLst/>
          </a:prstGeom>
          <a:noFill/>
        </p:spPr>
        <p:txBody>
          <a:bodyPr wrap="square">
            <a:spAutoFit/>
          </a:bodyPr>
          <a:lstStyle/>
          <a:p>
            <a:pPr marL="1712049" marR="316128" algn="just">
              <a:spcBef>
                <a:spcPts val="3687"/>
              </a:spcBef>
            </a:pPr>
            <a:r>
              <a:rPr lang="vi-VN" sz="2400" dirty="0" smtClean="0">
                <a:solidFill>
                  <a:srgbClr val="002060"/>
                </a:solidFill>
                <a:latin typeface="+mj-lt"/>
              </a:rPr>
              <a:t>.</a:t>
            </a:r>
            <a:endParaRPr lang="vi-VN" sz="2400" b="0" dirty="0">
              <a:solidFill>
                <a:srgbClr val="002060"/>
              </a:solidFill>
              <a:effectLst/>
              <a:latin typeface="+mj-lt"/>
            </a:endParaRPr>
          </a:p>
        </p:txBody>
      </p:sp>
      <p:pic>
        <p:nvPicPr>
          <p:cNvPr id="20" name="Picture 19">
            <a:extLst>
              <a:ext uri="{FF2B5EF4-FFF2-40B4-BE49-F238E27FC236}">
                <a16:creationId xmlns:a16="http://schemas.microsoft.com/office/drawing/2014/main" xmlns="" id="{38468C74-7FB3-630C-E73F-14D00634ECFF}"/>
              </a:ext>
            </a:extLst>
          </p:cNvPr>
          <p:cNvPicPr>
            <a:picLocks noChangeAspect="1"/>
          </p:cNvPicPr>
          <p:nvPr/>
        </p:nvPicPr>
        <p:blipFill>
          <a:blip r:embed="rId5"/>
          <a:stretch>
            <a:fillRect/>
          </a:stretch>
        </p:blipFill>
        <p:spPr>
          <a:xfrm>
            <a:off x="452150" y="1276082"/>
            <a:ext cx="715660" cy="682891"/>
          </a:xfrm>
          <a:prstGeom prst="rect">
            <a:avLst/>
          </a:prstGeom>
        </p:spPr>
      </p:pic>
      <p:pic>
        <p:nvPicPr>
          <p:cNvPr id="21" name="Picture 20">
            <a:extLst>
              <a:ext uri="{FF2B5EF4-FFF2-40B4-BE49-F238E27FC236}">
                <a16:creationId xmlns:a16="http://schemas.microsoft.com/office/drawing/2014/main" xmlns="" id="{300F3732-8024-D9EA-0AD6-D64ED8ADBCBF}"/>
              </a:ext>
            </a:extLst>
          </p:cNvPr>
          <p:cNvPicPr>
            <a:picLocks noChangeAspect="1"/>
          </p:cNvPicPr>
          <p:nvPr/>
        </p:nvPicPr>
        <p:blipFill>
          <a:blip r:embed="rId5"/>
          <a:stretch>
            <a:fillRect/>
          </a:stretch>
        </p:blipFill>
        <p:spPr>
          <a:xfrm>
            <a:off x="323651" y="3019839"/>
            <a:ext cx="715660" cy="682891"/>
          </a:xfrm>
          <a:prstGeom prst="rect">
            <a:avLst/>
          </a:prstGeom>
        </p:spPr>
      </p:pic>
      <p:pic>
        <p:nvPicPr>
          <p:cNvPr id="22" name="Picture 21">
            <a:extLst>
              <a:ext uri="{FF2B5EF4-FFF2-40B4-BE49-F238E27FC236}">
                <a16:creationId xmlns:a16="http://schemas.microsoft.com/office/drawing/2014/main" xmlns="" id="{325B9DDE-4611-18A6-5D7F-602EE73619FA}"/>
              </a:ext>
            </a:extLst>
          </p:cNvPr>
          <p:cNvPicPr>
            <a:picLocks noChangeAspect="1"/>
          </p:cNvPicPr>
          <p:nvPr/>
        </p:nvPicPr>
        <p:blipFill>
          <a:blip r:embed="rId5"/>
          <a:stretch>
            <a:fillRect/>
          </a:stretch>
        </p:blipFill>
        <p:spPr>
          <a:xfrm>
            <a:off x="4807706" y="1122612"/>
            <a:ext cx="715660" cy="682891"/>
          </a:xfrm>
          <a:prstGeom prst="rect">
            <a:avLst/>
          </a:prstGeom>
        </p:spPr>
      </p:pic>
      <p:pic>
        <p:nvPicPr>
          <p:cNvPr id="23" name="Picture 22">
            <a:extLst>
              <a:ext uri="{FF2B5EF4-FFF2-40B4-BE49-F238E27FC236}">
                <a16:creationId xmlns:a16="http://schemas.microsoft.com/office/drawing/2014/main" xmlns="" id="{FE06600B-CF2A-31D6-20C9-312AD08EE91C}"/>
              </a:ext>
            </a:extLst>
          </p:cNvPr>
          <p:cNvPicPr>
            <a:picLocks noChangeAspect="1"/>
          </p:cNvPicPr>
          <p:nvPr/>
        </p:nvPicPr>
        <p:blipFill>
          <a:blip r:embed="rId5"/>
          <a:stretch>
            <a:fillRect/>
          </a:stretch>
        </p:blipFill>
        <p:spPr>
          <a:xfrm>
            <a:off x="4846447" y="3174719"/>
            <a:ext cx="715660" cy="682891"/>
          </a:xfrm>
          <a:prstGeom prst="rect">
            <a:avLst/>
          </a:prstGeom>
        </p:spPr>
      </p:pic>
      <p:pic>
        <p:nvPicPr>
          <p:cNvPr id="42" name="Picture 41">
            <a:extLst>
              <a:ext uri="{FF2B5EF4-FFF2-40B4-BE49-F238E27FC236}">
                <a16:creationId xmlns:a16="http://schemas.microsoft.com/office/drawing/2014/main" xmlns="" id="{63DCFD24-9ABF-2AF4-5F87-1DBF790E151F}"/>
              </a:ext>
            </a:extLst>
          </p:cNvPr>
          <p:cNvPicPr>
            <a:picLocks noChangeAspect="1"/>
          </p:cNvPicPr>
          <p:nvPr/>
        </p:nvPicPr>
        <p:blipFill>
          <a:blip r:embed="rId4"/>
          <a:stretch>
            <a:fillRect/>
          </a:stretch>
        </p:blipFill>
        <p:spPr>
          <a:xfrm>
            <a:off x="7314546" y="-71559"/>
            <a:ext cx="1022035" cy="1022035"/>
          </a:xfrm>
          <a:prstGeom prst="rect">
            <a:avLst/>
          </a:prstGeom>
        </p:spPr>
      </p:pic>
      <p:sp>
        <p:nvSpPr>
          <p:cNvPr id="3" name="Rounded Rectangle 2"/>
          <p:cNvSpPr/>
          <p:nvPr/>
        </p:nvSpPr>
        <p:spPr>
          <a:xfrm>
            <a:off x="1247046" y="1219407"/>
            <a:ext cx="3520163" cy="1675124"/>
          </a:xfrm>
          <a:prstGeom prst="round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mj-lt"/>
              </a:rPr>
              <a:t>Nêu được quy định cơ bản của pháp luật về quyền tự do kinh doanh và nghĩa vụ nộp thuế</a:t>
            </a:r>
            <a:endParaRPr lang="en-US" sz="2400" dirty="0">
              <a:latin typeface="+mj-lt"/>
            </a:endParaRPr>
          </a:p>
        </p:txBody>
      </p:sp>
      <p:sp>
        <p:nvSpPr>
          <p:cNvPr id="44" name="Rounded Rectangle 43"/>
          <p:cNvSpPr/>
          <p:nvPr/>
        </p:nvSpPr>
        <p:spPr>
          <a:xfrm>
            <a:off x="1148364" y="3149959"/>
            <a:ext cx="3587122" cy="1838564"/>
          </a:xfrm>
          <a:prstGeom prst="round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mj-lt"/>
              </a:rPr>
              <a:t>Phân tích, đánh giá được hậu quả của hành vi vi phạm pháp luật về  quyền tự do kinh doanh và nghĩa vụ </a:t>
            </a:r>
            <a:r>
              <a:rPr lang="en-US" sz="2400" dirty="0" err="1">
                <a:solidFill>
                  <a:srgbClr val="002060"/>
                </a:solidFill>
                <a:latin typeface="Times New Roman" panose="02020603050405020304" pitchFamily="18" charset="0"/>
                <a:cs typeface="Times New Roman" panose="02020603050405020304" pitchFamily="18" charset="0"/>
              </a:rPr>
              <a:t>nộp</a:t>
            </a:r>
            <a:r>
              <a:rPr lang="vi-VN" sz="2400" dirty="0">
                <a:solidFill>
                  <a:srgbClr val="002060"/>
                </a:solidFill>
                <a:latin typeface="Times New Roman" panose="02020603050405020304" pitchFamily="18" charset="0"/>
                <a:cs typeface="Times New Roman" panose="02020603050405020304" pitchFamily="18" charset="0"/>
              </a:rPr>
              <a:t> thuế. </a:t>
            </a:r>
            <a:endParaRPr lang="en-US" sz="2400" dirty="0">
              <a:latin typeface="Times New Roman" panose="02020603050405020304" pitchFamily="18" charset="0"/>
              <a:cs typeface="Times New Roman" panose="02020603050405020304" pitchFamily="18" charset="0"/>
            </a:endParaRPr>
          </a:p>
        </p:txBody>
      </p:sp>
      <p:sp>
        <p:nvSpPr>
          <p:cNvPr id="45" name="Rounded Rectangle 44"/>
          <p:cNvSpPr/>
          <p:nvPr/>
        </p:nvSpPr>
        <p:spPr>
          <a:xfrm>
            <a:off x="5562106" y="1192397"/>
            <a:ext cx="3443486" cy="1809771"/>
          </a:xfrm>
          <a:prstGeom prst="round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mj-lt"/>
              </a:rPr>
              <a:t>Nhận biết được trách nhiệm công dân trong việc thực hiện quyền tự  do kinh doanh và nghĩa vụ nộp thuế. </a:t>
            </a:r>
          </a:p>
        </p:txBody>
      </p:sp>
      <p:sp>
        <p:nvSpPr>
          <p:cNvPr id="46" name="Rounded Rectangle 45"/>
          <p:cNvSpPr/>
          <p:nvPr/>
        </p:nvSpPr>
        <p:spPr>
          <a:xfrm>
            <a:off x="5617542" y="3168463"/>
            <a:ext cx="3272546" cy="1818747"/>
          </a:xfrm>
          <a:prstGeom prst="round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mj-lt"/>
              </a:rPr>
              <a:t>Vận động gia đình, người thân thực hiện tốt quyền tự do kinh doanh  và nghĩa vụ nộp thuế.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Lương dưới 100 triệu đồng/năm, bán hàng online phải đóng thuế ra sao?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9985" y="3612239"/>
            <a:ext cx="7984694" cy="1200329"/>
          </a:xfrm>
          <a:prstGeom prst="rect">
            <a:avLst/>
          </a:prstGeom>
        </p:spPr>
        <p:txBody>
          <a:bodyPr wrap="square">
            <a:spAutoFit/>
          </a:bodyPr>
          <a:lstStyle/>
          <a:p>
            <a:r>
              <a:rPr lang="vi-VN" sz="3600" dirty="0">
                <a:solidFill>
                  <a:schemeClr val="bg1"/>
                </a:solidFill>
                <a:latin typeface="+mj-lt"/>
              </a:rPr>
              <a:t>Công dân có trách nhiệm như thế nào trong việc thực hiện nghĩa vụ nộp thuế?</a:t>
            </a:r>
            <a:endParaRPr lang="en-US" sz="3600" dirty="0">
              <a:solidFill>
                <a:schemeClr val="bg1"/>
              </a:solidFill>
              <a:latin typeface="+mj-lt"/>
            </a:endParaRPr>
          </a:p>
        </p:txBody>
      </p:sp>
      <p:sp>
        <p:nvSpPr>
          <p:cNvPr id="6" name="Rectangle 5"/>
          <p:cNvSpPr/>
          <p:nvPr/>
        </p:nvSpPr>
        <p:spPr>
          <a:xfrm>
            <a:off x="349321" y="3544584"/>
            <a:ext cx="8445358" cy="1335641"/>
          </a:xfrm>
          <a:prstGeom prst="rec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130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originals/b6/08/65/b608651abf377b118f53136666245ca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1"/>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2624" y="1753916"/>
            <a:ext cx="7357730" cy="2677656"/>
          </a:xfrm>
          <a:prstGeom prst="rect">
            <a:avLst/>
          </a:prstGeom>
        </p:spPr>
        <p:txBody>
          <a:bodyPr wrap="square">
            <a:spAutoFit/>
          </a:bodyPr>
          <a:lstStyle/>
          <a:p>
            <a:pPr algn="just"/>
            <a:r>
              <a:rPr lang="vi-VN" sz="2800" dirty="0">
                <a:solidFill>
                  <a:srgbClr val="002060"/>
                </a:solidFill>
                <a:latin typeface="+mj-lt"/>
              </a:rPr>
              <a:t>- Mọi người có nghĩa vụ nộp thuế theo quy định của pháp luật.</a:t>
            </a:r>
          </a:p>
          <a:p>
            <a:pPr algn="just"/>
            <a:r>
              <a:rPr lang="vi-VN" sz="2800" dirty="0">
                <a:solidFill>
                  <a:srgbClr val="002060"/>
                </a:solidFill>
                <a:latin typeface="+mj-lt"/>
              </a:rPr>
              <a:t>- Người nộp thuế phải thực hiện đăng kí thuế, sử dụng mã số thuế theo quy định; phải chịu trách nhiệm trước pháp luật về tính chính xác, trung thực, đầy đủ của hồ sơ thuế,...</a:t>
            </a:r>
          </a:p>
        </p:txBody>
      </p:sp>
      <p:sp>
        <p:nvSpPr>
          <p:cNvPr id="4" name="Rectangle 3"/>
          <p:cNvSpPr/>
          <p:nvPr/>
        </p:nvSpPr>
        <p:spPr>
          <a:xfrm>
            <a:off x="978196" y="1169141"/>
            <a:ext cx="7432158" cy="584775"/>
          </a:xfrm>
          <a:prstGeom prst="rect">
            <a:avLst/>
          </a:prstGeom>
        </p:spPr>
        <p:txBody>
          <a:bodyPr wrap="square">
            <a:spAutoFit/>
          </a:bodyPr>
          <a:lstStyle/>
          <a:p>
            <a:r>
              <a:rPr lang="en-US" sz="3200" dirty="0" err="1" smtClean="0">
                <a:solidFill>
                  <a:srgbClr val="002060"/>
                </a:solidFill>
                <a:latin typeface="Snap ITC" panose="04040A07060A02020202" pitchFamily="82" charset="0"/>
                <a:cs typeface="Times New Roman" panose="02020603050405020304" pitchFamily="18" charset="0"/>
              </a:rPr>
              <a:t>Nghĩa</a:t>
            </a:r>
            <a:r>
              <a:rPr lang="en-US" sz="3200" dirty="0" smtClean="0">
                <a:solidFill>
                  <a:srgbClr val="002060"/>
                </a:solidFill>
                <a:latin typeface="Snap ITC" panose="04040A07060A02020202" pitchFamily="82" charset="0"/>
                <a:cs typeface="Times New Roman" panose="02020603050405020304" pitchFamily="18" charset="0"/>
              </a:rPr>
              <a:t> </a:t>
            </a:r>
            <a:r>
              <a:rPr lang="en-US" sz="3200" dirty="0" err="1">
                <a:solidFill>
                  <a:srgbClr val="002060"/>
                </a:solidFill>
                <a:latin typeface="Snap ITC" panose="04040A07060A02020202" pitchFamily="82" charset="0"/>
                <a:cs typeface="Times New Roman" panose="02020603050405020304" pitchFamily="18" charset="0"/>
              </a:rPr>
              <a:t>vụ</a:t>
            </a:r>
            <a:r>
              <a:rPr lang="en-US" sz="3200" dirty="0">
                <a:solidFill>
                  <a:srgbClr val="002060"/>
                </a:solidFill>
                <a:latin typeface="Snap ITC" panose="04040A07060A02020202" pitchFamily="82" charset="0"/>
                <a:cs typeface="Times New Roman" panose="02020603050405020304" pitchFamily="18" charset="0"/>
              </a:rPr>
              <a:t> </a:t>
            </a:r>
            <a:r>
              <a:rPr lang="en-US" sz="3200" dirty="0" err="1">
                <a:solidFill>
                  <a:srgbClr val="002060"/>
                </a:solidFill>
                <a:latin typeface="Snap ITC" panose="04040A07060A02020202" pitchFamily="82" charset="0"/>
                <a:cs typeface="Times New Roman" panose="02020603050405020304" pitchFamily="18" charset="0"/>
              </a:rPr>
              <a:t>nộp</a:t>
            </a:r>
            <a:r>
              <a:rPr lang="en-US" sz="3200" dirty="0">
                <a:solidFill>
                  <a:srgbClr val="002060"/>
                </a:solidFill>
                <a:latin typeface="Snap ITC" panose="04040A07060A02020202" pitchFamily="82" charset="0"/>
                <a:cs typeface="Times New Roman" panose="02020603050405020304" pitchFamily="18" charset="0"/>
              </a:rPr>
              <a:t> </a:t>
            </a:r>
            <a:r>
              <a:rPr lang="en-US" sz="3200" dirty="0" err="1" smtClean="0">
                <a:solidFill>
                  <a:srgbClr val="002060"/>
                </a:solidFill>
                <a:latin typeface="Snap ITC" panose="04040A07060A02020202" pitchFamily="82" charset="0"/>
                <a:cs typeface="Times New Roman" panose="02020603050405020304" pitchFamily="18" charset="0"/>
              </a:rPr>
              <a:t>thuế</a:t>
            </a:r>
            <a:r>
              <a:rPr lang="en-US" sz="3200" dirty="0" smtClean="0">
                <a:solidFill>
                  <a:srgbClr val="002060"/>
                </a:solidFill>
                <a:latin typeface="Snap ITC" panose="04040A07060A02020202" pitchFamily="82" charset="0"/>
                <a:cs typeface="Times New Roman" panose="02020603050405020304" pitchFamily="18" charset="0"/>
              </a:rPr>
              <a:t> </a:t>
            </a:r>
            <a:r>
              <a:rPr lang="en-US" sz="3200" dirty="0" err="1" smtClean="0">
                <a:solidFill>
                  <a:srgbClr val="002060"/>
                </a:solidFill>
                <a:latin typeface="Snap ITC" panose="04040A07060A02020202" pitchFamily="82" charset="0"/>
                <a:cs typeface="Times New Roman" panose="02020603050405020304" pitchFamily="18" charset="0"/>
              </a:rPr>
              <a:t>của</a:t>
            </a:r>
            <a:r>
              <a:rPr lang="en-US" sz="3200" dirty="0" smtClean="0">
                <a:solidFill>
                  <a:srgbClr val="002060"/>
                </a:solidFill>
                <a:latin typeface="Snap ITC" panose="04040A07060A02020202" pitchFamily="82" charset="0"/>
                <a:cs typeface="Times New Roman" panose="02020603050405020304" pitchFamily="18" charset="0"/>
              </a:rPr>
              <a:t> </a:t>
            </a:r>
            <a:r>
              <a:rPr lang="en-US" sz="3200" dirty="0" err="1" smtClean="0">
                <a:solidFill>
                  <a:srgbClr val="002060"/>
                </a:solidFill>
                <a:latin typeface="Snap ITC" panose="04040A07060A02020202" pitchFamily="82" charset="0"/>
                <a:cs typeface="Times New Roman" panose="02020603050405020304" pitchFamily="18" charset="0"/>
              </a:rPr>
              <a:t>công</a:t>
            </a:r>
            <a:r>
              <a:rPr lang="en-US" sz="3200" dirty="0" smtClean="0">
                <a:solidFill>
                  <a:srgbClr val="002060"/>
                </a:solidFill>
                <a:latin typeface="Snap ITC" panose="04040A07060A02020202" pitchFamily="82" charset="0"/>
                <a:cs typeface="Times New Roman" panose="02020603050405020304" pitchFamily="18" charset="0"/>
              </a:rPr>
              <a:t> </a:t>
            </a:r>
            <a:r>
              <a:rPr lang="en-US" sz="3200" dirty="0" err="1" smtClean="0">
                <a:solidFill>
                  <a:srgbClr val="002060"/>
                </a:solidFill>
                <a:latin typeface="Snap ITC" panose="04040A07060A02020202" pitchFamily="82" charset="0"/>
                <a:cs typeface="Times New Roman" panose="02020603050405020304" pitchFamily="18" charset="0"/>
              </a:rPr>
              <a:t>dân</a:t>
            </a:r>
            <a:endParaRPr lang="en-US" sz="32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79039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pinimg.com/564x/2d/3b/0f/2d3b0fd75fbe390e60879ef01ece8c7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96" b="37974"/>
          <a:stretch/>
        </p:blipFill>
        <p:spPr bwMode="auto">
          <a:xfrm>
            <a:off x="5314606" y="770561"/>
            <a:ext cx="3726652" cy="387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764" y="633904"/>
            <a:ext cx="4483894" cy="21383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rgbClr val="002060"/>
                </a:solidFill>
                <a:latin typeface="Times New Roman" panose="02020603050405020304" pitchFamily="18" charset="0"/>
                <a:cs typeface="Times New Roman" panose="02020603050405020304" pitchFamily="18" charset="0"/>
              </a:rPr>
              <a:t>HS </a:t>
            </a:r>
            <a:r>
              <a:rPr lang="en-US" sz="2700" dirty="0" err="1">
                <a:solidFill>
                  <a:srgbClr val="002060"/>
                </a:solidFill>
                <a:latin typeface="Times New Roman" panose="02020603050405020304" pitchFamily="18" charset="0"/>
                <a:cs typeface="Times New Roman" panose="02020603050405020304" pitchFamily="18" charset="0"/>
              </a:rPr>
              <a:t>đọc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thông</a:t>
            </a:r>
            <a:r>
              <a:rPr lang="en-US" sz="2700" dirty="0">
                <a:solidFill>
                  <a:srgbClr val="002060"/>
                </a:solidFill>
                <a:latin typeface="Times New Roman" panose="02020603050405020304" pitchFamily="18" charset="0"/>
                <a:cs typeface="Times New Roman" panose="02020603050405020304" pitchFamily="18" charset="0"/>
              </a:rPr>
              <a:t> tin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smtClean="0">
                <a:solidFill>
                  <a:srgbClr val="002060"/>
                </a:solidFill>
                <a:latin typeface="Times New Roman" panose="02020603050405020304" pitchFamily="18" charset="0"/>
                <a:cs typeface="Times New Roman" panose="02020603050405020304" pitchFamily="18" charset="0"/>
              </a:rPr>
              <a:t>SGK/50,51 </a:t>
            </a:r>
            <a:r>
              <a:rPr lang="en-US" sz="2700" dirty="0" err="1" smtClean="0">
                <a:solidFill>
                  <a:srgbClr val="002060"/>
                </a:solidFill>
                <a:latin typeface="Times New Roman" panose="02020603050405020304" pitchFamily="18" charset="0"/>
                <a:cs typeface="Times New Roman" panose="02020603050405020304" pitchFamily="18" charset="0"/>
              </a:rPr>
              <a:t>và</a:t>
            </a:r>
            <a:r>
              <a:rPr lang="en-US" sz="2700" dirty="0" smtClean="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hoạt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động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nhóm</a:t>
            </a:r>
            <a:r>
              <a:rPr lang="en-US" sz="2700" dirty="0">
                <a:solidFill>
                  <a:srgbClr val="002060"/>
                </a:solidFill>
                <a:latin typeface="Times New Roman" panose="02020603050405020304" pitchFamily="18" charset="0"/>
                <a:cs typeface="Times New Roman" panose="02020603050405020304" pitchFamily="18" charset="0"/>
              </a:rPr>
              <a:t> 5 </a:t>
            </a:r>
            <a:r>
              <a:rPr lang="en-US" sz="2700" dirty="0" err="1">
                <a:solidFill>
                  <a:srgbClr val="002060"/>
                </a:solidFill>
                <a:latin typeface="Times New Roman" panose="02020603050405020304" pitchFamily="18" charset="0"/>
                <a:cs typeface="Times New Roman" panose="02020603050405020304" pitchFamily="18" charset="0"/>
              </a:rPr>
              <a:t>phút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hoàn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thành</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nhiệm</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smtClean="0">
                <a:solidFill>
                  <a:srgbClr val="002060"/>
                </a:solidFill>
                <a:latin typeface="Times New Roman" panose="02020603050405020304" pitchFamily="18" charset="0"/>
                <a:cs typeface="Times New Roman" panose="02020603050405020304" pitchFamily="18" charset="0"/>
              </a:rPr>
              <a:t>SGK </a:t>
            </a:r>
            <a:r>
              <a:rPr lang="en-US" sz="2700" dirty="0" err="1">
                <a:solidFill>
                  <a:srgbClr val="002060"/>
                </a:solidFill>
                <a:latin typeface="Times New Roman" panose="02020603050405020304" pitchFamily="18" charset="0"/>
                <a:cs typeface="Times New Roman" panose="02020603050405020304" pitchFamily="18" charset="0"/>
              </a:rPr>
              <a:t>theo</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phân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công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sau</a:t>
            </a:r>
            <a:endParaRPr lang="en-US" sz="27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72174" y="1530169"/>
            <a:ext cx="2512227"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2, 3 </a:t>
            </a:r>
            <a:endPar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28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 TH 1</a:t>
            </a:r>
            <a:endParaRPr lang="en-US" sz="28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32997"/>
          <a:stretch/>
        </p:blipFill>
        <p:spPr>
          <a:xfrm>
            <a:off x="-136773" y="0"/>
            <a:ext cx="1413148" cy="1195893"/>
          </a:xfrm>
          <a:prstGeom prst="rect">
            <a:avLst/>
          </a:prstGeom>
        </p:spPr>
      </p:pic>
      <p:sp>
        <p:nvSpPr>
          <p:cNvPr id="10" name="Rectangle 9"/>
          <p:cNvSpPr/>
          <p:nvPr/>
        </p:nvSpPr>
        <p:spPr>
          <a:xfrm>
            <a:off x="5815455" y="3320827"/>
            <a:ext cx="2512227" cy="1031051"/>
          </a:xfrm>
          <a:prstGeom prst="rect">
            <a:avLst/>
          </a:prstGeom>
          <a:noFill/>
        </p:spPr>
        <p:txBody>
          <a:bodyPr wrap="none">
            <a:spAutoFit/>
          </a:bodyPr>
          <a:lstStyle/>
          <a:p>
            <a:pPr algn="ctr">
              <a:defRPr/>
            </a:pPr>
            <a:r>
              <a:rPr lang="en-US" sz="33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4, 5, 6 </a:t>
            </a:r>
            <a:endPar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28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 TH </a:t>
            </a:r>
            <a:r>
              <a:rPr lang="en-US" sz="28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en-US" sz="28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4853893" y="124230"/>
            <a:ext cx="4187365"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Hoạt</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động</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nhóm</a:t>
            </a:r>
            <a:endParaRPr lang="en-US" sz="3600" dirty="0">
              <a:solidFill>
                <a:srgbClr val="002060"/>
              </a:solidFill>
              <a:latin typeface="Snap ITC" panose="04040A07060A02020202" pitchFamily="82" charset="0"/>
              <a:cs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375" y="2920189"/>
            <a:ext cx="2833288" cy="2223311"/>
          </a:xfrm>
          <a:prstGeom prst="rect">
            <a:avLst/>
          </a:prstGeom>
        </p:spPr>
      </p:pic>
    </p:spTree>
    <p:extLst>
      <p:ext uri="{BB962C8B-B14F-4D97-AF65-F5344CB8AC3E}">
        <p14:creationId xmlns:p14="http://schemas.microsoft.com/office/powerpoint/2010/main" val="1922216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AAFF614-EF37-39EC-1575-B67C892A78B7}"/>
              </a:ext>
            </a:extLst>
          </p:cNvPr>
          <p:cNvSpPr txBox="1"/>
          <p:nvPr/>
        </p:nvSpPr>
        <p:spPr>
          <a:xfrm>
            <a:off x="2003461" y="1018936"/>
            <a:ext cx="6873411" cy="3439239"/>
          </a:xfrm>
          <a:prstGeom prst="round2DiagRect">
            <a:avLst/>
          </a:prstGeom>
          <a:solidFill>
            <a:srgbClr val="00B0F0"/>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800" dirty="0">
                <a:latin typeface="+mj-lt"/>
              </a:rPr>
              <a:t>+ Ông Q đã có hành vi vi phạm pháp luật về nộp thuế. Cụ thể: để giảm mức thuế phải đóng,  ông Q đã chỉ đạo kế toán của công ty là chị T kê khai giá trị hàng hóa trên hóa đơn không đúng với thực tế</a:t>
            </a:r>
            <a:r>
              <a:rPr lang="vi-VN" sz="2800" dirty="0" smtClean="0">
                <a:latin typeface="+mj-lt"/>
              </a:rPr>
              <a:t>.</a:t>
            </a:r>
            <a:endParaRPr lang="vi-VN" sz="2800" dirty="0">
              <a:latin typeface="+mj-lt"/>
            </a:endParaRPr>
          </a:p>
          <a:p>
            <a:pPr algn="just"/>
            <a:r>
              <a:rPr lang="vi-VN" sz="2800" dirty="0">
                <a:latin typeface="+mj-lt"/>
              </a:rPr>
              <a:t>+ Hậu quả: ông Q sẽ bị xử phạt theo quy định của pháp luật..</a:t>
            </a:r>
            <a:endParaRPr lang="vi-VN" sz="2800" dirty="0">
              <a:latin typeface="+mj-lt"/>
            </a:endParaRPr>
          </a:p>
        </p:txBody>
      </p:sp>
      <p:pic>
        <p:nvPicPr>
          <p:cNvPr id="4" name="Picture 3">
            <a:extLst>
              <a:ext uri="{FF2B5EF4-FFF2-40B4-BE49-F238E27FC236}">
                <a16:creationId xmlns:a16="http://schemas.microsoft.com/office/drawing/2014/main" xmlns="" id="{319BEE3A-B602-2980-63C1-C70E1F38E562}"/>
              </a:ext>
            </a:extLst>
          </p:cNvPr>
          <p:cNvPicPr>
            <a:picLocks noChangeAspect="1"/>
          </p:cNvPicPr>
          <p:nvPr/>
        </p:nvPicPr>
        <p:blipFill>
          <a:blip r:embed="rId3"/>
          <a:stretch>
            <a:fillRect/>
          </a:stretch>
        </p:blipFill>
        <p:spPr>
          <a:xfrm>
            <a:off x="201855" y="118133"/>
            <a:ext cx="1801606" cy="1801606"/>
          </a:xfrm>
          <a:prstGeom prst="rect">
            <a:avLst/>
          </a:prstGeom>
        </p:spPr>
      </p:pic>
      <p:pic>
        <p:nvPicPr>
          <p:cNvPr id="8" name="Picture 7">
            <a:extLst>
              <a:ext uri="{FF2B5EF4-FFF2-40B4-BE49-F238E27FC236}">
                <a16:creationId xmlns:a16="http://schemas.microsoft.com/office/drawing/2014/main" xmlns="" id="{D0A5701E-884E-2827-7516-16E1905C6944}"/>
              </a:ext>
            </a:extLst>
          </p:cNvPr>
          <p:cNvPicPr>
            <a:picLocks noChangeAspect="1"/>
          </p:cNvPicPr>
          <p:nvPr/>
        </p:nvPicPr>
        <p:blipFill>
          <a:blip r:embed="rId4"/>
          <a:stretch>
            <a:fillRect/>
          </a:stretch>
        </p:blipFill>
        <p:spPr>
          <a:xfrm>
            <a:off x="204916" y="3030876"/>
            <a:ext cx="1719939" cy="1719939"/>
          </a:xfrm>
          <a:prstGeom prst="rect">
            <a:avLst/>
          </a:prstGeom>
        </p:spPr>
      </p:pic>
      <p:sp>
        <p:nvSpPr>
          <p:cNvPr id="6" name="Rectangle 5"/>
          <p:cNvSpPr/>
          <p:nvPr/>
        </p:nvSpPr>
        <p:spPr>
          <a:xfrm>
            <a:off x="3333318" y="207921"/>
            <a:ext cx="3666388"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Trường</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hợp</a:t>
            </a:r>
            <a:r>
              <a:rPr lang="en-US" sz="3600" b="1" dirty="0" smtClean="0">
                <a:solidFill>
                  <a:srgbClr val="002060"/>
                </a:solidFill>
                <a:latin typeface="Snap ITC" panose="04040A07060A02020202" pitchFamily="82" charset="0"/>
                <a:cs typeface="Times New Roman" panose="02020603050405020304" pitchFamily="18" charset="0"/>
              </a:rPr>
              <a:t> 1</a:t>
            </a:r>
            <a:endParaRPr lang="en-US" sz="36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776140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AAFF614-EF37-39EC-1575-B67C892A78B7}"/>
              </a:ext>
            </a:extLst>
          </p:cNvPr>
          <p:cNvSpPr txBox="1"/>
          <p:nvPr/>
        </p:nvSpPr>
        <p:spPr>
          <a:xfrm>
            <a:off x="2003461" y="1018936"/>
            <a:ext cx="6873411" cy="3439239"/>
          </a:xfrm>
          <a:prstGeom prst="round2DiagRect">
            <a:avLst/>
          </a:prstGeom>
          <a:solidFill>
            <a:srgbClr val="00B0F0"/>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800" dirty="0">
                <a:latin typeface="+mj-lt"/>
              </a:rPr>
              <a:t>+ Chị G đã có hành vi vi phạm pháp luật về nộp thuế. Cụ thể: hoạt động kinh doanh của chị G đem lại doanh thu lớn nhưng chị G không thực hiện đăng kí, kê khai và nộp thuế theo quy định của pháp luật</a:t>
            </a:r>
            <a:r>
              <a:rPr lang="vi-VN" sz="2800" dirty="0" smtClean="0">
                <a:latin typeface="+mj-lt"/>
              </a:rPr>
              <a:t>.</a:t>
            </a:r>
            <a:endParaRPr lang="vi-VN" sz="2800" dirty="0">
              <a:latin typeface="+mj-lt"/>
            </a:endParaRPr>
          </a:p>
          <a:p>
            <a:pPr algn="just"/>
            <a:r>
              <a:rPr lang="vi-VN" sz="2800" dirty="0">
                <a:latin typeface="+mj-lt"/>
              </a:rPr>
              <a:t>+ Hậu quả: chị G sẽ bị xử phạt theo quy định của pháp luật.</a:t>
            </a:r>
            <a:endParaRPr lang="vi-VN" sz="2800" dirty="0">
              <a:latin typeface="+mj-lt"/>
            </a:endParaRPr>
          </a:p>
        </p:txBody>
      </p:sp>
      <p:pic>
        <p:nvPicPr>
          <p:cNvPr id="4" name="Picture 3">
            <a:extLst>
              <a:ext uri="{FF2B5EF4-FFF2-40B4-BE49-F238E27FC236}">
                <a16:creationId xmlns:a16="http://schemas.microsoft.com/office/drawing/2014/main" xmlns="" id="{319BEE3A-B602-2980-63C1-C70E1F38E562}"/>
              </a:ext>
            </a:extLst>
          </p:cNvPr>
          <p:cNvPicPr>
            <a:picLocks noChangeAspect="1"/>
          </p:cNvPicPr>
          <p:nvPr/>
        </p:nvPicPr>
        <p:blipFill>
          <a:blip r:embed="rId4"/>
          <a:stretch>
            <a:fillRect/>
          </a:stretch>
        </p:blipFill>
        <p:spPr>
          <a:xfrm>
            <a:off x="75548" y="616450"/>
            <a:ext cx="1784074" cy="1784074"/>
          </a:xfrm>
          <a:prstGeom prst="rect">
            <a:avLst/>
          </a:prstGeom>
        </p:spPr>
      </p:pic>
      <p:pic>
        <p:nvPicPr>
          <p:cNvPr id="8" name="Picture 7">
            <a:extLst>
              <a:ext uri="{FF2B5EF4-FFF2-40B4-BE49-F238E27FC236}">
                <a16:creationId xmlns:a16="http://schemas.microsoft.com/office/drawing/2014/main" xmlns="" id="{D0A5701E-884E-2827-7516-16E1905C6944}"/>
              </a:ext>
            </a:extLst>
          </p:cNvPr>
          <p:cNvPicPr>
            <a:picLocks noChangeAspect="1"/>
          </p:cNvPicPr>
          <p:nvPr/>
        </p:nvPicPr>
        <p:blipFill>
          <a:blip r:embed="rId5"/>
          <a:stretch>
            <a:fillRect/>
          </a:stretch>
        </p:blipFill>
        <p:spPr>
          <a:xfrm>
            <a:off x="283522" y="3226085"/>
            <a:ext cx="1719939" cy="1719939"/>
          </a:xfrm>
          <a:prstGeom prst="rect">
            <a:avLst/>
          </a:prstGeom>
        </p:spPr>
      </p:pic>
      <p:sp>
        <p:nvSpPr>
          <p:cNvPr id="6" name="Rectangle 5"/>
          <p:cNvSpPr/>
          <p:nvPr/>
        </p:nvSpPr>
        <p:spPr>
          <a:xfrm>
            <a:off x="2326451" y="111668"/>
            <a:ext cx="3666388"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Trường</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hợp</a:t>
            </a:r>
            <a:r>
              <a:rPr lang="en-US" sz="3600" b="1" dirty="0" smtClean="0">
                <a:solidFill>
                  <a:srgbClr val="002060"/>
                </a:solidFill>
                <a:latin typeface="Snap ITC" panose="04040A07060A02020202" pitchFamily="82" charset="0"/>
                <a:cs typeface="Times New Roman" panose="02020603050405020304" pitchFamily="18" charset="0"/>
              </a:rPr>
              <a:t> 2</a:t>
            </a:r>
            <a:endParaRPr lang="en-US" sz="36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31083868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9BA8CD-4011-E6D9-B33F-8313B86E6525}"/>
              </a:ext>
            </a:extLst>
          </p:cNvPr>
          <p:cNvSpPr txBox="1"/>
          <p:nvPr/>
        </p:nvSpPr>
        <p:spPr>
          <a:xfrm>
            <a:off x="1900719" y="71918"/>
            <a:ext cx="4695290" cy="2869163"/>
          </a:xfrm>
          <a:prstGeom prst="cloudCallout">
            <a:avLst>
              <a:gd name="adj1" fmla="val -23247"/>
              <a:gd name="adj2" fmla="val 72018"/>
            </a:avLst>
          </a:prstGeom>
          <a:solidFill>
            <a:srgbClr val="00B0F0">
              <a:alpha val="14000"/>
            </a:srgbClr>
          </a:solidFill>
          <a:ln>
            <a:solidFill>
              <a:schemeClr val="accent4"/>
            </a:solidFill>
          </a:ln>
        </p:spPr>
        <p:txBody>
          <a:bodyPr wrap="square">
            <a:spAutoFit/>
          </a:bodyPr>
          <a:lstStyle/>
          <a:p>
            <a:pPr algn="ctr">
              <a:lnSpc>
                <a:spcPct val="150000"/>
              </a:lnSpc>
            </a:pPr>
            <a:endParaRPr lang="en-US" sz="3200" b="1" dirty="0">
              <a:solidFill>
                <a:schemeClr val="accent4"/>
              </a:solidFill>
              <a:latin typeface="+mj-lt"/>
            </a:endParaRPr>
          </a:p>
        </p:txBody>
      </p:sp>
      <p:pic>
        <p:nvPicPr>
          <p:cNvPr id="3" name="Picture 2" descr="Icon&#10;&#10;Description automatically generated">
            <a:extLst>
              <a:ext uri="{FF2B5EF4-FFF2-40B4-BE49-F238E27FC236}">
                <a16:creationId xmlns:a16="http://schemas.microsoft.com/office/drawing/2014/main" xmlns="" id="{0FF810F1-FCCA-C339-D0A3-5EEF522FA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8" y="2846503"/>
            <a:ext cx="2296997" cy="2296997"/>
          </a:xfrm>
          <a:prstGeom prst="rect">
            <a:avLst/>
          </a:prstGeom>
        </p:spPr>
      </p:pic>
      <p:sp>
        <p:nvSpPr>
          <p:cNvPr id="5" name="Rectangle 4"/>
          <p:cNvSpPr/>
          <p:nvPr/>
        </p:nvSpPr>
        <p:spPr>
          <a:xfrm>
            <a:off x="2849107" y="383114"/>
            <a:ext cx="3138755" cy="2246769"/>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0826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530" name="Picture 2" descr="https://i.pinimg.com/originals/08/bc/d6/08bcd69a057cde6ffe79244b27f688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64293" y="-2036211"/>
            <a:ext cx="5215418" cy="91440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xmlns="" id="{F1922D0B-7167-297F-772A-AA92D3047F8D}"/>
              </a:ext>
            </a:extLst>
          </p:cNvPr>
          <p:cNvGraphicFramePr/>
          <p:nvPr>
            <p:extLst>
              <p:ext uri="{D42A27DB-BD31-4B8C-83A1-F6EECF244321}">
                <p14:modId xmlns:p14="http://schemas.microsoft.com/office/powerpoint/2010/main" val="1134471823"/>
              </p:ext>
            </p:extLst>
          </p:nvPr>
        </p:nvGraphicFramePr>
        <p:xfrm>
          <a:off x="0" y="0"/>
          <a:ext cx="9144000" cy="4933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460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pinimg.com/originals/d7/24/ed/d724edf6d8b57a5ec60a8ed33d8d9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50293" y="-2042760"/>
            <a:ext cx="5235967" cy="91365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389BA8CD-4011-E6D9-B33F-8313B86E6525}"/>
              </a:ext>
            </a:extLst>
          </p:cNvPr>
          <p:cNvSpPr txBox="1"/>
          <p:nvPr/>
        </p:nvSpPr>
        <p:spPr>
          <a:xfrm>
            <a:off x="1910993" y="0"/>
            <a:ext cx="4695290" cy="2869163"/>
          </a:xfrm>
          <a:prstGeom prst="cloudCallout">
            <a:avLst>
              <a:gd name="adj1" fmla="val -57383"/>
              <a:gd name="adj2" fmla="val 50175"/>
            </a:avLst>
          </a:prstGeom>
          <a:solidFill>
            <a:srgbClr val="00B0F0">
              <a:alpha val="14000"/>
            </a:srgbClr>
          </a:solidFill>
          <a:ln>
            <a:solidFill>
              <a:schemeClr val="accent4"/>
            </a:solidFill>
          </a:ln>
        </p:spPr>
        <p:txBody>
          <a:bodyPr wrap="square">
            <a:spAutoFit/>
          </a:bodyPr>
          <a:lstStyle/>
          <a:p>
            <a:pPr algn="ctr">
              <a:lnSpc>
                <a:spcPct val="150000"/>
              </a:lnSpc>
            </a:pPr>
            <a:endParaRPr lang="en-US" sz="3200" b="1" dirty="0">
              <a:solidFill>
                <a:schemeClr val="accent4"/>
              </a:solidFill>
              <a:latin typeface="+mj-lt"/>
            </a:endParaRPr>
          </a:p>
        </p:txBody>
      </p:sp>
      <p:pic>
        <p:nvPicPr>
          <p:cNvPr id="9" name="Picture 8" descr="Icon&#10;&#10;Description automatically generated">
            <a:extLst>
              <a:ext uri="{FF2B5EF4-FFF2-40B4-BE49-F238E27FC236}">
                <a16:creationId xmlns:a16="http://schemas.microsoft.com/office/drawing/2014/main" xmlns="" id="{0FF810F1-FCCA-C339-D0A3-5EEF522FA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12" y="2799214"/>
            <a:ext cx="2296997" cy="2296997"/>
          </a:xfrm>
          <a:prstGeom prst="rect">
            <a:avLst/>
          </a:prstGeom>
        </p:spPr>
      </p:pic>
      <p:sp>
        <p:nvSpPr>
          <p:cNvPr id="10" name="Rectangle 9"/>
          <p:cNvSpPr/>
          <p:nvPr/>
        </p:nvSpPr>
        <p:spPr>
          <a:xfrm>
            <a:off x="2510309" y="383114"/>
            <a:ext cx="3477553" cy="2246769"/>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cặp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solidFill>
                  <a:srgbClr val="002060"/>
                </a:solidFill>
                <a:latin typeface="SVN-Russell" panose="02040603050506020204" pitchFamily="18" charset="0"/>
              </a:rPr>
              <a:t>Một</a:t>
            </a:r>
            <a:r>
              <a:rPr lang="en-US" sz="2800" dirty="0" smtClean="0">
                <a:solidFill>
                  <a:srgbClr val="002060"/>
                </a:solidFill>
                <a:latin typeface="SVN-Russell" panose="02040603050506020204" pitchFamily="18" charset="0"/>
              </a:rPr>
              <a:t> </a:t>
            </a:r>
            <a:r>
              <a:rPr lang="en-US" sz="2800" dirty="0" err="1" smtClean="0">
                <a:solidFill>
                  <a:srgbClr val="002060"/>
                </a:solidFill>
                <a:latin typeface="SVN-Russell" panose="02040603050506020204" pitchFamily="18" charset="0"/>
              </a:rPr>
              <a:t>số</a:t>
            </a:r>
            <a:r>
              <a:rPr lang="en-US" sz="2800" dirty="0" smtClean="0">
                <a:solidFill>
                  <a:srgbClr val="002060"/>
                </a:solidFill>
                <a:latin typeface="SVN-Russell" panose="02040603050506020204" pitchFamily="18" charset="0"/>
              </a:rPr>
              <a:t> VD </a:t>
            </a:r>
            <a:r>
              <a:rPr lang="en-US" sz="2800" dirty="0" err="1" smtClean="0">
                <a:solidFill>
                  <a:srgbClr val="002060"/>
                </a:solidFill>
                <a:latin typeface="SVN-Russell" panose="02040603050506020204" pitchFamily="18" charset="0"/>
              </a:rPr>
              <a:t>về</a:t>
            </a:r>
            <a:r>
              <a:rPr lang="en-US" sz="2800" dirty="0" smtClean="0">
                <a:solidFill>
                  <a:srgbClr val="002060"/>
                </a:solidFill>
                <a:latin typeface="SVN-Russell" panose="02040603050506020204" pitchFamily="18" charset="0"/>
              </a:rPr>
              <a:t> </a:t>
            </a:r>
            <a:r>
              <a:rPr lang="en-US" sz="2800" dirty="0" err="1" smtClean="0">
                <a:solidFill>
                  <a:srgbClr val="002060"/>
                </a:solidFill>
                <a:latin typeface="SVN-Russell" panose="02040603050506020204" pitchFamily="18" charset="0"/>
              </a:rPr>
              <a:t>việc</a:t>
            </a:r>
            <a:r>
              <a:rPr lang="en-US" sz="2800" dirty="0" smtClean="0">
                <a:solidFill>
                  <a:srgbClr val="002060"/>
                </a:solidFill>
                <a:latin typeface="SVN-Russell" panose="02040603050506020204" pitchFamily="18" charset="0"/>
              </a:rPr>
              <a:t> </a:t>
            </a:r>
            <a:r>
              <a:rPr lang="en-US" sz="2800" dirty="0" err="1">
                <a:solidFill>
                  <a:srgbClr val="002060"/>
                </a:solidFill>
                <a:latin typeface="SVN-Russell" panose="02040603050506020204" pitchFamily="18" charset="0"/>
              </a:rPr>
              <a:t>nộp</a:t>
            </a:r>
            <a:r>
              <a:rPr lang="en-US" sz="2800" dirty="0">
                <a:solidFill>
                  <a:srgbClr val="002060"/>
                </a:solidFill>
                <a:latin typeface="SVN-Russell" panose="02040603050506020204" pitchFamily="18" charset="0"/>
              </a:rPr>
              <a:t> </a:t>
            </a:r>
            <a:r>
              <a:rPr lang="en-US" sz="2800" dirty="0" err="1" smtClean="0">
                <a:solidFill>
                  <a:srgbClr val="002060"/>
                </a:solidFill>
                <a:latin typeface="SVN-Russell" panose="02040603050506020204" pitchFamily="18" charset="0"/>
              </a:rPr>
              <a:t>thuế</a:t>
            </a:r>
            <a:r>
              <a:rPr lang="en-US" sz="2800" dirty="0" smtClean="0">
                <a:solidFill>
                  <a:srgbClr val="002060"/>
                </a:solidFill>
                <a:latin typeface="SVN-Russell" panose="02040603050506020204" pitchFamily="18" charset="0"/>
              </a:rPr>
              <a:t>, </a:t>
            </a:r>
            <a:r>
              <a:rPr lang="en-US" sz="2800" dirty="0" err="1">
                <a:solidFill>
                  <a:srgbClr val="002060"/>
                </a:solidFill>
                <a:latin typeface="SVN-Russell" panose="02040603050506020204" pitchFamily="18" charset="0"/>
              </a:rPr>
              <a:t>Quyền</a:t>
            </a:r>
            <a:r>
              <a:rPr lang="en-US" sz="2800" dirty="0">
                <a:solidFill>
                  <a:srgbClr val="002060"/>
                </a:solidFill>
                <a:latin typeface="SVN-Russell" panose="02040603050506020204" pitchFamily="18" charset="0"/>
              </a:rPr>
              <a:t> </a:t>
            </a:r>
            <a:r>
              <a:rPr lang="en-US" sz="2800" dirty="0" err="1">
                <a:solidFill>
                  <a:srgbClr val="002060"/>
                </a:solidFill>
                <a:latin typeface="SVN-Russell" panose="02040603050506020204" pitchFamily="18" charset="0"/>
              </a:rPr>
              <a:t>lợi</a:t>
            </a:r>
            <a:r>
              <a:rPr lang="en-US" sz="2800" dirty="0">
                <a:solidFill>
                  <a:srgbClr val="002060"/>
                </a:solidFill>
                <a:latin typeface="SVN-Russell" panose="02040603050506020204" pitchFamily="18" charset="0"/>
              </a:rPr>
              <a:t> </a:t>
            </a:r>
            <a:r>
              <a:rPr lang="en-US" sz="2800" dirty="0" err="1" smtClean="0">
                <a:solidFill>
                  <a:srgbClr val="002060"/>
                </a:solidFill>
                <a:latin typeface="SVN-Russell" panose="02040603050506020204" pitchFamily="18" charset="0"/>
              </a:rPr>
              <a:t>của</a:t>
            </a:r>
            <a:r>
              <a:rPr lang="en-US" sz="2800" dirty="0" smtClean="0">
                <a:solidFill>
                  <a:srgbClr val="002060"/>
                </a:solidFill>
                <a:latin typeface="SVN-Russell" panose="02040603050506020204" pitchFamily="18" charset="0"/>
              </a:rPr>
              <a:t> </a:t>
            </a:r>
            <a:r>
              <a:rPr lang="en-US" sz="2800" dirty="0" err="1" smtClean="0">
                <a:solidFill>
                  <a:srgbClr val="002060"/>
                </a:solidFill>
                <a:latin typeface="SVN-Russell" panose="02040603050506020204" pitchFamily="18" charset="0"/>
              </a:rPr>
              <a:t>người</a:t>
            </a:r>
            <a:r>
              <a:rPr lang="en-US" sz="2800" dirty="0" smtClean="0">
                <a:solidFill>
                  <a:srgbClr val="002060"/>
                </a:solidFill>
                <a:latin typeface="SVN-Russell" panose="02040603050506020204" pitchFamily="18" charset="0"/>
              </a:rPr>
              <a:t> </a:t>
            </a:r>
            <a:r>
              <a:rPr lang="en-US" sz="2800" dirty="0" err="1" smtClean="0">
                <a:solidFill>
                  <a:srgbClr val="002060"/>
                </a:solidFill>
                <a:latin typeface="SVN-Russell" panose="02040603050506020204" pitchFamily="18" charset="0"/>
              </a:rPr>
              <a:t>nộp</a:t>
            </a:r>
            <a:r>
              <a:rPr lang="en-US" sz="2800" dirty="0" smtClean="0">
                <a:solidFill>
                  <a:srgbClr val="002060"/>
                </a:solidFill>
                <a:latin typeface="SVN-Russell" panose="02040603050506020204" pitchFamily="18" charset="0"/>
              </a:rPr>
              <a:t> </a:t>
            </a:r>
            <a:r>
              <a:rPr lang="en-US" sz="2800" dirty="0" err="1">
                <a:solidFill>
                  <a:srgbClr val="002060"/>
                </a:solidFill>
                <a:latin typeface="SVN-Russell" panose="02040603050506020204" pitchFamily="18" charset="0"/>
              </a:rPr>
              <a:t>thuế</a:t>
            </a:r>
            <a:endParaRPr lang="en-US" sz="2800" dirty="0">
              <a:solidFill>
                <a:srgbClr val="002060"/>
              </a:solidFill>
              <a:latin typeface="SVN-Russell" panose="020406030505060202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6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xmlns="" id="{5AD6D5D0-53D5-633B-1B59-31C2AC3BD309}"/>
            </a:ext>
          </a:extLst>
        </p:cNvPr>
        <p:cNvGrpSpPr/>
        <p:nvPr/>
      </p:nvGrpSpPr>
      <p:grpSpPr>
        <a:xfrm>
          <a:off x="0" y="0"/>
          <a:ext cx="0" cy="0"/>
          <a:chOff x="0" y="0"/>
          <a:chExt cx="0" cy="0"/>
        </a:xfrm>
      </p:grpSpPr>
      <p:pic>
        <p:nvPicPr>
          <p:cNvPr id="25604" name="Picture 4" descr="https://i.pinimg.com/originals/74/34/39/743439e7895bdfabb134d676f0d16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45789" y="-2026604"/>
            <a:ext cx="5224314" cy="91158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ector Cartoon Happy Businesswoman Paid Tax Stock Vector - Illustration of  hold, mail: 159869545">
            <a:extLst>
              <a:ext uri="{FF2B5EF4-FFF2-40B4-BE49-F238E27FC236}">
                <a16:creationId xmlns:a16="http://schemas.microsoft.com/office/drawing/2014/main" xmlns="" id="{5312CC56-99D0-2AD4-4F1F-CD2DB634C2F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1000">
                        <a14:foregroundMark x1="57000" y1="50125" x2="71000" y2="47250"/>
                        <a14:foregroundMark x1="37750" y1="29875" x2="38625" y2="31000"/>
                        <a14:foregroundMark x1="41500" y1="29375" x2="41500" y2="31000"/>
                        <a14:foregroundMark x1="45750" y1="30875" x2="43750" y2="33000"/>
                        <a14:foregroundMark x1="62500" y1="78250" x2="65000" y2="78125"/>
                        <a14:foregroundMark x1="23375" y1="78125" x2="26000" y2="78125"/>
                        <a14:foregroundMark x1="91000" y1="35750" x2="90375" y2="37375"/>
                      </a14:backgroundRemoval>
                    </a14:imgEffect>
                    <a14:imgEffect>
                      <a14:saturation sat="400000"/>
                    </a14:imgEffect>
                  </a14:imgLayer>
                </a14:imgProps>
              </a:ext>
              <a:ext uri="{28A0092B-C50C-407E-A947-70E740481C1C}">
                <a14:useLocalDpi xmlns:a14="http://schemas.microsoft.com/office/drawing/2010/main" val="0"/>
              </a:ext>
            </a:extLst>
          </a:blip>
          <a:srcRect l="8659" t="17354" r="12469" b="16050"/>
          <a:stretch/>
        </p:blipFill>
        <p:spPr bwMode="auto">
          <a:xfrm>
            <a:off x="2714171" y="1318060"/>
            <a:ext cx="2873830" cy="2426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82397E8-B78F-555A-1350-0BA671711FCF}"/>
              </a:ext>
            </a:extLst>
          </p:cNvPr>
          <p:cNvSpPr txBox="1"/>
          <p:nvPr/>
        </p:nvSpPr>
        <p:spPr>
          <a:xfrm>
            <a:off x="120756" y="630819"/>
            <a:ext cx="2645488" cy="3985706"/>
          </a:xfrm>
          <a:prstGeom prst="rect">
            <a:avLst/>
          </a:prstGeom>
          <a:noFill/>
        </p:spPr>
        <p:txBody>
          <a:bodyPr wrap="square">
            <a:spAutoFit/>
          </a:bodyPr>
          <a:lstStyle/>
          <a:p>
            <a:pPr marL="285750" indent="-285750" algn="just">
              <a:buFont typeface="Arial" panose="020B0604020202020204" pitchFamily="34" charset="0"/>
              <a:buChar char="•"/>
            </a:pPr>
            <a:r>
              <a:rPr lang="en-US" sz="2300" dirty="0">
                <a:solidFill>
                  <a:srgbClr val="002060"/>
                </a:solidFill>
              </a:rPr>
              <a:t>T</a:t>
            </a:r>
            <a:r>
              <a:rPr lang="vi-VN" sz="2300" dirty="0">
                <a:solidFill>
                  <a:srgbClr val="002060"/>
                </a:solidFill>
              </a:rPr>
              <a:t>huế giá trị gia tăng khi mua hàng </a:t>
            </a:r>
            <a:r>
              <a:rPr lang="vi-VN" sz="2300" dirty="0" err="1">
                <a:solidFill>
                  <a:srgbClr val="002060"/>
                </a:solidFill>
              </a:rPr>
              <a:t>hoá</a:t>
            </a:r>
            <a:r>
              <a:rPr lang="en-US" sz="2300" dirty="0">
                <a:solidFill>
                  <a:srgbClr val="002060"/>
                </a:solidFill>
              </a:rPr>
              <a:t>.</a:t>
            </a:r>
          </a:p>
          <a:p>
            <a:pPr marL="285750" indent="-285750" algn="just">
              <a:buFont typeface="Arial" panose="020B0604020202020204" pitchFamily="34" charset="0"/>
              <a:buChar char="•"/>
            </a:pPr>
            <a:r>
              <a:rPr lang="en-US" sz="2300" dirty="0">
                <a:solidFill>
                  <a:srgbClr val="002060"/>
                </a:solidFill>
              </a:rPr>
              <a:t>T</a:t>
            </a:r>
            <a:r>
              <a:rPr lang="vi-VN" sz="2300" dirty="0">
                <a:solidFill>
                  <a:srgbClr val="002060"/>
                </a:solidFill>
              </a:rPr>
              <a:t>huế nhập khẩu khi mua những sản phẩm từ nước ngoài</a:t>
            </a:r>
            <a:r>
              <a:rPr lang="en-US" sz="2300" dirty="0">
                <a:solidFill>
                  <a:srgbClr val="002060"/>
                </a:solidFill>
              </a:rPr>
              <a:t>.</a:t>
            </a:r>
          </a:p>
          <a:p>
            <a:pPr marL="285750" indent="-285750" algn="just">
              <a:buFont typeface="Arial" panose="020B0604020202020204" pitchFamily="34" charset="0"/>
              <a:buChar char="•"/>
            </a:pPr>
            <a:r>
              <a:rPr lang="en-US" sz="2300" dirty="0">
                <a:solidFill>
                  <a:srgbClr val="002060"/>
                </a:solidFill>
              </a:rPr>
              <a:t>T</a:t>
            </a:r>
            <a:r>
              <a:rPr lang="vi-VN" sz="2300" dirty="0">
                <a:solidFill>
                  <a:srgbClr val="002060"/>
                </a:solidFill>
              </a:rPr>
              <a:t>huế thu nhập cá nhân cho cơ quan</a:t>
            </a:r>
            <a:r>
              <a:rPr lang="en-US" sz="2300" dirty="0">
                <a:solidFill>
                  <a:srgbClr val="002060"/>
                </a:solidFill>
              </a:rPr>
              <a:t> </a:t>
            </a:r>
            <a:r>
              <a:rPr lang="vi-VN" sz="2300" dirty="0">
                <a:solidFill>
                  <a:srgbClr val="002060"/>
                </a:solidFill>
              </a:rPr>
              <a:t>thuế khi có thu nhập lớn.</a:t>
            </a:r>
            <a:endParaRPr lang="en-US" sz="2300" dirty="0">
              <a:solidFill>
                <a:srgbClr val="002060"/>
              </a:solidFill>
            </a:endParaRPr>
          </a:p>
        </p:txBody>
      </p:sp>
      <p:sp>
        <p:nvSpPr>
          <p:cNvPr id="5" name="TextBox 77">
            <a:extLst>
              <a:ext uri="{FF2B5EF4-FFF2-40B4-BE49-F238E27FC236}">
                <a16:creationId xmlns:a16="http://schemas.microsoft.com/office/drawing/2014/main" xmlns="" id="{FC407C0A-D512-10A0-7D88-06D04DE17D2B}"/>
              </a:ext>
            </a:extLst>
          </p:cNvPr>
          <p:cNvSpPr txBox="1"/>
          <p:nvPr/>
        </p:nvSpPr>
        <p:spPr>
          <a:xfrm>
            <a:off x="120757" y="44170"/>
            <a:ext cx="3362255" cy="461665"/>
          </a:xfrm>
          <a:prstGeom prst="rect">
            <a:avLst/>
          </a:prstGeom>
          <a:noFill/>
          <a:ln w="19050">
            <a:solidFill>
              <a:schemeClr val="accent4"/>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rgbClr val="002060"/>
                </a:solidFill>
                <a:latin typeface="SVN-Russell" panose="02040603050506020204" pitchFamily="18" charset="0"/>
              </a:rPr>
              <a:t>VD </a:t>
            </a:r>
            <a:r>
              <a:rPr lang="en-US" sz="2400" dirty="0" err="1" smtClean="0">
                <a:solidFill>
                  <a:srgbClr val="002060"/>
                </a:solidFill>
                <a:latin typeface="SVN-Russell" panose="02040603050506020204" pitchFamily="18" charset="0"/>
              </a:rPr>
              <a:t>Nghĩa</a:t>
            </a:r>
            <a:r>
              <a:rPr lang="en-US" sz="2400" dirty="0" smtClean="0">
                <a:solidFill>
                  <a:srgbClr val="002060"/>
                </a:solidFill>
                <a:latin typeface="SVN-Russell" panose="02040603050506020204" pitchFamily="18" charset="0"/>
              </a:rPr>
              <a:t> </a:t>
            </a:r>
            <a:r>
              <a:rPr lang="en-US" sz="2400" dirty="0" err="1">
                <a:solidFill>
                  <a:srgbClr val="002060"/>
                </a:solidFill>
                <a:latin typeface="SVN-Russell" panose="02040603050506020204" pitchFamily="18" charset="0"/>
              </a:rPr>
              <a:t>vụ</a:t>
            </a:r>
            <a:r>
              <a:rPr lang="en-US" sz="2400" dirty="0">
                <a:solidFill>
                  <a:srgbClr val="002060"/>
                </a:solidFill>
                <a:latin typeface="SVN-Russell" panose="02040603050506020204" pitchFamily="18" charset="0"/>
              </a:rPr>
              <a:t> </a:t>
            </a:r>
            <a:r>
              <a:rPr lang="en-US" sz="2400" dirty="0" err="1">
                <a:solidFill>
                  <a:srgbClr val="002060"/>
                </a:solidFill>
                <a:latin typeface="SVN-Russell" panose="02040603050506020204" pitchFamily="18" charset="0"/>
              </a:rPr>
              <a:t>nộp</a:t>
            </a:r>
            <a:r>
              <a:rPr lang="en-US" sz="2400" dirty="0">
                <a:solidFill>
                  <a:srgbClr val="002060"/>
                </a:solidFill>
                <a:latin typeface="SVN-Russell" panose="02040603050506020204" pitchFamily="18" charset="0"/>
              </a:rPr>
              <a:t> </a:t>
            </a:r>
            <a:r>
              <a:rPr lang="en-US" sz="2400" dirty="0" err="1">
                <a:solidFill>
                  <a:srgbClr val="002060"/>
                </a:solidFill>
                <a:latin typeface="SVN-Russell" panose="02040603050506020204" pitchFamily="18" charset="0"/>
              </a:rPr>
              <a:t>thuế</a:t>
            </a:r>
            <a:endParaRPr lang="en-US" sz="2400" dirty="0">
              <a:solidFill>
                <a:srgbClr val="002060"/>
              </a:solidFill>
              <a:latin typeface="SVN-Russell" panose="02040603050506020204" pitchFamily="18" charset="0"/>
            </a:endParaRPr>
          </a:p>
        </p:txBody>
      </p:sp>
      <p:sp>
        <p:nvSpPr>
          <p:cNvPr id="6" name="TextBox 77">
            <a:extLst>
              <a:ext uri="{FF2B5EF4-FFF2-40B4-BE49-F238E27FC236}">
                <a16:creationId xmlns:a16="http://schemas.microsoft.com/office/drawing/2014/main" xmlns="" id="{A05E9B03-6A9A-7FA1-BE96-139FB2883B76}"/>
              </a:ext>
            </a:extLst>
          </p:cNvPr>
          <p:cNvSpPr txBox="1"/>
          <p:nvPr/>
        </p:nvSpPr>
        <p:spPr>
          <a:xfrm>
            <a:off x="5588001" y="44169"/>
            <a:ext cx="3362255" cy="461665"/>
          </a:xfrm>
          <a:prstGeom prst="rect">
            <a:avLst/>
          </a:prstGeom>
          <a:noFill/>
          <a:ln w="19050">
            <a:solidFill>
              <a:srgbClr val="00206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rgbClr val="002060"/>
                </a:solidFill>
                <a:latin typeface="SVN-Russell" panose="02040603050506020204" pitchFamily="18" charset="0"/>
              </a:rPr>
              <a:t>VD </a:t>
            </a:r>
            <a:r>
              <a:rPr lang="en-US" sz="2400" dirty="0" err="1" smtClean="0">
                <a:solidFill>
                  <a:srgbClr val="002060"/>
                </a:solidFill>
                <a:latin typeface="SVN-Russell" panose="02040603050506020204" pitchFamily="18" charset="0"/>
              </a:rPr>
              <a:t>Quyền</a:t>
            </a:r>
            <a:r>
              <a:rPr lang="en-US" sz="2400" dirty="0" smtClean="0">
                <a:solidFill>
                  <a:srgbClr val="002060"/>
                </a:solidFill>
                <a:latin typeface="SVN-Russell" panose="02040603050506020204" pitchFamily="18" charset="0"/>
              </a:rPr>
              <a:t> </a:t>
            </a:r>
            <a:r>
              <a:rPr lang="en-US" sz="2400" dirty="0" err="1">
                <a:solidFill>
                  <a:srgbClr val="002060"/>
                </a:solidFill>
                <a:latin typeface="SVN-Russell" panose="02040603050506020204" pitchFamily="18" charset="0"/>
              </a:rPr>
              <a:t>lợi</a:t>
            </a:r>
            <a:r>
              <a:rPr lang="en-US" sz="2400" dirty="0">
                <a:solidFill>
                  <a:srgbClr val="002060"/>
                </a:solidFill>
                <a:latin typeface="SVN-Russell" panose="02040603050506020204" pitchFamily="18" charset="0"/>
              </a:rPr>
              <a:t> </a:t>
            </a:r>
            <a:r>
              <a:rPr lang="en-US" sz="2400" dirty="0" err="1">
                <a:solidFill>
                  <a:srgbClr val="002060"/>
                </a:solidFill>
                <a:latin typeface="SVN-Russell" panose="02040603050506020204" pitchFamily="18" charset="0"/>
              </a:rPr>
              <a:t>nộp</a:t>
            </a:r>
            <a:r>
              <a:rPr lang="en-US" sz="2400" dirty="0">
                <a:solidFill>
                  <a:srgbClr val="002060"/>
                </a:solidFill>
                <a:latin typeface="SVN-Russell" panose="02040603050506020204" pitchFamily="18" charset="0"/>
              </a:rPr>
              <a:t> </a:t>
            </a:r>
            <a:r>
              <a:rPr lang="en-US" sz="2400" dirty="0" err="1">
                <a:solidFill>
                  <a:srgbClr val="002060"/>
                </a:solidFill>
                <a:latin typeface="SVN-Russell" panose="02040603050506020204" pitchFamily="18" charset="0"/>
              </a:rPr>
              <a:t>thuế</a:t>
            </a:r>
            <a:endParaRPr lang="en-US" sz="2400" dirty="0">
              <a:solidFill>
                <a:srgbClr val="002060"/>
              </a:solidFill>
              <a:latin typeface="SVN-Russell" panose="02040603050506020204" pitchFamily="18" charset="0"/>
            </a:endParaRPr>
          </a:p>
        </p:txBody>
      </p:sp>
      <p:sp>
        <p:nvSpPr>
          <p:cNvPr id="9" name="TextBox 8">
            <a:extLst>
              <a:ext uri="{FF2B5EF4-FFF2-40B4-BE49-F238E27FC236}">
                <a16:creationId xmlns:a16="http://schemas.microsoft.com/office/drawing/2014/main" xmlns="" id="{77FF2D2F-97D2-2354-E3CA-E4A37A8BFDA2}"/>
              </a:ext>
            </a:extLst>
          </p:cNvPr>
          <p:cNvSpPr txBox="1"/>
          <p:nvPr/>
        </p:nvSpPr>
        <p:spPr>
          <a:xfrm>
            <a:off x="5260369" y="630819"/>
            <a:ext cx="3855523" cy="4339650"/>
          </a:xfrm>
          <a:prstGeom prst="rect">
            <a:avLst/>
          </a:prstGeom>
          <a:noFill/>
        </p:spPr>
        <p:txBody>
          <a:bodyPr wrap="square">
            <a:spAutoFit/>
          </a:bodyPr>
          <a:lstStyle/>
          <a:p>
            <a:pPr marL="285750" indent="-285750" algn="just">
              <a:buFont typeface="Arial" panose="020B0604020202020204" pitchFamily="34" charset="0"/>
              <a:buChar char="•"/>
            </a:pPr>
            <a:r>
              <a:rPr lang="vi-VN" sz="2300" dirty="0">
                <a:solidFill>
                  <a:srgbClr val="002060"/>
                </a:solidFill>
                <a:effectLst/>
                <a:latin typeface="+mn-lt"/>
              </a:rPr>
              <a:t>Sử dụng những công trình công cộng như: đường, công viên,...</a:t>
            </a:r>
            <a:endParaRPr lang="en-US" sz="2300" dirty="0">
              <a:solidFill>
                <a:srgbClr val="002060"/>
              </a:solidFill>
              <a:effectLst/>
              <a:latin typeface="+mn-lt"/>
            </a:endParaRPr>
          </a:p>
          <a:p>
            <a:pPr marL="285750" indent="-285750" algn="just">
              <a:buFont typeface="Arial" panose="020B0604020202020204" pitchFamily="34" charset="0"/>
              <a:buChar char="•"/>
            </a:pPr>
            <a:r>
              <a:rPr lang="en-US" sz="2300" dirty="0">
                <a:solidFill>
                  <a:srgbClr val="002060"/>
                </a:solidFill>
                <a:effectLst/>
                <a:latin typeface="+mn-lt"/>
              </a:rPr>
              <a:t>Đ</a:t>
            </a:r>
            <a:r>
              <a:rPr lang="vi-VN" sz="2300" dirty="0" err="1">
                <a:solidFill>
                  <a:srgbClr val="002060"/>
                </a:solidFill>
                <a:effectLst/>
                <a:latin typeface="+mn-lt"/>
              </a:rPr>
              <a:t>ược</a:t>
            </a:r>
            <a:r>
              <a:rPr lang="vi-VN" sz="2300" dirty="0">
                <a:solidFill>
                  <a:srgbClr val="002060"/>
                </a:solidFill>
                <a:effectLst/>
                <a:latin typeface="+mn-lt"/>
              </a:rPr>
              <a:t> sử dụng hệ thống nước sạch do Nhà nước xây dựng</a:t>
            </a:r>
            <a:r>
              <a:rPr lang="en-US" sz="2300" dirty="0">
                <a:solidFill>
                  <a:srgbClr val="002060"/>
                </a:solidFill>
                <a:effectLst/>
                <a:latin typeface="+mn-lt"/>
              </a:rPr>
              <a:t>.</a:t>
            </a:r>
          </a:p>
          <a:p>
            <a:pPr marL="285750" indent="-285750" algn="just">
              <a:buFont typeface="Arial" panose="020B0604020202020204" pitchFamily="34" charset="0"/>
              <a:buChar char="•"/>
            </a:pPr>
            <a:r>
              <a:rPr lang="en-US" sz="2300" dirty="0">
                <a:solidFill>
                  <a:srgbClr val="002060"/>
                </a:solidFill>
                <a:effectLst/>
                <a:latin typeface="+mn-lt"/>
              </a:rPr>
              <a:t>Đ</a:t>
            </a:r>
            <a:r>
              <a:rPr lang="vi-VN" sz="2300" dirty="0" err="1">
                <a:solidFill>
                  <a:srgbClr val="002060"/>
                </a:solidFill>
                <a:effectLst/>
                <a:latin typeface="+mn-lt"/>
              </a:rPr>
              <a:t>ược</a:t>
            </a:r>
            <a:r>
              <a:rPr lang="vi-VN" sz="2300" dirty="0">
                <a:solidFill>
                  <a:srgbClr val="002060"/>
                </a:solidFill>
                <a:effectLst/>
                <a:latin typeface="+mn-lt"/>
              </a:rPr>
              <a:t> sử dụng mạng lưới hệ thống điện</a:t>
            </a:r>
            <a:r>
              <a:rPr lang="en-US" sz="2300" dirty="0">
                <a:solidFill>
                  <a:srgbClr val="002060"/>
                </a:solidFill>
                <a:effectLst/>
                <a:latin typeface="+mn-lt"/>
              </a:rPr>
              <a:t>.</a:t>
            </a:r>
          </a:p>
          <a:p>
            <a:pPr marL="285750" indent="-285750" algn="just">
              <a:buFont typeface="Arial" panose="020B0604020202020204" pitchFamily="34" charset="0"/>
              <a:buChar char="•"/>
            </a:pPr>
            <a:r>
              <a:rPr lang="en-US" sz="2300" dirty="0">
                <a:solidFill>
                  <a:srgbClr val="002060"/>
                </a:solidFill>
                <a:effectLst/>
                <a:latin typeface="+mn-lt"/>
              </a:rPr>
              <a:t>Đ</a:t>
            </a:r>
            <a:r>
              <a:rPr lang="vi-VN" sz="2300" dirty="0" err="1">
                <a:solidFill>
                  <a:srgbClr val="002060"/>
                </a:solidFill>
                <a:effectLst/>
                <a:latin typeface="+mn-lt"/>
              </a:rPr>
              <a:t>ược</a:t>
            </a:r>
            <a:r>
              <a:rPr lang="vi-VN" sz="2300" dirty="0">
                <a:solidFill>
                  <a:srgbClr val="002060"/>
                </a:solidFill>
                <a:effectLst/>
                <a:latin typeface="+mn-lt"/>
              </a:rPr>
              <a:t> hỗ trợ những vấn đề xã hội như hộ nghèo, khó khăn do thiên tai, bệnh tật,…</a:t>
            </a:r>
            <a:endParaRPr lang="en-US" sz="2300" dirty="0">
              <a:solidFill>
                <a:srgbClr val="002060"/>
              </a:solidFill>
              <a:latin typeface="+mn-lt"/>
            </a:endParaRPr>
          </a:p>
        </p:txBody>
      </p:sp>
    </p:spTree>
    <p:extLst>
      <p:ext uri="{BB962C8B-B14F-4D97-AF65-F5344CB8AC3E}">
        <p14:creationId xmlns:p14="http://schemas.microsoft.com/office/powerpoint/2010/main" val="306332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753584A-82CE-069F-7C80-1AC80810A194}"/>
              </a:ext>
            </a:extLst>
          </p:cNvPr>
          <p:cNvSpPr txBox="1"/>
          <p:nvPr/>
        </p:nvSpPr>
        <p:spPr>
          <a:xfrm>
            <a:off x="841353" y="696465"/>
            <a:ext cx="8035519" cy="707886"/>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2000" dirty="0"/>
              <a:t>Những quy định cơ bản của pháp luật về quyền tự do kinh doanh và nghĩa vụ </a:t>
            </a:r>
            <a:r>
              <a:rPr lang="en-US" sz="2000" dirty="0" err="1"/>
              <a:t>nộp</a:t>
            </a:r>
            <a:r>
              <a:rPr lang="vi-VN" sz="2000" dirty="0"/>
              <a:t> thuế: </a:t>
            </a:r>
            <a:endParaRPr lang="en-US" sz="2000" dirty="0"/>
          </a:p>
        </p:txBody>
      </p:sp>
      <p:sp>
        <p:nvSpPr>
          <p:cNvPr id="14" name="TextBox 13">
            <a:extLst>
              <a:ext uri="{FF2B5EF4-FFF2-40B4-BE49-F238E27FC236}">
                <a16:creationId xmlns:a16="http://schemas.microsoft.com/office/drawing/2014/main" xmlns="" id="{901893D3-13F7-F0A2-7889-6C1E2DECCFEC}"/>
              </a:ext>
            </a:extLst>
          </p:cNvPr>
          <p:cNvSpPr txBox="1"/>
          <p:nvPr/>
        </p:nvSpPr>
        <p:spPr>
          <a:xfrm>
            <a:off x="841353" y="1548964"/>
            <a:ext cx="8127986" cy="3477875"/>
          </a:xfrm>
          <a:prstGeom prst="rect">
            <a:avLst/>
          </a:prstGeom>
          <a:solidFill>
            <a:srgbClr val="E0EEF2"/>
          </a:solidFill>
          <a:ln w="19050">
            <a:solidFill>
              <a:schemeClr val="bg2"/>
            </a:solidFill>
            <a:prstDash val="sysDash"/>
          </a:ln>
        </p:spPr>
        <p:txBody>
          <a:bodyPr wrap="square">
            <a:spAutoFit/>
          </a:bodyPr>
          <a:lstStyle/>
          <a:p>
            <a:pPr algn="just"/>
            <a:r>
              <a:rPr lang="vi-VN" sz="2000" dirty="0"/>
              <a:t>+ Quyền và nghĩa vụ của công dân về tự do kinh doanh:</a:t>
            </a:r>
          </a:p>
          <a:p>
            <a:pPr algn="just"/>
            <a:r>
              <a:rPr lang="vi-VN" sz="2000" dirty="0"/>
              <a:t>• Quyền: tự do kinh doanh trong những ngành, nghề mà pháp luật không cấm; lựa chọn hình thức, quy mô kinh doanh; quyền tự chủ kinh doanh (vốn, thị trường, khách hàng, lĩnh vực đầu tư, kinh doanh,…).</a:t>
            </a:r>
            <a:endParaRPr lang="en-US" sz="2000" dirty="0"/>
          </a:p>
          <a:p>
            <a:pPr algn="just"/>
            <a:endParaRPr lang="vi-VN" sz="2000" dirty="0"/>
          </a:p>
          <a:p>
            <a:pPr algn="just"/>
            <a:r>
              <a:rPr lang="vi-VN" sz="2000" dirty="0"/>
              <a:t>• Nghĩa vụ: tuân thủ quy định của pháp luật về kinh doanh; đảm bảo quyền,</a:t>
            </a:r>
          </a:p>
          <a:p>
            <a:pPr algn="just"/>
            <a:r>
              <a:rPr lang="vi-VN" sz="2000" dirty="0"/>
              <a:t>lợi ích hợp pháp của người lao động trong doanh nghiệp và người tiêu dùng;</a:t>
            </a:r>
            <a:r>
              <a:rPr lang="en-US" sz="2000" dirty="0"/>
              <a:t> </a:t>
            </a:r>
            <a:r>
              <a:rPr lang="vi-VN" sz="2000" dirty="0"/>
              <a:t>tuân thủ các quy định khác của pháp luật về bảo vệ môi trường, an sinh xã hội.</a:t>
            </a:r>
          </a:p>
        </p:txBody>
      </p:sp>
      <p:sp>
        <p:nvSpPr>
          <p:cNvPr id="15" name="TextBox 77">
            <a:extLst>
              <a:ext uri="{FF2B5EF4-FFF2-40B4-BE49-F238E27FC236}">
                <a16:creationId xmlns:a16="http://schemas.microsoft.com/office/drawing/2014/main" xmlns="" id="{B9A3BA6B-1EB7-F868-8ACA-81C86C3D3A23}"/>
              </a:ext>
            </a:extLst>
          </p:cNvPr>
          <p:cNvSpPr txBox="1"/>
          <p:nvPr/>
        </p:nvSpPr>
        <p:spPr>
          <a:xfrm>
            <a:off x="3036013"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TỔNG KẾT</a:t>
            </a:r>
          </a:p>
        </p:txBody>
      </p:sp>
      <p:pic>
        <p:nvPicPr>
          <p:cNvPr id="16" name="Picture 15">
            <a:extLst>
              <a:ext uri="{FF2B5EF4-FFF2-40B4-BE49-F238E27FC236}">
                <a16:creationId xmlns:a16="http://schemas.microsoft.com/office/drawing/2014/main" xmlns="" id="{29AADAE2-579E-51E2-8D8E-5A29B5D302B3}"/>
              </a:ext>
            </a:extLst>
          </p:cNvPr>
          <p:cNvPicPr>
            <a:picLocks noChangeAspect="1"/>
          </p:cNvPicPr>
          <p:nvPr/>
        </p:nvPicPr>
        <p:blipFill>
          <a:blip r:embed="rId4"/>
          <a:stretch>
            <a:fillRect/>
          </a:stretch>
        </p:blipFill>
        <p:spPr>
          <a:xfrm>
            <a:off x="220455" y="646331"/>
            <a:ext cx="746598" cy="746598"/>
          </a:xfrm>
          <a:prstGeom prst="rect">
            <a:avLst/>
          </a:prstGeom>
        </p:spPr>
      </p:pic>
      <p:pic>
        <p:nvPicPr>
          <p:cNvPr id="2" name="Picture 1">
            <a:extLst>
              <a:ext uri="{FF2B5EF4-FFF2-40B4-BE49-F238E27FC236}">
                <a16:creationId xmlns:a16="http://schemas.microsoft.com/office/drawing/2014/main" xmlns="" id="{552BEE22-1A8C-7226-A6CD-57101D33EE52}"/>
              </a:ext>
            </a:extLst>
          </p:cNvPr>
          <p:cNvPicPr>
            <a:picLocks noChangeAspect="1"/>
          </p:cNvPicPr>
          <p:nvPr/>
        </p:nvPicPr>
        <p:blipFill>
          <a:blip r:embed="rId4"/>
          <a:stretch>
            <a:fillRect/>
          </a:stretch>
        </p:blipFill>
        <p:spPr>
          <a:xfrm>
            <a:off x="94755" y="1851348"/>
            <a:ext cx="746598" cy="746598"/>
          </a:xfrm>
          <a:prstGeom prst="rect">
            <a:avLst/>
          </a:prstGeom>
        </p:spPr>
      </p:pic>
    </p:spTree>
    <p:extLst>
      <p:ext uri="{BB962C8B-B14F-4D97-AF65-F5344CB8AC3E}">
        <p14:creationId xmlns:p14="http://schemas.microsoft.com/office/powerpoint/2010/main" val="501311707"/>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64"/>
        <p:cNvGrpSpPr/>
        <p:nvPr/>
      </p:nvGrpSpPr>
      <p:grpSpPr>
        <a:xfrm>
          <a:off x="0" y="0"/>
          <a:ext cx="0" cy="0"/>
          <a:chOff x="0" y="0"/>
          <a:chExt cx="0" cy="0"/>
        </a:xfrm>
      </p:grpSpPr>
      <p:pic>
        <p:nvPicPr>
          <p:cNvPr id="3074" name="Picture 2" descr="https://i.pinimg.com/originals/c6/94/1e/c6941e416f4ef6bab845598763a0f9d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95386" y="-2005116"/>
            <a:ext cx="5143500" cy="9153732"/>
          </a:xfrm>
          <a:prstGeom prst="rect">
            <a:avLst/>
          </a:prstGeom>
          <a:noFill/>
          <a:extLst>
            <a:ext uri="{909E8E84-426E-40DD-AFC4-6F175D3DCCD1}">
              <a14:hiddenFill xmlns:a14="http://schemas.microsoft.com/office/drawing/2010/main">
                <a:solidFill>
                  <a:srgbClr val="FFFFFF"/>
                </a:solidFill>
              </a14:hiddenFill>
            </a:ext>
          </a:extLst>
        </p:spPr>
      </p:pic>
      <p:cxnSp>
        <p:nvCxnSpPr>
          <p:cNvPr id="667" name="Google Shape;667;p36"/>
          <p:cNvCxnSpPr/>
          <p:nvPr/>
        </p:nvCxnSpPr>
        <p:spPr>
          <a:xfrm>
            <a:off x="4463750" y="213957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668" name="Google Shape;668;p36"/>
          <p:cNvGrpSpPr/>
          <p:nvPr/>
        </p:nvGrpSpPr>
        <p:grpSpPr>
          <a:xfrm>
            <a:off x="38470" y="2182613"/>
            <a:ext cx="4493060" cy="2954359"/>
            <a:chOff x="268683" y="1005425"/>
            <a:chExt cx="4493060" cy="2954359"/>
          </a:xfrm>
        </p:grpSpPr>
        <p:sp>
          <p:nvSpPr>
            <p:cNvPr id="669" name="Google Shape;669;p36"/>
            <p:cNvSpPr/>
            <p:nvPr/>
          </p:nvSpPr>
          <p:spPr>
            <a:xfrm>
              <a:off x="683875" y="3838350"/>
              <a:ext cx="3847800" cy="1119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6"/>
            <p:cNvGrpSpPr/>
            <p:nvPr/>
          </p:nvGrpSpPr>
          <p:grpSpPr>
            <a:xfrm>
              <a:off x="713202" y="1080431"/>
              <a:ext cx="4048541" cy="2759087"/>
              <a:chOff x="1875500" y="3086675"/>
              <a:chExt cx="2985650" cy="2034725"/>
            </a:xfrm>
          </p:grpSpPr>
          <p:sp>
            <p:nvSpPr>
              <p:cNvPr id="671" name="Google Shape;671;p3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36"/>
            <p:cNvGrpSpPr/>
            <p:nvPr/>
          </p:nvGrpSpPr>
          <p:grpSpPr>
            <a:xfrm rot="4139557" flipH="1">
              <a:off x="3465418" y="2570079"/>
              <a:ext cx="961377" cy="1077773"/>
              <a:chOff x="4326150" y="1139100"/>
              <a:chExt cx="1903050" cy="2133850"/>
            </a:xfrm>
          </p:grpSpPr>
          <p:sp>
            <p:nvSpPr>
              <p:cNvPr id="674" name="Google Shape;674;p3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6"/>
            <p:cNvGrpSpPr/>
            <p:nvPr/>
          </p:nvGrpSpPr>
          <p:grpSpPr>
            <a:xfrm rot="-782188" flipH="1">
              <a:off x="356044" y="2815766"/>
              <a:ext cx="756067" cy="860969"/>
              <a:chOff x="238125" y="3155250"/>
              <a:chExt cx="1567526" cy="1785017"/>
            </a:xfrm>
          </p:grpSpPr>
          <p:sp>
            <p:nvSpPr>
              <p:cNvPr id="693" name="Google Shape;693;p3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6"/>
            <p:cNvGrpSpPr/>
            <p:nvPr/>
          </p:nvGrpSpPr>
          <p:grpSpPr>
            <a:xfrm rot="-6015934">
              <a:off x="535833" y="3077364"/>
              <a:ext cx="571774" cy="1020375"/>
              <a:chOff x="4588600" y="388175"/>
              <a:chExt cx="2739150" cy="4888225"/>
            </a:xfrm>
          </p:grpSpPr>
          <p:sp>
            <p:nvSpPr>
              <p:cNvPr id="696" name="Google Shape;696;p3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6"/>
            <p:cNvGrpSpPr/>
            <p:nvPr/>
          </p:nvGrpSpPr>
          <p:grpSpPr>
            <a:xfrm>
              <a:off x="1101218" y="1341499"/>
              <a:ext cx="1722272" cy="2527072"/>
              <a:chOff x="238125" y="1866950"/>
              <a:chExt cx="1369600" cy="2009600"/>
            </a:xfrm>
          </p:grpSpPr>
          <p:sp>
            <p:nvSpPr>
              <p:cNvPr id="699" name="Google Shape;699;p36"/>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6"/>
            <p:cNvGrpSpPr/>
            <p:nvPr/>
          </p:nvGrpSpPr>
          <p:grpSpPr>
            <a:xfrm>
              <a:off x="2111885" y="2334074"/>
              <a:ext cx="1767070" cy="1534344"/>
              <a:chOff x="1193775" y="284050"/>
              <a:chExt cx="1712775" cy="1487200"/>
            </a:xfrm>
          </p:grpSpPr>
          <p:sp>
            <p:nvSpPr>
              <p:cNvPr id="706" name="Google Shape;706;p36"/>
              <p:cNvSpPr/>
              <p:nvPr/>
            </p:nvSpPr>
            <p:spPr>
              <a:xfrm>
                <a:off x="1193775" y="391975"/>
                <a:ext cx="1712775" cy="1379275"/>
              </a:xfrm>
              <a:custGeom>
                <a:avLst/>
                <a:gdLst/>
                <a:ahLst/>
                <a:cxnLst/>
                <a:rect l="l" t="t" r="r" b="b"/>
                <a:pathLst>
                  <a:path w="68511" h="55171" extrusionOk="0">
                    <a:moveTo>
                      <a:pt x="2709" y="1"/>
                    </a:moveTo>
                    <a:cubicBezTo>
                      <a:pt x="1202" y="1"/>
                      <a:pt x="0" y="1202"/>
                      <a:pt x="0" y="2689"/>
                    </a:cubicBezTo>
                    <a:lnTo>
                      <a:pt x="0" y="52483"/>
                    </a:lnTo>
                    <a:cubicBezTo>
                      <a:pt x="0" y="53969"/>
                      <a:pt x="1202" y="55171"/>
                      <a:pt x="2709" y="55171"/>
                    </a:cubicBezTo>
                    <a:lnTo>
                      <a:pt x="65822" y="55171"/>
                    </a:lnTo>
                    <a:cubicBezTo>
                      <a:pt x="67309" y="55171"/>
                      <a:pt x="68510" y="53969"/>
                      <a:pt x="68510" y="52483"/>
                    </a:cubicBezTo>
                    <a:lnTo>
                      <a:pt x="68510" y="2689"/>
                    </a:lnTo>
                    <a:cubicBezTo>
                      <a:pt x="68510" y="1202"/>
                      <a:pt x="67309" y="1"/>
                      <a:pt x="65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1193775" y="391975"/>
                <a:ext cx="1712775" cy="368125"/>
              </a:xfrm>
              <a:custGeom>
                <a:avLst/>
                <a:gdLst/>
                <a:ahLst/>
                <a:cxnLst/>
                <a:rect l="l" t="t" r="r" b="b"/>
                <a:pathLst>
                  <a:path w="68511" h="14725" extrusionOk="0">
                    <a:moveTo>
                      <a:pt x="2709" y="1"/>
                    </a:moveTo>
                    <a:cubicBezTo>
                      <a:pt x="1222" y="1"/>
                      <a:pt x="21" y="1202"/>
                      <a:pt x="0" y="2689"/>
                    </a:cubicBezTo>
                    <a:lnTo>
                      <a:pt x="0" y="14725"/>
                    </a:lnTo>
                    <a:lnTo>
                      <a:pt x="68510" y="14725"/>
                    </a:lnTo>
                    <a:lnTo>
                      <a:pt x="68510" y="2689"/>
                    </a:lnTo>
                    <a:cubicBezTo>
                      <a:pt x="68490" y="1202"/>
                      <a:pt x="67288" y="1"/>
                      <a:pt x="65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1193775" y="712225"/>
                <a:ext cx="1712775" cy="47875"/>
              </a:xfrm>
              <a:custGeom>
                <a:avLst/>
                <a:gdLst/>
                <a:ahLst/>
                <a:cxnLst/>
                <a:rect l="l" t="t" r="r" b="b"/>
                <a:pathLst>
                  <a:path w="68511" h="1915" extrusionOk="0">
                    <a:moveTo>
                      <a:pt x="0" y="0"/>
                    </a:moveTo>
                    <a:lnTo>
                      <a:pt x="0" y="1915"/>
                    </a:lnTo>
                    <a:lnTo>
                      <a:pt x="68510" y="1915"/>
                    </a:lnTo>
                    <a:lnTo>
                      <a:pt x="68510" y="0"/>
                    </a:ln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1415250"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1639775" y="433725"/>
                <a:ext cx="129350" cy="110950"/>
              </a:xfrm>
              <a:custGeom>
                <a:avLst/>
                <a:gdLst/>
                <a:ahLst/>
                <a:cxnLst/>
                <a:rect l="l" t="t" r="r" b="b"/>
                <a:pathLst>
                  <a:path w="5174" h="4438" extrusionOk="0">
                    <a:moveTo>
                      <a:pt x="2954" y="0"/>
                    </a:moveTo>
                    <a:cubicBezTo>
                      <a:pt x="978" y="0"/>
                      <a:pt x="1" y="2383"/>
                      <a:pt x="1385" y="3788"/>
                    </a:cubicBezTo>
                    <a:cubicBezTo>
                      <a:pt x="1840" y="4236"/>
                      <a:pt x="2396" y="4437"/>
                      <a:pt x="2941" y="4437"/>
                    </a:cubicBezTo>
                    <a:cubicBezTo>
                      <a:pt x="4082" y="4437"/>
                      <a:pt x="5173" y="3557"/>
                      <a:pt x="5173" y="2220"/>
                    </a:cubicBezTo>
                    <a:cubicBezTo>
                      <a:pt x="5173" y="978"/>
                      <a:pt x="417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1863800" y="433725"/>
                <a:ext cx="129850" cy="110950"/>
              </a:xfrm>
              <a:custGeom>
                <a:avLst/>
                <a:gdLst/>
                <a:ahLst/>
                <a:cxnLst/>
                <a:rect l="l" t="t" r="r" b="b"/>
                <a:pathLst>
                  <a:path w="5194" h="4438" extrusionOk="0">
                    <a:moveTo>
                      <a:pt x="2974" y="0"/>
                    </a:moveTo>
                    <a:cubicBezTo>
                      <a:pt x="998" y="0"/>
                      <a:pt x="0" y="2383"/>
                      <a:pt x="1406" y="3788"/>
                    </a:cubicBezTo>
                    <a:cubicBezTo>
                      <a:pt x="1853" y="4236"/>
                      <a:pt x="2407" y="4437"/>
                      <a:pt x="2952" y="4437"/>
                    </a:cubicBezTo>
                    <a:cubicBezTo>
                      <a:pt x="4093"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2087825" y="433725"/>
                <a:ext cx="129850" cy="110775"/>
              </a:xfrm>
              <a:custGeom>
                <a:avLst/>
                <a:gdLst/>
                <a:ahLst/>
                <a:cxnLst/>
                <a:rect l="l" t="t" r="r" b="b"/>
                <a:pathLst>
                  <a:path w="5194" h="4431" extrusionOk="0">
                    <a:moveTo>
                      <a:pt x="2974" y="0"/>
                    </a:moveTo>
                    <a:cubicBezTo>
                      <a:pt x="998" y="0"/>
                      <a:pt x="0" y="2383"/>
                      <a:pt x="1406" y="3768"/>
                    </a:cubicBezTo>
                    <a:cubicBezTo>
                      <a:pt x="1857" y="4226"/>
                      <a:pt x="2416" y="4431"/>
                      <a:pt x="2965" y="4431"/>
                    </a:cubicBezTo>
                    <a:cubicBezTo>
                      <a:pt x="4101" y="4431"/>
                      <a:pt x="5194" y="3552"/>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2312350" y="433725"/>
                <a:ext cx="129850" cy="110950"/>
              </a:xfrm>
              <a:custGeom>
                <a:avLst/>
                <a:gdLst/>
                <a:ahLst/>
                <a:cxnLst/>
                <a:rect l="l" t="t" r="r" b="b"/>
                <a:pathLst>
                  <a:path w="5194" h="4438" extrusionOk="0">
                    <a:moveTo>
                      <a:pt x="2954" y="0"/>
                    </a:moveTo>
                    <a:cubicBezTo>
                      <a:pt x="978" y="0"/>
                      <a:pt x="1" y="2383"/>
                      <a:pt x="1385" y="3788"/>
                    </a:cubicBezTo>
                    <a:cubicBezTo>
                      <a:pt x="1840" y="4236"/>
                      <a:pt x="2398" y="4437"/>
                      <a:pt x="2946" y="4437"/>
                    </a:cubicBezTo>
                    <a:cubicBezTo>
                      <a:pt x="4093" y="4437"/>
                      <a:pt x="5194" y="3557"/>
                      <a:pt x="5194" y="2220"/>
                    </a:cubicBezTo>
                    <a:cubicBezTo>
                      <a:pt x="5173" y="978"/>
                      <a:pt x="419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2536375"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235460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2130600" y="284050"/>
                <a:ext cx="63150" cy="218950"/>
              </a:xfrm>
              <a:custGeom>
                <a:avLst/>
                <a:gdLst/>
                <a:ahLst/>
                <a:cxnLst/>
                <a:rect l="l" t="t" r="r" b="b"/>
                <a:pathLst>
                  <a:path w="2526" h="8758" extrusionOk="0">
                    <a:moveTo>
                      <a:pt x="1079" y="0"/>
                    </a:moveTo>
                    <a:cubicBezTo>
                      <a:pt x="489" y="0"/>
                      <a:pt x="0" y="489"/>
                      <a:pt x="0" y="1079"/>
                    </a:cubicBezTo>
                    <a:lnTo>
                      <a:pt x="0" y="7678"/>
                    </a:lnTo>
                    <a:cubicBezTo>
                      <a:pt x="0" y="8268"/>
                      <a:pt x="48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2579150" y="284050"/>
                <a:ext cx="63150" cy="218950"/>
              </a:xfrm>
              <a:custGeom>
                <a:avLst/>
                <a:gdLst/>
                <a:ahLst/>
                <a:cxnLst/>
                <a:rect l="l" t="t" r="r" b="b"/>
                <a:pathLst>
                  <a:path w="2526" h="8758" extrusionOk="0">
                    <a:moveTo>
                      <a:pt x="1079" y="0"/>
                    </a:moveTo>
                    <a:cubicBezTo>
                      <a:pt x="469" y="0"/>
                      <a:pt x="0" y="489"/>
                      <a:pt x="0" y="1079"/>
                    </a:cubicBezTo>
                    <a:lnTo>
                      <a:pt x="0" y="7678"/>
                    </a:lnTo>
                    <a:cubicBezTo>
                      <a:pt x="0" y="8268"/>
                      <a:pt x="46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1682025"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1458025" y="284050"/>
                <a:ext cx="63150" cy="218950"/>
              </a:xfrm>
              <a:custGeom>
                <a:avLst/>
                <a:gdLst/>
                <a:ahLst/>
                <a:cxnLst/>
                <a:rect l="l" t="t" r="r" b="b"/>
                <a:pathLst>
                  <a:path w="2526" h="8758" extrusionOk="0">
                    <a:moveTo>
                      <a:pt x="1079" y="0"/>
                    </a:moveTo>
                    <a:cubicBezTo>
                      <a:pt x="468" y="0"/>
                      <a:pt x="0" y="489"/>
                      <a:pt x="0" y="1079"/>
                    </a:cubicBezTo>
                    <a:lnTo>
                      <a:pt x="0" y="7678"/>
                    </a:lnTo>
                    <a:cubicBezTo>
                      <a:pt x="0" y="8268"/>
                      <a:pt x="468" y="8757"/>
                      <a:pt x="1079" y="8757"/>
                    </a:cubicBezTo>
                    <a:lnTo>
                      <a:pt x="1446" y="8757"/>
                    </a:lnTo>
                    <a:cubicBezTo>
                      <a:pt x="2037" y="8757"/>
                      <a:pt x="2525" y="8268"/>
                      <a:pt x="2525" y="7678"/>
                    </a:cubicBezTo>
                    <a:lnTo>
                      <a:pt x="2525" y="1079"/>
                    </a:lnTo>
                    <a:cubicBezTo>
                      <a:pt x="2525" y="489"/>
                      <a:pt x="203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190605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6" y="8268"/>
                      <a:pt x="2546" y="7678"/>
                    </a:cubicBezTo>
                    <a:lnTo>
                      <a:pt x="2546" y="1079"/>
                    </a:lnTo>
                    <a:cubicBezTo>
                      <a:pt x="2546"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1349050"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164792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1946800"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224617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2545025"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349050"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64792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946800"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224617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2545025"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1349050"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164792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946800"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224617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2545025"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6"/>
            <p:cNvGrpSpPr/>
            <p:nvPr/>
          </p:nvGrpSpPr>
          <p:grpSpPr>
            <a:xfrm flipH="1">
              <a:off x="1310175" y="3040923"/>
              <a:ext cx="1807581" cy="827506"/>
              <a:chOff x="3910550" y="2152200"/>
              <a:chExt cx="1067175" cy="488550"/>
            </a:xfrm>
          </p:grpSpPr>
          <p:sp>
            <p:nvSpPr>
              <p:cNvPr id="737" name="Google Shape;737;p3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36"/>
            <p:cNvSpPr/>
            <p:nvPr/>
          </p:nvSpPr>
          <p:spPr>
            <a:xfrm>
              <a:off x="2970525" y="100542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479350" y="16555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83875" y="26366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xmlns="" id="{9B1EB4A4-4E80-74CA-EDD3-41D86459A743}"/>
              </a:ext>
            </a:extLst>
          </p:cNvPr>
          <p:cNvSpPr txBox="1"/>
          <p:nvPr/>
        </p:nvSpPr>
        <p:spPr>
          <a:xfrm>
            <a:off x="3741389" y="2197377"/>
            <a:ext cx="5540146" cy="280076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800" b="1" dirty="0">
                <a:solidFill>
                  <a:schemeClr val="tx2">
                    <a:lumMod val="75000"/>
                  </a:schemeClr>
                </a:solidFill>
                <a:latin typeface="Snap ITC" panose="04040A07060A02020202" pitchFamily="82" charset="0"/>
              </a:rPr>
              <a:t>KHỞI ĐỘNG</a:t>
            </a:r>
          </a:p>
        </p:txBody>
      </p:sp>
      <p:sp>
        <p:nvSpPr>
          <p:cNvPr id="7" name="TextBox 77">
            <a:extLst>
              <a:ext uri="{FF2B5EF4-FFF2-40B4-BE49-F238E27FC236}">
                <a16:creationId xmlns:a16="http://schemas.microsoft.com/office/drawing/2014/main" xmlns="" id="{17331F61-4967-BFD3-5A11-3B7928DC4539}"/>
              </a:ext>
            </a:extLst>
          </p:cNvPr>
          <p:cNvSpPr txBox="1"/>
          <p:nvPr/>
        </p:nvSpPr>
        <p:spPr>
          <a:xfrm>
            <a:off x="4301462" y="1191407"/>
            <a:ext cx="4051428"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2060"/>
                </a:solidFill>
                <a:latin typeface="Snap ITC" panose="04040A07060A02020202" pitchFamily="82" charset="0"/>
              </a:rPr>
              <a:t>Hoạt</a:t>
            </a:r>
            <a:r>
              <a:rPr lang="en-US" sz="4000" dirty="0">
                <a:solidFill>
                  <a:srgbClr val="002060"/>
                </a:solidFill>
                <a:latin typeface="Snap ITC" panose="04040A07060A02020202" pitchFamily="82" charset="0"/>
              </a:rPr>
              <a:t> </a:t>
            </a:r>
            <a:r>
              <a:rPr lang="en-US" sz="4000" dirty="0" err="1">
                <a:solidFill>
                  <a:srgbClr val="002060"/>
                </a:solidFill>
                <a:latin typeface="Snap ITC" panose="04040A07060A02020202" pitchFamily="82" charset="0"/>
              </a:rPr>
              <a:t>động</a:t>
            </a:r>
            <a:r>
              <a:rPr lang="en-US" sz="4000" dirty="0">
                <a:solidFill>
                  <a:srgbClr val="002060"/>
                </a:solidFill>
                <a:latin typeface="Snap ITC" panose="04040A07060A02020202" pitchFamily="82"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0DD89AD-1002-75AE-E3DB-2C276DD76EF5}"/>
              </a:ext>
            </a:extLst>
          </p:cNvPr>
          <p:cNvSpPr txBox="1"/>
          <p:nvPr/>
        </p:nvSpPr>
        <p:spPr>
          <a:xfrm>
            <a:off x="855898" y="3158544"/>
            <a:ext cx="7960372" cy="1938992"/>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2000" dirty="0"/>
              <a:t>Mọi người phải tuân thủ các quy định của pháp luật về quyền và nghĩa vụ của</a:t>
            </a:r>
            <a:r>
              <a:rPr lang="en-US" sz="2000" dirty="0"/>
              <a:t> </a:t>
            </a:r>
            <a:r>
              <a:rPr lang="vi-VN" sz="2000" dirty="0"/>
              <a:t>công dân về tự do kinh doanh và nghĩa vụ nộp thuế; tích cực tuyên truyền, vận động</a:t>
            </a:r>
            <a:r>
              <a:rPr lang="en-US" sz="2000" dirty="0"/>
              <a:t> </a:t>
            </a:r>
            <a:r>
              <a:rPr lang="vi-VN" sz="2000" dirty="0"/>
              <a:t>gia đình, xã hội thực hiện tốt quyền và nghĩa vụ của công dân về tự do kinh doanh</a:t>
            </a:r>
            <a:r>
              <a:rPr lang="en-US" sz="2000" dirty="0"/>
              <a:t> </a:t>
            </a:r>
            <a:r>
              <a:rPr lang="vi-VN" sz="2000" dirty="0"/>
              <a:t>và nghĩa vụ nộp thuế, cũng như đấu tranh với những biểu hiện tiêu cực trong</a:t>
            </a:r>
            <a:r>
              <a:rPr lang="en-US" sz="2000" dirty="0"/>
              <a:t> </a:t>
            </a:r>
            <a:r>
              <a:rPr lang="vi-VN" sz="2000" dirty="0"/>
              <a:t>kinh doanh và nộp thuế.</a:t>
            </a:r>
          </a:p>
        </p:txBody>
      </p:sp>
      <p:sp>
        <p:nvSpPr>
          <p:cNvPr id="15" name="TextBox 77">
            <a:extLst>
              <a:ext uri="{FF2B5EF4-FFF2-40B4-BE49-F238E27FC236}">
                <a16:creationId xmlns:a16="http://schemas.microsoft.com/office/drawing/2014/main" xmlns="" id="{B9A3BA6B-1EB7-F868-8ACA-81C86C3D3A23}"/>
              </a:ext>
            </a:extLst>
          </p:cNvPr>
          <p:cNvSpPr txBox="1"/>
          <p:nvPr/>
        </p:nvSpPr>
        <p:spPr>
          <a:xfrm>
            <a:off x="3036015" y="103207"/>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TỔNG KẾT</a:t>
            </a:r>
          </a:p>
        </p:txBody>
      </p:sp>
      <p:pic>
        <p:nvPicPr>
          <p:cNvPr id="16" name="Picture 15">
            <a:extLst>
              <a:ext uri="{FF2B5EF4-FFF2-40B4-BE49-F238E27FC236}">
                <a16:creationId xmlns:a16="http://schemas.microsoft.com/office/drawing/2014/main" xmlns="" id="{29AADAE2-579E-51E2-8D8E-5A29B5D302B3}"/>
              </a:ext>
            </a:extLst>
          </p:cNvPr>
          <p:cNvPicPr>
            <a:picLocks noChangeAspect="1"/>
          </p:cNvPicPr>
          <p:nvPr/>
        </p:nvPicPr>
        <p:blipFill>
          <a:blip r:embed="rId4"/>
          <a:stretch>
            <a:fillRect/>
          </a:stretch>
        </p:blipFill>
        <p:spPr>
          <a:xfrm>
            <a:off x="163729" y="981264"/>
            <a:ext cx="746598" cy="746598"/>
          </a:xfrm>
          <a:prstGeom prst="rect">
            <a:avLst/>
          </a:prstGeom>
        </p:spPr>
      </p:pic>
      <p:pic>
        <p:nvPicPr>
          <p:cNvPr id="3" name="Picture 2">
            <a:extLst>
              <a:ext uri="{FF2B5EF4-FFF2-40B4-BE49-F238E27FC236}">
                <a16:creationId xmlns:a16="http://schemas.microsoft.com/office/drawing/2014/main" xmlns="" id="{46C995BE-DBE8-F399-3F1C-AB93C09AB023}"/>
              </a:ext>
            </a:extLst>
          </p:cNvPr>
          <p:cNvPicPr>
            <a:picLocks noChangeAspect="1"/>
          </p:cNvPicPr>
          <p:nvPr/>
        </p:nvPicPr>
        <p:blipFill>
          <a:blip r:embed="rId4"/>
          <a:stretch>
            <a:fillRect/>
          </a:stretch>
        </p:blipFill>
        <p:spPr>
          <a:xfrm>
            <a:off x="54872" y="3931753"/>
            <a:ext cx="746598" cy="746598"/>
          </a:xfrm>
          <a:prstGeom prst="rect">
            <a:avLst/>
          </a:prstGeom>
        </p:spPr>
      </p:pic>
      <p:sp>
        <p:nvSpPr>
          <p:cNvPr id="4" name="TextBox 3">
            <a:extLst>
              <a:ext uri="{FF2B5EF4-FFF2-40B4-BE49-F238E27FC236}">
                <a16:creationId xmlns:a16="http://schemas.microsoft.com/office/drawing/2014/main" xmlns="" id="{A7202DE3-AE90-BC05-347E-A37B37C4BAF3}"/>
              </a:ext>
            </a:extLst>
          </p:cNvPr>
          <p:cNvSpPr txBox="1"/>
          <p:nvPr/>
        </p:nvSpPr>
        <p:spPr>
          <a:xfrm>
            <a:off x="910327" y="841105"/>
            <a:ext cx="7851515" cy="2246769"/>
          </a:xfrm>
          <a:prstGeom prst="rect">
            <a:avLst/>
          </a:prstGeom>
          <a:solidFill>
            <a:srgbClr val="E0EEF2"/>
          </a:solidFill>
          <a:ln w="19050">
            <a:solidFill>
              <a:schemeClr val="bg2"/>
            </a:solidFill>
            <a:prstDash val="sysDash"/>
          </a:ln>
        </p:spPr>
        <p:txBody>
          <a:bodyPr wrap="square">
            <a:spAutoFit/>
          </a:bodyPr>
          <a:lstStyle/>
          <a:p>
            <a:pPr algn="just"/>
            <a:r>
              <a:rPr lang="vi-VN" sz="2000" dirty="0"/>
              <a:t>+ Nghĩa vụ và quyền của công dân về nộp thuế:</a:t>
            </a:r>
          </a:p>
          <a:p>
            <a:pPr algn="just"/>
            <a:r>
              <a:rPr lang="vi-VN" sz="2000" dirty="0"/>
              <a:t>• Nghĩa vụ: đăng kí thuế, khai thuế, nộp thuế đầy đủ, đúng thời hạn</a:t>
            </a:r>
            <a:r>
              <a:rPr lang="vi-VN" sz="2000" dirty="0" smtClean="0"/>
              <a:t>.</a:t>
            </a:r>
            <a:endParaRPr lang="en-US" sz="2000" dirty="0"/>
          </a:p>
          <a:p>
            <a:pPr algn="just"/>
            <a:r>
              <a:rPr lang="vi-VN" sz="2000" dirty="0"/>
              <a:t>• Quyền: cung cấp thông tin để thực hiện quyền, nghĩa vụ nộp thuế; được giữ</a:t>
            </a:r>
            <a:r>
              <a:rPr lang="en-US" sz="2000" dirty="0"/>
              <a:t> </a:t>
            </a:r>
            <a:r>
              <a:rPr lang="vi-VN" sz="2000" dirty="0"/>
              <a:t>bí mật thông tin, trừ những thông tin phải cung cấp cho cơ quan thuế; được</a:t>
            </a:r>
            <a:r>
              <a:rPr lang="en-US" sz="2000" dirty="0"/>
              <a:t> </a:t>
            </a:r>
            <a:r>
              <a:rPr lang="vi-VN" sz="2000" dirty="0"/>
              <a:t>hưởng ưu đãi về thuế, hoàn thuế theo quy định của pháp luật về thuế, được hỗ trợ, hướng dẫn thực hiện việc nộp thuế;...</a:t>
            </a:r>
          </a:p>
        </p:txBody>
      </p:sp>
    </p:spTree>
    <p:extLst>
      <p:ext uri="{BB962C8B-B14F-4D97-AF65-F5344CB8AC3E}">
        <p14:creationId xmlns:p14="http://schemas.microsoft.com/office/powerpoint/2010/main" val="2595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oogle Shape;1927;p59">
            <a:extLst>
              <a:ext uri="{FF2B5EF4-FFF2-40B4-BE49-F238E27FC236}">
                <a16:creationId xmlns:a16="http://schemas.microsoft.com/office/drawing/2014/main" xmlns="" id="{BC119F6E-BD4E-FA55-E923-222F20257EDD}"/>
              </a:ext>
            </a:extLst>
          </p:cNvPr>
          <p:cNvGrpSpPr/>
          <p:nvPr/>
        </p:nvGrpSpPr>
        <p:grpSpPr>
          <a:xfrm>
            <a:off x="4776575" y="1217866"/>
            <a:ext cx="3889002" cy="2912734"/>
            <a:chOff x="4776575" y="1217866"/>
            <a:chExt cx="3889002" cy="2912734"/>
          </a:xfrm>
        </p:grpSpPr>
        <p:sp>
          <p:nvSpPr>
            <p:cNvPr id="8" name="Google Shape;1928;p59">
              <a:extLst>
                <a:ext uri="{FF2B5EF4-FFF2-40B4-BE49-F238E27FC236}">
                  <a16:creationId xmlns:a16="http://schemas.microsoft.com/office/drawing/2014/main" xmlns="" id="{64C65591-2347-BFC7-58B2-73749866C78A}"/>
                </a:ext>
              </a:extLst>
            </p:cNvPr>
            <p:cNvSpPr/>
            <p:nvPr/>
          </p:nvSpPr>
          <p:spPr>
            <a:xfrm>
              <a:off x="4776575" y="3945200"/>
              <a:ext cx="3476700" cy="1854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929;p59">
              <a:extLst>
                <a:ext uri="{FF2B5EF4-FFF2-40B4-BE49-F238E27FC236}">
                  <a16:creationId xmlns:a16="http://schemas.microsoft.com/office/drawing/2014/main" xmlns="" id="{3025A07F-3D5A-2F2E-80EF-26348703DC39}"/>
                </a:ext>
              </a:extLst>
            </p:cNvPr>
            <p:cNvGrpSpPr/>
            <p:nvPr/>
          </p:nvGrpSpPr>
          <p:grpSpPr>
            <a:xfrm>
              <a:off x="4826629" y="1433838"/>
              <a:ext cx="3838949" cy="2616249"/>
              <a:chOff x="1875500" y="3086675"/>
              <a:chExt cx="2985650" cy="2034725"/>
            </a:xfrm>
          </p:grpSpPr>
          <p:sp>
            <p:nvSpPr>
              <p:cNvPr id="87" name="Google Shape;1930;p59">
                <a:extLst>
                  <a:ext uri="{FF2B5EF4-FFF2-40B4-BE49-F238E27FC236}">
                    <a16:creationId xmlns:a16="http://schemas.microsoft.com/office/drawing/2014/main" xmlns="" id="{6FD5F2CE-F35E-186E-0CE4-89B5FC3CAD71}"/>
                  </a:ext>
                </a:extLst>
              </p:cNvPr>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1;p59">
                <a:extLst>
                  <a:ext uri="{FF2B5EF4-FFF2-40B4-BE49-F238E27FC236}">
                    <a16:creationId xmlns:a16="http://schemas.microsoft.com/office/drawing/2014/main" xmlns="" id="{5E0E4C46-1C95-D5B4-95CA-E2F3D68655A0}"/>
                  </a:ext>
                </a:extLst>
              </p:cNvPr>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32;p59">
              <a:extLst>
                <a:ext uri="{FF2B5EF4-FFF2-40B4-BE49-F238E27FC236}">
                  <a16:creationId xmlns:a16="http://schemas.microsoft.com/office/drawing/2014/main" xmlns="" id="{9BEB25D1-49D6-D433-32CA-4DFD8DD6087D}"/>
                </a:ext>
              </a:extLst>
            </p:cNvPr>
            <p:cNvGrpSpPr/>
            <p:nvPr/>
          </p:nvGrpSpPr>
          <p:grpSpPr>
            <a:xfrm>
              <a:off x="5028811" y="1433737"/>
              <a:ext cx="1795135" cy="2633782"/>
              <a:chOff x="238125" y="1866950"/>
              <a:chExt cx="1369600" cy="2009600"/>
            </a:xfrm>
          </p:grpSpPr>
          <p:sp>
            <p:nvSpPr>
              <p:cNvPr id="81" name="Google Shape;1933;p59">
                <a:extLst>
                  <a:ext uri="{FF2B5EF4-FFF2-40B4-BE49-F238E27FC236}">
                    <a16:creationId xmlns:a16="http://schemas.microsoft.com/office/drawing/2014/main" xmlns="" id="{DB3FA83E-4AD4-4D24-8DFA-0A44ADDA789F}"/>
                  </a:ext>
                </a:extLst>
              </p:cNvPr>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4;p59">
                <a:extLst>
                  <a:ext uri="{FF2B5EF4-FFF2-40B4-BE49-F238E27FC236}">
                    <a16:creationId xmlns:a16="http://schemas.microsoft.com/office/drawing/2014/main" xmlns="" id="{C01F6604-5162-4E4B-159E-A1B9B6CE1096}"/>
                  </a:ext>
                </a:extLst>
              </p:cNvPr>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35;p59">
                <a:extLst>
                  <a:ext uri="{FF2B5EF4-FFF2-40B4-BE49-F238E27FC236}">
                    <a16:creationId xmlns:a16="http://schemas.microsoft.com/office/drawing/2014/main" xmlns="" id="{BBFAF5DD-8E37-25EC-FE2F-3B8E9D328088}"/>
                  </a:ext>
                </a:extLst>
              </p:cNvPr>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36;p59">
                <a:extLst>
                  <a:ext uri="{FF2B5EF4-FFF2-40B4-BE49-F238E27FC236}">
                    <a16:creationId xmlns:a16="http://schemas.microsoft.com/office/drawing/2014/main" xmlns="" id="{4D6608AF-3462-CE00-AB0A-388454362D3D}"/>
                  </a:ext>
                </a:extLst>
              </p:cNvPr>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7;p59">
                <a:extLst>
                  <a:ext uri="{FF2B5EF4-FFF2-40B4-BE49-F238E27FC236}">
                    <a16:creationId xmlns:a16="http://schemas.microsoft.com/office/drawing/2014/main" xmlns="" id="{9F7ACA8F-4762-4D9B-2F6F-7BE57A139F89}"/>
                  </a:ext>
                </a:extLst>
              </p:cNvPr>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38;p59">
                <a:extLst>
                  <a:ext uri="{FF2B5EF4-FFF2-40B4-BE49-F238E27FC236}">
                    <a16:creationId xmlns:a16="http://schemas.microsoft.com/office/drawing/2014/main" xmlns="" id="{60D71941-8EAE-FDDF-B4D4-1FADFA8944D7}"/>
                  </a:ext>
                </a:extLst>
              </p:cNvPr>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39;p59">
              <a:extLst>
                <a:ext uri="{FF2B5EF4-FFF2-40B4-BE49-F238E27FC236}">
                  <a16:creationId xmlns:a16="http://schemas.microsoft.com/office/drawing/2014/main" xmlns="" id="{0B937DD5-7C41-628C-DE3E-17B5FB4708C1}"/>
                </a:ext>
              </a:extLst>
            </p:cNvPr>
            <p:cNvGrpSpPr/>
            <p:nvPr/>
          </p:nvGrpSpPr>
          <p:grpSpPr>
            <a:xfrm>
              <a:off x="6404445" y="2473900"/>
              <a:ext cx="1622386" cy="1593630"/>
              <a:chOff x="5010275" y="394525"/>
              <a:chExt cx="1044275" cy="1025700"/>
            </a:xfrm>
          </p:grpSpPr>
          <p:sp>
            <p:nvSpPr>
              <p:cNvPr id="51" name="Google Shape;1940;p59">
                <a:extLst>
                  <a:ext uri="{FF2B5EF4-FFF2-40B4-BE49-F238E27FC236}">
                    <a16:creationId xmlns:a16="http://schemas.microsoft.com/office/drawing/2014/main" xmlns="" id="{95325511-F455-DCB7-958F-CA3C706B6A81}"/>
                  </a:ext>
                </a:extLst>
              </p:cNvPr>
              <p:cNvSpPr/>
              <p:nvPr/>
            </p:nvSpPr>
            <p:spPr>
              <a:xfrm>
                <a:off x="5254175" y="1299150"/>
                <a:ext cx="106925" cy="120900"/>
              </a:xfrm>
              <a:custGeom>
                <a:avLst/>
                <a:gdLst/>
                <a:ahLst/>
                <a:cxnLst/>
                <a:rect l="l" t="t" r="r" b="b"/>
                <a:pathLst>
                  <a:path w="4277" h="4836" extrusionOk="0">
                    <a:moveTo>
                      <a:pt x="2933" y="1"/>
                    </a:moveTo>
                    <a:cubicBezTo>
                      <a:pt x="2705" y="1"/>
                      <a:pt x="2481" y="109"/>
                      <a:pt x="2342" y="311"/>
                    </a:cubicBezTo>
                    <a:lnTo>
                      <a:pt x="224" y="3345"/>
                    </a:lnTo>
                    <a:cubicBezTo>
                      <a:pt x="0" y="3671"/>
                      <a:pt x="82" y="4099"/>
                      <a:pt x="407" y="4323"/>
                    </a:cubicBezTo>
                    <a:lnTo>
                      <a:pt x="957" y="4709"/>
                    </a:lnTo>
                    <a:cubicBezTo>
                      <a:pt x="1081" y="4795"/>
                      <a:pt x="1223" y="4836"/>
                      <a:pt x="1364" y="4836"/>
                    </a:cubicBezTo>
                    <a:cubicBezTo>
                      <a:pt x="1592" y="4836"/>
                      <a:pt x="1817" y="4728"/>
                      <a:pt x="1955" y="4526"/>
                    </a:cubicBezTo>
                    <a:lnTo>
                      <a:pt x="4053" y="1512"/>
                    </a:lnTo>
                    <a:cubicBezTo>
                      <a:pt x="4277" y="1186"/>
                      <a:pt x="4195" y="738"/>
                      <a:pt x="3890" y="514"/>
                    </a:cubicBezTo>
                    <a:lnTo>
                      <a:pt x="3340" y="127"/>
                    </a:lnTo>
                    <a:cubicBezTo>
                      <a:pt x="3216" y="42"/>
                      <a:pt x="307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41;p59">
                <a:extLst>
                  <a:ext uri="{FF2B5EF4-FFF2-40B4-BE49-F238E27FC236}">
                    <a16:creationId xmlns:a16="http://schemas.microsoft.com/office/drawing/2014/main" xmlns="" id="{3EE8AD3F-1B0F-0055-3237-3B2C2D972463}"/>
                  </a:ext>
                </a:extLst>
              </p:cNvPr>
              <p:cNvSpPr/>
              <p:nvPr/>
            </p:nvSpPr>
            <p:spPr>
              <a:xfrm>
                <a:off x="5704250" y="1299500"/>
                <a:ext cx="106425" cy="120725"/>
              </a:xfrm>
              <a:custGeom>
                <a:avLst/>
                <a:gdLst/>
                <a:ahLst/>
                <a:cxnLst/>
                <a:rect l="l" t="t" r="r" b="b"/>
                <a:pathLst>
                  <a:path w="4257" h="4829" extrusionOk="0">
                    <a:moveTo>
                      <a:pt x="1363" y="0"/>
                    </a:moveTo>
                    <a:cubicBezTo>
                      <a:pt x="1216" y="0"/>
                      <a:pt x="1067" y="44"/>
                      <a:pt x="937" y="134"/>
                    </a:cubicBezTo>
                    <a:lnTo>
                      <a:pt x="387" y="500"/>
                    </a:lnTo>
                    <a:cubicBezTo>
                      <a:pt x="61" y="724"/>
                      <a:pt x="0" y="1172"/>
                      <a:pt x="224" y="1498"/>
                    </a:cubicBezTo>
                    <a:lnTo>
                      <a:pt x="2322" y="4533"/>
                    </a:lnTo>
                    <a:cubicBezTo>
                      <a:pt x="2457" y="4729"/>
                      <a:pt x="2673" y="4829"/>
                      <a:pt x="2894" y="4829"/>
                    </a:cubicBezTo>
                    <a:cubicBezTo>
                      <a:pt x="3041" y="4829"/>
                      <a:pt x="3190" y="4785"/>
                      <a:pt x="3320" y="4695"/>
                    </a:cubicBezTo>
                    <a:lnTo>
                      <a:pt x="3870" y="4329"/>
                    </a:lnTo>
                    <a:cubicBezTo>
                      <a:pt x="4196" y="4105"/>
                      <a:pt x="4257" y="3657"/>
                      <a:pt x="4033" y="3331"/>
                    </a:cubicBezTo>
                    <a:lnTo>
                      <a:pt x="1935" y="297"/>
                    </a:lnTo>
                    <a:cubicBezTo>
                      <a:pt x="1800" y="101"/>
                      <a:pt x="1584" y="0"/>
                      <a:pt x="1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42;p59">
                <a:extLst>
                  <a:ext uri="{FF2B5EF4-FFF2-40B4-BE49-F238E27FC236}">
                    <a16:creationId xmlns:a16="http://schemas.microsoft.com/office/drawing/2014/main" xmlns="" id="{1F0CF72C-0852-D8C8-C3E8-9FFB2C14AF0D}"/>
                  </a:ext>
                </a:extLst>
              </p:cNvPr>
              <p:cNvSpPr/>
              <p:nvPr/>
            </p:nvSpPr>
            <p:spPr>
              <a:xfrm>
                <a:off x="5513325" y="442900"/>
                <a:ext cx="37175" cy="90650"/>
              </a:xfrm>
              <a:custGeom>
                <a:avLst/>
                <a:gdLst/>
                <a:ahLst/>
                <a:cxnLst/>
                <a:rect l="l" t="t" r="r" b="b"/>
                <a:pathLst>
                  <a:path w="1487" h="3626" extrusionOk="0">
                    <a:moveTo>
                      <a:pt x="713" y="0"/>
                    </a:moveTo>
                    <a:cubicBezTo>
                      <a:pt x="326" y="0"/>
                      <a:pt x="0" y="326"/>
                      <a:pt x="0" y="713"/>
                    </a:cubicBezTo>
                    <a:lnTo>
                      <a:pt x="0" y="2933"/>
                    </a:lnTo>
                    <a:cubicBezTo>
                      <a:pt x="0" y="3320"/>
                      <a:pt x="326" y="3625"/>
                      <a:pt x="713" y="3625"/>
                    </a:cubicBezTo>
                    <a:lnTo>
                      <a:pt x="774" y="3625"/>
                    </a:lnTo>
                    <a:cubicBezTo>
                      <a:pt x="1161" y="3625"/>
                      <a:pt x="1487" y="3320"/>
                      <a:pt x="1487" y="2933"/>
                    </a:cubicBezTo>
                    <a:lnTo>
                      <a:pt x="1487" y="713"/>
                    </a:lnTo>
                    <a:cubicBezTo>
                      <a:pt x="1487" y="326"/>
                      <a:pt x="1161" y="0"/>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43;p59">
                <a:extLst>
                  <a:ext uri="{FF2B5EF4-FFF2-40B4-BE49-F238E27FC236}">
                    <a16:creationId xmlns:a16="http://schemas.microsoft.com/office/drawing/2014/main" xmlns="" id="{8F942EBC-EB4F-1B5F-E112-680AB2A21202}"/>
                  </a:ext>
                </a:extLst>
              </p:cNvPr>
              <p:cNvSpPr/>
              <p:nvPr/>
            </p:nvSpPr>
            <p:spPr>
              <a:xfrm>
                <a:off x="5464950" y="394525"/>
                <a:ext cx="133925" cy="79950"/>
              </a:xfrm>
              <a:custGeom>
                <a:avLst/>
                <a:gdLst/>
                <a:ahLst/>
                <a:cxnLst/>
                <a:rect l="l" t="t" r="r" b="b"/>
                <a:pathLst>
                  <a:path w="5357" h="3198" extrusionOk="0">
                    <a:moveTo>
                      <a:pt x="1345" y="0"/>
                    </a:moveTo>
                    <a:cubicBezTo>
                      <a:pt x="591" y="0"/>
                      <a:pt x="0" y="591"/>
                      <a:pt x="0" y="1324"/>
                    </a:cubicBezTo>
                    <a:lnTo>
                      <a:pt x="0" y="1874"/>
                    </a:lnTo>
                    <a:cubicBezTo>
                      <a:pt x="0" y="2607"/>
                      <a:pt x="591" y="3198"/>
                      <a:pt x="1345" y="3198"/>
                    </a:cubicBezTo>
                    <a:lnTo>
                      <a:pt x="4012" y="3198"/>
                    </a:lnTo>
                    <a:cubicBezTo>
                      <a:pt x="4766" y="3198"/>
                      <a:pt x="5357" y="2607"/>
                      <a:pt x="5357" y="1874"/>
                    </a:cubicBezTo>
                    <a:lnTo>
                      <a:pt x="5357" y="1324"/>
                    </a:lnTo>
                    <a:cubicBezTo>
                      <a:pt x="5357" y="591"/>
                      <a:pt x="4766" y="0"/>
                      <a:pt x="4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4;p59">
                <a:extLst>
                  <a:ext uri="{FF2B5EF4-FFF2-40B4-BE49-F238E27FC236}">
                    <a16:creationId xmlns:a16="http://schemas.microsoft.com/office/drawing/2014/main" xmlns="" id="{7DDE5273-E0A9-87FF-0E77-B20DF2A04F8D}"/>
                  </a:ext>
                </a:extLst>
              </p:cNvPr>
              <p:cNvSpPr/>
              <p:nvPr/>
            </p:nvSpPr>
            <p:spPr>
              <a:xfrm>
                <a:off x="5486325" y="405725"/>
                <a:ext cx="11225" cy="57550"/>
              </a:xfrm>
              <a:custGeom>
                <a:avLst/>
                <a:gdLst/>
                <a:ahLst/>
                <a:cxnLst/>
                <a:rect l="l" t="t" r="r" b="b"/>
                <a:pathLst>
                  <a:path w="449" h="2302" extrusionOk="0">
                    <a:moveTo>
                      <a:pt x="225" y="0"/>
                    </a:moveTo>
                    <a:cubicBezTo>
                      <a:pt x="103" y="0"/>
                      <a:pt x="1" y="82"/>
                      <a:pt x="1" y="204"/>
                    </a:cubicBezTo>
                    <a:lnTo>
                      <a:pt x="1" y="2078"/>
                    </a:lnTo>
                    <a:cubicBezTo>
                      <a:pt x="1" y="2200"/>
                      <a:pt x="103" y="2302"/>
                      <a:pt x="225" y="2302"/>
                    </a:cubicBezTo>
                    <a:lnTo>
                      <a:pt x="245" y="2302"/>
                    </a:lnTo>
                    <a:cubicBezTo>
                      <a:pt x="347" y="2302"/>
                      <a:pt x="449" y="2200"/>
                      <a:pt x="449" y="2078"/>
                    </a:cubicBezTo>
                    <a:lnTo>
                      <a:pt x="449" y="204"/>
                    </a:lnTo>
                    <a:cubicBezTo>
                      <a:pt x="449" y="82"/>
                      <a:pt x="347"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5;p59">
                <a:extLst>
                  <a:ext uri="{FF2B5EF4-FFF2-40B4-BE49-F238E27FC236}">
                    <a16:creationId xmlns:a16="http://schemas.microsoft.com/office/drawing/2014/main" xmlns="" id="{0AC0E364-0F6B-BBC5-87DE-69587C9ACC92}"/>
                  </a:ext>
                </a:extLst>
              </p:cNvPr>
              <p:cNvSpPr/>
              <p:nvPr/>
            </p:nvSpPr>
            <p:spPr>
              <a:xfrm>
                <a:off x="551332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6;p59">
                <a:extLst>
                  <a:ext uri="{FF2B5EF4-FFF2-40B4-BE49-F238E27FC236}">
                    <a16:creationId xmlns:a16="http://schemas.microsoft.com/office/drawing/2014/main" xmlns="" id="{2A12C8D9-7B71-13A6-0ADC-90846E3EB2B4}"/>
                  </a:ext>
                </a:extLst>
              </p:cNvPr>
              <p:cNvSpPr/>
              <p:nvPr/>
            </p:nvSpPr>
            <p:spPr>
              <a:xfrm>
                <a:off x="5539800"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7;p59">
                <a:extLst>
                  <a:ext uri="{FF2B5EF4-FFF2-40B4-BE49-F238E27FC236}">
                    <a16:creationId xmlns:a16="http://schemas.microsoft.com/office/drawing/2014/main" xmlns="" id="{98E3E161-75E5-D5A2-5E51-CB9560EF5677}"/>
                  </a:ext>
                </a:extLst>
              </p:cNvPr>
              <p:cNvSpPr/>
              <p:nvPr/>
            </p:nvSpPr>
            <p:spPr>
              <a:xfrm>
                <a:off x="556627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48;p59">
                <a:extLst>
                  <a:ext uri="{FF2B5EF4-FFF2-40B4-BE49-F238E27FC236}">
                    <a16:creationId xmlns:a16="http://schemas.microsoft.com/office/drawing/2014/main" xmlns="" id="{2F3F603D-AB98-41EE-E28C-00527B043CC2}"/>
                  </a:ext>
                </a:extLst>
              </p:cNvPr>
              <p:cNvSpPr/>
              <p:nvPr/>
            </p:nvSpPr>
            <p:spPr>
              <a:xfrm>
                <a:off x="5212425" y="524900"/>
                <a:ext cx="99300" cy="118725"/>
              </a:xfrm>
              <a:custGeom>
                <a:avLst/>
                <a:gdLst/>
                <a:ahLst/>
                <a:cxnLst/>
                <a:rect l="l" t="t" r="r" b="b"/>
                <a:pathLst>
                  <a:path w="3972" h="4749" extrusionOk="0">
                    <a:moveTo>
                      <a:pt x="1369" y="0"/>
                    </a:moveTo>
                    <a:cubicBezTo>
                      <a:pt x="1229" y="0"/>
                      <a:pt x="1088" y="39"/>
                      <a:pt x="957" y="121"/>
                    </a:cubicBezTo>
                    <a:lnTo>
                      <a:pt x="530" y="366"/>
                    </a:lnTo>
                    <a:cubicBezTo>
                      <a:pt x="143" y="590"/>
                      <a:pt x="0" y="1078"/>
                      <a:pt x="224" y="1486"/>
                    </a:cubicBezTo>
                    <a:lnTo>
                      <a:pt x="1914" y="4337"/>
                    </a:lnTo>
                    <a:cubicBezTo>
                      <a:pt x="2066" y="4599"/>
                      <a:pt x="2339" y="4749"/>
                      <a:pt x="2620" y="4749"/>
                    </a:cubicBezTo>
                    <a:cubicBezTo>
                      <a:pt x="2754" y="4749"/>
                      <a:pt x="2889" y="4715"/>
                      <a:pt x="3014" y="4642"/>
                    </a:cubicBezTo>
                    <a:lnTo>
                      <a:pt x="3442" y="4398"/>
                    </a:lnTo>
                    <a:cubicBezTo>
                      <a:pt x="3829" y="4154"/>
                      <a:pt x="3971" y="3665"/>
                      <a:pt x="3727" y="3278"/>
                    </a:cubicBezTo>
                    <a:lnTo>
                      <a:pt x="2057" y="406"/>
                    </a:lnTo>
                    <a:cubicBezTo>
                      <a:pt x="1908" y="150"/>
                      <a:pt x="1643"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49;p59">
                <a:extLst>
                  <a:ext uri="{FF2B5EF4-FFF2-40B4-BE49-F238E27FC236}">
                    <a16:creationId xmlns:a16="http://schemas.microsoft.com/office/drawing/2014/main" xmlns="" id="{66CA9276-3DFE-40B4-ED16-B0FC22A164DE}"/>
                  </a:ext>
                </a:extLst>
              </p:cNvPr>
              <p:cNvSpPr/>
              <p:nvPr/>
            </p:nvSpPr>
            <p:spPr>
              <a:xfrm>
                <a:off x="5088700" y="413525"/>
                <a:ext cx="270875" cy="202675"/>
              </a:xfrm>
              <a:custGeom>
                <a:avLst/>
                <a:gdLst/>
                <a:ahLst/>
                <a:cxnLst/>
                <a:rect l="l" t="t" r="r" b="b"/>
                <a:pathLst>
                  <a:path w="10835" h="8107" extrusionOk="0">
                    <a:moveTo>
                      <a:pt x="6222" y="0"/>
                    </a:moveTo>
                    <a:cubicBezTo>
                      <a:pt x="5257" y="0"/>
                      <a:pt x="4284" y="250"/>
                      <a:pt x="3401" y="768"/>
                    </a:cubicBezTo>
                    <a:cubicBezTo>
                      <a:pt x="1019" y="2132"/>
                      <a:pt x="0" y="5045"/>
                      <a:pt x="978" y="7611"/>
                    </a:cubicBezTo>
                    <a:cubicBezTo>
                      <a:pt x="1106" y="7923"/>
                      <a:pt x="1401" y="8106"/>
                      <a:pt x="1707" y="8106"/>
                    </a:cubicBezTo>
                    <a:cubicBezTo>
                      <a:pt x="1840" y="8106"/>
                      <a:pt x="1974" y="8072"/>
                      <a:pt x="2098" y="7998"/>
                    </a:cubicBezTo>
                    <a:lnTo>
                      <a:pt x="10305" y="3212"/>
                    </a:lnTo>
                    <a:cubicBezTo>
                      <a:pt x="10733" y="2967"/>
                      <a:pt x="10835" y="2417"/>
                      <a:pt x="10529" y="2030"/>
                    </a:cubicBezTo>
                    <a:cubicBezTo>
                      <a:pt x="9432" y="704"/>
                      <a:pt x="7840"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50;p59">
                <a:extLst>
                  <a:ext uri="{FF2B5EF4-FFF2-40B4-BE49-F238E27FC236}">
                    <a16:creationId xmlns:a16="http://schemas.microsoft.com/office/drawing/2014/main" xmlns="" id="{4686C96C-2C17-F2E8-5D3A-4F34944CD17F}"/>
                  </a:ext>
                </a:extLst>
              </p:cNvPr>
              <p:cNvSpPr/>
              <p:nvPr/>
            </p:nvSpPr>
            <p:spPr>
              <a:xfrm>
                <a:off x="5771950" y="548050"/>
                <a:ext cx="98800" cy="118125"/>
              </a:xfrm>
              <a:custGeom>
                <a:avLst/>
                <a:gdLst/>
                <a:ahLst/>
                <a:cxnLst/>
                <a:rect l="l" t="t" r="r" b="b"/>
                <a:pathLst>
                  <a:path w="3952" h="4725" extrusionOk="0">
                    <a:moveTo>
                      <a:pt x="2593" y="1"/>
                    </a:moveTo>
                    <a:cubicBezTo>
                      <a:pt x="2311" y="1"/>
                      <a:pt x="2044" y="146"/>
                      <a:pt x="1895" y="417"/>
                    </a:cubicBezTo>
                    <a:lnTo>
                      <a:pt x="245" y="3268"/>
                    </a:lnTo>
                    <a:cubicBezTo>
                      <a:pt x="1" y="3655"/>
                      <a:pt x="143" y="4144"/>
                      <a:pt x="530" y="4368"/>
                    </a:cubicBezTo>
                    <a:lnTo>
                      <a:pt x="938" y="4612"/>
                    </a:lnTo>
                    <a:cubicBezTo>
                      <a:pt x="1075" y="4688"/>
                      <a:pt x="1221" y="4724"/>
                      <a:pt x="1364" y="4724"/>
                    </a:cubicBezTo>
                    <a:cubicBezTo>
                      <a:pt x="1644" y="4724"/>
                      <a:pt x="1909" y="4584"/>
                      <a:pt x="2058" y="4327"/>
                    </a:cubicBezTo>
                    <a:lnTo>
                      <a:pt x="3707" y="1476"/>
                    </a:lnTo>
                    <a:cubicBezTo>
                      <a:pt x="3952" y="1089"/>
                      <a:pt x="3809" y="580"/>
                      <a:pt x="3422" y="356"/>
                    </a:cubicBezTo>
                    <a:lnTo>
                      <a:pt x="3015" y="112"/>
                    </a:lnTo>
                    <a:cubicBezTo>
                      <a:pt x="2879" y="37"/>
                      <a:pt x="2734"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51;p59">
                <a:extLst>
                  <a:ext uri="{FF2B5EF4-FFF2-40B4-BE49-F238E27FC236}">
                    <a16:creationId xmlns:a16="http://schemas.microsoft.com/office/drawing/2014/main" xmlns="" id="{1E578738-ADFB-8CF1-346E-1CFFF08C26DF}"/>
                  </a:ext>
                </a:extLst>
              </p:cNvPr>
              <p:cNvSpPr/>
              <p:nvPr/>
            </p:nvSpPr>
            <p:spPr>
              <a:xfrm>
                <a:off x="5704250" y="413525"/>
                <a:ext cx="270875" cy="202675"/>
              </a:xfrm>
              <a:custGeom>
                <a:avLst/>
                <a:gdLst/>
                <a:ahLst/>
                <a:cxnLst/>
                <a:rect l="l" t="t" r="r" b="b"/>
                <a:pathLst>
                  <a:path w="10835" h="8107" extrusionOk="0">
                    <a:moveTo>
                      <a:pt x="4607" y="0"/>
                    </a:moveTo>
                    <a:cubicBezTo>
                      <a:pt x="2983" y="0"/>
                      <a:pt x="1383" y="704"/>
                      <a:pt x="285" y="2030"/>
                    </a:cubicBezTo>
                    <a:cubicBezTo>
                      <a:pt x="0" y="2417"/>
                      <a:pt x="102" y="2967"/>
                      <a:pt x="509" y="3212"/>
                    </a:cubicBezTo>
                    <a:lnTo>
                      <a:pt x="8717" y="7998"/>
                    </a:lnTo>
                    <a:cubicBezTo>
                      <a:pt x="8840" y="8072"/>
                      <a:pt x="8977" y="8106"/>
                      <a:pt x="9112" y="8106"/>
                    </a:cubicBezTo>
                    <a:cubicBezTo>
                      <a:pt x="9424" y="8106"/>
                      <a:pt x="9730" y="7923"/>
                      <a:pt x="9857" y="7611"/>
                    </a:cubicBezTo>
                    <a:cubicBezTo>
                      <a:pt x="10835" y="5045"/>
                      <a:pt x="9817" y="2153"/>
                      <a:pt x="7434" y="768"/>
                    </a:cubicBezTo>
                    <a:cubicBezTo>
                      <a:pt x="6551" y="250"/>
                      <a:pt x="5575" y="0"/>
                      <a:pt x="4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2;p59">
                <a:extLst>
                  <a:ext uri="{FF2B5EF4-FFF2-40B4-BE49-F238E27FC236}">
                    <a16:creationId xmlns:a16="http://schemas.microsoft.com/office/drawing/2014/main" xmlns="" id="{13DA7DB0-C59A-0FE5-17FF-4D69E83C3C4D}"/>
                  </a:ext>
                </a:extLst>
              </p:cNvPr>
              <p:cNvSpPr/>
              <p:nvPr/>
            </p:nvSpPr>
            <p:spPr>
              <a:xfrm>
                <a:off x="5010275" y="498325"/>
                <a:ext cx="1044275" cy="920900"/>
              </a:xfrm>
              <a:custGeom>
                <a:avLst/>
                <a:gdLst/>
                <a:ahLst/>
                <a:cxnLst/>
                <a:rect l="l" t="t" r="r" b="b"/>
                <a:pathLst>
                  <a:path w="41771" h="36836" extrusionOk="0">
                    <a:moveTo>
                      <a:pt x="20871" y="0"/>
                    </a:moveTo>
                    <a:cubicBezTo>
                      <a:pt x="13627" y="0"/>
                      <a:pt x="6762" y="4309"/>
                      <a:pt x="3850" y="11428"/>
                    </a:cubicBezTo>
                    <a:cubicBezTo>
                      <a:pt x="1" y="20837"/>
                      <a:pt x="4502" y="31590"/>
                      <a:pt x="13911" y="35459"/>
                    </a:cubicBezTo>
                    <a:cubicBezTo>
                      <a:pt x="16193" y="36393"/>
                      <a:pt x="18555" y="36836"/>
                      <a:pt x="20879" y="36836"/>
                    </a:cubicBezTo>
                    <a:cubicBezTo>
                      <a:pt x="28131" y="36836"/>
                      <a:pt x="35007" y="32525"/>
                      <a:pt x="37922" y="25399"/>
                    </a:cubicBezTo>
                    <a:cubicBezTo>
                      <a:pt x="41771" y="15990"/>
                      <a:pt x="37270" y="5237"/>
                      <a:pt x="27861" y="1388"/>
                    </a:cubicBezTo>
                    <a:cubicBezTo>
                      <a:pt x="25571" y="446"/>
                      <a:pt x="23201" y="0"/>
                      <a:pt x="20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53;p59">
                <a:extLst>
                  <a:ext uri="{FF2B5EF4-FFF2-40B4-BE49-F238E27FC236}">
                    <a16:creationId xmlns:a16="http://schemas.microsoft.com/office/drawing/2014/main" xmlns="" id="{3CDF3C34-C3BF-F37D-AC2F-1FE8A44F28AC}"/>
                  </a:ext>
                </a:extLst>
              </p:cNvPr>
              <p:cNvSpPr/>
              <p:nvPr/>
            </p:nvSpPr>
            <p:spPr>
              <a:xfrm>
                <a:off x="5123825" y="549800"/>
                <a:ext cx="817700" cy="817725"/>
              </a:xfrm>
              <a:custGeom>
                <a:avLst/>
                <a:gdLst/>
                <a:ahLst/>
                <a:cxnLst/>
                <a:rect l="l" t="t" r="r" b="b"/>
                <a:pathLst>
                  <a:path w="32708" h="32709" extrusionOk="0">
                    <a:moveTo>
                      <a:pt x="16354" y="1"/>
                    </a:moveTo>
                    <a:cubicBezTo>
                      <a:pt x="7312" y="1"/>
                      <a:pt x="0" y="7332"/>
                      <a:pt x="0" y="16354"/>
                    </a:cubicBezTo>
                    <a:cubicBezTo>
                      <a:pt x="0" y="25397"/>
                      <a:pt x="7312" y="32708"/>
                      <a:pt x="16354" y="32708"/>
                    </a:cubicBezTo>
                    <a:cubicBezTo>
                      <a:pt x="25376" y="32708"/>
                      <a:pt x="32708" y="25397"/>
                      <a:pt x="32708" y="16354"/>
                    </a:cubicBezTo>
                    <a:cubicBezTo>
                      <a:pt x="32708" y="7332"/>
                      <a:pt x="25376" y="1"/>
                      <a:pt x="16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54;p59">
                <a:extLst>
                  <a:ext uri="{FF2B5EF4-FFF2-40B4-BE49-F238E27FC236}">
                    <a16:creationId xmlns:a16="http://schemas.microsoft.com/office/drawing/2014/main" xmlns="" id="{623D6DEF-833F-D3B5-047C-01286E3D888D}"/>
                  </a:ext>
                </a:extLst>
              </p:cNvPr>
              <p:cNvSpPr/>
              <p:nvPr/>
            </p:nvSpPr>
            <p:spPr>
              <a:xfrm>
                <a:off x="5103975" y="561525"/>
                <a:ext cx="825850" cy="794675"/>
              </a:xfrm>
              <a:custGeom>
                <a:avLst/>
                <a:gdLst/>
                <a:ahLst/>
                <a:cxnLst/>
                <a:rect l="l" t="t" r="r" b="b"/>
                <a:pathLst>
                  <a:path w="33034" h="31787" extrusionOk="0">
                    <a:moveTo>
                      <a:pt x="17148" y="0"/>
                    </a:moveTo>
                    <a:cubicBezTo>
                      <a:pt x="10713" y="0"/>
                      <a:pt x="4908" y="3870"/>
                      <a:pt x="2464" y="9816"/>
                    </a:cubicBezTo>
                    <a:cubicBezTo>
                      <a:pt x="0" y="15763"/>
                      <a:pt x="1365" y="22586"/>
                      <a:pt x="5906" y="27148"/>
                    </a:cubicBezTo>
                    <a:cubicBezTo>
                      <a:pt x="8938" y="30180"/>
                      <a:pt x="12996" y="31786"/>
                      <a:pt x="17128" y="31786"/>
                    </a:cubicBezTo>
                    <a:cubicBezTo>
                      <a:pt x="19185" y="31786"/>
                      <a:pt x="21261" y="31388"/>
                      <a:pt x="23237" y="30569"/>
                    </a:cubicBezTo>
                    <a:cubicBezTo>
                      <a:pt x="29164" y="28125"/>
                      <a:pt x="33033" y="22321"/>
                      <a:pt x="33033" y="15885"/>
                    </a:cubicBezTo>
                    <a:cubicBezTo>
                      <a:pt x="33033" y="7108"/>
                      <a:pt x="25926" y="0"/>
                      <a:pt x="1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55;p59">
                <a:extLst>
                  <a:ext uri="{FF2B5EF4-FFF2-40B4-BE49-F238E27FC236}">
                    <a16:creationId xmlns:a16="http://schemas.microsoft.com/office/drawing/2014/main" xmlns="" id="{9039CB24-3971-F3F0-0362-86559CB0CE7B}"/>
                  </a:ext>
                </a:extLst>
              </p:cNvPr>
              <p:cNvSpPr/>
              <p:nvPr/>
            </p:nvSpPr>
            <p:spPr>
              <a:xfrm>
                <a:off x="5528850" y="597925"/>
                <a:ext cx="7400" cy="79450"/>
              </a:xfrm>
              <a:custGeom>
                <a:avLst/>
                <a:gdLst/>
                <a:ahLst/>
                <a:cxnLst/>
                <a:rect l="l" t="t" r="r" b="b"/>
                <a:pathLst>
                  <a:path w="296" h="3178" extrusionOk="0">
                    <a:moveTo>
                      <a:pt x="145" y="0"/>
                    </a:moveTo>
                    <a:cubicBezTo>
                      <a:pt x="72" y="0"/>
                      <a:pt x="0" y="51"/>
                      <a:pt x="11" y="153"/>
                    </a:cubicBezTo>
                    <a:lnTo>
                      <a:pt x="11" y="3025"/>
                    </a:lnTo>
                    <a:cubicBezTo>
                      <a:pt x="11" y="3127"/>
                      <a:pt x="82" y="3177"/>
                      <a:pt x="153" y="3177"/>
                    </a:cubicBezTo>
                    <a:cubicBezTo>
                      <a:pt x="224" y="3177"/>
                      <a:pt x="296" y="3127"/>
                      <a:pt x="296" y="3025"/>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56;p59">
                <a:extLst>
                  <a:ext uri="{FF2B5EF4-FFF2-40B4-BE49-F238E27FC236}">
                    <a16:creationId xmlns:a16="http://schemas.microsoft.com/office/drawing/2014/main" xmlns="" id="{E9B9016D-7A2D-2BB1-D8EE-DA1253A2F345}"/>
                  </a:ext>
                </a:extLst>
              </p:cNvPr>
              <p:cNvSpPr/>
              <p:nvPr/>
            </p:nvSpPr>
            <p:spPr>
              <a:xfrm>
                <a:off x="5528850" y="1246575"/>
                <a:ext cx="7400" cy="79450"/>
              </a:xfrm>
              <a:custGeom>
                <a:avLst/>
                <a:gdLst/>
                <a:ahLst/>
                <a:cxnLst/>
                <a:rect l="l" t="t" r="r" b="b"/>
                <a:pathLst>
                  <a:path w="296" h="3178" extrusionOk="0">
                    <a:moveTo>
                      <a:pt x="145" y="0"/>
                    </a:moveTo>
                    <a:cubicBezTo>
                      <a:pt x="72" y="0"/>
                      <a:pt x="0" y="51"/>
                      <a:pt x="11" y="153"/>
                    </a:cubicBezTo>
                    <a:lnTo>
                      <a:pt x="11" y="3024"/>
                    </a:lnTo>
                    <a:cubicBezTo>
                      <a:pt x="11" y="3126"/>
                      <a:pt x="82" y="3177"/>
                      <a:pt x="153" y="3177"/>
                    </a:cubicBezTo>
                    <a:cubicBezTo>
                      <a:pt x="224" y="3177"/>
                      <a:pt x="296" y="3126"/>
                      <a:pt x="296" y="3024"/>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57;p59">
                <a:extLst>
                  <a:ext uri="{FF2B5EF4-FFF2-40B4-BE49-F238E27FC236}">
                    <a16:creationId xmlns:a16="http://schemas.microsoft.com/office/drawing/2014/main" xmlns="" id="{6BCA0141-B335-D7E5-2170-A8C7AC6A0326}"/>
                  </a:ext>
                </a:extLst>
              </p:cNvPr>
              <p:cNvSpPr/>
              <p:nvPr/>
            </p:nvSpPr>
            <p:spPr>
              <a:xfrm>
                <a:off x="5816775" y="958150"/>
                <a:ext cx="80450" cy="7650"/>
              </a:xfrm>
              <a:custGeom>
                <a:avLst/>
                <a:gdLst/>
                <a:ahLst/>
                <a:cxnLst/>
                <a:rect l="l" t="t" r="r" b="b"/>
                <a:pathLst>
                  <a:path w="3218" h="306" extrusionOk="0">
                    <a:moveTo>
                      <a:pt x="163" y="0"/>
                    </a:moveTo>
                    <a:cubicBezTo>
                      <a:pt x="0" y="20"/>
                      <a:pt x="0" y="285"/>
                      <a:pt x="163" y="306"/>
                    </a:cubicBezTo>
                    <a:lnTo>
                      <a:pt x="3035" y="306"/>
                    </a:lnTo>
                    <a:cubicBezTo>
                      <a:pt x="3218" y="285"/>
                      <a:pt x="3218" y="2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58;p59">
                <a:extLst>
                  <a:ext uri="{FF2B5EF4-FFF2-40B4-BE49-F238E27FC236}">
                    <a16:creationId xmlns:a16="http://schemas.microsoft.com/office/drawing/2014/main" xmlns="" id="{874F9E90-61E8-D6E9-06A1-1A02781A342B}"/>
                  </a:ext>
                </a:extLst>
              </p:cNvPr>
              <p:cNvSpPr/>
              <p:nvPr/>
            </p:nvSpPr>
            <p:spPr>
              <a:xfrm>
                <a:off x="5168125" y="958150"/>
                <a:ext cx="80475" cy="7650"/>
              </a:xfrm>
              <a:custGeom>
                <a:avLst/>
                <a:gdLst/>
                <a:ahLst/>
                <a:cxnLst/>
                <a:rect l="l" t="t" r="r" b="b"/>
                <a:pathLst>
                  <a:path w="3219" h="306" extrusionOk="0">
                    <a:moveTo>
                      <a:pt x="184" y="0"/>
                    </a:moveTo>
                    <a:cubicBezTo>
                      <a:pt x="0" y="20"/>
                      <a:pt x="0" y="285"/>
                      <a:pt x="184" y="306"/>
                    </a:cubicBezTo>
                    <a:lnTo>
                      <a:pt x="3055" y="306"/>
                    </a:lnTo>
                    <a:cubicBezTo>
                      <a:pt x="3218" y="285"/>
                      <a:pt x="3218" y="20"/>
                      <a:pt x="3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59;p59">
                <a:extLst>
                  <a:ext uri="{FF2B5EF4-FFF2-40B4-BE49-F238E27FC236}">
                    <a16:creationId xmlns:a16="http://schemas.microsoft.com/office/drawing/2014/main" xmlns="" id="{89A03646-F464-5406-05BD-837774A2EC84}"/>
                  </a:ext>
                </a:extLst>
              </p:cNvPr>
              <p:cNvSpPr/>
              <p:nvPr/>
            </p:nvSpPr>
            <p:spPr>
              <a:xfrm>
                <a:off x="5676200" y="649550"/>
                <a:ext cx="45775" cy="68350"/>
              </a:xfrm>
              <a:custGeom>
                <a:avLst/>
                <a:gdLst/>
                <a:ahLst/>
                <a:cxnLst/>
                <a:rect l="l" t="t" r="r" b="b"/>
                <a:pathLst>
                  <a:path w="1831" h="2734" extrusionOk="0">
                    <a:moveTo>
                      <a:pt x="1647" y="1"/>
                    </a:moveTo>
                    <a:cubicBezTo>
                      <a:pt x="1604" y="1"/>
                      <a:pt x="1561" y="19"/>
                      <a:pt x="1530" y="64"/>
                    </a:cubicBezTo>
                    <a:lnTo>
                      <a:pt x="226" y="2222"/>
                    </a:lnTo>
                    <a:lnTo>
                      <a:pt x="43" y="2528"/>
                    </a:lnTo>
                    <a:cubicBezTo>
                      <a:pt x="1" y="2640"/>
                      <a:pt x="85" y="2733"/>
                      <a:pt x="181" y="2733"/>
                    </a:cubicBezTo>
                    <a:cubicBezTo>
                      <a:pt x="224" y="2733"/>
                      <a:pt x="270" y="2715"/>
                      <a:pt x="308" y="2670"/>
                    </a:cubicBezTo>
                    <a:lnTo>
                      <a:pt x="1591" y="512"/>
                    </a:lnTo>
                    <a:lnTo>
                      <a:pt x="1774" y="206"/>
                    </a:lnTo>
                    <a:cubicBezTo>
                      <a:pt x="1830" y="94"/>
                      <a:pt x="1741"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60;p59">
                <a:extLst>
                  <a:ext uri="{FF2B5EF4-FFF2-40B4-BE49-F238E27FC236}">
                    <a16:creationId xmlns:a16="http://schemas.microsoft.com/office/drawing/2014/main" xmlns="" id="{13C566AF-2026-3B05-3C13-95F78810ED7B}"/>
                  </a:ext>
                </a:extLst>
              </p:cNvPr>
              <p:cNvSpPr/>
              <p:nvPr/>
            </p:nvSpPr>
            <p:spPr>
              <a:xfrm>
                <a:off x="5343200" y="1206050"/>
                <a:ext cx="45450" cy="68250"/>
              </a:xfrm>
              <a:custGeom>
                <a:avLst/>
                <a:gdLst/>
                <a:ahLst/>
                <a:cxnLst/>
                <a:rect l="l" t="t" r="r" b="b"/>
                <a:pathLst>
                  <a:path w="1818" h="2730" extrusionOk="0">
                    <a:moveTo>
                      <a:pt x="1644" y="0"/>
                    </a:moveTo>
                    <a:cubicBezTo>
                      <a:pt x="1603" y="0"/>
                      <a:pt x="1562" y="19"/>
                      <a:pt x="1530" y="63"/>
                    </a:cubicBezTo>
                    <a:lnTo>
                      <a:pt x="227" y="2222"/>
                    </a:lnTo>
                    <a:lnTo>
                      <a:pt x="44" y="2527"/>
                    </a:lnTo>
                    <a:cubicBezTo>
                      <a:pt x="1" y="2628"/>
                      <a:pt x="90" y="2729"/>
                      <a:pt x="189" y="2729"/>
                    </a:cubicBezTo>
                    <a:cubicBezTo>
                      <a:pt x="230" y="2729"/>
                      <a:pt x="273" y="2712"/>
                      <a:pt x="309" y="2670"/>
                    </a:cubicBezTo>
                    <a:lnTo>
                      <a:pt x="1592" y="511"/>
                    </a:lnTo>
                    <a:lnTo>
                      <a:pt x="1775" y="206"/>
                    </a:lnTo>
                    <a:cubicBezTo>
                      <a:pt x="1817" y="93"/>
                      <a:pt x="1733" y="0"/>
                      <a:pt x="1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61;p59">
                <a:extLst>
                  <a:ext uri="{FF2B5EF4-FFF2-40B4-BE49-F238E27FC236}">
                    <a16:creationId xmlns:a16="http://schemas.microsoft.com/office/drawing/2014/main" xmlns="" id="{99C37955-7762-FF87-2B7A-3230CA803B34}"/>
                  </a:ext>
                </a:extLst>
              </p:cNvPr>
              <p:cNvSpPr/>
              <p:nvPr/>
            </p:nvSpPr>
            <p:spPr>
              <a:xfrm>
                <a:off x="5775025" y="1106375"/>
                <a:ext cx="72175" cy="44300"/>
              </a:xfrm>
              <a:custGeom>
                <a:avLst/>
                <a:gdLst/>
                <a:ahLst/>
                <a:cxnLst/>
                <a:rect l="l" t="t" r="r" b="b"/>
                <a:pathLst>
                  <a:path w="2887" h="1772" extrusionOk="0">
                    <a:moveTo>
                      <a:pt x="215" y="0"/>
                    </a:moveTo>
                    <a:cubicBezTo>
                      <a:pt x="86" y="0"/>
                      <a:pt x="1" y="178"/>
                      <a:pt x="122" y="283"/>
                    </a:cubicBezTo>
                    <a:lnTo>
                      <a:pt x="2281" y="1566"/>
                    </a:lnTo>
                    <a:cubicBezTo>
                      <a:pt x="2383" y="1627"/>
                      <a:pt x="2485" y="1688"/>
                      <a:pt x="2587" y="1749"/>
                    </a:cubicBezTo>
                    <a:cubicBezTo>
                      <a:pt x="2612" y="1765"/>
                      <a:pt x="2638" y="1772"/>
                      <a:pt x="2662" y="1772"/>
                    </a:cubicBezTo>
                    <a:cubicBezTo>
                      <a:pt x="2793" y="1772"/>
                      <a:pt x="2887" y="1570"/>
                      <a:pt x="2749" y="1484"/>
                    </a:cubicBezTo>
                    <a:lnTo>
                      <a:pt x="2749" y="1484"/>
                    </a:lnTo>
                    <a:lnTo>
                      <a:pt x="2749" y="1505"/>
                    </a:lnTo>
                    <a:lnTo>
                      <a:pt x="591" y="201"/>
                    </a:lnTo>
                    <a:lnTo>
                      <a:pt x="285" y="18"/>
                    </a:lnTo>
                    <a:cubicBezTo>
                      <a:pt x="261" y="6"/>
                      <a:pt x="237"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62;p59">
                <a:extLst>
                  <a:ext uri="{FF2B5EF4-FFF2-40B4-BE49-F238E27FC236}">
                    <a16:creationId xmlns:a16="http://schemas.microsoft.com/office/drawing/2014/main" xmlns="" id="{3DD93D37-DA54-6CE9-4839-B9071EEA003E}"/>
                  </a:ext>
                </a:extLst>
              </p:cNvPr>
              <p:cNvSpPr/>
              <p:nvPr/>
            </p:nvSpPr>
            <p:spPr>
              <a:xfrm>
                <a:off x="5218900" y="773550"/>
                <a:ext cx="71075" cy="43850"/>
              </a:xfrm>
              <a:custGeom>
                <a:avLst/>
                <a:gdLst/>
                <a:ahLst/>
                <a:cxnLst/>
                <a:rect l="l" t="t" r="r" b="b"/>
                <a:pathLst>
                  <a:path w="2843" h="1754" extrusionOk="0">
                    <a:moveTo>
                      <a:pt x="211" y="1"/>
                    </a:moveTo>
                    <a:cubicBezTo>
                      <a:pt x="81" y="1"/>
                      <a:pt x="1" y="167"/>
                      <a:pt x="108" y="256"/>
                    </a:cubicBezTo>
                    <a:lnTo>
                      <a:pt x="2266" y="1560"/>
                    </a:lnTo>
                    <a:lnTo>
                      <a:pt x="2572" y="1743"/>
                    </a:lnTo>
                    <a:cubicBezTo>
                      <a:pt x="2591" y="1750"/>
                      <a:pt x="2609" y="1753"/>
                      <a:pt x="2627" y="1753"/>
                    </a:cubicBezTo>
                    <a:cubicBezTo>
                      <a:pt x="2760" y="1753"/>
                      <a:pt x="2843" y="1568"/>
                      <a:pt x="2735" y="1478"/>
                    </a:cubicBezTo>
                    <a:lnTo>
                      <a:pt x="576" y="195"/>
                    </a:lnTo>
                    <a:lnTo>
                      <a:pt x="271" y="12"/>
                    </a:lnTo>
                    <a:cubicBezTo>
                      <a:pt x="250" y="4"/>
                      <a:pt x="230"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63;p59">
                <a:extLst>
                  <a:ext uri="{FF2B5EF4-FFF2-40B4-BE49-F238E27FC236}">
                    <a16:creationId xmlns:a16="http://schemas.microsoft.com/office/drawing/2014/main" xmlns="" id="{CE61FCB9-4B14-9EAE-9F7C-D33748EFFE84}"/>
                  </a:ext>
                </a:extLst>
              </p:cNvPr>
              <p:cNvSpPr/>
              <p:nvPr/>
            </p:nvSpPr>
            <p:spPr>
              <a:xfrm>
                <a:off x="5343225" y="649550"/>
                <a:ext cx="45775" cy="68350"/>
              </a:xfrm>
              <a:custGeom>
                <a:avLst/>
                <a:gdLst/>
                <a:ahLst/>
                <a:cxnLst/>
                <a:rect l="l" t="t" r="r" b="b"/>
                <a:pathLst>
                  <a:path w="1831" h="2734" extrusionOk="0">
                    <a:moveTo>
                      <a:pt x="181" y="1"/>
                    </a:moveTo>
                    <a:cubicBezTo>
                      <a:pt x="85" y="1"/>
                      <a:pt x="1" y="94"/>
                      <a:pt x="43" y="206"/>
                    </a:cubicBezTo>
                    <a:lnTo>
                      <a:pt x="226" y="512"/>
                    </a:lnTo>
                    <a:lnTo>
                      <a:pt x="1529" y="2670"/>
                    </a:lnTo>
                    <a:cubicBezTo>
                      <a:pt x="1561" y="2715"/>
                      <a:pt x="1604" y="2733"/>
                      <a:pt x="1647" y="2733"/>
                    </a:cubicBezTo>
                    <a:cubicBezTo>
                      <a:pt x="1741" y="2733"/>
                      <a:pt x="1830" y="2640"/>
                      <a:pt x="1774" y="2528"/>
                    </a:cubicBezTo>
                    <a:lnTo>
                      <a:pt x="1591" y="2222"/>
                    </a:lnTo>
                    <a:lnTo>
                      <a:pt x="308" y="64"/>
                    </a:lnTo>
                    <a:cubicBezTo>
                      <a:pt x="270" y="19"/>
                      <a:pt x="224"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4;p59">
                <a:extLst>
                  <a:ext uri="{FF2B5EF4-FFF2-40B4-BE49-F238E27FC236}">
                    <a16:creationId xmlns:a16="http://schemas.microsoft.com/office/drawing/2014/main" xmlns="" id="{134F485B-F589-291F-66B2-F6AFFB51C51C}"/>
                  </a:ext>
                </a:extLst>
              </p:cNvPr>
              <p:cNvSpPr/>
              <p:nvPr/>
            </p:nvSpPr>
            <p:spPr>
              <a:xfrm>
                <a:off x="5676375" y="1206050"/>
                <a:ext cx="45775" cy="68250"/>
              </a:xfrm>
              <a:custGeom>
                <a:avLst/>
                <a:gdLst/>
                <a:ahLst/>
                <a:cxnLst/>
                <a:rect l="l" t="t" r="r" b="b"/>
                <a:pathLst>
                  <a:path w="1831" h="2730" extrusionOk="0">
                    <a:moveTo>
                      <a:pt x="184" y="0"/>
                    </a:moveTo>
                    <a:cubicBezTo>
                      <a:pt x="89" y="0"/>
                      <a:pt x="0" y="93"/>
                      <a:pt x="56" y="206"/>
                    </a:cubicBezTo>
                    <a:lnTo>
                      <a:pt x="240" y="511"/>
                    </a:lnTo>
                    <a:lnTo>
                      <a:pt x="1523" y="2670"/>
                    </a:lnTo>
                    <a:cubicBezTo>
                      <a:pt x="1552" y="2712"/>
                      <a:pt x="1593" y="2729"/>
                      <a:pt x="1633" y="2729"/>
                    </a:cubicBezTo>
                    <a:cubicBezTo>
                      <a:pt x="1731" y="2729"/>
                      <a:pt x="1831" y="2628"/>
                      <a:pt x="1787" y="2527"/>
                    </a:cubicBezTo>
                    <a:lnTo>
                      <a:pt x="1604" y="2222"/>
                    </a:lnTo>
                    <a:lnTo>
                      <a:pt x="301" y="63"/>
                    </a:lnTo>
                    <a:cubicBezTo>
                      <a:pt x="269" y="19"/>
                      <a:pt x="22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65;p59">
                <a:extLst>
                  <a:ext uri="{FF2B5EF4-FFF2-40B4-BE49-F238E27FC236}">
                    <a16:creationId xmlns:a16="http://schemas.microsoft.com/office/drawing/2014/main" xmlns="" id="{998B1CE3-B531-D787-BF1C-0E170EB5DE8D}"/>
                  </a:ext>
                </a:extLst>
              </p:cNvPr>
              <p:cNvSpPr/>
              <p:nvPr/>
            </p:nvSpPr>
            <p:spPr>
              <a:xfrm>
                <a:off x="5218150" y="1106525"/>
                <a:ext cx="71800" cy="44150"/>
              </a:xfrm>
              <a:custGeom>
                <a:avLst/>
                <a:gdLst/>
                <a:ahLst/>
                <a:cxnLst/>
                <a:rect l="l" t="t" r="r" b="b"/>
                <a:pathLst>
                  <a:path w="2872" h="1766" extrusionOk="0">
                    <a:moveTo>
                      <a:pt x="2661" y="1"/>
                    </a:moveTo>
                    <a:cubicBezTo>
                      <a:pt x="2642" y="1"/>
                      <a:pt x="2622" y="4"/>
                      <a:pt x="2602" y="12"/>
                    </a:cubicBezTo>
                    <a:lnTo>
                      <a:pt x="2296" y="195"/>
                    </a:lnTo>
                    <a:lnTo>
                      <a:pt x="138" y="1499"/>
                    </a:lnTo>
                    <a:lnTo>
                      <a:pt x="138" y="1478"/>
                    </a:lnTo>
                    <a:lnTo>
                      <a:pt x="138" y="1478"/>
                    </a:lnTo>
                    <a:cubicBezTo>
                      <a:pt x="0" y="1564"/>
                      <a:pt x="80" y="1766"/>
                      <a:pt x="219" y="1766"/>
                    </a:cubicBezTo>
                    <a:cubicBezTo>
                      <a:pt x="244" y="1766"/>
                      <a:pt x="272" y="1759"/>
                      <a:pt x="301" y="1743"/>
                    </a:cubicBezTo>
                    <a:lnTo>
                      <a:pt x="606" y="1560"/>
                    </a:lnTo>
                    <a:lnTo>
                      <a:pt x="2765" y="277"/>
                    </a:lnTo>
                    <a:cubicBezTo>
                      <a:pt x="2872" y="170"/>
                      <a:pt x="2792" y="1"/>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66;p59">
                <a:extLst>
                  <a:ext uri="{FF2B5EF4-FFF2-40B4-BE49-F238E27FC236}">
                    <a16:creationId xmlns:a16="http://schemas.microsoft.com/office/drawing/2014/main" xmlns="" id="{9B628D78-0FFA-E68B-F82D-5A8CFC309ADF}"/>
                  </a:ext>
                </a:extLst>
              </p:cNvPr>
              <p:cNvSpPr/>
              <p:nvPr/>
            </p:nvSpPr>
            <p:spPr>
              <a:xfrm>
                <a:off x="5774925" y="773550"/>
                <a:ext cx="71525" cy="43850"/>
              </a:xfrm>
              <a:custGeom>
                <a:avLst/>
                <a:gdLst/>
                <a:ahLst/>
                <a:cxnLst/>
                <a:rect l="l" t="t" r="r" b="b"/>
                <a:pathLst>
                  <a:path w="2861" h="1754" extrusionOk="0">
                    <a:moveTo>
                      <a:pt x="2664" y="1"/>
                    </a:moveTo>
                    <a:cubicBezTo>
                      <a:pt x="2647" y="1"/>
                      <a:pt x="2629" y="4"/>
                      <a:pt x="2611" y="12"/>
                    </a:cubicBezTo>
                    <a:lnTo>
                      <a:pt x="2305" y="195"/>
                    </a:lnTo>
                    <a:lnTo>
                      <a:pt x="126" y="1478"/>
                    </a:lnTo>
                    <a:cubicBezTo>
                      <a:pt x="0" y="1568"/>
                      <a:pt x="97" y="1753"/>
                      <a:pt x="233" y="1753"/>
                    </a:cubicBezTo>
                    <a:cubicBezTo>
                      <a:pt x="251" y="1753"/>
                      <a:pt x="270" y="1750"/>
                      <a:pt x="289" y="1743"/>
                    </a:cubicBezTo>
                    <a:lnTo>
                      <a:pt x="595" y="1560"/>
                    </a:lnTo>
                    <a:lnTo>
                      <a:pt x="2753" y="256"/>
                    </a:lnTo>
                    <a:cubicBezTo>
                      <a:pt x="2860" y="167"/>
                      <a:pt x="2780" y="1"/>
                      <a:pt x="2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7;p59">
                <a:extLst>
                  <a:ext uri="{FF2B5EF4-FFF2-40B4-BE49-F238E27FC236}">
                    <a16:creationId xmlns:a16="http://schemas.microsoft.com/office/drawing/2014/main" xmlns="" id="{6A530C7F-FA99-EC97-91B4-A41DE677EDE3}"/>
                  </a:ext>
                </a:extLst>
              </p:cNvPr>
              <p:cNvSpPr/>
              <p:nvPr/>
            </p:nvSpPr>
            <p:spPr>
              <a:xfrm>
                <a:off x="5517900" y="744050"/>
                <a:ext cx="29550" cy="221625"/>
              </a:xfrm>
              <a:custGeom>
                <a:avLst/>
                <a:gdLst/>
                <a:ahLst/>
                <a:cxnLst/>
                <a:rect l="l" t="t" r="r" b="b"/>
                <a:pathLst>
                  <a:path w="1182" h="8865" extrusionOk="0">
                    <a:moveTo>
                      <a:pt x="591" y="0"/>
                    </a:moveTo>
                    <a:cubicBezTo>
                      <a:pt x="296" y="0"/>
                      <a:pt x="0" y="194"/>
                      <a:pt x="0" y="581"/>
                    </a:cubicBezTo>
                    <a:lnTo>
                      <a:pt x="0" y="8299"/>
                    </a:lnTo>
                    <a:cubicBezTo>
                      <a:pt x="0" y="8676"/>
                      <a:pt x="296" y="8864"/>
                      <a:pt x="591" y="8864"/>
                    </a:cubicBezTo>
                    <a:cubicBezTo>
                      <a:pt x="886" y="8864"/>
                      <a:pt x="1182" y="8676"/>
                      <a:pt x="1182" y="8299"/>
                    </a:cubicBezTo>
                    <a:lnTo>
                      <a:pt x="1182" y="581"/>
                    </a:lnTo>
                    <a:cubicBezTo>
                      <a:pt x="1182" y="194"/>
                      <a:pt x="886" y="0"/>
                      <a:pt x="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8;p59">
                <a:extLst>
                  <a:ext uri="{FF2B5EF4-FFF2-40B4-BE49-F238E27FC236}">
                    <a16:creationId xmlns:a16="http://schemas.microsoft.com/office/drawing/2014/main" xmlns="" id="{6B140F9D-57BD-1D66-2B97-B7C912D707A6}"/>
                  </a:ext>
                </a:extLst>
              </p:cNvPr>
              <p:cNvSpPr/>
              <p:nvPr/>
            </p:nvSpPr>
            <p:spPr>
              <a:xfrm>
                <a:off x="5530850" y="954975"/>
                <a:ext cx="244550" cy="256550"/>
              </a:xfrm>
              <a:custGeom>
                <a:avLst/>
                <a:gdLst/>
                <a:ahLst/>
                <a:cxnLst/>
                <a:rect l="l" t="t" r="r" b="b"/>
                <a:pathLst>
                  <a:path w="9782" h="10262" extrusionOk="0">
                    <a:moveTo>
                      <a:pt x="445" y="0"/>
                    </a:moveTo>
                    <a:cubicBezTo>
                      <a:pt x="214" y="0"/>
                      <a:pt x="0" y="243"/>
                      <a:pt x="195" y="453"/>
                    </a:cubicBezTo>
                    <a:lnTo>
                      <a:pt x="3189" y="3711"/>
                    </a:lnTo>
                    <a:lnTo>
                      <a:pt x="7995" y="8945"/>
                    </a:lnTo>
                    <a:lnTo>
                      <a:pt x="9095" y="10167"/>
                    </a:lnTo>
                    <a:cubicBezTo>
                      <a:pt x="9156" y="10234"/>
                      <a:pt x="9235" y="10262"/>
                      <a:pt x="9313" y="10262"/>
                    </a:cubicBezTo>
                    <a:cubicBezTo>
                      <a:pt x="9547" y="10262"/>
                      <a:pt x="9782" y="10014"/>
                      <a:pt x="9584" y="9801"/>
                    </a:cubicBezTo>
                    <a:lnTo>
                      <a:pt x="9584" y="9801"/>
                    </a:lnTo>
                    <a:lnTo>
                      <a:pt x="9563" y="9821"/>
                    </a:lnTo>
                    <a:lnTo>
                      <a:pt x="6570" y="6542"/>
                    </a:lnTo>
                    <a:lnTo>
                      <a:pt x="1784" y="1308"/>
                    </a:lnTo>
                    <a:lnTo>
                      <a:pt x="684" y="107"/>
                    </a:lnTo>
                    <a:cubicBezTo>
                      <a:pt x="614" y="31"/>
                      <a:pt x="529" y="0"/>
                      <a:pt x="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9;p59">
                <a:extLst>
                  <a:ext uri="{FF2B5EF4-FFF2-40B4-BE49-F238E27FC236}">
                    <a16:creationId xmlns:a16="http://schemas.microsoft.com/office/drawing/2014/main" xmlns="" id="{D52F19D2-D213-C07E-BD44-D80D7B72C62B}"/>
                  </a:ext>
                </a:extLst>
              </p:cNvPr>
              <p:cNvSpPr/>
              <p:nvPr/>
            </p:nvSpPr>
            <p:spPr>
              <a:xfrm>
                <a:off x="5477175" y="917400"/>
                <a:ext cx="96750" cy="82475"/>
              </a:xfrm>
              <a:custGeom>
                <a:avLst/>
                <a:gdLst/>
                <a:ahLst/>
                <a:cxnLst/>
                <a:rect l="l" t="t" r="r" b="b"/>
                <a:pathLst>
                  <a:path w="3870" h="3299" extrusionOk="0">
                    <a:moveTo>
                      <a:pt x="2220" y="1"/>
                    </a:moveTo>
                    <a:cubicBezTo>
                      <a:pt x="754" y="1"/>
                      <a:pt x="0" y="1773"/>
                      <a:pt x="1039" y="2811"/>
                    </a:cubicBezTo>
                    <a:cubicBezTo>
                      <a:pt x="1382" y="3148"/>
                      <a:pt x="1800" y="3298"/>
                      <a:pt x="2208" y="3298"/>
                    </a:cubicBezTo>
                    <a:cubicBezTo>
                      <a:pt x="3060" y="3298"/>
                      <a:pt x="3870" y="2642"/>
                      <a:pt x="3870" y="1650"/>
                    </a:cubicBezTo>
                    <a:cubicBezTo>
                      <a:pt x="3870" y="734"/>
                      <a:pt x="3137" y="1"/>
                      <a:pt x="2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70;p59">
              <a:extLst>
                <a:ext uri="{FF2B5EF4-FFF2-40B4-BE49-F238E27FC236}">
                  <a16:creationId xmlns:a16="http://schemas.microsoft.com/office/drawing/2014/main" xmlns="" id="{147D0DD1-31A4-7260-7752-33B56AA5671B}"/>
                </a:ext>
              </a:extLst>
            </p:cNvPr>
            <p:cNvGrpSpPr/>
            <p:nvPr/>
          </p:nvGrpSpPr>
          <p:grpSpPr>
            <a:xfrm>
              <a:off x="5327316" y="2892261"/>
              <a:ext cx="1123711" cy="1186881"/>
              <a:chOff x="1327875" y="238125"/>
              <a:chExt cx="4935050" cy="5212475"/>
            </a:xfrm>
          </p:grpSpPr>
          <p:sp>
            <p:nvSpPr>
              <p:cNvPr id="20" name="Google Shape;1971;p59">
                <a:extLst>
                  <a:ext uri="{FF2B5EF4-FFF2-40B4-BE49-F238E27FC236}">
                    <a16:creationId xmlns:a16="http://schemas.microsoft.com/office/drawing/2014/main" xmlns="" id="{CA764473-D8F1-F7A7-D9F7-7B8A393AFC65}"/>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2;p59">
                <a:extLst>
                  <a:ext uri="{FF2B5EF4-FFF2-40B4-BE49-F238E27FC236}">
                    <a16:creationId xmlns:a16="http://schemas.microsoft.com/office/drawing/2014/main" xmlns="" id="{6B135CFC-4098-899B-5D1A-1FDA3EB013FE}"/>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3;p59">
                <a:extLst>
                  <a:ext uri="{FF2B5EF4-FFF2-40B4-BE49-F238E27FC236}">
                    <a16:creationId xmlns:a16="http://schemas.microsoft.com/office/drawing/2014/main" xmlns="" id="{19913C13-EC06-384F-C4BF-DE7AE13B3DD2}"/>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4;p59">
                <a:extLst>
                  <a:ext uri="{FF2B5EF4-FFF2-40B4-BE49-F238E27FC236}">
                    <a16:creationId xmlns:a16="http://schemas.microsoft.com/office/drawing/2014/main" xmlns="" id="{542E53E9-6870-76C6-7519-6E95319DC06F}"/>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5;p59">
                <a:extLst>
                  <a:ext uri="{FF2B5EF4-FFF2-40B4-BE49-F238E27FC236}">
                    <a16:creationId xmlns:a16="http://schemas.microsoft.com/office/drawing/2014/main" xmlns="" id="{EA01D61A-F668-7FDB-5015-AAC6EE13F31B}"/>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6;p59">
                <a:extLst>
                  <a:ext uri="{FF2B5EF4-FFF2-40B4-BE49-F238E27FC236}">
                    <a16:creationId xmlns:a16="http://schemas.microsoft.com/office/drawing/2014/main" xmlns="" id="{7A82414A-1B0F-7BD3-36D0-1E16F770893C}"/>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7;p59">
                <a:extLst>
                  <a:ext uri="{FF2B5EF4-FFF2-40B4-BE49-F238E27FC236}">
                    <a16:creationId xmlns:a16="http://schemas.microsoft.com/office/drawing/2014/main" xmlns="" id="{0BE6773B-8BD3-94E4-06B6-FF2D5A486885}"/>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78;p59">
                <a:extLst>
                  <a:ext uri="{FF2B5EF4-FFF2-40B4-BE49-F238E27FC236}">
                    <a16:creationId xmlns:a16="http://schemas.microsoft.com/office/drawing/2014/main" xmlns="" id="{D460BB42-20AB-3087-9423-D1722471316E}"/>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79;p59">
                <a:extLst>
                  <a:ext uri="{FF2B5EF4-FFF2-40B4-BE49-F238E27FC236}">
                    <a16:creationId xmlns:a16="http://schemas.microsoft.com/office/drawing/2014/main" xmlns="" id="{E7FBB194-9B68-1BCC-D771-1A60841043E9}"/>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0;p59">
                <a:extLst>
                  <a:ext uri="{FF2B5EF4-FFF2-40B4-BE49-F238E27FC236}">
                    <a16:creationId xmlns:a16="http://schemas.microsoft.com/office/drawing/2014/main" xmlns="" id="{6B26450D-0E4B-F784-235D-75481D3C3006}"/>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1;p59">
                <a:extLst>
                  <a:ext uri="{FF2B5EF4-FFF2-40B4-BE49-F238E27FC236}">
                    <a16:creationId xmlns:a16="http://schemas.microsoft.com/office/drawing/2014/main" xmlns="" id="{7568E29E-657D-0B18-4F2C-9AB7DF6ABD7D}"/>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2;p59">
                <a:extLst>
                  <a:ext uri="{FF2B5EF4-FFF2-40B4-BE49-F238E27FC236}">
                    <a16:creationId xmlns:a16="http://schemas.microsoft.com/office/drawing/2014/main" xmlns="" id="{EC4A0124-BD6F-461F-4C5A-92229D6CBF90}"/>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3;p59">
                <a:extLst>
                  <a:ext uri="{FF2B5EF4-FFF2-40B4-BE49-F238E27FC236}">
                    <a16:creationId xmlns:a16="http://schemas.microsoft.com/office/drawing/2014/main" xmlns="" id="{B19FAE60-4214-2574-A34C-670B6E0DD47E}"/>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4;p59">
                <a:extLst>
                  <a:ext uri="{FF2B5EF4-FFF2-40B4-BE49-F238E27FC236}">
                    <a16:creationId xmlns:a16="http://schemas.microsoft.com/office/drawing/2014/main" xmlns="" id="{3B5B1148-38F0-943E-A9B2-352E9B8F1673}"/>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5;p59">
                <a:extLst>
                  <a:ext uri="{FF2B5EF4-FFF2-40B4-BE49-F238E27FC236}">
                    <a16:creationId xmlns:a16="http://schemas.microsoft.com/office/drawing/2014/main" xmlns="" id="{4BC4A26D-E158-4FCF-E2BA-A37182970DA6}"/>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6;p59">
                <a:extLst>
                  <a:ext uri="{FF2B5EF4-FFF2-40B4-BE49-F238E27FC236}">
                    <a16:creationId xmlns:a16="http://schemas.microsoft.com/office/drawing/2014/main" xmlns="" id="{9350FE65-B245-7FF5-952A-AE32ACF7E370}"/>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7;p59">
                <a:extLst>
                  <a:ext uri="{FF2B5EF4-FFF2-40B4-BE49-F238E27FC236}">
                    <a16:creationId xmlns:a16="http://schemas.microsoft.com/office/drawing/2014/main" xmlns="" id="{E20A4B01-C5B9-74F5-04EF-DD3907EFB620}"/>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8;p59">
                <a:extLst>
                  <a:ext uri="{FF2B5EF4-FFF2-40B4-BE49-F238E27FC236}">
                    <a16:creationId xmlns:a16="http://schemas.microsoft.com/office/drawing/2014/main" xmlns="" id="{F9D772F1-3197-82F9-48DD-AE07EA45385F}"/>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9;p59">
                <a:extLst>
                  <a:ext uri="{FF2B5EF4-FFF2-40B4-BE49-F238E27FC236}">
                    <a16:creationId xmlns:a16="http://schemas.microsoft.com/office/drawing/2014/main" xmlns="" id="{2978DE50-45C0-4EBA-0081-6F7D350115D7}"/>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0;p59">
                <a:extLst>
                  <a:ext uri="{FF2B5EF4-FFF2-40B4-BE49-F238E27FC236}">
                    <a16:creationId xmlns:a16="http://schemas.microsoft.com/office/drawing/2014/main" xmlns="" id="{2C274CD0-FC83-AFF1-D4A2-44C2DCADF239}"/>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1;p59">
                <a:extLst>
                  <a:ext uri="{FF2B5EF4-FFF2-40B4-BE49-F238E27FC236}">
                    <a16:creationId xmlns:a16="http://schemas.microsoft.com/office/drawing/2014/main" xmlns="" id="{259590DA-E306-842B-79C9-AF53B18B593A}"/>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2;p59">
                <a:extLst>
                  <a:ext uri="{FF2B5EF4-FFF2-40B4-BE49-F238E27FC236}">
                    <a16:creationId xmlns:a16="http://schemas.microsoft.com/office/drawing/2014/main" xmlns="" id="{0CBEC6C4-C72A-1DE9-5F96-CCD85900C027}"/>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3;p59">
                <a:extLst>
                  <a:ext uri="{FF2B5EF4-FFF2-40B4-BE49-F238E27FC236}">
                    <a16:creationId xmlns:a16="http://schemas.microsoft.com/office/drawing/2014/main" xmlns="" id="{2C74A325-E73E-1368-1795-02CBAB0C73C8}"/>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4;p59">
                <a:extLst>
                  <a:ext uri="{FF2B5EF4-FFF2-40B4-BE49-F238E27FC236}">
                    <a16:creationId xmlns:a16="http://schemas.microsoft.com/office/drawing/2014/main" xmlns="" id="{0AD38311-7E94-045B-FD46-1F8FFA6053C6}"/>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5;p59">
                <a:extLst>
                  <a:ext uri="{FF2B5EF4-FFF2-40B4-BE49-F238E27FC236}">
                    <a16:creationId xmlns:a16="http://schemas.microsoft.com/office/drawing/2014/main" xmlns="" id="{3E101539-0FB5-0A70-8CEB-9EDDB8EB41A3}"/>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96;p59">
                <a:extLst>
                  <a:ext uri="{FF2B5EF4-FFF2-40B4-BE49-F238E27FC236}">
                    <a16:creationId xmlns:a16="http://schemas.microsoft.com/office/drawing/2014/main" xmlns="" id="{26E5E3E7-58E6-EB6B-A5C1-D2D08B5B4049}"/>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97;p59">
                <a:extLst>
                  <a:ext uri="{FF2B5EF4-FFF2-40B4-BE49-F238E27FC236}">
                    <a16:creationId xmlns:a16="http://schemas.microsoft.com/office/drawing/2014/main" xmlns="" id="{81E9B124-8106-D98B-FD87-87675B97675A}"/>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8;p59">
                <a:extLst>
                  <a:ext uri="{FF2B5EF4-FFF2-40B4-BE49-F238E27FC236}">
                    <a16:creationId xmlns:a16="http://schemas.microsoft.com/office/drawing/2014/main" xmlns="" id="{2E6D4418-C872-4F9F-AC1F-2E627EC42EE3}"/>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99;p59">
                <a:extLst>
                  <a:ext uri="{FF2B5EF4-FFF2-40B4-BE49-F238E27FC236}">
                    <a16:creationId xmlns:a16="http://schemas.microsoft.com/office/drawing/2014/main" xmlns="" id="{72D312F9-E6D3-914C-A4E1-32DCADD14A99}"/>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0;p59">
                <a:extLst>
                  <a:ext uri="{FF2B5EF4-FFF2-40B4-BE49-F238E27FC236}">
                    <a16:creationId xmlns:a16="http://schemas.microsoft.com/office/drawing/2014/main" xmlns="" id="{D9656F02-8664-A66C-C418-C4DC7E118DB7}"/>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1;p59">
                <a:extLst>
                  <a:ext uri="{FF2B5EF4-FFF2-40B4-BE49-F238E27FC236}">
                    <a16:creationId xmlns:a16="http://schemas.microsoft.com/office/drawing/2014/main" xmlns="" id="{5E79F336-C3B5-FCB0-BE1C-0A35A8A93685}"/>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002;p59">
              <a:extLst>
                <a:ext uri="{FF2B5EF4-FFF2-40B4-BE49-F238E27FC236}">
                  <a16:creationId xmlns:a16="http://schemas.microsoft.com/office/drawing/2014/main" xmlns="" id="{48564BA0-A21E-4E3A-D0E9-B0F16B378B9A}"/>
                </a:ext>
              </a:extLst>
            </p:cNvPr>
            <p:cNvGrpSpPr/>
            <p:nvPr/>
          </p:nvGrpSpPr>
          <p:grpSpPr>
            <a:xfrm>
              <a:off x="6699224" y="1217866"/>
              <a:ext cx="1532890" cy="1224504"/>
              <a:chOff x="6441030" y="815970"/>
              <a:chExt cx="2250279" cy="1797305"/>
            </a:xfrm>
          </p:grpSpPr>
          <p:sp>
            <p:nvSpPr>
              <p:cNvPr id="16" name="Google Shape;2003;p59">
                <a:extLst>
                  <a:ext uri="{FF2B5EF4-FFF2-40B4-BE49-F238E27FC236}">
                    <a16:creationId xmlns:a16="http://schemas.microsoft.com/office/drawing/2014/main" xmlns="" id="{6E03385B-D2B9-CC95-892C-3F2C8BE77CF9}"/>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4;p59">
                <a:extLst>
                  <a:ext uri="{FF2B5EF4-FFF2-40B4-BE49-F238E27FC236}">
                    <a16:creationId xmlns:a16="http://schemas.microsoft.com/office/drawing/2014/main" xmlns="" id="{997716E2-9A53-975D-9F51-CBB5F55BA59C}"/>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5;p59">
                <a:extLst>
                  <a:ext uri="{FF2B5EF4-FFF2-40B4-BE49-F238E27FC236}">
                    <a16:creationId xmlns:a16="http://schemas.microsoft.com/office/drawing/2014/main" xmlns="" id="{6E6821E8-99AB-1D35-1704-CC30BB0CACBB}"/>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6;p59">
                <a:extLst>
                  <a:ext uri="{FF2B5EF4-FFF2-40B4-BE49-F238E27FC236}">
                    <a16:creationId xmlns:a16="http://schemas.microsoft.com/office/drawing/2014/main" xmlns="" id="{D1082FA5-5259-5D38-AF83-3A46175339AE}"/>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007;p59">
              <a:extLst>
                <a:ext uri="{FF2B5EF4-FFF2-40B4-BE49-F238E27FC236}">
                  <a16:creationId xmlns:a16="http://schemas.microsoft.com/office/drawing/2014/main" xmlns="" id="{CC35B44C-0829-A431-F8B5-616F5C60E6BB}"/>
                </a:ext>
              </a:extLst>
            </p:cNvPr>
            <p:cNvSpPr/>
            <p:nvPr/>
          </p:nvSpPr>
          <p:spPr>
            <a:xfrm>
              <a:off x="5193250" y="12817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8;p59">
              <a:extLst>
                <a:ext uri="{FF2B5EF4-FFF2-40B4-BE49-F238E27FC236}">
                  <a16:creationId xmlns:a16="http://schemas.microsoft.com/office/drawing/2014/main" xmlns="" id="{7678911E-E911-BF1B-1E17-C523C930D28D}"/>
                </a:ext>
              </a:extLst>
            </p:cNvPr>
            <p:cNvSpPr/>
            <p:nvPr/>
          </p:nvSpPr>
          <p:spPr>
            <a:xfrm>
              <a:off x="7923750" y="27422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TextBox 76">
            <a:extLst>
              <a:ext uri="{FF2B5EF4-FFF2-40B4-BE49-F238E27FC236}">
                <a16:creationId xmlns:a16="http://schemas.microsoft.com/office/drawing/2014/main" xmlns="" id="{12A2D02C-5189-A359-C06B-7ED0D6B3F6AA}"/>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LUYỆN TẬP</a:t>
            </a:r>
          </a:p>
        </p:txBody>
      </p:sp>
      <p:sp>
        <p:nvSpPr>
          <p:cNvPr id="90" name="TextBox 77">
            <a:extLst>
              <a:ext uri="{FF2B5EF4-FFF2-40B4-BE49-F238E27FC236}">
                <a16:creationId xmlns:a16="http://schemas.microsoft.com/office/drawing/2014/main" xmlns="" id="{B446CB17-8601-83C0-05DC-59C78A31940D}"/>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err="1">
                <a:solidFill>
                  <a:srgbClr val="002060"/>
                </a:solidFill>
                <a:latin typeface="Times New Roman" panose="02020603050405020304" pitchFamily="18" charset="0"/>
                <a:cs typeface="Times New Roman" panose="02020603050405020304" pitchFamily="18" charset="0"/>
              </a:rPr>
              <a:t>Hoạt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động</a:t>
            </a:r>
            <a:r>
              <a:rPr lang="en-US" sz="4000" b="1" dirty="0">
                <a:solidFill>
                  <a:srgbClr val="002060"/>
                </a:solidFill>
                <a:latin typeface="Times New Roman" panose="02020603050405020304" pitchFamily="18" charset="0"/>
                <a:cs typeface="Times New Roman" panose="02020603050405020304" pitchFamily="18" charset="0"/>
              </a:rPr>
              <a:t> 3</a:t>
            </a:r>
          </a:p>
        </p:txBody>
      </p:sp>
      <p:cxnSp>
        <p:nvCxnSpPr>
          <p:cNvPr id="91" name="Google Shape;1279;p46">
            <a:extLst>
              <a:ext uri="{FF2B5EF4-FFF2-40B4-BE49-F238E27FC236}">
                <a16:creationId xmlns:a16="http://schemas.microsoft.com/office/drawing/2014/main" xmlns="" id="{0F27D831-02B1-EE14-AA8F-AE8B8C859DBB}"/>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24993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1533" cy="5143500"/>
          </a:xfrm>
          <a:prstGeom prst="rect">
            <a:avLst/>
          </a:prstGeom>
        </p:spPr>
      </p:pic>
      <p:sp>
        <p:nvSpPr>
          <p:cNvPr id="3" name="Rectangle 2"/>
          <p:cNvSpPr/>
          <p:nvPr/>
        </p:nvSpPr>
        <p:spPr>
          <a:xfrm>
            <a:off x="2138902" y="1879958"/>
            <a:ext cx="6288901" cy="1569660"/>
          </a:xfrm>
          <a:prstGeom prst="rect">
            <a:avLst/>
          </a:prstGeom>
        </p:spPr>
        <p:txBody>
          <a:bodyPr wrap="none">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Em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đồng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tính</a:t>
            </a:r>
            <a:r>
              <a:rPr lang="en-US" sz="3200" b="1" dirty="0" smtClean="0">
                <a:solidFill>
                  <a:schemeClr val="bg1"/>
                </a:solidFill>
                <a:latin typeface="Times New Roman" panose="02020603050405020304" pitchFamily="18" charset="0"/>
                <a:cs typeface="Times New Roman" panose="02020603050405020304" pitchFamily="18" charset="0"/>
              </a:rPr>
              <a:t> hay </a:t>
            </a:r>
            <a:r>
              <a:rPr lang="en-US" sz="3200" b="1" dirty="0" err="1" smtClean="0">
                <a:solidFill>
                  <a:schemeClr val="bg1"/>
                </a:solidFill>
                <a:latin typeface="Times New Roman" panose="02020603050405020304" pitchFamily="18" charset="0"/>
                <a:cs typeface="Times New Roman" panose="02020603050405020304" pitchFamily="18" charset="0"/>
              </a:rPr>
              <a:t>không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đồng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tình</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a:r>
              <a:rPr lang="en-US" sz="3200" b="1" dirty="0" err="1" smtClean="0">
                <a:solidFill>
                  <a:schemeClr val="bg1"/>
                </a:solidFill>
                <a:latin typeface="Times New Roman" panose="02020603050405020304" pitchFamily="18" charset="0"/>
                <a:cs typeface="Times New Roman" panose="02020603050405020304" pitchFamily="18" charset="0"/>
              </a:rPr>
              <a:t>Với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các</a:t>
            </a:r>
            <a:r>
              <a:rPr lang="en-US" sz="3200" b="1" dirty="0" smtClean="0">
                <a:solidFill>
                  <a:schemeClr val="bg1"/>
                </a:solidFill>
                <a:latin typeface="Times New Roman" panose="02020603050405020304" pitchFamily="18" charset="0"/>
                <a:cs typeface="Times New Roman" panose="02020603050405020304" pitchFamily="18" charset="0"/>
              </a:rPr>
              <a:t> ý </a:t>
            </a:r>
            <a:r>
              <a:rPr lang="en-US" sz="3200" b="1" dirty="0" err="1" smtClean="0">
                <a:solidFill>
                  <a:schemeClr val="bg1"/>
                </a:solidFill>
                <a:latin typeface="Times New Roman" panose="02020603050405020304" pitchFamily="18" charset="0"/>
                <a:cs typeface="Times New Roman" panose="02020603050405020304" pitchFamily="18" charset="0"/>
              </a:rPr>
              <a:t>kiến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sau</a:t>
            </a:r>
            <a:r>
              <a:rPr lang="en-US" sz="3200" b="1" dirty="0" smtClean="0">
                <a:solidFill>
                  <a:schemeClr val="bg1"/>
                </a:solidFill>
                <a:latin typeface="Times New Roman" panose="02020603050405020304" pitchFamily="18" charset="0"/>
                <a:cs typeface="Times New Roman" panose="02020603050405020304" pitchFamily="18" charset="0"/>
              </a:rPr>
              <a:t>?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a:r>
              <a:rPr lang="en-US" sz="3200" b="1" dirty="0" err="1" smtClean="0">
                <a:solidFill>
                  <a:schemeClr val="bg1"/>
                </a:solidFill>
                <a:latin typeface="Times New Roman" panose="02020603050405020304" pitchFamily="18" charset="0"/>
                <a:cs typeface="Times New Roman" panose="02020603050405020304" pitchFamily="18" charset="0"/>
              </a:rPr>
              <a:t>Vì</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sao</a:t>
            </a:r>
            <a:r>
              <a:rPr lang="en-US" sz="3200" b="1" dirty="0" smtClean="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59617" y="223732"/>
            <a:ext cx="2771913" cy="769441"/>
          </a:xfrm>
          <a:prstGeom prst="rect">
            <a:avLst/>
          </a:prstGeom>
        </p:spPr>
        <p:txBody>
          <a:bodyPr wrap="none">
            <a:spAutoFit/>
          </a:bodyPr>
          <a:lstStyle/>
          <a:p>
            <a:r>
              <a:rPr lang="en-US" sz="4400" b="1" dirty="0" err="1">
                <a:solidFill>
                  <a:srgbClr val="0070C0"/>
                </a:solidFill>
                <a:latin typeface="Times New Roman" panose="02020603050405020304" pitchFamily="18" charset="0"/>
                <a:cs typeface="Times New Roman" panose="02020603050405020304" pitchFamily="18" charset="0"/>
              </a:rPr>
              <a:t>Bài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tập</a:t>
            </a:r>
            <a:r>
              <a:rPr lang="en-US" sz="4400" b="1" dirty="0">
                <a:solidFill>
                  <a:srgbClr val="0070C0"/>
                </a:solidFill>
                <a:latin typeface="Times New Roman" panose="02020603050405020304" pitchFamily="18" charset="0"/>
                <a:cs typeface="Times New Roman" panose="02020603050405020304" pitchFamily="18" charset="0"/>
              </a:rPr>
              <a:t> 1.  </a:t>
            </a: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350;p6"/>
          <p:cNvSpPr txBox="1"/>
          <p:nvPr/>
        </p:nvSpPr>
        <p:spPr>
          <a:xfrm>
            <a:off x="1804056" y="3868256"/>
            <a:ext cx="695859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dirty="0" err="1" smtClean="0">
                <a:solidFill>
                  <a:srgbClr val="002060"/>
                </a:solidFill>
                <a:latin typeface="Bauhaus 93" panose="04030905020B02020C02" pitchFamily="82" charset="0"/>
              </a:rPr>
              <a:t>Hoạt</a:t>
            </a:r>
            <a:r>
              <a:rPr lang="en-US" sz="4800" b="1" dirty="0" smtClean="0">
                <a:solidFill>
                  <a:srgbClr val="002060"/>
                </a:solidFill>
                <a:latin typeface="Bauhaus 93" panose="04030905020B02020C02" pitchFamily="82" charset="0"/>
              </a:rPr>
              <a:t> </a:t>
            </a:r>
            <a:r>
              <a:rPr lang="en-US" sz="4800" b="1" dirty="0" err="1" smtClean="0">
                <a:solidFill>
                  <a:srgbClr val="002060"/>
                </a:solidFill>
                <a:latin typeface="Bauhaus 93" panose="04030905020B02020C02" pitchFamily="82" charset="0"/>
              </a:rPr>
              <a:t>động</a:t>
            </a:r>
            <a:r>
              <a:rPr lang="en-US" sz="4800" b="1" dirty="0" smtClean="0">
                <a:solidFill>
                  <a:srgbClr val="002060"/>
                </a:solidFill>
                <a:latin typeface="Bauhaus 93" panose="04030905020B02020C02" pitchFamily="82" charset="0"/>
              </a:rPr>
              <a:t> </a:t>
            </a:r>
            <a:r>
              <a:rPr lang="en-US" sz="4800" b="1" dirty="0" err="1" smtClean="0">
                <a:solidFill>
                  <a:srgbClr val="002060"/>
                </a:solidFill>
                <a:latin typeface="Bauhaus 93" panose="04030905020B02020C02" pitchFamily="82" charset="0"/>
              </a:rPr>
              <a:t>cặp</a:t>
            </a:r>
            <a:r>
              <a:rPr lang="en-US" sz="4800" b="1" dirty="0" smtClean="0">
                <a:solidFill>
                  <a:srgbClr val="002060"/>
                </a:solidFill>
                <a:latin typeface="Bauhaus 93" panose="04030905020B02020C02" pitchFamily="82" charset="0"/>
              </a:rPr>
              <a:t> </a:t>
            </a:r>
            <a:r>
              <a:rPr lang="en-US" sz="4800" b="1" dirty="0" err="1" smtClean="0">
                <a:solidFill>
                  <a:srgbClr val="002060"/>
                </a:solidFill>
                <a:latin typeface="Bauhaus 93" panose="04030905020B02020C02" pitchFamily="82" charset="0"/>
              </a:rPr>
              <a:t>đôi</a:t>
            </a:r>
            <a:endParaRPr sz="1050" dirty="0">
              <a:solidFill>
                <a:srgbClr val="002060"/>
              </a:solidFill>
              <a:latin typeface="Bauhaus 93" panose="04030905020B02020C02" pitchFamily="82" charset="0"/>
            </a:endParaRPr>
          </a:p>
        </p:txBody>
      </p:sp>
    </p:spTree>
    <p:extLst>
      <p:ext uri="{BB962C8B-B14F-4D97-AF65-F5344CB8AC3E}">
        <p14:creationId xmlns:p14="http://schemas.microsoft.com/office/powerpoint/2010/main" val="1795632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1012232"/>
              </p:ext>
            </p:extLst>
          </p:nvPr>
        </p:nvGraphicFramePr>
        <p:xfrm>
          <a:off x="88105" y="106712"/>
          <a:ext cx="9055895" cy="4893047"/>
        </p:xfrm>
        <a:graphic>
          <a:graphicData uri="http://schemas.openxmlformats.org/drawingml/2006/table">
            <a:tbl>
              <a:tblPr firstRow="1" bandRow="1">
                <a:tableStyleId>{5C22544A-7EE6-4342-B048-85BDC9FD1C3A}</a:tableStyleId>
              </a:tblPr>
              <a:tblGrid>
                <a:gridCol w="6415437"/>
                <a:gridCol w="1058238"/>
                <a:gridCol w="1582220"/>
              </a:tblGrid>
              <a:tr h="472354">
                <a:tc>
                  <a:txBody>
                    <a:bodyPr/>
                    <a:lstStyle/>
                    <a:p>
                      <a:pPr algn="ctr"/>
                      <a:r>
                        <a:rPr lang="en-US" sz="3600" dirty="0" err="1" smtClean="0">
                          <a:latin typeface="Times New Roman" panose="02020603050405020304" pitchFamily="18" charset="0"/>
                          <a:cs typeface="Times New Roman" panose="02020603050405020304" pitchFamily="18" charset="0"/>
                        </a:rPr>
                        <a:t>Câu</a:t>
                      </a:r>
                      <a:endParaRPr lang="en-US" sz="36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err="1" smtClean="0">
                          <a:latin typeface="Times New Roman" panose="02020603050405020304" pitchFamily="18" charset="0"/>
                          <a:cs typeface="Times New Roman" panose="02020603050405020304" pitchFamily="18" charset="0"/>
                        </a:rPr>
                        <a:t>Đồng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tình</a:t>
                      </a:r>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err="1" smtClean="0">
                          <a:latin typeface="Times New Roman" panose="02020603050405020304" pitchFamily="18" charset="0"/>
                          <a:cs typeface="Times New Roman" panose="02020603050405020304" pitchFamily="18" charset="0"/>
                        </a:rPr>
                        <a:t>Không</a:t>
                      </a:r>
                      <a:r>
                        <a:rPr lang="en-US" sz="2100" baseline="0" dirty="0" smtClean="0">
                          <a:latin typeface="Times New Roman" panose="02020603050405020304" pitchFamily="18" charset="0"/>
                          <a:cs typeface="Times New Roman" panose="02020603050405020304" pitchFamily="18" charset="0"/>
                        </a:rPr>
                        <a:t> </a:t>
                      </a:r>
                    </a:p>
                    <a:p>
                      <a:pPr algn="ctr"/>
                      <a:r>
                        <a:rPr lang="en-US" sz="2100" baseline="0" dirty="0" err="1" smtClean="0">
                          <a:latin typeface="Times New Roman" panose="02020603050405020304" pitchFamily="18" charset="0"/>
                          <a:cs typeface="Times New Roman" panose="02020603050405020304" pitchFamily="18" charset="0"/>
                        </a:rPr>
                        <a:t>Đồng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tình</a:t>
                      </a:r>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3638">
                <a:tc>
                  <a:txBody>
                    <a:bodyPr/>
                    <a:lstStyle/>
                    <a:p>
                      <a:pPr algn="just">
                        <a:lnSpc>
                          <a:spcPct val="107000"/>
                        </a:lnSpc>
                        <a:spcAft>
                          <a:spcPts val="0"/>
                        </a:spcAft>
                      </a:pPr>
                      <a:r>
                        <a:rPr lang="vi-VN" sz="2100" dirty="0" smtClean="0">
                          <a:effectLst/>
                          <a:latin typeface="Times New Roman" panose="02020603050405020304" pitchFamily="18" charset="0"/>
                          <a:ea typeface="Calibri" panose="020F0502020204030204" pitchFamily="34" charset="0"/>
                          <a:cs typeface="Times New Roman" panose="02020603050405020304" pitchFamily="18" charset="0"/>
                        </a:rPr>
                        <a:t>a) Học sinh (dưới 18 tuổi) không có quyền tự do kinh doanh.</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1384">
                <a:tc>
                  <a:txBody>
                    <a:bodyPr/>
                    <a:lstStyle/>
                    <a:p>
                      <a:pPr algn="just">
                        <a:lnSpc>
                          <a:spcPct val="107000"/>
                        </a:lnSpc>
                        <a:spcAft>
                          <a:spcPts val="0"/>
                        </a:spcAft>
                      </a:pP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Hành</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vi</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quy</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pháp</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tự</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kinh</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doanh</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tệ</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nạn</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xã</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80836">
                <a:tc>
                  <a:txBody>
                    <a:bodyPr/>
                    <a:lstStyle/>
                    <a:p>
                      <a:pPr algn="just">
                        <a:lnSpc>
                          <a:spcPct val="107000"/>
                        </a:lnSpc>
                        <a:spcAft>
                          <a:spcPts val="0"/>
                        </a:spcAft>
                      </a:pPr>
                      <a:r>
                        <a:rPr lang="vi-VN" sz="2100" dirty="0" smtClean="0">
                          <a:effectLst/>
                          <a:latin typeface="Times New Roman" panose="02020603050405020304" pitchFamily="18" charset="0"/>
                          <a:ea typeface="Calibri" panose="020F0502020204030204" pitchFamily="34" charset="0"/>
                          <a:cs typeface="Times New Roman" panose="02020603050405020304" pitchFamily="18" charset="0"/>
                        </a:rPr>
                        <a:t>c) Chỉ những người có nộp thuế mới phải thực hiện trách nhiệm của công dân về nghĩa vụ nộp thuế.</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39740">
                <a:tc>
                  <a:txBody>
                    <a:bodyPr/>
                    <a:lstStyle/>
                    <a:p>
                      <a:pPr algn="just">
                        <a:lnSpc>
                          <a:spcPct val="107000"/>
                        </a:lnSpc>
                        <a:spcAft>
                          <a:spcPts val="0"/>
                        </a:spcAft>
                      </a:pPr>
                      <a:r>
                        <a:rPr lang="vi-VN" sz="2100" dirty="0" smtClean="0">
                          <a:effectLst/>
                          <a:latin typeface="Times New Roman" panose="02020603050405020304" pitchFamily="18" charset="0"/>
                          <a:ea typeface="Calibri" panose="020F0502020204030204" pitchFamily="34" charset="0"/>
                          <a:cs typeface="Times New Roman" panose="02020603050405020304" pitchFamily="18" charset="0"/>
                        </a:rPr>
                        <a:t>d) Mọi người có quyền tự do kinh doanh tất cả các ngành, nghề theo sở thích của bản thân.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5862">
                <a:tc>
                  <a:txBody>
                    <a:bodyPr/>
                    <a:lstStyle/>
                    <a:p>
                      <a:pPr algn="just">
                        <a:lnSpc>
                          <a:spcPct val="107000"/>
                        </a:lnSpc>
                        <a:spcAft>
                          <a:spcPts val="0"/>
                        </a:spcAft>
                      </a:pPr>
                      <a:r>
                        <a:rPr lang="vi-VN" sz="2100" dirty="0" smtClean="0">
                          <a:effectLst/>
                          <a:latin typeface="Times New Roman" panose="02020603050405020304" pitchFamily="18" charset="0"/>
                          <a:ea typeface="Calibri" panose="020F0502020204030204" pitchFamily="34" charset="0"/>
                          <a:cs typeface="Times New Roman" panose="02020603050405020304" pitchFamily="18" charset="0"/>
                        </a:rPr>
                        <a:t>e) Mọi người phải khai thuế chính xác, trung thực, nếu không sẽ phải chịu trách nhiệm theo quy định của pháp luật.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7975906" y="2140461"/>
            <a:ext cx="569388" cy="1015663"/>
          </a:xfrm>
          <a:prstGeom prst="rect">
            <a:avLst/>
          </a:prstGeom>
          <a:noFill/>
        </p:spPr>
        <p:txBody>
          <a:bodyPr wrap="none">
            <a:spAutoFit/>
          </a:bodyPr>
          <a:lstStyle/>
          <a:p>
            <a:pPr algn="ctr">
              <a:defRPr/>
            </a:pPr>
            <a:r>
              <a:rPr lang="en-US" sz="6000" dirty="0">
                <a:ln w="0"/>
                <a:solidFill>
                  <a:srgbClr val="FF0000"/>
                </a:solidFill>
                <a:effectLst>
                  <a:outerShdw blurRad="38100" dist="19050" dir="2700000" algn="tl" rotWithShape="0">
                    <a:schemeClr val="dk1">
                      <a:alpha val="40000"/>
                    </a:schemeClr>
                  </a:outerShdw>
                </a:effectLst>
              </a:rPr>
              <a:t>x</a:t>
            </a:r>
          </a:p>
        </p:txBody>
      </p:sp>
      <p:sp>
        <p:nvSpPr>
          <p:cNvPr id="10" name="Rectangle 9"/>
          <p:cNvSpPr/>
          <p:nvPr/>
        </p:nvSpPr>
        <p:spPr>
          <a:xfrm>
            <a:off x="6702556" y="1410034"/>
            <a:ext cx="569388" cy="1015663"/>
          </a:xfrm>
          <a:prstGeom prst="rect">
            <a:avLst/>
          </a:prstGeom>
          <a:noFill/>
        </p:spPr>
        <p:txBody>
          <a:bodyPr wrap="none">
            <a:spAutoFit/>
          </a:bodyPr>
          <a:lstStyle/>
          <a:p>
            <a:pPr algn="ctr">
              <a:defRPr/>
            </a:pPr>
            <a:r>
              <a:rPr lang="en-US" sz="6000" dirty="0">
                <a:ln w="0"/>
                <a:solidFill>
                  <a:srgbClr val="0000CC"/>
                </a:solidFill>
                <a:effectLst>
                  <a:outerShdw blurRad="38100" dist="19050" dir="2700000" algn="tl" rotWithShape="0">
                    <a:schemeClr val="dk1">
                      <a:alpha val="40000"/>
                    </a:schemeClr>
                  </a:outerShdw>
                </a:effectLst>
              </a:rPr>
              <a:t>x</a:t>
            </a:r>
          </a:p>
        </p:txBody>
      </p:sp>
      <p:sp>
        <p:nvSpPr>
          <p:cNvPr id="11" name="Rectangle 10"/>
          <p:cNvSpPr/>
          <p:nvPr/>
        </p:nvSpPr>
        <p:spPr>
          <a:xfrm>
            <a:off x="7956760" y="600371"/>
            <a:ext cx="588534" cy="1015663"/>
          </a:xfrm>
          <a:prstGeom prst="rect">
            <a:avLst/>
          </a:prstGeom>
          <a:noFill/>
        </p:spPr>
        <p:txBody>
          <a:bodyPr wrap="square">
            <a:spAutoFit/>
          </a:bodyPr>
          <a:lstStyle/>
          <a:p>
            <a:pPr algn="ctr">
              <a:defRPr/>
            </a:pPr>
            <a:r>
              <a:rPr lang="en-US" sz="6000" dirty="0">
                <a:ln w="0"/>
                <a:solidFill>
                  <a:srgbClr val="FF0000"/>
                </a:solidFill>
                <a:effectLst>
                  <a:outerShdw blurRad="38100" dist="19050" dir="2700000" algn="tl" rotWithShape="0">
                    <a:schemeClr val="dk1">
                      <a:alpha val="40000"/>
                    </a:schemeClr>
                  </a:outerShdw>
                </a:effectLst>
              </a:rPr>
              <a:t>x</a:t>
            </a:r>
          </a:p>
        </p:txBody>
      </p:sp>
      <p:sp>
        <p:nvSpPr>
          <p:cNvPr id="12" name="Rectangle 11"/>
          <p:cNvSpPr/>
          <p:nvPr/>
        </p:nvSpPr>
        <p:spPr>
          <a:xfrm>
            <a:off x="7999614" y="2996135"/>
            <a:ext cx="569388" cy="1015663"/>
          </a:xfrm>
          <a:prstGeom prst="rect">
            <a:avLst/>
          </a:prstGeom>
          <a:noFill/>
        </p:spPr>
        <p:txBody>
          <a:bodyPr wrap="none">
            <a:spAutoFit/>
          </a:bodyPr>
          <a:lstStyle/>
          <a:p>
            <a:pPr algn="ctr">
              <a:defRPr/>
            </a:pPr>
            <a:r>
              <a:rPr lang="en-US" sz="6000" dirty="0">
                <a:ln w="0"/>
                <a:solidFill>
                  <a:srgbClr val="FF0000"/>
                </a:solidFill>
                <a:effectLst>
                  <a:outerShdw blurRad="38100" dist="19050" dir="2700000" algn="tl" rotWithShape="0">
                    <a:schemeClr val="dk1">
                      <a:alpha val="40000"/>
                    </a:schemeClr>
                  </a:outerShdw>
                </a:effectLst>
              </a:rPr>
              <a:t>x</a:t>
            </a:r>
          </a:p>
        </p:txBody>
      </p:sp>
      <p:sp>
        <p:nvSpPr>
          <p:cNvPr id="8" name="Rectangle 7"/>
          <p:cNvSpPr/>
          <p:nvPr/>
        </p:nvSpPr>
        <p:spPr>
          <a:xfrm>
            <a:off x="6774475" y="3916928"/>
            <a:ext cx="569388" cy="1015663"/>
          </a:xfrm>
          <a:prstGeom prst="rect">
            <a:avLst/>
          </a:prstGeom>
          <a:noFill/>
        </p:spPr>
        <p:txBody>
          <a:bodyPr wrap="none">
            <a:spAutoFit/>
          </a:bodyPr>
          <a:lstStyle/>
          <a:p>
            <a:pPr algn="ctr">
              <a:defRPr/>
            </a:pPr>
            <a:r>
              <a:rPr lang="en-US" sz="6000" dirty="0">
                <a:ln w="0"/>
                <a:solidFill>
                  <a:srgbClr val="0000CC"/>
                </a:solidFill>
                <a:effectLst>
                  <a:outerShdw blurRad="38100" dist="19050" dir="2700000" algn="tl" rotWithShape="0">
                    <a:schemeClr val="dk1">
                      <a:alpha val="40000"/>
                    </a:schemeClr>
                  </a:outerShdw>
                </a:effectLst>
              </a:rPr>
              <a:t>x</a:t>
            </a:r>
          </a:p>
        </p:txBody>
      </p:sp>
    </p:spTree>
    <p:extLst>
      <p:ext uri="{BB962C8B-B14F-4D97-AF65-F5344CB8AC3E}">
        <p14:creationId xmlns:p14="http://schemas.microsoft.com/office/powerpoint/2010/main" val="24565762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1533" cy="5143500"/>
          </a:xfrm>
          <a:prstGeom prst="rect">
            <a:avLst/>
          </a:prstGeom>
        </p:spPr>
      </p:pic>
      <p:sp>
        <p:nvSpPr>
          <p:cNvPr id="4" name="Rectangle 3"/>
          <p:cNvSpPr/>
          <p:nvPr/>
        </p:nvSpPr>
        <p:spPr>
          <a:xfrm>
            <a:off x="1768198" y="170538"/>
            <a:ext cx="5985934" cy="769441"/>
          </a:xfrm>
          <a:prstGeom prst="rect">
            <a:avLst/>
          </a:prstGeom>
        </p:spPr>
        <p:txBody>
          <a:bodyPr wrap="none">
            <a:spAutoFit/>
          </a:bodyPr>
          <a:lstStyle/>
          <a:p>
            <a:r>
              <a:rPr lang="en-US" sz="4400" b="1" dirty="0" err="1">
                <a:solidFill>
                  <a:srgbClr val="0070C0"/>
                </a:solidFill>
                <a:latin typeface="Times New Roman" panose="02020603050405020304" pitchFamily="18" charset="0"/>
                <a:cs typeface="Times New Roman" panose="02020603050405020304" pitchFamily="18" charset="0"/>
              </a:rPr>
              <a:t>Bài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tập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smtClean="0">
                <a:solidFill>
                  <a:srgbClr val="0070C0"/>
                </a:solidFill>
                <a:latin typeface="Times New Roman" panose="02020603050405020304" pitchFamily="18" charset="0"/>
                <a:cs typeface="Times New Roman" panose="02020603050405020304" pitchFamily="18" charset="0"/>
              </a:rPr>
              <a:t>2/ </a:t>
            </a:r>
            <a:r>
              <a:rPr lang="en-US" sz="4400" b="1" dirty="0" err="1" smtClean="0">
                <a:solidFill>
                  <a:srgbClr val="0070C0"/>
                </a:solidFill>
                <a:latin typeface="Times New Roman" panose="02020603050405020304" pitchFamily="18" charset="0"/>
                <a:cs typeface="Times New Roman" panose="02020603050405020304" pitchFamily="18" charset="0"/>
              </a:rPr>
              <a:t>Trang</a:t>
            </a:r>
            <a:r>
              <a:rPr lang="en-US" sz="4400" b="1" dirty="0" smtClean="0">
                <a:solidFill>
                  <a:srgbClr val="0070C0"/>
                </a:solidFill>
                <a:latin typeface="Times New Roman" panose="02020603050405020304" pitchFamily="18" charset="0"/>
                <a:cs typeface="Times New Roman" panose="02020603050405020304" pitchFamily="18" charset="0"/>
              </a:rPr>
              <a:t> 53, 54  </a:t>
            </a:r>
            <a:endParaRPr lang="en-US" sz="4400" b="1" dirty="0">
              <a:solidFill>
                <a:srgbClr val="0070C0"/>
              </a:solidFill>
              <a:latin typeface="Times New Roman" panose="02020603050405020304" pitchFamily="18" charset="0"/>
              <a:cs typeface="Times New Roman" panose="02020603050405020304" pitchFamily="18" charset="0"/>
            </a:endParaRP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350;p6"/>
          <p:cNvSpPr txBox="1"/>
          <p:nvPr/>
        </p:nvSpPr>
        <p:spPr>
          <a:xfrm>
            <a:off x="1711690" y="2049255"/>
            <a:ext cx="695859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dirty="0" err="1" smtClean="0">
                <a:solidFill>
                  <a:srgbClr val="002060"/>
                </a:solidFill>
                <a:latin typeface="Bauhaus 93" panose="04030905020B02020C02" pitchFamily="82" charset="0"/>
              </a:rPr>
              <a:t>Hoạt</a:t>
            </a:r>
            <a:r>
              <a:rPr lang="en-US" sz="4800" b="1" dirty="0" smtClean="0">
                <a:solidFill>
                  <a:srgbClr val="002060"/>
                </a:solidFill>
                <a:latin typeface="Bauhaus 93" panose="04030905020B02020C02" pitchFamily="82" charset="0"/>
              </a:rPr>
              <a:t> </a:t>
            </a:r>
            <a:r>
              <a:rPr lang="en-US" sz="4800" b="1" dirty="0" err="1" smtClean="0">
                <a:solidFill>
                  <a:srgbClr val="002060"/>
                </a:solidFill>
                <a:latin typeface="Bauhaus 93" panose="04030905020B02020C02" pitchFamily="82" charset="0"/>
              </a:rPr>
              <a:t>động</a:t>
            </a:r>
            <a:r>
              <a:rPr lang="en-US" sz="4800" b="1" dirty="0" smtClean="0">
                <a:solidFill>
                  <a:srgbClr val="002060"/>
                </a:solidFill>
                <a:latin typeface="Bauhaus 93" panose="04030905020B02020C02" pitchFamily="82" charset="0"/>
              </a:rPr>
              <a:t> </a:t>
            </a:r>
            <a:r>
              <a:rPr lang="en-US" sz="4800" b="1" dirty="0" err="1" smtClean="0">
                <a:solidFill>
                  <a:srgbClr val="002060"/>
                </a:solidFill>
                <a:latin typeface="Bauhaus 93" panose="04030905020B02020C02" pitchFamily="82" charset="0"/>
              </a:rPr>
              <a:t>theo</a:t>
            </a:r>
            <a:r>
              <a:rPr lang="en-US" sz="4800" b="1" dirty="0" smtClean="0">
                <a:solidFill>
                  <a:srgbClr val="002060"/>
                </a:solidFill>
                <a:latin typeface="Bauhaus 93" panose="04030905020B02020C02" pitchFamily="82" charset="0"/>
              </a:rPr>
              <a:t> </a:t>
            </a:r>
            <a:r>
              <a:rPr lang="en-US" sz="4800" b="1" dirty="0" err="1" smtClean="0">
                <a:solidFill>
                  <a:srgbClr val="002060"/>
                </a:solidFill>
                <a:latin typeface="Bauhaus 93" panose="04030905020B02020C02" pitchFamily="82" charset="0"/>
              </a:rPr>
              <a:t>bàn</a:t>
            </a:r>
            <a:endParaRPr sz="1050" dirty="0">
              <a:solidFill>
                <a:srgbClr val="002060"/>
              </a:solidFill>
              <a:latin typeface="Bauhaus 93" panose="04030905020B02020C02" pitchFamily="8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894" y="3290199"/>
            <a:ext cx="3135781" cy="1924074"/>
          </a:xfrm>
          <a:prstGeom prst="rect">
            <a:avLst/>
          </a:prstGeom>
          <a:ln>
            <a:noFill/>
          </a:ln>
          <a:effectLst>
            <a:softEdge rad="112500"/>
          </a:effectLst>
        </p:spPr>
      </p:pic>
    </p:spTree>
    <p:extLst>
      <p:ext uri="{BB962C8B-B14F-4D97-AF65-F5344CB8AC3E}">
        <p14:creationId xmlns:p14="http://schemas.microsoft.com/office/powerpoint/2010/main" val="1328223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35" y="-102742"/>
            <a:ext cx="9493322" cy="5342562"/>
          </a:xfrm>
          <a:prstGeom prst="rect">
            <a:avLst/>
          </a:prstGeom>
        </p:spPr>
      </p:pic>
      <p:sp>
        <p:nvSpPr>
          <p:cNvPr id="3" name="Rectangle 2"/>
          <p:cNvSpPr/>
          <p:nvPr/>
        </p:nvSpPr>
        <p:spPr>
          <a:xfrm>
            <a:off x="4677311" y="3604876"/>
            <a:ext cx="4363948" cy="1569660"/>
          </a:xfrm>
          <a:prstGeom prst="rect">
            <a:avLst/>
          </a:prstGeom>
        </p:spPr>
        <p:txBody>
          <a:bodyPr wrap="square">
            <a:spAutoFit/>
          </a:bodyPr>
          <a:lstStyle/>
          <a:p>
            <a:pPr algn="just"/>
            <a:r>
              <a:rPr lang="vi-VN" sz="2400" dirty="0" smtClean="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 Chị G sản xuất, buôn bán nhiều loại thuốc chữa bệnh dù chưa được cơ quan chức năng kiểm nghiệm, cấp phép.</a:t>
            </a:r>
          </a:p>
        </p:txBody>
      </p:sp>
      <p:sp>
        <p:nvSpPr>
          <p:cNvPr id="4" name="Rectangle 3"/>
          <p:cNvSpPr/>
          <p:nvPr/>
        </p:nvSpPr>
        <p:spPr>
          <a:xfrm>
            <a:off x="115585" y="157956"/>
            <a:ext cx="4363948"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a) Ông M thành lập công ty tài chính nhưng lại tuyển dụng nhiều nhân viên để thực hiện các hoạt động đòi nợ thuê.</a:t>
            </a:r>
            <a:endParaRPr lang="vi-VN"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687585" y="157956"/>
            <a:ext cx="4363948" cy="1569660"/>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 Giám đốc doanh nghiệp A chỉ đạo nhân viên mua hoá đơn nâng khống chi phí đầu vào để giảm tiền thuế thu nhập phải đóng.</a:t>
            </a:r>
          </a:p>
        </p:txBody>
      </p:sp>
      <p:sp>
        <p:nvSpPr>
          <p:cNvPr id="8" name="Rectangle 7"/>
          <p:cNvSpPr/>
          <p:nvPr/>
        </p:nvSpPr>
        <p:spPr>
          <a:xfrm>
            <a:off x="69351" y="2153040"/>
            <a:ext cx="436394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p:txBody>
      </p:sp>
      <p:sp>
        <p:nvSpPr>
          <p:cNvPr id="9" name="Rectangle 8"/>
          <p:cNvSpPr/>
          <p:nvPr/>
        </p:nvSpPr>
        <p:spPr>
          <a:xfrm>
            <a:off x="4687585" y="2153040"/>
            <a:ext cx="4363948"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d) Anh T nhờ người thân đứng tên để chia nhỏ doanh thu bán hàng nhằm nộp thuế ít hơn.</a:t>
            </a:r>
            <a:endParaRPr lang="vi-VN"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112651" y="3883845"/>
            <a:ext cx="4086910"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e) Giám đốc C tìm cách trì hoãn việc nộp thuế của doanh nghiệp mình.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218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F7C2511-692B-21F9-BCDD-5D61857F00DB}"/>
              </a:ext>
            </a:extLst>
          </p:cNvPr>
          <p:cNvSpPr txBox="1"/>
          <p:nvPr/>
        </p:nvSpPr>
        <p:spPr>
          <a:xfrm>
            <a:off x="2045704" y="142854"/>
            <a:ext cx="6864967" cy="3677603"/>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100" b="1" dirty="0" smtClean="0">
                <a:latin typeface="+mj-lt"/>
              </a:rPr>
              <a:t>Trường </a:t>
            </a:r>
            <a:r>
              <a:rPr lang="vi-VN" sz="2100" b="1" dirty="0">
                <a:latin typeface="+mj-lt"/>
              </a:rPr>
              <a:t>hợp a)</a:t>
            </a:r>
            <a:endParaRPr lang="vi-VN" sz="2100" dirty="0">
              <a:latin typeface="+mj-lt"/>
            </a:endParaRPr>
          </a:p>
          <a:p>
            <a:pPr algn="just"/>
            <a:r>
              <a:rPr lang="vi-VN" sz="2100" b="1" dirty="0">
                <a:latin typeface="+mj-lt"/>
              </a:rPr>
              <a:t>+ </a:t>
            </a:r>
            <a:r>
              <a:rPr lang="vi-VN" sz="2100" dirty="0">
                <a:latin typeface="+mj-lt"/>
              </a:rPr>
              <a:t>Ông M vi phạm quy định pháp luật về tự do kinh doanh. Vì: theo quy định tại Luật đầu tư 2020: “kinh doanh dịch vụ đòi nợ” là ngành, nghề cấm đầu tư kinh doanh tại Việt Nam.</a:t>
            </a:r>
          </a:p>
          <a:p>
            <a:pPr algn="just"/>
            <a:r>
              <a:rPr lang="vi-VN" sz="2100" dirty="0">
                <a:latin typeface="+mj-lt"/>
              </a:rPr>
              <a:t>+ </a:t>
            </a:r>
            <a:r>
              <a:rPr lang="vi-VN" sz="2100" b="1" dirty="0">
                <a:latin typeface="+mj-lt"/>
              </a:rPr>
              <a:t>Hậu quả: </a:t>
            </a:r>
            <a:r>
              <a:rPr lang="vi-VN" sz="2100" dirty="0">
                <a:latin typeface="+mj-lt"/>
              </a:rPr>
              <a:t>doanh nghiệp kinh doanh dịch vụ đòi nợ thuê khi bị phát hiện sẽ bị phạt tiền từ 60.000.000 đồng đến 80.000.000 đồng. Ngoài ra, còn phải chịu biện pháp khắc phục hậu quả là nộp lại số tiền bất hợp pháp có được từ hoạt động đòi nợ thuê.</a:t>
            </a:r>
          </a:p>
        </p:txBody>
      </p:sp>
      <p:pic>
        <p:nvPicPr>
          <p:cNvPr id="5" name="Picture 4">
            <a:extLst>
              <a:ext uri="{FF2B5EF4-FFF2-40B4-BE49-F238E27FC236}">
                <a16:creationId xmlns:a16="http://schemas.microsoft.com/office/drawing/2014/main" xmlns=""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4"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1726" y="3369128"/>
            <a:ext cx="3256908" cy="1774372"/>
          </a:xfrm>
          <a:prstGeom prst="rect">
            <a:avLst/>
          </a:prstGeom>
        </p:spPr>
      </p:pic>
    </p:spTree>
    <p:extLst>
      <p:ext uri="{BB962C8B-B14F-4D97-AF65-F5344CB8AC3E}">
        <p14:creationId xmlns:p14="http://schemas.microsoft.com/office/powerpoint/2010/main" val="442398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F7C2511-692B-21F9-BCDD-5D61857F00DB}"/>
              </a:ext>
            </a:extLst>
          </p:cNvPr>
          <p:cNvSpPr txBox="1"/>
          <p:nvPr/>
        </p:nvSpPr>
        <p:spPr>
          <a:xfrm>
            <a:off x="2045704" y="142854"/>
            <a:ext cx="6864967" cy="3779758"/>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dirty="0">
                <a:solidFill>
                  <a:schemeClr val="accent3">
                    <a:lumMod val="75000"/>
                  </a:schemeClr>
                </a:solidFill>
                <a:latin typeface="+mj-lt"/>
              </a:rPr>
              <a:t> </a:t>
            </a:r>
            <a:r>
              <a:rPr lang="vi-VN" sz="2400" b="1" dirty="0">
                <a:latin typeface="+mj-lt"/>
              </a:rPr>
              <a:t>Trường hợp b)</a:t>
            </a:r>
            <a:endParaRPr lang="vi-VN" sz="2400" dirty="0">
              <a:latin typeface="+mj-lt"/>
            </a:endParaRPr>
          </a:p>
          <a:p>
            <a:pPr algn="just"/>
            <a:r>
              <a:rPr lang="vi-VN" sz="2400" b="1" dirty="0">
                <a:latin typeface="+mj-lt"/>
              </a:rPr>
              <a:t>+ </a:t>
            </a:r>
            <a:r>
              <a:rPr lang="vi-VN" sz="2400" dirty="0">
                <a:latin typeface="+mj-lt"/>
              </a:rPr>
              <a:t>Giám đốc doanh nghiệp A đã có hành vi vi phạm pháp luật về nộp thuế, vì: ông ta đã chỉ đạo nhân viên mua hoá đơn nâng khống chi phí đầu vào để giảm tiền thuế thu nhập phải đóng.</a:t>
            </a:r>
          </a:p>
          <a:p>
            <a:pPr algn="just"/>
            <a:r>
              <a:rPr lang="vi-VN" sz="2400" dirty="0">
                <a:latin typeface="+mj-lt"/>
              </a:rPr>
              <a:t>+ Hậu quả: bị truy thu số tiền trốn thuế và phải chịu các hình thức xử phạt khác theo quy định của pháp luật (tùy vào mức độ nghiêm trọng của hành vi vi phạm).</a:t>
            </a:r>
          </a:p>
        </p:txBody>
      </p:sp>
      <p:pic>
        <p:nvPicPr>
          <p:cNvPr id="5" name="Picture 4">
            <a:extLst>
              <a:ext uri="{FF2B5EF4-FFF2-40B4-BE49-F238E27FC236}">
                <a16:creationId xmlns:a16="http://schemas.microsoft.com/office/drawing/2014/main" xmlns="" id="{C3814D8B-5DC4-C65F-3E68-269B8EB599DA}"/>
              </a:ext>
            </a:extLst>
          </p:cNvPr>
          <p:cNvPicPr>
            <a:picLocks noChangeAspect="1"/>
          </p:cNvPicPr>
          <p:nvPr/>
        </p:nvPicPr>
        <p:blipFill>
          <a:blip r:embed="rId4"/>
          <a:stretch>
            <a:fillRect/>
          </a:stretch>
        </p:blipFill>
        <p:spPr>
          <a:xfrm>
            <a:off x="7481381" y="3368878"/>
            <a:ext cx="1748972" cy="1748972"/>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94" y="330370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26343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F7C2511-692B-21F9-BCDD-5D61857F00DB}"/>
              </a:ext>
            </a:extLst>
          </p:cNvPr>
          <p:cNvSpPr txBox="1"/>
          <p:nvPr/>
        </p:nvSpPr>
        <p:spPr>
          <a:xfrm>
            <a:off x="2014882" y="163403"/>
            <a:ext cx="6864967" cy="3371136"/>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dirty="0" smtClean="0">
                <a:solidFill>
                  <a:schemeClr val="accent3">
                    <a:lumMod val="75000"/>
                  </a:schemeClr>
                </a:solidFill>
                <a:latin typeface="+mj-lt"/>
              </a:rPr>
              <a:t> </a:t>
            </a:r>
            <a:r>
              <a:rPr lang="vi-VN" sz="2400" dirty="0">
                <a:solidFill>
                  <a:srgbClr val="002060"/>
                </a:solidFill>
                <a:latin typeface="+mj-lt"/>
              </a:rPr>
              <a:t>- Trường hợp c</a:t>
            </a:r>
            <a:r>
              <a:rPr lang="vi-VN" sz="2400" dirty="0" smtClean="0">
                <a:solidFill>
                  <a:srgbClr val="002060"/>
                </a:solidFill>
                <a:latin typeface="+mj-lt"/>
              </a:rPr>
              <a:t>)</a:t>
            </a:r>
            <a:endParaRPr lang="vi-VN" sz="2400" dirty="0">
              <a:solidFill>
                <a:srgbClr val="002060"/>
              </a:solidFill>
              <a:latin typeface="+mj-lt"/>
            </a:endParaRPr>
          </a:p>
          <a:p>
            <a:pPr algn="just"/>
            <a:r>
              <a:rPr lang="vi-VN" sz="2400" dirty="0">
                <a:solidFill>
                  <a:srgbClr val="002060"/>
                </a:solidFill>
                <a:latin typeface="+mj-lt"/>
              </a:rPr>
              <a:t>+ Bà H vi phạm quy định pháp luật về tự do kinh doanh. Vì: pháp luật Việt Nam nghiêm cấm kinh doanh các loại hóa chất cấm</a:t>
            </a:r>
            <a:r>
              <a:rPr lang="vi-VN" sz="2400" dirty="0" smtClean="0">
                <a:solidFill>
                  <a:srgbClr val="002060"/>
                </a:solidFill>
                <a:latin typeface="+mj-lt"/>
              </a:rPr>
              <a:t>.</a:t>
            </a:r>
            <a:endParaRPr lang="vi-VN" sz="2400" dirty="0">
              <a:solidFill>
                <a:srgbClr val="002060"/>
              </a:solidFill>
              <a:latin typeface="+mj-lt"/>
            </a:endParaRPr>
          </a:p>
          <a:p>
            <a:pPr algn="just"/>
            <a:r>
              <a:rPr lang="vi-VN" sz="2400" dirty="0">
                <a:solidFill>
                  <a:srgbClr val="002060"/>
                </a:solidFill>
                <a:latin typeface="+mj-lt"/>
              </a:rPr>
              <a:t>+ Hậu quả: gây ảnh hưởng đến sức khỏe của người tiêu dùng; bà H bị xử phạt theo quy định của pháp luật (tùy vào mức độ nghiêm trọng của hành vi vi phạm).</a:t>
            </a:r>
            <a:endParaRPr lang="en-US" sz="2400" dirty="0">
              <a:solidFill>
                <a:srgbClr val="002060"/>
              </a:solidFill>
              <a:latin typeface="+mj-lt"/>
            </a:endParaRPr>
          </a:p>
        </p:txBody>
      </p:sp>
      <p:pic>
        <p:nvPicPr>
          <p:cNvPr id="5" name="Picture 4">
            <a:extLst>
              <a:ext uri="{FF2B5EF4-FFF2-40B4-BE49-F238E27FC236}">
                <a16:creationId xmlns:a16="http://schemas.microsoft.com/office/drawing/2014/main" xmlns=""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484548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F7C2511-692B-21F9-BCDD-5D61857F00DB}"/>
              </a:ext>
            </a:extLst>
          </p:cNvPr>
          <p:cNvSpPr txBox="1"/>
          <p:nvPr/>
        </p:nvSpPr>
        <p:spPr>
          <a:xfrm>
            <a:off x="2045704" y="142854"/>
            <a:ext cx="6864967" cy="3439239"/>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chemeClr val="accent3">
                    <a:lumMod val="75000"/>
                  </a:schemeClr>
                </a:solidFill>
                <a:latin typeface="+mj-lt"/>
              </a:rPr>
              <a:t> </a:t>
            </a:r>
            <a:r>
              <a:rPr lang="vi-VN" sz="2800" b="1" dirty="0">
                <a:latin typeface="+mj-lt"/>
              </a:rPr>
              <a:t>Trường hợp d)</a:t>
            </a:r>
            <a:endParaRPr lang="vi-VN" sz="2800" dirty="0">
              <a:latin typeface="+mj-lt"/>
            </a:endParaRPr>
          </a:p>
          <a:p>
            <a:pPr algn="just"/>
            <a:r>
              <a:rPr lang="vi-VN" sz="2800" dirty="0">
                <a:latin typeface="+mj-lt"/>
              </a:rPr>
              <a:t>+ Anh T có hành vi vi phạm pháp luật về nộp thuế</a:t>
            </a:r>
          </a:p>
          <a:p>
            <a:pPr algn="just"/>
            <a:r>
              <a:rPr lang="vi-VN" sz="2800" dirty="0">
                <a:latin typeface="+mj-lt"/>
              </a:rPr>
              <a:t>+ Hậu quả: bị truy thu số tiền trốn thuế và phải chịu các hình thức xử phạt khác theo quy định của pháp luật (tùy vào mức độ nghiêm trọng của hành vi vi phạm).</a:t>
            </a:r>
          </a:p>
        </p:txBody>
      </p:sp>
      <p:pic>
        <p:nvPicPr>
          <p:cNvPr id="5" name="Picture 4">
            <a:extLst>
              <a:ext uri="{FF2B5EF4-FFF2-40B4-BE49-F238E27FC236}">
                <a16:creationId xmlns:a16="http://schemas.microsoft.com/office/drawing/2014/main" xmlns=""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31950545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xmlns="" id="{5105B2A6-FEFF-FEFD-B0FF-D9B49FF477C3}"/>
              </a:ext>
            </a:extLst>
          </p:cNvPr>
          <p:cNvGrpSpPr/>
          <p:nvPr/>
        </p:nvGrpSpPr>
        <p:grpSpPr>
          <a:xfrm rot="9247823">
            <a:off x="8215156" y="480753"/>
            <a:ext cx="1043701" cy="672613"/>
            <a:chOff x="4326150" y="1139100"/>
            <a:chExt cx="1903050" cy="2133850"/>
          </a:xfrm>
        </p:grpSpPr>
        <p:sp>
          <p:nvSpPr>
            <p:cNvPr id="7" name="Google Shape;751;p37">
              <a:extLst>
                <a:ext uri="{FF2B5EF4-FFF2-40B4-BE49-F238E27FC236}">
                  <a16:creationId xmlns:a16="http://schemas.microsoft.com/office/drawing/2014/main" xmlns="" id="{087AC53F-78DF-8EE5-8E29-1CE928030E91}"/>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xmlns="" id="{EADFF25C-9B58-3C38-CAFB-CEF1699B46FE}"/>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xmlns="" id="{D612819A-0379-67B9-D28E-8FFC0E040A70}"/>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xmlns="" id="{DC8419BF-1ABA-897D-C176-EB732DE972B4}"/>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xmlns="" id="{047AC14D-9137-7A1C-9DD8-5DC8548E4B43}"/>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xmlns="" id="{2198BBA2-A813-99BF-863D-F9937CDD9625}"/>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xmlns="" id="{D32A4934-1E29-8830-8B0F-9FD2EDB492C3}"/>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xmlns="" id="{8F35CB01-A775-D876-2952-89D4C2CA206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xmlns="" id="{0F9E2A69-D7C3-A1AA-0FCE-0015DF5636F6}"/>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xmlns="" id="{5796B27D-8EDA-8C25-F605-CA5FA27CC68F}"/>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xmlns="" id="{061C2B34-BE27-B999-81E2-EF518D9C11F7}"/>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xmlns="" id="{5FC3112B-5E42-CAB2-7D07-B860D2F05BF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xmlns="" id="{D1E82CAE-3AFA-BDB2-56FE-EF82C65F47E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xmlns="" id="{FA5CE27E-F494-E5A3-3D06-1448C462583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xmlns="" id="{8A80FFAC-E27B-28AB-9B92-781ADFBD06FA}"/>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xmlns="" id="{7866AEB0-9256-0391-838A-168BB66C0DB3}"/>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xmlns="" id="{A810FAA8-728B-5F14-771E-532295B6AF1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xmlns="" id="{FC982A21-E6A3-2C20-E47B-7B79BA9768D1}"/>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xmlns="" id="{63372DCA-C481-95F4-45D8-AEEE140B1F96}"/>
              </a:ext>
            </a:extLst>
          </p:cNvPr>
          <p:cNvGrpSpPr/>
          <p:nvPr/>
        </p:nvGrpSpPr>
        <p:grpSpPr>
          <a:xfrm rot="4820603">
            <a:off x="232227" y="-159583"/>
            <a:ext cx="938619" cy="1088256"/>
            <a:chOff x="238125" y="3155250"/>
            <a:chExt cx="1567526" cy="1785017"/>
          </a:xfrm>
        </p:grpSpPr>
        <p:sp>
          <p:nvSpPr>
            <p:cNvPr id="26" name="Google Shape;770;p37">
              <a:extLst>
                <a:ext uri="{FF2B5EF4-FFF2-40B4-BE49-F238E27FC236}">
                  <a16:creationId xmlns:a16="http://schemas.microsoft.com/office/drawing/2014/main" xmlns="" id="{0CCE2C6A-215C-DD7A-F004-56FEDD313D6B}"/>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xmlns="" id="{E3B02530-22B8-E099-56FE-F8B3920A4B4E}"/>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xmlns="" id="{034D10BC-3752-2725-37D6-508D3BF586DD}"/>
              </a:ext>
            </a:extLst>
          </p:cNvPr>
          <p:cNvGrpSpPr/>
          <p:nvPr/>
        </p:nvGrpSpPr>
        <p:grpSpPr>
          <a:xfrm rot="10447753" flipH="1">
            <a:off x="38520" y="9029"/>
            <a:ext cx="566873" cy="1161546"/>
            <a:chOff x="4588600" y="388175"/>
            <a:chExt cx="2739150" cy="4888225"/>
          </a:xfrm>
        </p:grpSpPr>
        <p:sp>
          <p:nvSpPr>
            <p:cNvPr id="29" name="Google Shape;773;p37">
              <a:extLst>
                <a:ext uri="{FF2B5EF4-FFF2-40B4-BE49-F238E27FC236}">
                  <a16:creationId xmlns:a16="http://schemas.microsoft.com/office/drawing/2014/main" xmlns="" id="{156A0AC1-4428-CE59-27D9-ABF3E767AED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xmlns="" id="{2C34DD85-9004-4CC3-6B57-0955BF8E6C4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xmlns="" id="{456BE0C2-9C1D-066C-054B-AEDB30849805}"/>
              </a:ext>
            </a:extLst>
          </p:cNvPr>
          <p:cNvGrpSpPr/>
          <p:nvPr/>
        </p:nvGrpSpPr>
        <p:grpSpPr>
          <a:xfrm rot="-6879424">
            <a:off x="7674055" y="4178568"/>
            <a:ext cx="1147503" cy="1306717"/>
            <a:chOff x="238125" y="3155250"/>
            <a:chExt cx="1567526" cy="1785017"/>
          </a:xfrm>
        </p:grpSpPr>
        <p:sp>
          <p:nvSpPr>
            <p:cNvPr id="2048" name="Google Shape;795;p37">
              <a:extLst>
                <a:ext uri="{FF2B5EF4-FFF2-40B4-BE49-F238E27FC236}">
                  <a16:creationId xmlns:a16="http://schemas.microsoft.com/office/drawing/2014/main" xmlns="" id="{B925DDA2-1655-CC52-6C20-3E3A0EEA4DA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xmlns="" id="{75113A09-62D5-245F-B675-1DA892E6D975}"/>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xmlns="" id="{9F71632C-66F2-C29C-7510-B33720D449D6}"/>
              </a:ext>
            </a:extLst>
          </p:cNvPr>
          <p:cNvGrpSpPr/>
          <p:nvPr/>
        </p:nvGrpSpPr>
        <p:grpSpPr>
          <a:xfrm rot="-1251654" flipH="1">
            <a:off x="8587950" y="4089824"/>
            <a:ext cx="445237" cy="1161985"/>
            <a:chOff x="4588600" y="388175"/>
            <a:chExt cx="2739150" cy="4888225"/>
          </a:xfrm>
        </p:grpSpPr>
        <p:sp>
          <p:nvSpPr>
            <p:cNvPr id="2052" name="Google Shape;798;p37">
              <a:extLst>
                <a:ext uri="{FF2B5EF4-FFF2-40B4-BE49-F238E27FC236}">
                  <a16:creationId xmlns:a16="http://schemas.microsoft.com/office/drawing/2014/main" xmlns="" id="{05CA39EF-6BA4-553D-7911-2DE06A817A4C}"/>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xmlns="" id="{06E2A23F-25CB-9B9D-150B-D9C36F72553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xmlns="" id="{B6786365-DF07-0962-A0F2-23462FCC85AF}"/>
              </a:ext>
            </a:extLst>
          </p:cNvPr>
          <p:cNvGrpSpPr/>
          <p:nvPr/>
        </p:nvGrpSpPr>
        <p:grpSpPr>
          <a:xfrm rot="-7717046" flipH="1">
            <a:off x="8505480" y="-62214"/>
            <a:ext cx="437194" cy="1076410"/>
            <a:chOff x="4588600" y="388175"/>
            <a:chExt cx="2739150" cy="4888225"/>
          </a:xfrm>
        </p:grpSpPr>
        <p:sp>
          <p:nvSpPr>
            <p:cNvPr id="2055" name="Google Shape;801;p37">
              <a:extLst>
                <a:ext uri="{FF2B5EF4-FFF2-40B4-BE49-F238E27FC236}">
                  <a16:creationId xmlns:a16="http://schemas.microsoft.com/office/drawing/2014/main" xmlns="" id="{77EE5BBF-10C0-E155-5772-40450C1E87C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xmlns="" id="{ED40D089-AC18-421B-83C7-771E7C0EDFD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xmlns="" id="{25ABBE03-7440-7F55-040B-532958A7337C}"/>
              </a:ext>
            </a:extLst>
          </p:cNvPr>
          <p:cNvGrpSpPr/>
          <p:nvPr/>
        </p:nvGrpSpPr>
        <p:grpSpPr>
          <a:xfrm rot="3346089" flipH="1">
            <a:off x="409034" y="3823660"/>
            <a:ext cx="752015" cy="1225724"/>
            <a:chOff x="4588600" y="388175"/>
            <a:chExt cx="2739150" cy="4888225"/>
          </a:xfrm>
        </p:grpSpPr>
        <p:sp>
          <p:nvSpPr>
            <p:cNvPr id="2058" name="Google Shape;804;p37">
              <a:extLst>
                <a:ext uri="{FF2B5EF4-FFF2-40B4-BE49-F238E27FC236}">
                  <a16:creationId xmlns:a16="http://schemas.microsoft.com/office/drawing/2014/main" xmlns="" id="{D078C202-B2C2-AF97-821C-AF82AC651CA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xmlns="" id="{E2C7D4C2-E325-56D3-3EC1-B277985830D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xmlns="" id="{4D14759E-328A-9CC0-5260-0B4CD0BEA7DA}"/>
              </a:ext>
            </a:extLst>
          </p:cNvPr>
          <p:cNvGrpSpPr/>
          <p:nvPr/>
        </p:nvGrpSpPr>
        <p:grpSpPr>
          <a:xfrm rot="310530">
            <a:off x="241168" y="4322579"/>
            <a:ext cx="871853" cy="866690"/>
            <a:chOff x="238125" y="3155250"/>
            <a:chExt cx="1567526" cy="1785017"/>
          </a:xfrm>
        </p:grpSpPr>
        <p:sp>
          <p:nvSpPr>
            <p:cNvPr id="2061" name="Google Shape;807;p37">
              <a:extLst>
                <a:ext uri="{FF2B5EF4-FFF2-40B4-BE49-F238E27FC236}">
                  <a16:creationId xmlns:a16="http://schemas.microsoft.com/office/drawing/2014/main" xmlns="" id="{E6C66F3A-6D49-61D1-9153-7D58A682942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xmlns="" id="{A320F115-E740-1A2D-70A9-9F6E9F35D707}"/>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xmlns="" id="{70FD49A9-072D-4ABC-EBA4-64FBD206922C}"/>
              </a:ext>
            </a:extLst>
          </p:cNvPr>
          <p:cNvGrpSpPr/>
          <p:nvPr/>
        </p:nvGrpSpPr>
        <p:grpSpPr>
          <a:xfrm rot="-9367448">
            <a:off x="7848190" y="-276849"/>
            <a:ext cx="1022833" cy="973264"/>
            <a:chOff x="238125" y="3155250"/>
            <a:chExt cx="1567526" cy="1785017"/>
          </a:xfrm>
        </p:grpSpPr>
        <p:sp>
          <p:nvSpPr>
            <p:cNvPr id="2064" name="Google Shape;810;p37">
              <a:extLst>
                <a:ext uri="{FF2B5EF4-FFF2-40B4-BE49-F238E27FC236}">
                  <a16:creationId xmlns:a16="http://schemas.microsoft.com/office/drawing/2014/main" xmlns="" id="{9CBBB0C4-1C70-5303-0965-F1580E94788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xmlns="" id="{40DADE95-2D1B-7FB9-F81D-0F077B2B69C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xmlns="" id="{4F13D7B1-0C8A-81D3-D670-462BAA851A90}"/>
              </a:ext>
            </a:extLst>
          </p:cNvPr>
          <p:cNvGrpSpPr/>
          <p:nvPr/>
        </p:nvGrpSpPr>
        <p:grpSpPr>
          <a:xfrm rot="19876251">
            <a:off x="-137090" y="3794743"/>
            <a:ext cx="992527" cy="1146609"/>
            <a:chOff x="238125" y="3155250"/>
            <a:chExt cx="1567526" cy="1785017"/>
          </a:xfrm>
        </p:grpSpPr>
        <p:sp>
          <p:nvSpPr>
            <p:cNvPr id="2067" name="Google Shape;813;p37">
              <a:extLst>
                <a:ext uri="{FF2B5EF4-FFF2-40B4-BE49-F238E27FC236}">
                  <a16:creationId xmlns:a16="http://schemas.microsoft.com/office/drawing/2014/main" xmlns="" id="{DA0E1294-2EE2-4332-C465-5FB36E6803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xmlns="" id="{11AAA682-FF50-231E-4D4F-B42ACD693D3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76">
            <a:extLst>
              <a:ext uri="{FF2B5EF4-FFF2-40B4-BE49-F238E27FC236}">
                <a16:creationId xmlns:a16="http://schemas.microsoft.com/office/drawing/2014/main" xmlns="" id="{31A1D25A-BB87-2DCF-EB08-0F90D1813071}"/>
              </a:ext>
            </a:extLst>
          </p:cNvPr>
          <p:cNvSpPr txBox="1"/>
          <p:nvPr/>
        </p:nvSpPr>
        <p:spPr>
          <a:xfrm>
            <a:off x="341013" y="668022"/>
            <a:ext cx="8148416"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b="1" dirty="0">
                <a:ln w="28575">
                  <a:solidFill>
                    <a:sysClr val="windowText" lastClr="000000"/>
                  </a:solidFill>
                </a:ln>
                <a:solidFill>
                  <a:schemeClr val="tx2"/>
                </a:solidFill>
                <a:latin typeface="SVN-Russell" panose="02040603050506020204" pitchFamily="18" charset="0"/>
              </a:rPr>
              <a:t>HOẠT ĐỘNG “THỬ TÀI KINH DOANH”</a:t>
            </a:r>
          </a:p>
        </p:txBody>
      </p:sp>
      <p:pic>
        <p:nvPicPr>
          <p:cNvPr id="2050" name="Picture 2" descr="Free Vector | Flea market concept hand drawn">
            <a:extLst>
              <a:ext uri="{FF2B5EF4-FFF2-40B4-BE49-F238E27FC236}">
                <a16:creationId xmlns:a16="http://schemas.microsoft.com/office/drawing/2014/main" xmlns="" id="{49CBC7C9-20EB-ABDC-EE35-DBC9423A5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xmlns="" id="{48ABEBAF-DF2F-7C3C-7485-0F7177F6792E}"/>
              </a:ext>
            </a:extLst>
          </p:cNvPr>
          <p:cNvSpPr txBox="1"/>
          <p:nvPr/>
        </p:nvSpPr>
        <p:spPr>
          <a:xfrm>
            <a:off x="421240" y="1402594"/>
            <a:ext cx="7871077" cy="1200329"/>
          </a:xfrm>
          <a:prstGeom prst="rect">
            <a:avLst/>
          </a:prstGeom>
          <a:noFill/>
        </p:spPr>
        <p:txBody>
          <a:bodyPr wrap="square">
            <a:spAutoFit/>
          </a:bodyPr>
          <a:lstStyle/>
          <a:p>
            <a:pPr algn="just"/>
            <a:r>
              <a:rPr lang="en-US" sz="2400" dirty="0" err="1">
                <a:solidFill>
                  <a:srgbClr val="002060"/>
                </a:solidFill>
              </a:rPr>
              <a:t>Giả</a:t>
            </a:r>
            <a:r>
              <a:rPr lang="en-US" sz="2400" dirty="0">
                <a:solidFill>
                  <a:srgbClr val="002060"/>
                </a:solidFill>
              </a:rPr>
              <a:t> </a:t>
            </a:r>
            <a:r>
              <a:rPr lang="en-US" sz="2400" dirty="0" err="1">
                <a:solidFill>
                  <a:srgbClr val="002060"/>
                </a:solidFill>
              </a:rPr>
              <a:t>sử</a:t>
            </a:r>
            <a:r>
              <a:rPr lang="en-US" sz="2400" dirty="0">
                <a:solidFill>
                  <a:srgbClr val="002060"/>
                </a:solidFill>
              </a:rPr>
              <a:t>, </a:t>
            </a:r>
            <a:r>
              <a:rPr lang="en-US" sz="2400" dirty="0" err="1">
                <a:solidFill>
                  <a:srgbClr val="002060"/>
                </a:solidFill>
              </a:rPr>
              <a:t>em</a:t>
            </a:r>
            <a:r>
              <a:rPr lang="en-US" sz="2400" dirty="0">
                <a:solidFill>
                  <a:srgbClr val="002060"/>
                </a:solidFill>
              </a:rPr>
              <a:t> </a:t>
            </a:r>
            <a:r>
              <a:rPr lang="en-US" sz="2400" dirty="0" err="1">
                <a:solidFill>
                  <a:srgbClr val="002060"/>
                </a:solidFill>
              </a:rPr>
              <a:t>muốn</a:t>
            </a:r>
            <a:r>
              <a:rPr lang="en-US" sz="2400" dirty="0">
                <a:solidFill>
                  <a:srgbClr val="002060"/>
                </a:solidFill>
              </a:rPr>
              <a:t> </a:t>
            </a:r>
            <a:r>
              <a:rPr lang="en-US" sz="2400" dirty="0" err="1">
                <a:solidFill>
                  <a:srgbClr val="002060"/>
                </a:solidFill>
              </a:rPr>
              <a:t>trở</a:t>
            </a:r>
            <a:r>
              <a:rPr lang="en-US" sz="2400" dirty="0">
                <a:solidFill>
                  <a:srgbClr val="002060"/>
                </a:solidFill>
              </a:rPr>
              <a:t> </a:t>
            </a:r>
            <a:r>
              <a:rPr lang="en-US" sz="2400" dirty="0" err="1" smtClean="0">
                <a:solidFill>
                  <a:srgbClr val="002060"/>
                </a:solidFill>
              </a:rPr>
              <a:t>thành</a:t>
            </a:r>
            <a:r>
              <a:rPr lang="en-US" sz="2400" dirty="0">
                <a:solidFill>
                  <a:srgbClr val="002060"/>
                </a:solidFill>
              </a:rPr>
              <a:t> </a:t>
            </a:r>
            <a:r>
              <a:rPr lang="en-US" sz="2400" dirty="0" err="1" smtClean="0">
                <a:solidFill>
                  <a:srgbClr val="002060"/>
                </a:solidFill>
              </a:rPr>
              <a:t>một</a:t>
            </a:r>
            <a:r>
              <a:rPr lang="en-US" sz="2400" dirty="0" smtClean="0">
                <a:solidFill>
                  <a:srgbClr val="002060"/>
                </a:solidFill>
              </a:rPr>
              <a:t> </a:t>
            </a:r>
            <a:r>
              <a:rPr lang="en-US" sz="2400" dirty="0" err="1">
                <a:solidFill>
                  <a:srgbClr val="002060"/>
                </a:solidFill>
              </a:rPr>
              <a:t>doanh</a:t>
            </a:r>
            <a:r>
              <a:rPr lang="en-US" sz="2400" dirty="0">
                <a:solidFill>
                  <a:srgbClr val="002060"/>
                </a:solidFill>
              </a:rPr>
              <a:t> </a:t>
            </a:r>
            <a:r>
              <a:rPr lang="en-US" sz="2400" dirty="0" err="1">
                <a:solidFill>
                  <a:srgbClr val="002060"/>
                </a:solidFill>
              </a:rPr>
              <a:t>nhân</a:t>
            </a:r>
            <a:r>
              <a:rPr lang="en-US" sz="2400" dirty="0">
                <a:solidFill>
                  <a:srgbClr val="002060"/>
                </a:solidFill>
              </a:rPr>
              <a:t> </a:t>
            </a:r>
            <a:r>
              <a:rPr lang="en-US" sz="2400" dirty="0" err="1" smtClean="0">
                <a:solidFill>
                  <a:srgbClr val="002060"/>
                </a:solidFill>
              </a:rPr>
              <a:t>và</a:t>
            </a:r>
            <a:r>
              <a:rPr lang="en-US" sz="2400" dirty="0" smtClean="0">
                <a:solidFill>
                  <a:srgbClr val="002060"/>
                </a:solidFill>
              </a:rPr>
              <a:t> </a:t>
            </a:r>
            <a:r>
              <a:rPr lang="en-US" sz="2400" dirty="0">
                <a:solidFill>
                  <a:srgbClr val="002060"/>
                </a:solidFill>
              </a:rPr>
              <a:t>bắt </a:t>
            </a:r>
            <a:r>
              <a:rPr lang="en-US" sz="2400" dirty="0" err="1">
                <a:solidFill>
                  <a:srgbClr val="002060"/>
                </a:solidFill>
              </a:rPr>
              <a:t>đầu</a:t>
            </a:r>
            <a:r>
              <a:rPr lang="en-US" sz="2400" dirty="0">
                <a:solidFill>
                  <a:srgbClr val="002060"/>
                </a:solidFill>
              </a:rPr>
              <a:t> </a:t>
            </a:r>
            <a:r>
              <a:rPr lang="en-US" sz="2400" dirty="0" err="1">
                <a:solidFill>
                  <a:srgbClr val="002060"/>
                </a:solidFill>
              </a:rPr>
              <a:t>kinh</a:t>
            </a:r>
            <a:r>
              <a:rPr lang="en-US" sz="2400" dirty="0">
                <a:solidFill>
                  <a:srgbClr val="002060"/>
                </a:solidFill>
              </a:rPr>
              <a:t> </a:t>
            </a:r>
            <a:r>
              <a:rPr lang="en-US" sz="2400" dirty="0" err="1">
                <a:solidFill>
                  <a:srgbClr val="002060"/>
                </a:solidFill>
              </a:rPr>
              <a:t>doanh</a:t>
            </a:r>
            <a:r>
              <a:rPr lang="en-US" sz="2400" dirty="0">
                <a:solidFill>
                  <a:srgbClr val="002060"/>
                </a:solidFill>
              </a:rPr>
              <a:t>. Cho </a:t>
            </a:r>
            <a:r>
              <a:rPr lang="en-US" sz="2400" dirty="0" err="1">
                <a:solidFill>
                  <a:srgbClr val="002060"/>
                </a:solidFill>
              </a:rPr>
              <a:t>biết</a:t>
            </a:r>
            <a:r>
              <a:rPr lang="en-US" sz="2400" dirty="0">
                <a:solidFill>
                  <a:srgbClr val="002060"/>
                </a:solidFill>
              </a:rPr>
              <a:t> </a:t>
            </a:r>
            <a:r>
              <a:rPr lang="en-US" sz="2400" dirty="0" err="1">
                <a:solidFill>
                  <a:srgbClr val="002060"/>
                </a:solidFill>
              </a:rPr>
              <a:t>em</a:t>
            </a:r>
            <a:r>
              <a:rPr lang="en-US" sz="2400" dirty="0">
                <a:solidFill>
                  <a:srgbClr val="002060"/>
                </a:solidFill>
              </a:rPr>
              <a:t> </a:t>
            </a:r>
            <a:r>
              <a:rPr lang="en-US" sz="2400" dirty="0" err="1">
                <a:solidFill>
                  <a:srgbClr val="002060"/>
                </a:solidFill>
              </a:rPr>
              <a:t>sẽ</a:t>
            </a:r>
            <a:r>
              <a:rPr lang="en-US" sz="2400" dirty="0">
                <a:solidFill>
                  <a:srgbClr val="002060"/>
                </a:solidFill>
              </a:rPr>
              <a:t> </a:t>
            </a:r>
            <a:r>
              <a:rPr lang="en-US" sz="2400" dirty="0" err="1">
                <a:solidFill>
                  <a:srgbClr val="002060"/>
                </a:solidFill>
              </a:rPr>
              <a:t>lựa</a:t>
            </a:r>
            <a:r>
              <a:rPr lang="en-US" sz="2400" dirty="0">
                <a:solidFill>
                  <a:srgbClr val="002060"/>
                </a:solidFill>
              </a:rPr>
              <a:t> </a:t>
            </a:r>
            <a:r>
              <a:rPr lang="en-US" sz="2400" dirty="0" err="1">
                <a:solidFill>
                  <a:srgbClr val="002060"/>
                </a:solidFill>
              </a:rPr>
              <a:t>chọn</a:t>
            </a:r>
            <a:r>
              <a:rPr lang="en-US" sz="2400" dirty="0">
                <a:solidFill>
                  <a:srgbClr val="002060"/>
                </a:solidFill>
              </a:rPr>
              <a:t> </a:t>
            </a:r>
            <a:r>
              <a:rPr lang="en-US" sz="2400" dirty="0" err="1">
                <a:solidFill>
                  <a:srgbClr val="002060"/>
                </a:solidFill>
              </a:rPr>
              <a:t>kinh</a:t>
            </a:r>
            <a:r>
              <a:rPr lang="en-US" sz="2400" dirty="0">
                <a:solidFill>
                  <a:srgbClr val="002060"/>
                </a:solidFill>
              </a:rPr>
              <a:t> </a:t>
            </a:r>
            <a:r>
              <a:rPr lang="en-US" sz="2400" dirty="0" err="1">
                <a:solidFill>
                  <a:srgbClr val="002060"/>
                </a:solidFill>
              </a:rPr>
              <a:t>doanh</a:t>
            </a:r>
            <a:r>
              <a:rPr lang="en-US" sz="2400" dirty="0">
                <a:solidFill>
                  <a:srgbClr val="002060"/>
                </a:solidFill>
              </a:rPr>
              <a:t> </a:t>
            </a:r>
            <a:r>
              <a:rPr lang="en-US" sz="2400" dirty="0" err="1">
                <a:solidFill>
                  <a:srgbClr val="002060"/>
                </a:solidFill>
              </a:rPr>
              <a:t>gì</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giải</a:t>
            </a:r>
            <a:r>
              <a:rPr lang="en-US" sz="2400" dirty="0">
                <a:solidFill>
                  <a:srgbClr val="002060"/>
                </a:solidFill>
              </a:rPr>
              <a:t> </a:t>
            </a:r>
            <a:r>
              <a:rPr lang="en-US" sz="2400" dirty="0" err="1">
                <a:solidFill>
                  <a:srgbClr val="002060"/>
                </a:solidFill>
              </a:rPr>
              <a:t>thích</a:t>
            </a:r>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sao</a:t>
            </a:r>
            <a:r>
              <a:rPr lang="en-US" sz="2400" dirty="0">
                <a:solidFill>
                  <a:srgbClr val="002060"/>
                </a:solidFill>
              </a:rPr>
              <a:t>.</a:t>
            </a:r>
          </a:p>
        </p:txBody>
      </p:sp>
    </p:spTree>
    <p:extLst>
      <p:ext uri="{BB962C8B-B14F-4D97-AF65-F5344CB8AC3E}">
        <p14:creationId xmlns:p14="http://schemas.microsoft.com/office/powerpoint/2010/main" val="1028440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F7C2511-692B-21F9-BCDD-5D61857F00DB}"/>
              </a:ext>
            </a:extLst>
          </p:cNvPr>
          <p:cNvSpPr txBox="1"/>
          <p:nvPr/>
        </p:nvSpPr>
        <p:spPr>
          <a:xfrm>
            <a:off x="2045704" y="142854"/>
            <a:ext cx="6864967" cy="3439239"/>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chemeClr val="accent3">
                    <a:lumMod val="75000"/>
                  </a:schemeClr>
                </a:solidFill>
                <a:latin typeface="+mj-lt"/>
              </a:rPr>
              <a:t> </a:t>
            </a:r>
            <a:r>
              <a:rPr lang="vi-VN" sz="2800" b="1" dirty="0">
                <a:latin typeface="+mj-lt"/>
              </a:rPr>
              <a:t>- Trường hợp e)</a:t>
            </a:r>
            <a:endParaRPr lang="vi-VN" sz="2800" dirty="0">
              <a:latin typeface="+mj-lt"/>
            </a:endParaRPr>
          </a:p>
          <a:p>
            <a:pPr algn="just"/>
            <a:r>
              <a:rPr lang="vi-VN" sz="2800" dirty="0">
                <a:latin typeface="+mj-lt"/>
              </a:rPr>
              <a:t>+ Giám đốc C có hành vi vi phạm pháp luật về nộp thuế</a:t>
            </a:r>
          </a:p>
          <a:p>
            <a:pPr algn="just"/>
            <a:r>
              <a:rPr lang="vi-VN" sz="2800" dirty="0">
                <a:latin typeface="+mj-lt"/>
              </a:rPr>
              <a:t>+ Hậu quả: bị truy thu số tiền trốn thuế và phải chịu các hình thức xử phạt khác theo quy định của pháp luật (tùy vào mức độ nghiêm trọng của hành vi vi phạm).</a:t>
            </a:r>
          </a:p>
        </p:txBody>
      </p:sp>
      <p:pic>
        <p:nvPicPr>
          <p:cNvPr id="5" name="Picture 4">
            <a:extLst>
              <a:ext uri="{FF2B5EF4-FFF2-40B4-BE49-F238E27FC236}">
                <a16:creationId xmlns:a16="http://schemas.microsoft.com/office/drawing/2014/main" xmlns=""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619256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F7C2511-692B-21F9-BCDD-5D61857F00DB}"/>
              </a:ext>
            </a:extLst>
          </p:cNvPr>
          <p:cNvSpPr txBox="1"/>
          <p:nvPr/>
        </p:nvSpPr>
        <p:spPr>
          <a:xfrm>
            <a:off x="2045704" y="142854"/>
            <a:ext cx="6864967" cy="3507343"/>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500" b="1" dirty="0">
                <a:latin typeface="+mj-lt"/>
              </a:rPr>
              <a:t>- Trường hợp g)</a:t>
            </a:r>
            <a:endParaRPr lang="vi-VN" sz="2500" dirty="0">
              <a:latin typeface="+mj-lt"/>
            </a:endParaRPr>
          </a:p>
          <a:p>
            <a:pPr algn="just"/>
            <a:r>
              <a:rPr lang="vi-VN" sz="2500" dirty="0">
                <a:latin typeface="+mj-lt"/>
              </a:rPr>
              <a:t>+ Chị G đã có hành vi vi phạm pháp luật về quyền tự do kinh doanh, khi anh đã thực hiện việc buôn bán thuốc tân dược giả.</a:t>
            </a:r>
          </a:p>
          <a:p>
            <a:pPr algn="just"/>
            <a:r>
              <a:rPr lang="vi-VN" sz="2500" dirty="0">
                <a:latin typeface="+mj-lt"/>
              </a:rPr>
              <a:t>+ Hậu quả: gây ảnh hưởng đến sức khỏe của người tiêu dùng; chị G bị xử phạt theo quy định của pháp luật (tùy vào mức độ nghiêm trọng của hành vi vi phạm).</a:t>
            </a:r>
          </a:p>
        </p:txBody>
      </p:sp>
      <p:pic>
        <p:nvPicPr>
          <p:cNvPr id="5" name="Picture 4">
            <a:extLst>
              <a:ext uri="{FF2B5EF4-FFF2-40B4-BE49-F238E27FC236}">
                <a16:creationId xmlns:a16="http://schemas.microsoft.com/office/drawing/2014/main" xmlns=""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2874690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originals/e2/17/21/e21721e0c3cf26779b9de7ba9ef57a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1751" y="878306"/>
            <a:ext cx="4620496" cy="1915909"/>
          </a:xfrm>
          <a:prstGeom prst="rect">
            <a:avLst/>
          </a:prstGeom>
          <a:noFill/>
        </p:spPr>
        <p:txBody>
          <a:bodyPr wrap="none" lIns="68580" tIns="34290" rIns="68580" bIns="34290">
            <a:spAutoFit/>
          </a:bodyPr>
          <a:lstStyle/>
          <a:p>
            <a:pPr algn="ctr"/>
            <a:r>
              <a:rPr lang="en-US" sz="6000" dirty="0" err="1">
                <a:ln w="0"/>
                <a:solidFill>
                  <a:schemeClr val="bg1"/>
                </a:solidFill>
                <a:effectLst>
                  <a:outerShdw blurRad="38100" dist="19050" dir="2700000" algn="tl" rotWithShape="0">
                    <a:schemeClr val="dk1">
                      <a:alpha val="40000"/>
                    </a:schemeClr>
                  </a:outerShdw>
                </a:effectLst>
                <a:latin typeface="Bauhaus 93" panose="04030905020B02020C02" pitchFamily="82" charset="0"/>
              </a:rPr>
              <a:t>Sân</a:t>
            </a:r>
            <a:r>
              <a:rPr lang="en-US" sz="6000" dirty="0">
                <a:ln w="0"/>
                <a:solidFill>
                  <a:schemeClr val="bg1"/>
                </a:solidFill>
                <a:effectLst>
                  <a:outerShdw blurRad="38100" dist="19050" dir="2700000" algn="tl" rotWithShape="0">
                    <a:schemeClr val="dk1">
                      <a:alpha val="40000"/>
                    </a:schemeClr>
                  </a:outerShdw>
                </a:effectLst>
                <a:latin typeface="Bauhaus 93" panose="04030905020B02020C02" pitchFamily="82" charset="0"/>
              </a:rPr>
              <a:t> </a:t>
            </a:r>
            <a:r>
              <a:rPr lang="en-US" sz="6000" dirty="0" err="1">
                <a:ln w="0"/>
                <a:solidFill>
                  <a:schemeClr val="bg1"/>
                </a:solidFill>
                <a:effectLst>
                  <a:outerShdw blurRad="38100" dist="19050" dir="2700000" algn="tl" rotWithShape="0">
                    <a:schemeClr val="dk1">
                      <a:alpha val="40000"/>
                    </a:schemeClr>
                  </a:outerShdw>
                </a:effectLst>
                <a:latin typeface="Bauhaus 93" panose="04030905020B02020C02" pitchFamily="82" charset="0"/>
              </a:rPr>
              <a:t>khấu</a:t>
            </a:r>
            <a:r>
              <a:rPr lang="en-US" sz="6000" dirty="0">
                <a:ln w="0"/>
                <a:solidFill>
                  <a:schemeClr val="bg1"/>
                </a:solidFill>
                <a:effectLst>
                  <a:outerShdw blurRad="38100" dist="19050" dir="2700000" algn="tl" rotWithShape="0">
                    <a:schemeClr val="dk1">
                      <a:alpha val="40000"/>
                    </a:schemeClr>
                  </a:outerShdw>
                </a:effectLst>
                <a:latin typeface="Bauhaus 93" panose="04030905020B02020C02" pitchFamily="82" charset="0"/>
              </a:rPr>
              <a:t> </a:t>
            </a:r>
            <a:r>
              <a:rPr lang="en-US" sz="6000" dirty="0" err="1">
                <a:ln w="0"/>
                <a:solidFill>
                  <a:schemeClr val="bg1"/>
                </a:solidFill>
                <a:effectLst>
                  <a:outerShdw blurRad="38100" dist="19050" dir="2700000" algn="tl" rotWithShape="0">
                    <a:schemeClr val="dk1">
                      <a:alpha val="40000"/>
                    </a:schemeClr>
                  </a:outerShdw>
                </a:effectLst>
                <a:latin typeface="Bauhaus 93" panose="04030905020B02020C02" pitchFamily="82" charset="0"/>
              </a:rPr>
              <a:t>hoá</a:t>
            </a:r>
            <a:endParaRPr lang="en-US" sz="6000" dirty="0">
              <a:ln w="0"/>
              <a:solidFill>
                <a:schemeClr val="bg1"/>
              </a:solidFill>
              <a:effectLst>
                <a:outerShdw blurRad="38100" dist="19050" dir="2700000" algn="tl" rotWithShape="0">
                  <a:schemeClr val="dk1">
                    <a:alpha val="40000"/>
                  </a:schemeClr>
                </a:outerShdw>
              </a:effectLst>
              <a:latin typeface="Bauhaus 93" panose="04030905020B02020C02" pitchFamily="82" charset="0"/>
            </a:endParaRPr>
          </a:p>
          <a:p>
            <a:pPr algn="ctr"/>
            <a:r>
              <a:rPr lang="en-US" sz="6000" dirty="0" err="1">
                <a:ln w="0"/>
                <a:solidFill>
                  <a:schemeClr val="bg1"/>
                </a:solidFill>
                <a:effectLst>
                  <a:outerShdw blurRad="38100" dist="19050" dir="2700000" algn="tl" rotWithShape="0">
                    <a:schemeClr val="dk1">
                      <a:alpha val="40000"/>
                    </a:schemeClr>
                  </a:outerShdw>
                </a:effectLst>
                <a:latin typeface="Bauhaus 93" panose="04030905020B02020C02" pitchFamily="82" charset="0"/>
              </a:rPr>
              <a:t>Bài</a:t>
            </a:r>
            <a:r>
              <a:rPr lang="en-US" sz="6000" dirty="0">
                <a:ln w="0"/>
                <a:solidFill>
                  <a:schemeClr val="bg1"/>
                </a:solidFill>
                <a:effectLst>
                  <a:outerShdw blurRad="38100" dist="19050" dir="2700000" algn="tl" rotWithShape="0">
                    <a:schemeClr val="dk1">
                      <a:alpha val="40000"/>
                    </a:schemeClr>
                  </a:outerShdw>
                </a:effectLst>
                <a:latin typeface="Bauhaus 93" panose="04030905020B02020C02" pitchFamily="82" charset="0"/>
              </a:rPr>
              <a:t> </a:t>
            </a:r>
            <a:r>
              <a:rPr lang="en-US" sz="6000" dirty="0" err="1">
                <a:ln w="0"/>
                <a:solidFill>
                  <a:schemeClr val="bg1"/>
                </a:solidFill>
                <a:effectLst>
                  <a:outerShdw blurRad="38100" dist="19050" dir="2700000" algn="tl" rotWithShape="0">
                    <a:schemeClr val="dk1">
                      <a:alpha val="40000"/>
                    </a:schemeClr>
                  </a:outerShdw>
                </a:effectLst>
                <a:latin typeface="Bauhaus 93" panose="04030905020B02020C02" pitchFamily="82" charset="0"/>
              </a:rPr>
              <a:t>tập</a:t>
            </a:r>
            <a:r>
              <a:rPr lang="en-US" sz="6000" dirty="0">
                <a:ln w="0"/>
                <a:solidFill>
                  <a:schemeClr val="bg1"/>
                </a:solidFill>
                <a:effectLst>
                  <a:outerShdw blurRad="38100" dist="19050" dir="2700000" algn="tl" rotWithShape="0">
                    <a:schemeClr val="dk1">
                      <a:alpha val="40000"/>
                    </a:schemeClr>
                  </a:outerShdw>
                </a:effectLst>
                <a:latin typeface="Bauhaus 93" panose="04030905020B02020C02" pitchFamily="82" charset="0"/>
              </a:rPr>
              <a:t> </a:t>
            </a:r>
            <a:r>
              <a:rPr lang="en-US" sz="6000" dirty="0" smtClean="0">
                <a:ln w="0"/>
                <a:solidFill>
                  <a:schemeClr val="bg1"/>
                </a:solidFill>
                <a:effectLst>
                  <a:outerShdw blurRad="38100" dist="19050" dir="2700000" algn="tl" rotWithShape="0">
                    <a:schemeClr val="dk1">
                      <a:alpha val="40000"/>
                    </a:schemeClr>
                  </a:outerShdw>
                </a:effectLst>
                <a:latin typeface="Bauhaus 93" panose="04030905020B02020C02" pitchFamily="82" charset="0"/>
              </a:rPr>
              <a:t>3/ 54</a:t>
            </a:r>
            <a:endParaRPr lang="en-US" sz="6000" dirty="0">
              <a:ln w="0"/>
              <a:solidFill>
                <a:schemeClr val="bg1"/>
              </a:solidFill>
              <a:effectLst>
                <a:outerShdw blurRad="38100" dist="19050" dir="2700000" algn="tl" rotWithShape="0">
                  <a:schemeClr val="dk1">
                    <a:alpha val="40000"/>
                  </a:schemeClr>
                </a:outerShdw>
              </a:effectLst>
              <a:latin typeface="Bauhaus 93" panose="04030905020B02020C02" pitchFamily="82" charset="0"/>
            </a:endParaRPr>
          </a:p>
        </p:txBody>
      </p:sp>
      <p:sp>
        <p:nvSpPr>
          <p:cNvPr id="3" name="Rectangle 2"/>
          <p:cNvSpPr/>
          <p:nvPr/>
        </p:nvSpPr>
        <p:spPr>
          <a:xfrm>
            <a:off x="2166339" y="4753181"/>
            <a:ext cx="5570756" cy="369332"/>
          </a:xfrm>
          <a:prstGeom prst="rect">
            <a:avLst/>
          </a:prstGeom>
        </p:spPr>
        <p:txBody>
          <a:bodyPr wrap="none">
            <a:spAutoFit/>
          </a:bodyPr>
          <a:lstStyle/>
          <a:p>
            <a:pPr lvl="0">
              <a:buSzPts val="1100"/>
              <a:defRPr/>
            </a:pP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029489" y="3312188"/>
            <a:ext cx="2273699" cy="692497"/>
          </a:xfrm>
          <a:prstGeom prst="rect">
            <a:avLst/>
          </a:prstGeom>
          <a:noFill/>
          <a:ln>
            <a:solidFill>
              <a:schemeClr val="bg1"/>
            </a:solidFill>
          </a:ln>
        </p:spPr>
        <p:txBody>
          <a:bodyPr wrap="none" lIns="68580" tIns="34290" rIns="68580" bIns="34290">
            <a:spAutoFit/>
          </a:bodyPr>
          <a:lstStyle/>
          <a:p>
            <a:pPr algn="ctr"/>
            <a:r>
              <a:rPr lang="en-US" sz="4050" b="1" dirty="0" smtClean="0">
                <a:ln w="0"/>
                <a:solidFill>
                  <a:schemeClr val="bg1"/>
                </a:solidFill>
                <a:effectLst>
                  <a:outerShdw blurRad="38100" dist="19050" dir="2700000" algn="tl" rotWithShape="0">
                    <a:schemeClr val="dk1">
                      <a:alpha val="40000"/>
                    </a:schemeClr>
                  </a:outerShdw>
                </a:effectLst>
                <a:latin typeface="TIw roman"/>
              </a:rPr>
              <a:t>N1,2: </a:t>
            </a:r>
            <a:r>
              <a:rPr lang="en-US" sz="4050" b="1" dirty="0" smtClean="0">
                <a:ln w="0"/>
                <a:solidFill>
                  <a:schemeClr val="bg1"/>
                </a:solidFill>
                <a:effectLst>
                  <a:outerShdw blurRad="38100" dist="19050" dir="2700000" algn="tl" rotWithShape="0">
                    <a:schemeClr val="dk1">
                      <a:alpha val="40000"/>
                    </a:schemeClr>
                  </a:outerShdw>
                </a:effectLst>
                <a:latin typeface="TIw roman"/>
              </a:rPr>
              <a:t>3 </a:t>
            </a:r>
            <a:r>
              <a:rPr lang="en-US" sz="4050" b="1" dirty="0">
                <a:ln w="0"/>
                <a:solidFill>
                  <a:schemeClr val="bg1"/>
                </a:solidFill>
                <a:effectLst>
                  <a:outerShdw blurRad="38100" dist="19050" dir="2700000" algn="tl" rotWithShape="0">
                    <a:schemeClr val="dk1">
                      <a:alpha val="40000"/>
                    </a:schemeClr>
                  </a:outerShdw>
                </a:effectLst>
                <a:latin typeface="TIw roman"/>
              </a:rPr>
              <a:t>a</a:t>
            </a:r>
          </a:p>
        </p:txBody>
      </p:sp>
      <p:sp>
        <p:nvSpPr>
          <p:cNvPr id="9" name="Rectangle 8"/>
          <p:cNvSpPr/>
          <p:nvPr/>
        </p:nvSpPr>
        <p:spPr>
          <a:xfrm>
            <a:off x="3393564" y="3312188"/>
            <a:ext cx="2302553" cy="692497"/>
          </a:xfrm>
          <a:prstGeom prst="rect">
            <a:avLst/>
          </a:prstGeom>
          <a:noFill/>
          <a:ln>
            <a:solidFill>
              <a:schemeClr val="bg1"/>
            </a:solidFill>
          </a:ln>
        </p:spPr>
        <p:txBody>
          <a:bodyPr wrap="none" lIns="68580" tIns="34290" rIns="68580" bIns="34290">
            <a:spAutoFit/>
          </a:bodyPr>
          <a:lstStyle/>
          <a:p>
            <a:pPr algn="ctr"/>
            <a:r>
              <a:rPr lang="en-US" sz="4050" b="1" dirty="0" smtClean="0">
                <a:ln w="0"/>
                <a:solidFill>
                  <a:schemeClr val="bg1"/>
                </a:solidFill>
                <a:effectLst>
                  <a:outerShdw blurRad="38100" dist="19050" dir="2700000" algn="tl" rotWithShape="0">
                    <a:schemeClr val="dk1">
                      <a:alpha val="40000"/>
                    </a:schemeClr>
                  </a:outerShdw>
                </a:effectLst>
                <a:latin typeface="TIw roman"/>
              </a:rPr>
              <a:t>N3,4: </a:t>
            </a:r>
            <a:r>
              <a:rPr lang="en-US" sz="4050" b="1" dirty="0" smtClean="0">
                <a:ln w="0"/>
                <a:solidFill>
                  <a:schemeClr val="bg1"/>
                </a:solidFill>
                <a:effectLst>
                  <a:outerShdw blurRad="38100" dist="19050" dir="2700000" algn="tl" rotWithShape="0">
                    <a:schemeClr val="dk1">
                      <a:alpha val="40000"/>
                    </a:schemeClr>
                  </a:outerShdw>
                </a:effectLst>
                <a:latin typeface="TIw roman"/>
              </a:rPr>
              <a:t>3 b</a:t>
            </a:r>
            <a:endParaRPr lang="en-US" sz="4050" b="1" dirty="0">
              <a:ln w="0"/>
              <a:solidFill>
                <a:schemeClr val="bg1"/>
              </a:solidFill>
              <a:effectLst>
                <a:outerShdw blurRad="38100" dist="19050" dir="2700000" algn="tl" rotWithShape="0">
                  <a:schemeClr val="dk1">
                    <a:alpha val="40000"/>
                  </a:schemeClr>
                </a:outerShdw>
              </a:effectLst>
              <a:latin typeface="TIw roman"/>
            </a:endParaRPr>
          </a:p>
        </p:txBody>
      </p:sp>
      <p:sp>
        <p:nvSpPr>
          <p:cNvPr id="10" name="Rectangle 9"/>
          <p:cNvSpPr/>
          <p:nvPr/>
        </p:nvSpPr>
        <p:spPr>
          <a:xfrm>
            <a:off x="5745397" y="3326272"/>
            <a:ext cx="2273699" cy="692497"/>
          </a:xfrm>
          <a:prstGeom prst="rect">
            <a:avLst/>
          </a:prstGeom>
          <a:noFill/>
          <a:ln>
            <a:solidFill>
              <a:schemeClr val="bg1"/>
            </a:solidFill>
          </a:ln>
        </p:spPr>
        <p:txBody>
          <a:bodyPr wrap="none" lIns="68580" tIns="34290" rIns="68580" bIns="34290">
            <a:spAutoFit/>
          </a:bodyPr>
          <a:lstStyle/>
          <a:p>
            <a:pPr algn="ctr"/>
            <a:r>
              <a:rPr lang="en-US" sz="4050" b="1" dirty="0" smtClean="0">
                <a:ln w="0"/>
                <a:solidFill>
                  <a:schemeClr val="bg1"/>
                </a:solidFill>
                <a:effectLst>
                  <a:outerShdw blurRad="38100" dist="19050" dir="2700000" algn="tl" rotWithShape="0">
                    <a:schemeClr val="dk1">
                      <a:alpha val="40000"/>
                    </a:schemeClr>
                  </a:outerShdw>
                </a:effectLst>
                <a:latin typeface="TIw roman"/>
              </a:rPr>
              <a:t>N5,6: </a:t>
            </a:r>
            <a:r>
              <a:rPr lang="en-US" sz="4050" b="1" dirty="0" smtClean="0">
                <a:ln w="0"/>
                <a:solidFill>
                  <a:schemeClr val="bg1"/>
                </a:solidFill>
                <a:effectLst>
                  <a:outerShdw blurRad="38100" dist="19050" dir="2700000" algn="tl" rotWithShape="0">
                    <a:schemeClr val="dk1">
                      <a:alpha val="40000"/>
                    </a:schemeClr>
                  </a:outerShdw>
                </a:effectLst>
                <a:latin typeface="TIw roman"/>
              </a:rPr>
              <a:t>3 c</a:t>
            </a:r>
            <a:endParaRPr lang="en-US" sz="4050" b="1" dirty="0">
              <a:ln w="0"/>
              <a:solidFill>
                <a:schemeClr val="bg1"/>
              </a:solidFill>
              <a:effectLst>
                <a:outerShdw blurRad="38100" dist="19050" dir="2700000" algn="tl" rotWithShape="0">
                  <a:schemeClr val="dk1">
                    <a:alpha val="40000"/>
                  </a:schemeClr>
                </a:outerShdw>
              </a:effectLst>
              <a:latin typeface="TIw roman"/>
            </a:endParaRPr>
          </a:p>
        </p:txBody>
      </p:sp>
    </p:spTree>
    <p:extLst>
      <p:ext uri="{BB962C8B-B14F-4D97-AF65-F5344CB8AC3E}">
        <p14:creationId xmlns:p14="http://schemas.microsoft.com/office/powerpoint/2010/main" val="3153532160"/>
      </p:ext>
    </p:extLst>
  </p:cSld>
  <p:clrMapOvr>
    <a:masterClrMapping/>
  </p:clrMapOvr>
  <mc:AlternateContent xmlns:mc="http://schemas.openxmlformats.org/markup-compatibility/2006">
    <mc:Choice xmlns:p15="http://schemas.microsoft.com/office/powerpoint/2012/main" Requires="p15">
      <p:transition spd="slow">
        <p15:prstTrans prst="curtains"/>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D3F6407-B181-4745-AC9E-965747D5704D}"/>
              </a:ext>
            </a:extLst>
          </p:cNvPr>
          <p:cNvSpPr txBox="1"/>
          <p:nvPr/>
        </p:nvSpPr>
        <p:spPr>
          <a:xfrm>
            <a:off x="297542" y="333841"/>
            <a:ext cx="5366045" cy="4597003"/>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2400" dirty="0" smtClean="0">
                <a:latin typeface="+mj-lt"/>
              </a:rPr>
              <a:t>+ </a:t>
            </a:r>
            <a:r>
              <a:rPr lang="vi-VN" sz="2400" dirty="0">
                <a:latin typeface="+mj-lt"/>
              </a:rPr>
              <a:t>Kết hợp cả thuê cửa hàng và bán hàng trực tuyến vì như vậy sẽ tiếp cận được nhiều khách hàng hơn</a:t>
            </a:r>
            <a:r>
              <a:rPr lang="vi-VN" sz="2400" dirty="0" smtClean="0">
                <a:latin typeface="+mj-lt"/>
              </a:rPr>
              <a:t>.</a:t>
            </a:r>
            <a:endParaRPr lang="vi-VN" sz="2400" dirty="0">
              <a:latin typeface="+mj-lt"/>
            </a:endParaRPr>
          </a:p>
          <a:p>
            <a:pPr algn="just"/>
            <a:r>
              <a:rPr lang="vi-VN" sz="2400" dirty="0">
                <a:latin typeface="+mj-lt"/>
              </a:rPr>
              <a:t>+ Theo quy định của pháp luật, Khi kinh doanh bán hàng dù là bán hàng tại cửa hàng hay bán hàng online, doanh nghiệp, hộ kinh doanh, cá nhân đều phải nộp thuế đúng theo quy định pháp luật.). Do đó, chị B nên thực hiện kê khai thuế trung thực, nộp thuế đúng hạn.</a:t>
            </a:r>
            <a:endParaRPr lang="vi-VN" sz="2400" dirty="0">
              <a:latin typeface="+mj-lt"/>
            </a:endParaRPr>
          </a:p>
        </p:txBody>
      </p:sp>
      <p:sp>
        <p:nvSpPr>
          <p:cNvPr id="2" name="TextBox 1">
            <a:extLst>
              <a:ext uri="{FF2B5EF4-FFF2-40B4-BE49-F238E27FC236}">
                <a16:creationId xmlns:a16="http://schemas.microsoft.com/office/drawing/2014/main" xmlns="" id="{82A635AD-1CC7-1225-1E16-31F8CABCC29F}"/>
              </a:ext>
            </a:extLst>
          </p:cNvPr>
          <p:cNvSpPr txBox="1"/>
          <p:nvPr/>
        </p:nvSpPr>
        <p:spPr>
          <a:xfrm>
            <a:off x="5663587" y="785904"/>
            <a:ext cx="2992475" cy="1947565"/>
          </a:xfrm>
          <a:prstGeom prst="wedgeEllipseCallout">
            <a:avLst>
              <a:gd name="adj1" fmla="val 23617"/>
              <a:gd name="adj2" fmla="val 91946"/>
            </a:avLst>
          </a:prstGeom>
          <a:solidFill>
            <a:schemeClr val="accent1">
              <a:lumMod val="20000"/>
              <a:lumOff val="80000"/>
            </a:schemeClr>
          </a:solidFill>
          <a:ln>
            <a:solidFill>
              <a:srgbClr val="C00000"/>
            </a:solidFill>
          </a:ln>
        </p:spPr>
        <p:txBody>
          <a:bodyPr wrap="square">
            <a:spAutoFit/>
          </a:bodyPr>
          <a:lstStyle/>
          <a:p>
            <a:pPr algn="ctr"/>
            <a:r>
              <a:rPr lang="en-US" sz="2800" b="1" dirty="0" err="1">
                <a:latin typeface="Arial" panose="020B0604020202020204" pitchFamily="34" charset="0"/>
              </a:rPr>
              <a:t>Tình</a:t>
            </a:r>
            <a:r>
              <a:rPr lang="en-US" sz="2800" b="1" dirty="0">
                <a:latin typeface="Arial" panose="020B0604020202020204" pitchFamily="34" charset="0"/>
              </a:rPr>
              <a:t> </a:t>
            </a:r>
            <a:r>
              <a:rPr lang="en-US" sz="2800" b="1" dirty="0" err="1">
                <a:latin typeface="Arial" panose="020B0604020202020204" pitchFamily="34" charset="0"/>
              </a:rPr>
              <a:t>huống</a:t>
            </a:r>
            <a:r>
              <a:rPr lang="en-US" sz="2800" b="1" dirty="0">
                <a:latin typeface="Arial" panose="020B0604020202020204" pitchFamily="34" charset="0"/>
              </a:rPr>
              <a:t> a) </a:t>
            </a:r>
            <a:r>
              <a:rPr lang="en-US" sz="2800" b="1" dirty="0" err="1">
                <a:latin typeface="Arial" panose="020B0604020202020204" pitchFamily="34" charset="0"/>
              </a:rPr>
              <a:t>Chị</a:t>
            </a:r>
            <a:r>
              <a:rPr lang="en-US" sz="2800" b="1" dirty="0">
                <a:latin typeface="Arial" panose="020B0604020202020204" pitchFamily="34" charset="0"/>
              </a:rPr>
              <a:t> B </a:t>
            </a:r>
            <a:r>
              <a:rPr lang="en-US" sz="2800" b="1" dirty="0" err="1">
                <a:latin typeface="Arial" panose="020B0604020202020204" pitchFamily="34" charset="0"/>
              </a:rPr>
              <a:t>nên</a:t>
            </a:r>
            <a:r>
              <a:rPr lang="en-US" sz="2800" b="1" dirty="0">
                <a:latin typeface="Arial" panose="020B0604020202020204" pitchFamily="34" charset="0"/>
              </a:rPr>
              <a:t>:</a:t>
            </a:r>
          </a:p>
        </p:txBody>
      </p:sp>
      <p:pic>
        <p:nvPicPr>
          <p:cNvPr id="4" name="Picture 3" descr="Icon&#10;&#10;Description automatically generated">
            <a:extLst>
              <a:ext uri="{FF2B5EF4-FFF2-40B4-BE49-F238E27FC236}">
                <a16:creationId xmlns:a16="http://schemas.microsoft.com/office/drawing/2014/main" xmlns="" id="{16CF195B-73F2-8935-71A6-A8C041134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765" y="3175693"/>
            <a:ext cx="1834243" cy="1834243"/>
          </a:xfrm>
          <a:prstGeom prst="rect">
            <a:avLst/>
          </a:prstGeom>
        </p:spPr>
      </p:pic>
    </p:spTree>
    <p:extLst>
      <p:ext uri="{BB962C8B-B14F-4D97-AF65-F5344CB8AC3E}">
        <p14:creationId xmlns:p14="http://schemas.microsoft.com/office/powerpoint/2010/main" val="22655981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a:extLst>
            <a:ext uri="{FF2B5EF4-FFF2-40B4-BE49-F238E27FC236}">
              <a16:creationId xmlns:a16="http://schemas.microsoft.com/office/drawing/2014/main" xmlns="" id="{489730D0-EF12-7537-107E-7A73FF64033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xmlns="" id="{81EBC9F7-C006-8E6F-2230-EB7C516242F0}"/>
              </a:ext>
            </a:extLst>
          </p:cNvPr>
          <p:cNvSpPr txBox="1"/>
          <p:nvPr/>
        </p:nvSpPr>
        <p:spPr>
          <a:xfrm>
            <a:off x="2825470" y="1159429"/>
            <a:ext cx="5959010" cy="3371136"/>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2400" dirty="0" smtClean="0"/>
              <a:t>Y </a:t>
            </a:r>
            <a:r>
              <a:rPr lang="vi-VN" sz="2400" dirty="0"/>
              <a:t>không nên làm theo lời chị và cũng nên khuyên chị gái chấm dứt hành vi trên. Vì: việc sản xuất, buôn bán hàng hóa không rõ nguồn gốc xuất xứ, chất lượng kém là vi phạm pháp luật về tự do kinh doanh; đồng thời cũng gây nguy hiểm cho sức khỏe của người tiêu dùng.</a:t>
            </a:r>
            <a:endParaRPr lang="vi-VN" sz="2400" dirty="0"/>
          </a:p>
        </p:txBody>
      </p:sp>
      <p:pic>
        <p:nvPicPr>
          <p:cNvPr id="8" name="Picture 7">
            <a:extLst>
              <a:ext uri="{FF2B5EF4-FFF2-40B4-BE49-F238E27FC236}">
                <a16:creationId xmlns:a16="http://schemas.microsoft.com/office/drawing/2014/main" xmlns="" id="{E61963FB-0694-D45D-0BEF-FB9051AC9200}"/>
              </a:ext>
            </a:extLst>
          </p:cNvPr>
          <p:cNvPicPr>
            <a:picLocks noChangeAspect="1"/>
          </p:cNvPicPr>
          <p:nvPr/>
        </p:nvPicPr>
        <p:blipFill>
          <a:blip r:embed="rId4"/>
          <a:stretch>
            <a:fillRect/>
          </a:stretch>
        </p:blipFill>
        <p:spPr>
          <a:xfrm>
            <a:off x="322942" y="3224594"/>
            <a:ext cx="1826439" cy="1826439"/>
          </a:xfrm>
          <a:prstGeom prst="rect">
            <a:avLst/>
          </a:prstGeom>
        </p:spPr>
      </p:pic>
      <p:sp>
        <p:nvSpPr>
          <p:cNvPr id="3" name="Rectangle 2"/>
          <p:cNvSpPr/>
          <p:nvPr/>
        </p:nvSpPr>
        <p:spPr>
          <a:xfrm>
            <a:off x="672492" y="636209"/>
            <a:ext cx="2525050" cy="523220"/>
          </a:xfrm>
          <a:prstGeom prst="rect">
            <a:avLst/>
          </a:prstGeom>
        </p:spPr>
        <p:txBody>
          <a:bodyPr wrap="none">
            <a:spAutoFit/>
          </a:bodyPr>
          <a:lstStyle/>
          <a:p>
            <a:r>
              <a:rPr lang="vi-VN" sz="2800" dirty="0"/>
              <a:t>Tình huống b) </a:t>
            </a:r>
            <a:endParaRPr lang="en-US" sz="2800" dirty="0"/>
          </a:p>
        </p:txBody>
      </p:sp>
    </p:spTree>
    <p:extLst>
      <p:ext uri="{BB962C8B-B14F-4D97-AF65-F5344CB8AC3E}">
        <p14:creationId xmlns:p14="http://schemas.microsoft.com/office/powerpoint/2010/main" val="2123219017"/>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D3F6407-B181-4745-AC9E-965747D5704D}"/>
              </a:ext>
            </a:extLst>
          </p:cNvPr>
          <p:cNvSpPr txBox="1"/>
          <p:nvPr/>
        </p:nvSpPr>
        <p:spPr>
          <a:xfrm>
            <a:off x="276994" y="199970"/>
            <a:ext cx="5366045" cy="2281476"/>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3200" dirty="0"/>
              <a:t>Bà Q không nên làm theo lời khuyên của người thân, vì hành vi đó là vi phạm quy định của pháp luật.</a:t>
            </a:r>
            <a:endParaRPr lang="vi-VN" sz="3200" dirty="0">
              <a:latin typeface="+mj-lt"/>
            </a:endParaRPr>
          </a:p>
        </p:txBody>
      </p:sp>
      <p:sp>
        <p:nvSpPr>
          <p:cNvPr id="2" name="TextBox 1">
            <a:extLst>
              <a:ext uri="{FF2B5EF4-FFF2-40B4-BE49-F238E27FC236}">
                <a16:creationId xmlns:a16="http://schemas.microsoft.com/office/drawing/2014/main" xmlns="" id="{82A635AD-1CC7-1225-1E16-31F8CABCC29F}"/>
              </a:ext>
            </a:extLst>
          </p:cNvPr>
          <p:cNvSpPr txBox="1"/>
          <p:nvPr/>
        </p:nvSpPr>
        <p:spPr>
          <a:xfrm>
            <a:off x="5643039" y="1340708"/>
            <a:ext cx="2992475" cy="1341656"/>
          </a:xfrm>
          <a:prstGeom prst="wedgeEllipseCallout">
            <a:avLst>
              <a:gd name="adj1" fmla="val 26020"/>
              <a:gd name="adj2" fmla="val 129469"/>
            </a:avLst>
          </a:prstGeom>
          <a:solidFill>
            <a:schemeClr val="accent1">
              <a:lumMod val="20000"/>
              <a:lumOff val="80000"/>
            </a:schemeClr>
          </a:solidFill>
          <a:ln>
            <a:solidFill>
              <a:srgbClr val="C00000"/>
            </a:solidFill>
          </a:ln>
        </p:spPr>
        <p:txBody>
          <a:bodyPr wrap="square">
            <a:spAutoFit/>
          </a:bodyPr>
          <a:lstStyle/>
          <a:p>
            <a:pPr algn="ctr"/>
            <a:r>
              <a:rPr lang="en-US" sz="2800" b="1" dirty="0" err="1">
                <a:latin typeface="Arial" panose="020B0604020202020204" pitchFamily="34" charset="0"/>
              </a:rPr>
              <a:t>Tình</a:t>
            </a:r>
            <a:r>
              <a:rPr lang="en-US" sz="2800" b="1" dirty="0">
                <a:latin typeface="Arial" panose="020B0604020202020204" pitchFamily="34" charset="0"/>
              </a:rPr>
              <a:t> </a:t>
            </a:r>
            <a:r>
              <a:rPr lang="en-US" sz="2800" b="1" dirty="0" err="1">
                <a:latin typeface="Arial" panose="020B0604020202020204" pitchFamily="34" charset="0"/>
              </a:rPr>
              <a:t>huống</a:t>
            </a:r>
            <a:r>
              <a:rPr lang="en-US" sz="2800" b="1" dirty="0">
                <a:latin typeface="Arial" panose="020B0604020202020204" pitchFamily="34" charset="0"/>
              </a:rPr>
              <a:t> </a:t>
            </a:r>
            <a:r>
              <a:rPr lang="en-US" sz="2800" b="1" dirty="0" smtClean="0">
                <a:latin typeface="Arial" panose="020B0604020202020204" pitchFamily="34" charset="0"/>
              </a:rPr>
              <a:t>c)</a:t>
            </a:r>
            <a:endParaRPr lang="en-US" sz="2800" b="1" dirty="0">
              <a:latin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xmlns="" id="{16CF195B-73F2-8935-71A6-A8C041134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765" y="3175693"/>
            <a:ext cx="1834243" cy="1834243"/>
          </a:xfrm>
          <a:prstGeom prst="rect">
            <a:avLst/>
          </a:pr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050445"/>
            <a:ext cx="2510988" cy="2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3737" y="3071973"/>
            <a:ext cx="3802343" cy="2071527"/>
          </a:xfrm>
          <a:prstGeom prst="rect">
            <a:avLst/>
          </a:prstGeom>
        </p:spPr>
      </p:pic>
    </p:spTree>
    <p:extLst>
      <p:ext uri="{BB962C8B-B14F-4D97-AF65-F5344CB8AC3E}">
        <p14:creationId xmlns:p14="http://schemas.microsoft.com/office/powerpoint/2010/main" val="19268082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05"/>
        <p:cNvGrpSpPr/>
        <p:nvPr/>
      </p:nvGrpSpPr>
      <p:grpSpPr>
        <a:xfrm>
          <a:off x="0" y="0"/>
          <a:ext cx="0" cy="0"/>
          <a:chOff x="0" y="0"/>
          <a:chExt cx="0" cy="0"/>
        </a:xfrm>
      </p:grpSpPr>
      <p:pic>
        <p:nvPicPr>
          <p:cNvPr id="27650" name="Picture 2" descr="https://i.pinimg.com/originals/14/34/2c/14342c4b68e2938fb0b347ba29a98e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99872" y="-2000632"/>
            <a:ext cx="5144261" cy="9144001"/>
          </a:xfrm>
          <a:prstGeom prst="rect">
            <a:avLst/>
          </a:prstGeom>
          <a:noFill/>
          <a:extLst>
            <a:ext uri="{909E8E84-426E-40DD-AFC4-6F175D3DCCD1}">
              <a14:hiddenFill xmlns:a14="http://schemas.microsoft.com/office/drawing/2010/main">
                <a:solidFill>
                  <a:srgbClr val="FFFFFF"/>
                </a:solidFill>
              </a14:hiddenFill>
            </a:ext>
          </a:extLst>
        </p:spPr>
      </p:pic>
      <p:sp>
        <p:nvSpPr>
          <p:cNvPr id="506" name="Google Shape;506;p35"/>
          <p:cNvSpPr/>
          <p:nvPr/>
        </p:nvSpPr>
        <p:spPr>
          <a:xfrm>
            <a:off x="5298221" y="3969016"/>
            <a:ext cx="3088800" cy="1041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flipH="1">
            <a:off x="5156604" y="1609235"/>
            <a:ext cx="3576429" cy="238746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5"/>
          <p:cNvGrpSpPr/>
          <p:nvPr/>
        </p:nvGrpSpPr>
        <p:grpSpPr>
          <a:xfrm rot="4139504" flipH="1">
            <a:off x="7575896" y="2911273"/>
            <a:ext cx="936920" cy="1050350"/>
            <a:chOff x="4326150" y="1139100"/>
            <a:chExt cx="1903050" cy="2133850"/>
          </a:xfrm>
        </p:grpSpPr>
        <p:sp>
          <p:nvSpPr>
            <p:cNvPr id="509" name="Google Shape;509;p35"/>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5"/>
          <p:cNvGrpSpPr/>
          <p:nvPr/>
        </p:nvGrpSpPr>
        <p:grpSpPr>
          <a:xfrm rot="-781452" flipH="1">
            <a:off x="5125562" y="3040022"/>
            <a:ext cx="637131" cy="725531"/>
            <a:chOff x="238125" y="3155250"/>
            <a:chExt cx="1567526" cy="1785017"/>
          </a:xfrm>
        </p:grpSpPr>
        <p:sp>
          <p:nvSpPr>
            <p:cNvPr id="528" name="Google Shape;528;p35"/>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35"/>
          <p:cNvGrpSpPr/>
          <p:nvPr/>
        </p:nvGrpSpPr>
        <p:grpSpPr>
          <a:xfrm rot="-6014970">
            <a:off x="5277774" y="3260223"/>
            <a:ext cx="481836" cy="859873"/>
            <a:chOff x="4588600" y="388175"/>
            <a:chExt cx="2739150" cy="4888225"/>
          </a:xfrm>
        </p:grpSpPr>
        <p:sp>
          <p:nvSpPr>
            <p:cNvPr id="531" name="Google Shape;531;p35"/>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5"/>
          <p:cNvGrpSpPr/>
          <p:nvPr/>
        </p:nvGrpSpPr>
        <p:grpSpPr>
          <a:xfrm>
            <a:off x="5349391" y="2425758"/>
            <a:ext cx="1583779" cy="1570926"/>
            <a:chOff x="2635398" y="-1215213"/>
            <a:chExt cx="2012424" cy="2136889"/>
          </a:xfrm>
        </p:grpSpPr>
        <p:sp>
          <p:nvSpPr>
            <p:cNvPr id="537" name="Google Shape;537;p35"/>
            <p:cNvSpPr/>
            <p:nvPr/>
          </p:nvSpPr>
          <p:spPr>
            <a:xfrm>
              <a:off x="2635398" y="-1090017"/>
              <a:ext cx="2012424" cy="2011693"/>
            </a:xfrm>
            <a:custGeom>
              <a:avLst/>
              <a:gdLst/>
              <a:ahLst/>
              <a:cxnLst/>
              <a:rect l="l" t="t" r="r" b="b"/>
              <a:pathLst>
                <a:path w="55008" h="54988" extrusionOk="0">
                  <a:moveTo>
                    <a:pt x="2811" y="0"/>
                  </a:moveTo>
                  <a:cubicBezTo>
                    <a:pt x="1263" y="0"/>
                    <a:pt x="0" y="1242"/>
                    <a:pt x="0" y="2790"/>
                  </a:cubicBezTo>
                  <a:lnTo>
                    <a:pt x="0" y="52197"/>
                  </a:lnTo>
                  <a:cubicBezTo>
                    <a:pt x="0" y="53745"/>
                    <a:pt x="1263" y="54987"/>
                    <a:pt x="2811" y="54987"/>
                  </a:cubicBezTo>
                  <a:lnTo>
                    <a:pt x="52197" y="54987"/>
                  </a:lnTo>
                  <a:cubicBezTo>
                    <a:pt x="53745" y="54987"/>
                    <a:pt x="55008" y="53745"/>
                    <a:pt x="55008" y="52197"/>
                  </a:cubicBezTo>
                  <a:lnTo>
                    <a:pt x="55008" y="2790"/>
                  </a:lnTo>
                  <a:cubicBezTo>
                    <a:pt x="55008" y="1242"/>
                    <a:pt x="53745" y="0"/>
                    <a:pt x="52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635398" y="-1090017"/>
              <a:ext cx="2011693" cy="512618"/>
            </a:xfrm>
            <a:custGeom>
              <a:avLst/>
              <a:gdLst/>
              <a:ahLst/>
              <a:cxnLst/>
              <a:rect l="l" t="t" r="r" b="b"/>
              <a:pathLst>
                <a:path w="54988" h="14012" extrusionOk="0">
                  <a:moveTo>
                    <a:pt x="2811" y="0"/>
                  </a:moveTo>
                  <a:cubicBezTo>
                    <a:pt x="1263" y="0"/>
                    <a:pt x="0" y="1242"/>
                    <a:pt x="0" y="2790"/>
                  </a:cubicBezTo>
                  <a:lnTo>
                    <a:pt x="0" y="14012"/>
                  </a:lnTo>
                  <a:lnTo>
                    <a:pt x="54987" y="14012"/>
                  </a:lnTo>
                  <a:lnTo>
                    <a:pt x="54987" y="2790"/>
                  </a:lnTo>
                  <a:cubicBezTo>
                    <a:pt x="54987" y="1242"/>
                    <a:pt x="53745" y="0"/>
                    <a:pt x="52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2894680" y="-1034151"/>
              <a:ext cx="156507" cy="134227"/>
            </a:xfrm>
            <a:custGeom>
              <a:avLst/>
              <a:gdLst/>
              <a:ahLst/>
              <a:cxnLst/>
              <a:rect l="l" t="t" r="r" b="b"/>
              <a:pathLst>
                <a:path w="4278" h="3669" extrusionOk="0">
                  <a:moveTo>
                    <a:pt x="2444" y="1"/>
                  </a:moveTo>
                  <a:cubicBezTo>
                    <a:pt x="815" y="1"/>
                    <a:pt x="0" y="1976"/>
                    <a:pt x="1141" y="3137"/>
                  </a:cubicBezTo>
                  <a:cubicBezTo>
                    <a:pt x="1514" y="3504"/>
                    <a:pt x="1973" y="3668"/>
                    <a:pt x="2422" y="3668"/>
                  </a:cubicBezTo>
                  <a:cubicBezTo>
                    <a:pt x="3369" y="3668"/>
                    <a:pt x="4277" y="2938"/>
                    <a:pt x="4277" y="1833"/>
                  </a:cubicBezTo>
                  <a:cubicBezTo>
                    <a:pt x="4277" y="815"/>
                    <a:pt x="3463"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2946083"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332793" y="-1034151"/>
              <a:ext cx="156507" cy="134227"/>
            </a:xfrm>
            <a:custGeom>
              <a:avLst/>
              <a:gdLst/>
              <a:ahLst/>
              <a:cxnLst/>
              <a:rect l="l" t="t" r="r" b="b"/>
              <a:pathLst>
                <a:path w="4278" h="3669" extrusionOk="0">
                  <a:moveTo>
                    <a:pt x="2444" y="1"/>
                  </a:moveTo>
                  <a:cubicBezTo>
                    <a:pt x="815" y="1"/>
                    <a:pt x="0" y="1976"/>
                    <a:pt x="1161" y="3137"/>
                  </a:cubicBezTo>
                  <a:cubicBezTo>
                    <a:pt x="1528" y="3504"/>
                    <a:pt x="1982" y="3668"/>
                    <a:pt x="2428" y="3668"/>
                  </a:cubicBezTo>
                  <a:cubicBezTo>
                    <a:pt x="3369" y="3668"/>
                    <a:pt x="4277" y="2938"/>
                    <a:pt x="427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3384195"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3770905" y="-1034151"/>
              <a:ext cx="157239" cy="134227"/>
            </a:xfrm>
            <a:custGeom>
              <a:avLst/>
              <a:gdLst/>
              <a:ahLst/>
              <a:cxnLst/>
              <a:rect l="l" t="t" r="r" b="b"/>
              <a:pathLst>
                <a:path w="4298" h="3669" extrusionOk="0">
                  <a:moveTo>
                    <a:pt x="2444" y="1"/>
                  </a:moveTo>
                  <a:cubicBezTo>
                    <a:pt x="815" y="1"/>
                    <a:pt x="0" y="1976"/>
                    <a:pt x="1161" y="3137"/>
                  </a:cubicBezTo>
                  <a:cubicBezTo>
                    <a:pt x="1535" y="3504"/>
                    <a:pt x="1993" y="3668"/>
                    <a:pt x="2442" y="3668"/>
                  </a:cubicBezTo>
                  <a:cubicBezTo>
                    <a:pt x="3389" y="3668"/>
                    <a:pt x="4297" y="2938"/>
                    <a:pt x="429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3822308"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4209018" y="-1034151"/>
              <a:ext cx="157239" cy="134227"/>
            </a:xfrm>
            <a:custGeom>
              <a:avLst/>
              <a:gdLst/>
              <a:ahLst/>
              <a:cxnLst/>
              <a:rect l="l" t="t" r="r" b="b"/>
              <a:pathLst>
                <a:path w="4298" h="3669" extrusionOk="0">
                  <a:moveTo>
                    <a:pt x="2465" y="1"/>
                  </a:moveTo>
                  <a:cubicBezTo>
                    <a:pt x="815" y="1"/>
                    <a:pt x="0" y="1976"/>
                    <a:pt x="1161" y="3137"/>
                  </a:cubicBezTo>
                  <a:cubicBezTo>
                    <a:pt x="1535" y="3504"/>
                    <a:pt x="1993" y="3668"/>
                    <a:pt x="2442" y="3668"/>
                  </a:cubicBezTo>
                  <a:cubicBezTo>
                    <a:pt x="3389" y="3668"/>
                    <a:pt x="4297" y="2938"/>
                    <a:pt x="4297" y="1833"/>
                  </a:cubicBezTo>
                  <a:cubicBezTo>
                    <a:pt x="4297" y="815"/>
                    <a:pt x="3462" y="1"/>
                    <a:pt x="2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4260420" y="-1215213"/>
              <a:ext cx="76790" cy="264540"/>
            </a:xfrm>
            <a:custGeom>
              <a:avLst/>
              <a:gdLst/>
              <a:ahLst/>
              <a:cxnLst/>
              <a:rect l="l" t="t" r="r" b="b"/>
              <a:pathLst>
                <a:path w="2099" h="7231" extrusionOk="0">
                  <a:moveTo>
                    <a:pt x="550" y="1"/>
                  </a:moveTo>
                  <a:cubicBezTo>
                    <a:pt x="245" y="1"/>
                    <a:pt x="1" y="245"/>
                    <a:pt x="1" y="551"/>
                  </a:cubicBezTo>
                  <a:lnTo>
                    <a:pt x="1" y="6701"/>
                  </a:lnTo>
                  <a:cubicBezTo>
                    <a:pt x="1" y="7006"/>
                    <a:pt x="245" y="7230"/>
                    <a:pt x="55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319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025071" y="-448526"/>
              <a:ext cx="269004" cy="269772"/>
            </a:xfrm>
            <a:custGeom>
              <a:avLst/>
              <a:gdLst/>
              <a:ahLst/>
              <a:cxnLst/>
              <a:rect l="l" t="t" r="r" b="b"/>
              <a:pathLst>
                <a:path w="7353"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346183" y="-448526"/>
              <a:ext cx="269772" cy="269772"/>
            </a:xfrm>
            <a:custGeom>
              <a:avLst/>
              <a:gdLst/>
              <a:ahLst/>
              <a:cxnLst/>
              <a:rect l="l" t="t" r="r" b="b"/>
              <a:pathLst>
                <a:path w="7374" h="7374" extrusionOk="0">
                  <a:moveTo>
                    <a:pt x="1" y="1"/>
                  </a:moveTo>
                  <a:lnTo>
                    <a:pt x="1"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366733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988480" y="-448526"/>
              <a:ext cx="269735" cy="269772"/>
            </a:xfrm>
            <a:custGeom>
              <a:avLst/>
              <a:gdLst/>
              <a:ahLst/>
              <a:cxnLst/>
              <a:rect l="l" t="t" r="r" b="b"/>
              <a:pathLst>
                <a:path w="7373" h="7374" extrusionOk="0">
                  <a:moveTo>
                    <a:pt x="0" y="1"/>
                  </a:moveTo>
                  <a:lnTo>
                    <a:pt x="0" y="7373"/>
                  </a:lnTo>
                  <a:lnTo>
                    <a:pt x="7372" y="7373"/>
                  </a:lnTo>
                  <a:lnTo>
                    <a:pt x="7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310360" y="-448526"/>
              <a:ext cx="268967" cy="269772"/>
            </a:xfrm>
            <a:custGeom>
              <a:avLst/>
              <a:gdLst/>
              <a:ahLst/>
              <a:cxnLst/>
              <a:rect l="l" t="t" r="r" b="b"/>
              <a:pathLst>
                <a:path w="7352"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0319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025071" y="-127378"/>
              <a:ext cx="269004" cy="269735"/>
            </a:xfrm>
            <a:custGeom>
              <a:avLst/>
              <a:gdLst/>
              <a:ahLst/>
              <a:cxnLst/>
              <a:rect l="l" t="t" r="r" b="b"/>
              <a:pathLst>
                <a:path w="7353"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346183" y="-127378"/>
              <a:ext cx="269772" cy="269735"/>
            </a:xfrm>
            <a:custGeom>
              <a:avLst/>
              <a:gdLst/>
              <a:ahLst/>
              <a:cxnLst/>
              <a:rect l="l" t="t" r="r" b="b"/>
              <a:pathLst>
                <a:path w="7374" h="7373" extrusionOk="0">
                  <a:moveTo>
                    <a:pt x="1" y="0"/>
                  </a:moveTo>
                  <a:lnTo>
                    <a:pt x="1"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66733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3988480" y="-127378"/>
              <a:ext cx="269735" cy="269735"/>
            </a:xfrm>
            <a:custGeom>
              <a:avLst/>
              <a:gdLst/>
              <a:ahLst/>
              <a:cxnLst/>
              <a:rect l="l" t="t" r="r" b="b"/>
              <a:pathLst>
                <a:path w="7373" h="7373" extrusionOk="0">
                  <a:moveTo>
                    <a:pt x="0" y="0"/>
                  </a:moveTo>
                  <a:lnTo>
                    <a:pt x="0" y="7373"/>
                  </a:lnTo>
                  <a:lnTo>
                    <a:pt x="7372" y="7373"/>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4310360" y="-127378"/>
              <a:ext cx="268967" cy="269735"/>
            </a:xfrm>
            <a:custGeom>
              <a:avLst/>
              <a:gdLst/>
              <a:ahLst/>
              <a:cxnLst/>
              <a:rect l="l" t="t" r="r" b="b"/>
              <a:pathLst>
                <a:path w="7352"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0319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25071" y="194502"/>
              <a:ext cx="269004" cy="269004"/>
            </a:xfrm>
            <a:custGeom>
              <a:avLst/>
              <a:gdLst/>
              <a:ahLst/>
              <a:cxnLst/>
              <a:rect l="l" t="t" r="r" b="b"/>
              <a:pathLst>
                <a:path w="7353"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3346183" y="194502"/>
              <a:ext cx="269772" cy="269004"/>
            </a:xfrm>
            <a:custGeom>
              <a:avLst/>
              <a:gdLst/>
              <a:ahLst/>
              <a:cxnLst/>
              <a:rect l="l" t="t" r="r" b="b"/>
              <a:pathLst>
                <a:path w="7374" h="7353" extrusionOk="0">
                  <a:moveTo>
                    <a:pt x="1" y="0"/>
                  </a:moveTo>
                  <a:lnTo>
                    <a:pt x="1"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66733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988480" y="194502"/>
              <a:ext cx="269735" cy="269004"/>
            </a:xfrm>
            <a:custGeom>
              <a:avLst/>
              <a:gdLst/>
              <a:ahLst/>
              <a:cxnLst/>
              <a:rect l="l" t="t" r="r" b="b"/>
              <a:pathLst>
                <a:path w="7373" h="7353" extrusionOk="0">
                  <a:moveTo>
                    <a:pt x="0" y="0"/>
                  </a:moveTo>
                  <a:lnTo>
                    <a:pt x="0" y="7352"/>
                  </a:lnTo>
                  <a:lnTo>
                    <a:pt x="7372" y="735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4310360" y="194502"/>
              <a:ext cx="268967" cy="269004"/>
            </a:xfrm>
            <a:custGeom>
              <a:avLst/>
              <a:gdLst/>
              <a:ahLst/>
              <a:cxnLst/>
              <a:rect l="l" t="t" r="r" b="b"/>
              <a:pathLst>
                <a:path w="7352"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70319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3025071" y="515650"/>
              <a:ext cx="269004" cy="269735"/>
            </a:xfrm>
            <a:custGeom>
              <a:avLst/>
              <a:gdLst/>
              <a:ahLst/>
              <a:cxnLst/>
              <a:rect l="l" t="t" r="r" b="b"/>
              <a:pathLst>
                <a:path w="7353"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346183" y="515650"/>
              <a:ext cx="269772" cy="269735"/>
            </a:xfrm>
            <a:custGeom>
              <a:avLst/>
              <a:gdLst/>
              <a:ahLst/>
              <a:cxnLst/>
              <a:rect l="l" t="t" r="r" b="b"/>
              <a:pathLst>
                <a:path w="7374" h="7373" extrusionOk="0">
                  <a:moveTo>
                    <a:pt x="1" y="0"/>
                  </a:moveTo>
                  <a:lnTo>
                    <a:pt x="1"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66733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988480" y="515650"/>
              <a:ext cx="269735" cy="269735"/>
            </a:xfrm>
            <a:custGeom>
              <a:avLst/>
              <a:gdLst/>
              <a:ahLst/>
              <a:cxnLst/>
              <a:rect l="l" t="t" r="r" b="b"/>
              <a:pathLst>
                <a:path w="7373" h="7373" extrusionOk="0">
                  <a:moveTo>
                    <a:pt x="0" y="0"/>
                  </a:moveTo>
                  <a:lnTo>
                    <a:pt x="0" y="7372"/>
                  </a:lnTo>
                  <a:lnTo>
                    <a:pt x="7372" y="737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4310360" y="515650"/>
              <a:ext cx="268967" cy="269735"/>
            </a:xfrm>
            <a:custGeom>
              <a:avLst/>
              <a:gdLst/>
              <a:ahLst/>
              <a:cxnLst/>
              <a:rect l="l" t="t" r="r" b="b"/>
              <a:pathLst>
                <a:path w="7352"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5"/>
          <p:cNvGrpSpPr/>
          <p:nvPr/>
        </p:nvGrpSpPr>
        <p:grpSpPr>
          <a:xfrm>
            <a:off x="6238640" y="3040339"/>
            <a:ext cx="1562486" cy="956263"/>
            <a:chOff x="2361225" y="2131200"/>
            <a:chExt cx="866075" cy="530050"/>
          </a:xfrm>
        </p:grpSpPr>
        <p:sp>
          <p:nvSpPr>
            <p:cNvPr id="572" name="Google Shape;572;p35"/>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5"/>
          <p:cNvGrpSpPr/>
          <p:nvPr/>
        </p:nvGrpSpPr>
        <p:grpSpPr>
          <a:xfrm>
            <a:off x="7440370" y="2810695"/>
            <a:ext cx="701026" cy="1197726"/>
            <a:chOff x="5303215" y="2406813"/>
            <a:chExt cx="850656" cy="1453375"/>
          </a:xfrm>
        </p:grpSpPr>
        <p:sp>
          <p:nvSpPr>
            <p:cNvPr id="599" name="Google Shape;599;p35"/>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5"/>
          <p:cNvGrpSpPr/>
          <p:nvPr/>
        </p:nvGrpSpPr>
        <p:grpSpPr>
          <a:xfrm>
            <a:off x="7131213" y="1418874"/>
            <a:ext cx="1309734" cy="1169737"/>
            <a:chOff x="6441030" y="815970"/>
            <a:chExt cx="2250279" cy="1797305"/>
          </a:xfrm>
        </p:grpSpPr>
        <p:sp>
          <p:nvSpPr>
            <p:cNvPr id="653" name="Google Shape;653;p35"/>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5"/>
          <p:cNvSpPr/>
          <p:nvPr/>
        </p:nvSpPr>
        <p:spPr>
          <a:xfrm>
            <a:off x="7955839" y="18990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5177876" y="2162704"/>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769850" y="2686073"/>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6321764" y="13275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xmlns="" id="{C380D949-D517-1DB1-FD1D-93AFA2744071}"/>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VẬN DỤNG</a:t>
            </a:r>
          </a:p>
        </p:txBody>
      </p:sp>
      <p:sp>
        <p:nvSpPr>
          <p:cNvPr id="9" name="TextBox 77">
            <a:extLst>
              <a:ext uri="{FF2B5EF4-FFF2-40B4-BE49-F238E27FC236}">
                <a16:creationId xmlns:a16="http://schemas.microsoft.com/office/drawing/2014/main" xmlns="" id="{FD99B57E-035E-AEFE-1D67-13DA76A67798}"/>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err="1">
                <a:solidFill>
                  <a:srgbClr val="002060"/>
                </a:solidFill>
                <a:latin typeface="SVN-Russell" panose="02040603050506020204" pitchFamily="18" charset="0"/>
              </a:rPr>
              <a:t>Hoạt</a:t>
            </a:r>
            <a:r>
              <a:rPr lang="en-US" sz="4000" b="1" dirty="0">
                <a:solidFill>
                  <a:srgbClr val="002060"/>
                </a:solidFill>
                <a:latin typeface="SVN-Russell" panose="02040603050506020204" pitchFamily="18" charset="0"/>
              </a:rPr>
              <a:t> </a:t>
            </a:r>
            <a:r>
              <a:rPr lang="en-US" sz="4000" b="1" dirty="0" err="1">
                <a:solidFill>
                  <a:srgbClr val="002060"/>
                </a:solidFill>
                <a:latin typeface="SVN-Russell" panose="02040603050506020204" pitchFamily="18" charset="0"/>
              </a:rPr>
              <a:t>động</a:t>
            </a:r>
            <a:r>
              <a:rPr lang="en-US" sz="4000" b="1" dirty="0">
                <a:solidFill>
                  <a:srgbClr val="002060"/>
                </a:solidFill>
                <a:latin typeface="SVN-Russell" panose="02040603050506020204" pitchFamily="18" charset="0"/>
              </a:rPr>
              <a:t> 4</a:t>
            </a:r>
          </a:p>
        </p:txBody>
      </p:sp>
      <p:cxnSp>
        <p:nvCxnSpPr>
          <p:cNvPr id="10" name="Google Shape;1279;p46">
            <a:extLst>
              <a:ext uri="{FF2B5EF4-FFF2-40B4-BE49-F238E27FC236}">
                <a16:creationId xmlns:a16="http://schemas.microsoft.com/office/drawing/2014/main" xmlns="" id="{AF32DD38-6873-B83D-2134-C8F909CFA8F1}"/>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
        <p:nvSpPr>
          <p:cNvPr id="2" name="Rectangle 1"/>
          <p:cNvSpPr/>
          <p:nvPr/>
        </p:nvSpPr>
        <p:spPr>
          <a:xfrm>
            <a:off x="2705320" y="4576690"/>
            <a:ext cx="5570756" cy="369332"/>
          </a:xfrm>
          <a:prstGeom prst="rect">
            <a:avLst/>
          </a:prstGeom>
        </p:spPr>
        <p:txBody>
          <a:bodyPr wrap="none">
            <a:spAutoFit/>
          </a:bodyPr>
          <a:lstStyle/>
          <a:p>
            <a:pPr lvl="0">
              <a:buSzPts val="1100"/>
              <a:defRPr/>
            </a:pP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A_图片 4">
            <a:extLst>
              <a:ext uri="{FF2B5EF4-FFF2-40B4-BE49-F238E27FC236}">
                <a16:creationId xmlns:a16="http://schemas.microsoft.com/office/drawing/2014/main" xmlns="" id="{6571ECC3-6816-C3AF-F568-B376536394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057" y="266576"/>
            <a:ext cx="4463143" cy="4443309"/>
          </a:xfrm>
          <a:prstGeom prst="rect">
            <a:avLst/>
          </a:prstGeom>
        </p:spPr>
      </p:pic>
      <p:pic>
        <p:nvPicPr>
          <p:cNvPr id="4" name="PA_图片 4">
            <a:extLst>
              <a:ext uri="{FF2B5EF4-FFF2-40B4-BE49-F238E27FC236}">
                <a16:creationId xmlns:a16="http://schemas.microsoft.com/office/drawing/2014/main" xmlns="" id="{FC1A9B32-A083-ADD9-ECCB-DA5692C284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743" y="1796835"/>
            <a:ext cx="4054585" cy="3185224"/>
          </a:xfrm>
          <a:prstGeom prst="rect">
            <a:avLst/>
          </a:prstGeom>
        </p:spPr>
      </p:pic>
      <p:pic>
        <p:nvPicPr>
          <p:cNvPr id="5" name="图片 3">
            <a:extLst>
              <a:ext uri="{FF2B5EF4-FFF2-40B4-BE49-F238E27FC236}">
                <a16:creationId xmlns:a16="http://schemas.microsoft.com/office/drawing/2014/main" xmlns="" id="{A301E7C5-64AD-560E-46E0-0C8AEDACD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70" y="1500959"/>
            <a:ext cx="1306619" cy="1231706"/>
          </a:xfrm>
          <a:prstGeom prst="rect">
            <a:avLst/>
          </a:prstGeom>
        </p:spPr>
      </p:pic>
      <p:sp>
        <p:nvSpPr>
          <p:cNvPr id="3" name="TextBox 2">
            <a:extLst>
              <a:ext uri="{FF2B5EF4-FFF2-40B4-BE49-F238E27FC236}">
                <a16:creationId xmlns:a16="http://schemas.microsoft.com/office/drawing/2014/main" xmlns="" id="{4A7ADA84-FFBA-D7CF-F7FB-4D4A1D185C6D}"/>
              </a:ext>
            </a:extLst>
          </p:cNvPr>
          <p:cNvSpPr txBox="1"/>
          <p:nvPr/>
        </p:nvSpPr>
        <p:spPr>
          <a:xfrm>
            <a:off x="536360" y="2666093"/>
            <a:ext cx="3475349" cy="1938992"/>
          </a:xfrm>
          <a:prstGeom prst="rect">
            <a:avLst/>
          </a:prstGeom>
          <a:noFill/>
        </p:spPr>
        <p:txBody>
          <a:bodyPr wrap="square">
            <a:spAutoFit/>
          </a:bodyPr>
          <a:lstStyle/>
          <a:p>
            <a:pPr algn="just"/>
            <a:r>
              <a:rPr lang="vi-VN" sz="2400" dirty="0">
                <a:solidFill>
                  <a:schemeClr val="accent2">
                    <a:lumMod val="75000"/>
                  </a:schemeClr>
                </a:solidFill>
              </a:rPr>
              <a:t>Em hãy thiết kế thông điệp về ý nghĩa của việc thực hiện quyền tự do kinh doanh và nghĩa vụ nộp thuế.</a:t>
            </a:r>
          </a:p>
        </p:txBody>
      </p:sp>
      <p:sp>
        <p:nvSpPr>
          <p:cNvPr id="8" name="TextBox 7">
            <a:extLst>
              <a:ext uri="{FF2B5EF4-FFF2-40B4-BE49-F238E27FC236}">
                <a16:creationId xmlns:a16="http://schemas.microsoft.com/office/drawing/2014/main" xmlns="" id="{D482400E-865C-6C9C-761D-47A74312A91E}"/>
              </a:ext>
            </a:extLst>
          </p:cNvPr>
          <p:cNvSpPr txBox="1"/>
          <p:nvPr/>
        </p:nvSpPr>
        <p:spPr>
          <a:xfrm>
            <a:off x="5001413" y="1500959"/>
            <a:ext cx="3794629" cy="2308324"/>
          </a:xfrm>
          <a:prstGeom prst="rect">
            <a:avLst/>
          </a:prstGeom>
          <a:noFill/>
        </p:spPr>
        <p:txBody>
          <a:bodyPr wrap="square">
            <a:spAutoFit/>
          </a:bodyPr>
          <a:lstStyle/>
          <a:p>
            <a:pPr algn="just"/>
            <a:r>
              <a:rPr lang="vi-VN" sz="2400" dirty="0">
                <a:solidFill>
                  <a:srgbClr val="00B050"/>
                </a:solidFill>
              </a:rPr>
              <a:t>Em hãy sưu tầm một hành vi đúng/ chưa đúng trong việc thực hiện quyền tự do kinh doanh/ nghĩa vụ nộp thuế và nhận xét, đánh giá hành vi đó.</a:t>
            </a:r>
            <a:endParaRPr lang="en-US" sz="2400" dirty="0">
              <a:solidFill>
                <a:srgbClr val="00B050"/>
              </a:solidFill>
            </a:endParaRPr>
          </a:p>
        </p:txBody>
      </p:sp>
      <p:pic>
        <p:nvPicPr>
          <p:cNvPr id="9" name="图片 4">
            <a:extLst>
              <a:ext uri="{FF2B5EF4-FFF2-40B4-BE49-F238E27FC236}">
                <a16:creationId xmlns:a16="http://schemas.microsoft.com/office/drawing/2014/main" xmlns="" id="{524B4347-DDD4-9C83-0242-8083CBC43C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709" y="170923"/>
            <a:ext cx="1153409" cy="1087279"/>
          </a:xfrm>
          <a:prstGeom prst="rect">
            <a:avLst/>
          </a:prstGeom>
        </p:spPr>
      </p:pic>
      <p:sp>
        <p:nvSpPr>
          <p:cNvPr id="10" name="TextBox 77">
            <a:extLst>
              <a:ext uri="{FF2B5EF4-FFF2-40B4-BE49-F238E27FC236}">
                <a16:creationId xmlns:a16="http://schemas.microsoft.com/office/drawing/2014/main" xmlns="" id="{77DD2B37-DCB9-9F48-B3B8-B9142C7817DA}"/>
              </a:ext>
            </a:extLst>
          </p:cNvPr>
          <p:cNvSpPr txBox="1"/>
          <p:nvPr/>
        </p:nvSpPr>
        <p:spPr>
          <a:xfrm>
            <a:off x="938987" y="714563"/>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NHIỆM VỤ</a:t>
            </a:r>
          </a:p>
        </p:txBody>
      </p:sp>
    </p:spTree>
    <p:extLst>
      <p:ext uri="{BB962C8B-B14F-4D97-AF65-F5344CB8AC3E}">
        <p14:creationId xmlns:p14="http://schemas.microsoft.com/office/powerpoint/2010/main" val="847184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8" name="Picture 2" descr="https://i.pinimg.com/originals/d6/6e/45/d66e45a9b3f7340c7e61cb7c780ad6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95997" y="-2023844"/>
            <a:ext cx="5161610" cy="91730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7">
            <a:extLst>
              <a:ext uri="{FF2B5EF4-FFF2-40B4-BE49-F238E27FC236}">
                <a16:creationId xmlns:a16="http://schemas.microsoft.com/office/drawing/2014/main" xmlns="" id="{C7026845-1EA5-9045-EB1E-8544B552EC4A}"/>
              </a:ext>
            </a:extLst>
          </p:cNvPr>
          <p:cNvSpPr txBox="1"/>
          <p:nvPr/>
        </p:nvSpPr>
        <p:spPr>
          <a:xfrm>
            <a:off x="-316037" y="1510822"/>
            <a:ext cx="9890216" cy="19981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4400" b="1" dirty="0">
                <a:solidFill>
                  <a:srgbClr val="002060"/>
                </a:solidFill>
                <a:latin typeface="SVN-Caprica Script" pitchFamily="2" charset="0"/>
              </a:rPr>
              <a:t>Tạm biệt các em</a:t>
            </a:r>
            <a:r>
              <a:rPr lang="en-US" sz="4400" b="1" dirty="0">
                <a:solidFill>
                  <a:srgbClr val="002060"/>
                </a:solidFill>
                <a:latin typeface="SVN-Caprica Script" pitchFamily="2" charset="0"/>
              </a:rPr>
              <a:t>. </a:t>
            </a:r>
          </a:p>
          <a:p>
            <a:pPr algn="ctr">
              <a:lnSpc>
                <a:spcPct val="150000"/>
              </a:lnSpc>
            </a:pPr>
            <a:r>
              <a:rPr lang="en-US" sz="4400" b="1" dirty="0" err="1">
                <a:solidFill>
                  <a:srgbClr val="002060"/>
                </a:solidFill>
                <a:latin typeface="SVN-Caprica Script" pitchFamily="2" charset="0"/>
              </a:rPr>
              <a:t>Chúc</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các</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em</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học</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tốt</a:t>
            </a:r>
            <a:r>
              <a:rPr lang="en-US" sz="4400" b="1" dirty="0">
                <a:solidFill>
                  <a:srgbClr val="002060"/>
                </a:solidFill>
                <a:latin typeface="SVN-Caprica Script" pitchFamily="2" charset="0"/>
              </a:rPr>
              <a:t>!</a:t>
            </a:r>
            <a:endParaRPr lang="vi-VN" sz="4400" b="1" dirty="0">
              <a:solidFill>
                <a:srgbClr val="002060"/>
              </a:solidFill>
              <a:latin typeface="SVN-Caprica Script" pitchFamily="2" charset="0"/>
            </a:endParaRPr>
          </a:p>
        </p:txBody>
      </p:sp>
      <p:grpSp>
        <p:nvGrpSpPr>
          <p:cNvPr id="3" name="Google Shape;1068;p43">
            <a:extLst>
              <a:ext uri="{FF2B5EF4-FFF2-40B4-BE49-F238E27FC236}">
                <a16:creationId xmlns:a16="http://schemas.microsoft.com/office/drawing/2014/main" xmlns="" id="{C0A3988B-3B85-D16F-539E-7277B4096C87}"/>
              </a:ext>
            </a:extLst>
          </p:cNvPr>
          <p:cNvGrpSpPr/>
          <p:nvPr/>
        </p:nvGrpSpPr>
        <p:grpSpPr>
          <a:xfrm rot="-5523925" flipH="1">
            <a:off x="7944752" y="912344"/>
            <a:ext cx="1478489" cy="1657387"/>
            <a:chOff x="4326150" y="1139100"/>
            <a:chExt cx="1903050" cy="2133850"/>
          </a:xfrm>
        </p:grpSpPr>
        <p:sp>
          <p:nvSpPr>
            <p:cNvPr id="4" name="Google Shape;1069;p43">
              <a:extLst>
                <a:ext uri="{FF2B5EF4-FFF2-40B4-BE49-F238E27FC236}">
                  <a16:creationId xmlns:a16="http://schemas.microsoft.com/office/drawing/2014/main" xmlns="" id="{D9402E55-08CC-B31D-FB08-70717E9397EA}"/>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70;p43">
              <a:extLst>
                <a:ext uri="{FF2B5EF4-FFF2-40B4-BE49-F238E27FC236}">
                  <a16:creationId xmlns:a16="http://schemas.microsoft.com/office/drawing/2014/main" xmlns="" id="{95203D4F-A103-30FA-E9F8-E84CD38DDF31}"/>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1;p43">
              <a:extLst>
                <a:ext uri="{FF2B5EF4-FFF2-40B4-BE49-F238E27FC236}">
                  <a16:creationId xmlns:a16="http://schemas.microsoft.com/office/drawing/2014/main" xmlns="" id="{9094BA69-05EB-E158-4922-8CF496DD19B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72;p43">
              <a:extLst>
                <a:ext uri="{FF2B5EF4-FFF2-40B4-BE49-F238E27FC236}">
                  <a16:creationId xmlns:a16="http://schemas.microsoft.com/office/drawing/2014/main" xmlns="" id="{5D792569-9180-6954-41AB-20BA5BA5F9C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3;p43">
              <a:extLst>
                <a:ext uri="{FF2B5EF4-FFF2-40B4-BE49-F238E27FC236}">
                  <a16:creationId xmlns:a16="http://schemas.microsoft.com/office/drawing/2014/main" xmlns="" id="{84D09056-08B4-0B5A-5356-190D30C9E292}"/>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4;p43">
              <a:extLst>
                <a:ext uri="{FF2B5EF4-FFF2-40B4-BE49-F238E27FC236}">
                  <a16:creationId xmlns:a16="http://schemas.microsoft.com/office/drawing/2014/main" xmlns="" id="{5173A485-6D77-F7BF-0DDF-2A9ED06AD60F}"/>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5;p43">
              <a:extLst>
                <a:ext uri="{FF2B5EF4-FFF2-40B4-BE49-F238E27FC236}">
                  <a16:creationId xmlns:a16="http://schemas.microsoft.com/office/drawing/2014/main" xmlns="" id="{E460CA19-943D-8A6B-DBF8-BCBB333D5325}"/>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6;p43">
              <a:extLst>
                <a:ext uri="{FF2B5EF4-FFF2-40B4-BE49-F238E27FC236}">
                  <a16:creationId xmlns:a16="http://schemas.microsoft.com/office/drawing/2014/main" xmlns="" id="{B5EE7E49-D98F-457C-49DA-DF5CE1D3C23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7;p43">
              <a:extLst>
                <a:ext uri="{FF2B5EF4-FFF2-40B4-BE49-F238E27FC236}">
                  <a16:creationId xmlns:a16="http://schemas.microsoft.com/office/drawing/2014/main" xmlns="" id="{CD8A15B6-1DE0-5BCA-2330-800B6AE4C1D1}"/>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8;p43">
              <a:extLst>
                <a:ext uri="{FF2B5EF4-FFF2-40B4-BE49-F238E27FC236}">
                  <a16:creationId xmlns:a16="http://schemas.microsoft.com/office/drawing/2014/main" xmlns="" id="{B90BEF87-B455-2EC1-35AC-2A05E954C563}"/>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9;p43">
              <a:extLst>
                <a:ext uri="{FF2B5EF4-FFF2-40B4-BE49-F238E27FC236}">
                  <a16:creationId xmlns:a16="http://schemas.microsoft.com/office/drawing/2014/main" xmlns="" id="{9E0BACCD-2204-9053-5FBE-92CF39890CD0}"/>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80;p43">
              <a:extLst>
                <a:ext uri="{FF2B5EF4-FFF2-40B4-BE49-F238E27FC236}">
                  <a16:creationId xmlns:a16="http://schemas.microsoft.com/office/drawing/2014/main" xmlns="" id="{6A396F89-E1E3-A174-057A-AFEC4B187E3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1;p43">
              <a:extLst>
                <a:ext uri="{FF2B5EF4-FFF2-40B4-BE49-F238E27FC236}">
                  <a16:creationId xmlns:a16="http://schemas.microsoft.com/office/drawing/2014/main" xmlns="" id="{129D0C20-ABB6-0003-352D-E821AE1D813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82;p43">
              <a:extLst>
                <a:ext uri="{FF2B5EF4-FFF2-40B4-BE49-F238E27FC236}">
                  <a16:creationId xmlns:a16="http://schemas.microsoft.com/office/drawing/2014/main" xmlns="" id="{BFA80AE6-0B4E-8132-A2B5-1E7D7163A74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3;p43">
              <a:extLst>
                <a:ext uri="{FF2B5EF4-FFF2-40B4-BE49-F238E27FC236}">
                  <a16:creationId xmlns:a16="http://schemas.microsoft.com/office/drawing/2014/main" xmlns="" id="{B07FC3B4-A03F-2541-6B92-7568A51B60F9}"/>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4;p43">
              <a:extLst>
                <a:ext uri="{FF2B5EF4-FFF2-40B4-BE49-F238E27FC236}">
                  <a16:creationId xmlns:a16="http://schemas.microsoft.com/office/drawing/2014/main" xmlns="" id="{1E8FF265-251F-1C20-6249-32B44DBCC2A7}"/>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85;p43">
              <a:extLst>
                <a:ext uri="{FF2B5EF4-FFF2-40B4-BE49-F238E27FC236}">
                  <a16:creationId xmlns:a16="http://schemas.microsoft.com/office/drawing/2014/main" xmlns="" id="{AE8AD36E-9978-9D25-EB4E-020228E1209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86;p43">
              <a:extLst>
                <a:ext uri="{FF2B5EF4-FFF2-40B4-BE49-F238E27FC236}">
                  <a16:creationId xmlns:a16="http://schemas.microsoft.com/office/drawing/2014/main" xmlns="" id="{EE3CD06D-4081-44F3-44BB-51C733D44C6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087;p43">
            <a:extLst>
              <a:ext uri="{FF2B5EF4-FFF2-40B4-BE49-F238E27FC236}">
                <a16:creationId xmlns:a16="http://schemas.microsoft.com/office/drawing/2014/main" xmlns="" id="{844DAAC6-A29F-3CC0-2F0A-BEE7EC9FA884}"/>
              </a:ext>
            </a:extLst>
          </p:cNvPr>
          <p:cNvGrpSpPr/>
          <p:nvPr/>
        </p:nvGrpSpPr>
        <p:grpSpPr>
          <a:xfrm rot="-4820603" flipH="1">
            <a:off x="6408771" y="-420342"/>
            <a:ext cx="1147543" cy="1306762"/>
            <a:chOff x="238125" y="3155250"/>
            <a:chExt cx="1567526" cy="1785017"/>
          </a:xfrm>
        </p:grpSpPr>
        <p:sp>
          <p:nvSpPr>
            <p:cNvPr id="23" name="Google Shape;1088;p43">
              <a:extLst>
                <a:ext uri="{FF2B5EF4-FFF2-40B4-BE49-F238E27FC236}">
                  <a16:creationId xmlns:a16="http://schemas.microsoft.com/office/drawing/2014/main" xmlns="" id="{0B2D3323-75C2-79EF-7632-7DC2B184B91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9;p43">
              <a:extLst>
                <a:ext uri="{FF2B5EF4-FFF2-40B4-BE49-F238E27FC236}">
                  <a16:creationId xmlns:a16="http://schemas.microsoft.com/office/drawing/2014/main" xmlns="" id="{4D257D94-1BA8-1DF6-B460-00E7CC0DD36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90;p43">
            <a:extLst>
              <a:ext uri="{FF2B5EF4-FFF2-40B4-BE49-F238E27FC236}">
                <a16:creationId xmlns:a16="http://schemas.microsoft.com/office/drawing/2014/main" xmlns="" id="{9170943C-4D7E-C15D-E022-3C4BB64DFEC9}"/>
              </a:ext>
            </a:extLst>
          </p:cNvPr>
          <p:cNvGrpSpPr/>
          <p:nvPr/>
        </p:nvGrpSpPr>
        <p:grpSpPr>
          <a:xfrm rot="-10447753">
            <a:off x="7297870" y="-527100"/>
            <a:ext cx="867657" cy="1548937"/>
            <a:chOff x="4588600" y="388175"/>
            <a:chExt cx="2739150" cy="4888225"/>
          </a:xfrm>
        </p:grpSpPr>
        <p:sp>
          <p:nvSpPr>
            <p:cNvPr id="26" name="Google Shape;1091;p43">
              <a:extLst>
                <a:ext uri="{FF2B5EF4-FFF2-40B4-BE49-F238E27FC236}">
                  <a16:creationId xmlns:a16="http://schemas.microsoft.com/office/drawing/2014/main" xmlns="" id="{7EC10497-E1F6-D8DA-D537-9CB5FE4ADF55}"/>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2;p43">
              <a:extLst>
                <a:ext uri="{FF2B5EF4-FFF2-40B4-BE49-F238E27FC236}">
                  <a16:creationId xmlns:a16="http://schemas.microsoft.com/office/drawing/2014/main" xmlns="" id="{4242D1A5-F10C-3B89-EA00-6E00B6040D59}"/>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93;p43">
            <a:extLst>
              <a:ext uri="{FF2B5EF4-FFF2-40B4-BE49-F238E27FC236}">
                <a16:creationId xmlns:a16="http://schemas.microsoft.com/office/drawing/2014/main" xmlns="" id="{D081ADF1-FBD6-AB0F-DCE2-A82ADB26A254}"/>
              </a:ext>
            </a:extLst>
          </p:cNvPr>
          <p:cNvGrpSpPr/>
          <p:nvPr/>
        </p:nvGrpSpPr>
        <p:grpSpPr>
          <a:xfrm rot="6176062" flipH="1">
            <a:off x="-138630" y="2648818"/>
            <a:ext cx="1478503" cy="1657511"/>
            <a:chOff x="4326150" y="1139100"/>
            <a:chExt cx="1903050" cy="2133850"/>
          </a:xfrm>
        </p:grpSpPr>
        <p:sp>
          <p:nvSpPr>
            <p:cNvPr id="29" name="Google Shape;1094;p43">
              <a:extLst>
                <a:ext uri="{FF2B5EF4-FFF2-40B4-BE49-F238E27FC236}">
                  <a16:creationId xmlns:a16="http://schemas.microsoft.com/office/drawing/2014/main" xmlns="" id="{AE38B065-436D-5E07-979D-72F776D9163F}"/>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5;p43">
              <a:extLst>
                <a:ext uri="{FF2B5EF4-FFF2-40B4-BE49-F238E27FC236}">
                  <a16:creationId xmlns:a16="http://schemas.microsoft.com/office/drawing/2014/main" xmlns="" id="{09A7D5BB-B124-8906-2AEC-26C2CCE4ED37}"/>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6;p43">
              <a:extLst>
                <a:ext uri="{FF2B5EF4-FFF2-40B4-BE49-F238E27FC236}">
                  <a16:creationId xmlns:a16="http://schemas.microsoft.com/office/drawing/2014/main" xmlns="" id="{264079E6-A45D-E593-ADD3-F5E485A6F0F2}"/>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7;p43">
              <a:extLst>
                <a:ext uri="{FF2B5EF4-FFF2-40B4-BE49-F238E27FC236}">
                  <a16:creationId xmlns:a16="http://schemas.microsoft.com/office/drawing/2014/main" xmlns="" id="{7CFC29B4-C8BC-660E-4F75-DC5FAF9D5E4A}"/>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8;p43">
              <a:extLst>
                <a:ext uri="{FF2B5EF4-FFF2-40B4-BE49-F238E27FC236}">
                  <a16:creationId xmlns:a16="http://schemas.microsoft.com/office/drawing/2014/main" xmlns="" id="{7EAB96E4-8BE7-CB85-26FD-594638104D3E}"/>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9;p43">
              <a:extLst>
                <a:ext uri="{FF2B5EF4-FFF2-40B4-BE49-F238E27FC236}">
                  <a16:creationId xmlns:a16="http://schemas.microsoft.com/office/drawing/2014/main" xmlns="" id="{5413353A-F496-F62E-DD92-AA23DF543C36}"/>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0;p43">
              <a:extLst>
                <a:ext uri="{FF2B5EF4-FFF2-40B4-BE49-F238E27FC236}">
                  <a16:creationId xmlns:a16="http://schemas.microsoft.com/office/drawing/2014/main" xmlns="" id="{A1735254-587B-2542-3D1E-61965AA99DDA}"/>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1;p43">
              <a:extLst>
                <a:ext uri="{FF2B5EF4-FFF2-40B4-BE49-F238E27FC236}">
                  <a16:creationId xmlns:a16="http://schemas.microsoft.com/office/drawing/2014/main" xmlns="" id="{F384CF99-8421-4F89-E12B-1AF2AF42984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2;p43">
              <a:extLst>
                <a:ext uri="{FF2B5EF4-FFF2-40B4-BE49-F238E27FC236}">
                  <a16:creationId xmlns:a16="http://schemas.microsoft.com/office/drawing/2014/main" xmlns="" id="{BE69C722-5A09-8627-29B0-DC06E7AD5B9A}"/>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3;p43">
              <a:extLst>
                <a:ext uri="{FF2B5EF4-FFF2-40B4-BE49-F238E27FC236}">
                  <a16:creationId xmlns:a16="http://schemas.microsoft.com/office/drawing/2014/main" xmlns="" id="{FDEEBBA2-9EAE-CA58-6DC4-4A6503626D50}"/>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4;p43">
              <a:extLst>
                <a:ext uri="{FF2B5EF4-FFF2-40B4-BE49-F238E27FC236}">
                  <a16:creationId xmlns:a16="http://schemas.microsoft.com/office/drawing/2014/main" xmlns="" id="{E5B0DFF8-0F98-A947-205B-62E259B07F7B}"/>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5;p43">
              <a:extLst>
                <a:ext uri="{FF2B5EF4-FFF2-40B4-BE49-F238E27FC236}">
                  <a16:creationId xmlns:a16="http://schemas.microsoft.com/office/drawing/2014/main" xmlns="" id="{9A614DB7-E03D-B608-1D12-EE2E5660A81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6;p43">
              <a:extLst>
                <a:ext uri="{FF2B5EF4-FFF2-40B4-BE49-F238E27FC236}">
                  <a16:creationId xmlns:a16="http://schemas.microsoft.com/office/drawing/2014/main" xmlns="" id="{2D944078-6C92-A054-23F8-F3AE468E7A36}"/>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7;p43">
              <a:extLst>
                <a:ext uri="{FF2B5EF4-FFF2-40B4-BE49-F238E27FC236}">
                  <a16:creationId xmlns:a16="http://schemas.microsoft.com/office/drawing/2014/main" xmlns="" id="{33811168-C20E-F495-AB48-59BEFDDF2C95}"/>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8;p43">
              <a:extLst>
                <a:ext uri="{FF2B5EF4-FFF2-40B4-BE49-F238E27FC236}">
                  <a16:creationId xmlns:a16="http://schemas.microsoft.com/office/drawing/2014/main" xmlns="" id="{E799E3D6-4F72-690B-FFB0-01F077909FF0}"/>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9;p43">
              <a:extLst>
                <a:ext uri="{FF2B5EF4-FFF2-40B4-BE49-F238E27FC236}">
                  <a16:creationId xmlns:a16="http://schemas.microsoft.com/office/drawing/2014/main" xmlns="" id="{80ADE71D-55FC-DDC2-DE30-81C11706E15E}"/>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0;p43">
              <a:extLst>
                <a:ext uri="{FF2B5EF4-FFF2-40B4-BE49-F238E27FC236}">
                  <a16:creationId xmlns:a16="http://schemas.microsoft.com/office/drawing/2014/main" xmlns="" id="{5E055B23-F71B-FCA9-88AB-75DCC2B608D6}"/>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1;p43">
              <a:extLst>
                <a:ext uri="{FF2B5EF4-FFF2-40B4-BE49-F238E27FC236}">
                  <a16:creationId xmlns:a16="http://schemas.microsoft.com/office/drawing/2014/main" xmlns="" id="{E3DB49E8-504C-C942-C9A2-5ECBCED4C1C7}"/>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112;p43">
            <a:extLst>
              <a:ext uri="{FF2B5EF4-FFF2-40B4-BE49-F238E27FC236}">
                <a16:creationId xmlns:a16="http://schemas.microsoft.com/office/drawing/2014/main" xmlns="" id="{651E393F-E1F9-BCBD-F490-62F0BD46D948}"/>
              </a:ext>
            </a:extLst>
          </p:cNvPr>
          <p:cNvGrpSpPr/>
          <p:nvPr/>
        </p:nvGrpSpPr>
        <p:grpSpPr>
          <a:xfrm rot="6879424" flipH="1">
            <a:off x="1661263" y="4347836"/>
            <a:ext cx="1147503" cy="1306717"/>
            <a:chOff x="238125" y="3155250"/>
            <a:chExt cx="1567526" cy="1785017"/>
          </a:xfrm>
        </p:grpSpPr>
        <p:sp>
          <p:nvSpPr>
            <p:cNvPr id="48" name="Google Shape;1113;p43">
              <a:extLst>
                <a:ext uri="{FF2B5EF4-FFF2-40B4-BE49-F238E27FC236}">
                  <a16:creationId xmlns:a16="http://schemas.microsoft.com/office/drawing/2014/main" xmlns="" id="{AA09AE7D-6BF6-E85F-DD68-5204D58135F5}"/>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4;p43">
              <a:extLst>
                <a:ext uri="{FF2B5EF4-FFF2-40B4-BE49-F238E27FC236}">
                  <a16:creationId xmlns:a16="http://schemas.microsoft.com/office/drawing/2014/main" xmlns="" id="{542DD86F-410D-03D5-AD83-3D94EB672EE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115;p43">
            <a:extLst>
              <a:ext uri="{FF2B5EF4-FFF2-40B4-BE49-F238E27FC236}">
                <a16:creationId xmlns:a16="http://schemas.microsoft.com/office/drawing/2014/main" xmlns="" id="{8E22AF8D-8FF9-A622-6FD7-A52085955D3A}"/>
              </a:ext>
            </a:extLst>
          </p:cNvPr>
          <p:cNvGrpSpPr/>
          <p:nvPr/>
        </p:nvGrpSpPr>
        <p:grpSpPr>
          <a:xfrm rot="1251654">
            <a:off x="1081219" y="4018594"/>
            <a:ext cx="867666" cy="1548765"/>
            <a:chOff x="4588600" y="388175"/>
            <a:chExt cx="2739150" cy="4888225"/>
          </a:xfrm>
        </p:grpSpPr>
        <p:sp>
          <p:nvSpPr>
            <p:cNvPr id="51" name="Google Shape;1116;p43">
              <a:extLst>
                <a:ext uri="{FF2B5EF4-FFF2-40B4-BE49-F238E27FC236}">
                  <a16:creationId xmlns:a16="http://schemas.microsoft.com/office/drawing/2014/main" xmlns="" id="{4D640B4F-DBD9-E53B-5180-D85DC9C68B1F}"/>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7;p43">
              <a:extLst>
                <a:ext uri="{FF2B5EF4-FFF2-40B4-BE49-F238E27FC236}">
                  <a16:creationId xmlns:a16="http://schemas.microsoft.com/office/drawing/2014/main" xmlns="" id="{4C0D8EC4-3541-74D2-EAB6-1672878F569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118;p43">
            <a:extLst>
              <a:ext uri="{FF2B5EF4-FFF2-40B4-BE49-F238E27FC236}">
                <a16:creationId xmlns:a16="http://schemas.microsoft.com/office/drawing/2014/main" xmlns="" id="{66ED94C2-6D7A-F418-31DF-E7B627EE41D3}"/>
              </a:ext>
            </a:extLst>
          </p:cNvPr>
          <p:cNvGrpSpPr/>
          <p:nvPr/>
        </p:nvGrpSpPr>
        <p:grpSpPr>
          <a:xfrm rot="7717046">
            <a:off x="1451209" y="-306063"/>
            <a:ext cx="867673" cy="1549117"/>
            <a:chOff x="4588600" y="388175"/>
            <a:chExt cx="2739150" cy="4888225"/>
          </a:xfrm>
        </p:grpSpPr>
        <p:sp>
          <p:nvSpPr>
            <p:cNvPr id="54" name="Google Shape;1119;p43">
              <a:extLst>
                <a:ext uri="{FF2B5EF4-FFF2-40B4-BE49-F238E27FC236}">
                  <a16:creationId xmlns:a16="http://schemas.microsoft.com/office/drawing/2014/main" xmlns="" id="{27F5185A-6D61-4E2D-E9DE-9CB0F9B4BEC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0;p43">
              <a:extLst>
                <a:ext uri="{FF2B5EF4-FFF2-40B4-BE49-F238E27FC236}">
                  <a16:creationId xmlns:a16="http://schemas.microsoft.com/office/drawing/2014/main" xmlns="" id="{8EDCB96B-CE22-1D8C-81D1-08784578073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121;p43">
            <a:extLst>
              <a:ext uri="{FF2B5EF4-FFF2-40B4-BE49-F238E27FC236}">
                <a16:creationId xmlns:a16="http://schemas.microsoft.com/office/drawing/2014/main" xmlns="" id="{1457A4F5-AB0B-6279-566E-16E009B3E3BB}"/>
              </a:ext>
            </a:extLst>
          </p:cNvPr>
          <p:cNvGrpSpPr/>
          <p:nvPr/>
        </p:nvGrpSpPr>
        <p:grpSpPr>
          <a:xfrm rot="-3346089">
            <a:off x="6726607" y="4012259"/>
            <a:ext cx="867696" cy="1549150"/>
            <a:chOff x="4588600" y="388175"/>
            <a:chExt cx="2739150" cy="4888225"/>
          </a:xfrm>
        </p:grpSpPr>
        <p:sp>
          <p:nvSpPr>
            <p:cNvPr id="57" name="Google Shape;1122;p43">
              <a:extLst>
                <a:ext uri="{FF2B5EF4-FFF2-40B4-BE49-F238E27FC236}">
                  <a16:creationId xmlns:a16="http://schemas.microsoft.com/office/drawing/2014/main" xmlns="" id="{BC337674-AE91-CD00-DCA9-70F80249886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3;p43">
              <a:extLst>
                <a:ext uri="{FF2B5EF4-FFF2-40B4-BE49-F238E27FC236}">
                  <a16:creationId xmlns:a16="http://schemas.microsoft.com/office/drawing/2014/main" xmlns="" id="{E611B5D2-43F1-80C7-0396-FC61DE26DB81}"/>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124;p43">
            <a:extLst>
              <a:ext uri="{FF2B5EF4-FFF2-40B4-BE49-F238E27FC236}">
                <a16:creationId xmlns:a16="http://schemas.microsoft.com/office/drawing/2014/main" xmlns="" id="{D45CBD41-A1E8-184E-46E9-A91618F3A80E}"/>
              </a:ext>
            </a:extLst>
          </p:cNvPr>
          <p:cNvGrpSpPr/>
          <p:nvPr/>
        </p:nvGrpSpPr>
        <p:grpSpPr>
          <a:xfrm rot="814383" flipH="1">
            <a:off x="7270461" y="4322873"/>
            <a:ext cx="1147500" cy="1306713"/>
            <a:chOff x="238125" y="3155250"/>
            <a:chExt cx="1567526" cy="1785017"/>
          </a:xfrm>
        </p:grpSpPr>
        <p:sp>
          <p:nvSpPr>
            <p:cNvPr id="60" name="Google Shape;1125;p43">
              <a:extLst>
                <a:ext uri="{FF2B5EF4-FFF2-40B4-BE49-F238E27FC236}">
                  <a16:creationId xmlns:a16="http://schemas.microsoft.com/office/drawing/2014/main" xmlns="" id="{460A75CF-64E0-599D-7299-8E7B93A208C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6;p43">
              <a:extLst>
                <a:ext uri="{FF2B5EF4-FFF2-40B4-BE49-F238E27FC236}">
                  <a16:creationId xmlns:a16="http://schemas.microsoft.com/office/drawing/2014/main" xmlns="" id="{DED779E8-3CBB-EF45-6F1D-F728B78790C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127;p43">
            <a:extLst>
              <a:ext uri="{FF2B5EF4-FFF2-40B4-BE49-F238E27FC236}">
                <a16:creationId xmlns:a16="http://schemas.microsoft.com/office/drawing/2014/main" xmlns="" id="{2DE236BA-2637-BD2A-F36C-EACBD7519ABA}"/>
              </a:ext>
            </a:extLst>
          </p:cNvPr>
          <p:cNvGrpSpPr/>
          <p:nvPr/>
        </p:nvGrpSpPr>
        <p:grpSpPr>
          <a:xfrm rot="9367448" flipH="1">
            <a:off x="-123224" y="467180"/>
            <a:ext cx="1147500" cy="1306713"/>
            <a:chOff x="238125" y="3155250"/>
            <a:chExt cx="1567526" cy="1785017"/>
          </a:xfrm>
        </p:grpSpPr>
        <p:sp>
          <p:nvSpPr>
            <p:cNvPr id="63" name="Google Shape;1128;p43">
              <a:extLst>
                <a:ext uri="{FF2B5EF4-FFF2-40B4-BE49-F238E27FC236}">
                  <a16:creationId xmlns:a16="http://schemas.microsoft.com/office/drawing/2014/main" xmlns="" id="{84E48C5C-60AB-853B-3917-DEE3E1B4778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9;p43">
              <a:extLst>
                <a:ext uri="{FF2B5EF4-FFF2-40B4-BE49-F238E27FC236}">
                  <a16:creationId xmlns:a16="http://schemas.microsoft.com/office/drawing/2014/main" xmlns="" id="{6F9251E0-CE83-D63E-9BE0-EEC0F84E1E99}"/>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130;p43">
            <a:extLst>
              <a:ext uri="{FF2B5EF4-FFF2-40B4-BE49-F238E27FC236}">
                <a16:creationId xmlns:a16="http://schemas.microsoft.com/office/drawing/2014/main" xmlns="" id="{C8E3C569-30E5-905C-B642-0368FDEC1DC6}"/>
              </a:ext>
            </a:extLst>
          </p:cNvPr>
          <p:cNvGrpSpPr/>
          <p:nvPr/>
        </p:nvGrpSpPr>
        <p:grpSpPr>
          <a:xfrm rot="-2197448" flipH="1">
            <a:off x="8050833" y="3088619"/>
            <a:ext cx="1147471" cy="1306680"/>
            <a:chOff x="238125" y="3155250"/>
            <a:chExt cx="1567526" cy="1785017"/>
          </a:xfrm>
        </p:grpSpPr>
        <p:sp>
          <p:nvSpPr>
            <p:cNvPr id="66" name="Google Shape;1131;p43">
              <a:extLst>
                <a:ext uri="{FF2B5EF4-FFF2-40B4-BE49-F238E27FC236}">
                  <a16:creationId xmlns:a16="http://schemas.microsoft.com/office/drawing/2014/main" xmlns="" id="{9A9DACE6-2426-ED81-28AA-164CD073E568}"/>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32;p43">
              <a:extLst>
                <a:ext uri="{FF2B5EF4-FFF2-40B4-BE49-F238E27FC236}">
                  <a16:creationId xmlns:a16="http://schemas.microsoft.com/office/drawing/2014/main" xmlns="" id="{5EB332BC-FDE3-17A1-7837-F1A3A2BBD1F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Rectangle 68"/>
          <p:cNvSpPr/>
          <p:nvPr/>
        </p:nvSpPr>
        <p:spPr>
          <a:xfrm>
            <a:off x="2862644" y="4523150"/>
            <a:ext cx="4972836" cy="338554"/>
          </a:xfrm>
          <a:prstGeom prst="rect">
            <a:avLst/>
          </a:prstGeom>
        </p:spPr>
        <p:txBody>
          <a:bodyPr wrap="none">
            <a:spAutoFit/>
          </a:bodyPr>
          <a:lstStyle/>
          <a:p>
            <a:pPr lvl="0">
              <a:buSzPts val="1100"/>
              <a:defRPr/>
            </a:pP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510891"/>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xmlns="" id="{EDA25E9A-607B-A78C-78FF-D76D80054D8D}"/>
            </a:ext>
          </a:extLst>
        </p:cNvPr>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xmlns="" id="{B56168DF-AAAD-C916-0F25-7B575CC9801E}"/>
              </a:ext>
            </a:extLst>
          </p:cNvPr>
          <p:cNvGrpSpPr/>
          <p:nvPr/>
        </p:nvGrpSpPr>
        <p:grpSpPr>
          <a:xfrm rot="5523925">
            <a:off x="-257072" y="912344"/>
            <a:ext cx="1478489" cy="1657387"/>
            <a:chOff x="4326150" y="1139100"/>
            <a:chExt cx="1903050" cy="2133850"/>
          </a:xfrm>
        </p:grpSpPr>
        <p:sp>
          <p:nvSpPr>
            <p:cNvPr id="7" name="Google Shape;751;p37">
              <a:extLst>
                <a:ext uri="{FF2B5EF4-FFF2-40B4-BE49-F238E27FC236}">
                  <a16:creationId xmlns:a16="http://schemas.microsoft.com/office/drawing/2014/main" xmlns="" id="{0611E259-9DE5-D0A5-F406-12579CFBC9D7}"/>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xmlns="" id="{0B29B5AC-033B-B64E-AE69-5F8CDDB6E375}"/>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xmlns="" id="{BDE90ABB-3A5C-26AC-6B77-72AEEA98EE4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xmlns="" id="{6D542C53-B8C6-D603-6CCD-287A0F322E1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xmlns="" id="{947217EB-ED96-8BD1-902C-01030D74C018}"/>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xmlns="" id="{9DF68E1B-DB60-9D97-6424-68B42CD81B60}"/>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xmlns="" id="{F7E20FC5-1923-4951-2D5E-3BC7BA67D55C}"/>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xmlns="" id="{7824C761-DEE2-1FAC-88C6-DFE2E174040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xmlns="" id="{959E4411-5F1B-84F2-AA1C-0E068A50113D}"/>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xmlns="" id="{C666C736-33B1-9864-D010-91CA564C704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xmlns="" id="{13A0C5ED-27D6-903C-9EE8-692D9FF6C26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xmlns="" id="{C17CD8AB-3525-F6DC-7075-BFAA89C6109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xmlns="" id="{346EFDDF-05F6-F626-C279-2BFB2DA84F1A}"/>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xmlns="" id="{9277F440-C961-CE11-4D41-F4D451C6FAE7}"/>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xmlns="" id="{A67F9E69-8F48-CAB4-616D-0E7B9380F2FD}"/>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xmlns="" id="{C7568561-483F-8E66-E136-8994691B0B5B}"/>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xmlns="" id="{AAF7EC99-F17E-AE4A-320E-0FD651CA01F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xmlns="" id="{A4CC8127-92B4-8E24-5C10-C11804FEA77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xmlns="" id="{EC861A9A-F99B-F4C7-06EB-85B399B669E3}"/>
              </a:ext>
            </a:extLst>
          </p:cNvPr>
          <p:cNvGrpSpPr/>
          <p:nvPr/>
        </p:nvGrpSpPr>
        <p:grpSpPr>
          <a:xfrm rot="4820603">
            <a:off x="1215315" y="-783395"/>
            <a:ext cx="1147543" cy="1306762"/>
            <a:chOff x="238125" y="3155250"/>
            <a:chExt cx="1567526" cy="1785017"/>
          </a:xfrm>
        </p:grpSpPr>
        <p:sp>
          <p:nvSpPr>
            <p:cNvPr id="26" name="Google Shape;770;p37">
              <a:extLst>
                <a:ext uri="{FF2B5EF4-FFF2-40B4-BE49-F238E27FC236}">
                  <a16:creationId xmlns:a16="http://schemas.microsoft.com/office/drawing/2014/main" xmlns="" id="{F46D6460-C7B6-863E-CF62-0E0517E50A0F}"/>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xmlns="" id="{363CC9E4-ABCC-5C96-66AB-85F82F0F779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xmlns="" id="{147F2FB1-6523-2B1E-E389-452028A7DED7}"/>
              </a:ext>
            </a:extLst>
          </p:cNvPr>
          <p:cNvGrpSpPr/>
          <p:nvPr/>
        </p:nvGrpSpPr>
        <p:grpSpPr>
          <a:xfrm rot="10447753" flipH="1">
            <a:off x="606102" y="-890153"/>
            <a:ext cx="867657" cy="1548937"/>
            <a:chOff x="4588600" y="388175"/>
            <a:chExt cx="2739150" cy="4888225"/>
          </a:xfrm>
        </p:grpSpPr>
        <p:sp>
          <p:nvSpPr>
            <p:cNvPr id="29" name="Google Shape;773;p37">
              <a:extLst>
                <a:ext uri="{FF2B5EF4-FFF2-40B4-BE49-F238E27FC236}">
                  <a16:creationId xmlns:a16="http://schemas.microsoft.com/office/drawing/2014/main" xmlns="" id="{6A364326-E41E-C802-C033-EE68CAB36C6E}"/>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xmlns="" id="{744417E7-F3C7-D296-5478-DB060B7D6B3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xmlns="" id="{047A159A-688E-C3CE-12AC-11257193F8E4}"/>
              </a:ext>
            </a:extLst>
          </p:cNvPr>
          <p:cNvGrpSpPr/>
          <p:nvPr/>
        </p:nvGrpSpPr>
        <p:grpSpPr>
          <a:xfrm rot="-6879424">
            <a:off x="6357402" y="4347836"/>
            <a:ext cx="1147503" cy="1306717"/>
            <a:chOff x="238125" y="3155250"/>
            <a:chExt cx="1567526" cy="1785017"/>
          </a:xfrm>
        </p:grpSpPr>
        <p:sp>
          <p:nvSpPr>
            <p:cNvPr id="2048" name="Google Shape;795;p37">
              <a:extLst>
                <a:ext uri="{FF2B5EF4-FFF2-40B4-BE49-F238E27FC236}">
                  <a16:creationId xmlns:a16="http://schemas.microsoft.com/office/drawing/2014/main" xmlns="" id="{65CF6410-8C47-9FD6-9D40-C668F93C6643}"/>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xmlns="" id="{FD99F146-AD1F-4BA8-89A7-C6C6F56D9C5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xmlns="" id="{436D28E1-DFD7-8E56-7C27-DA8B9B3A6216}"/>
              </a:ext>
            </a:extLst>
          </p:cNvPr>
          <p:cNvGrpSpPr/>
          <p:nvPr/>
        </p:nvGrpSpPr>
        <p:grpSpPr>
          <a:xfrm rot="-1251654" flipH="1">
            <a:off x="7217284" y="4018594"/>
            <a:ext cx="867666" cy="1548765"/>
            <a:chOff x="4588600" y="388175"/>
            <a:chExt cx="2739150" cy="4888225"/>
          </a:xfrm>
        </p:grpSpPr>
        <p:sp>
          <p:nvSpPr>
            <p:cNvPr id="2052" name="Google Shape;798;p37">
              <a:extLst>
                <a:ext uri="{FF2B5EF4-FFF2-40B4-BE49-F238E27FC236}">
                  <a16:creationId xmlns:a16="http://schemas.microsoft.com/office/drawing/2014/main" xmlns="" id="{761884B0-7A50-4C35-DEF0-D8454CE140B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xmlns="" id="{FCEB293E-02ED-7C73-4792-2FEEDB79FF27}"/>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xmlns="" id="{A7027248-85DF-ACDB-55BF-289960562796}"/>
              </a:ext>
            </a:extLst>
          </p:cNvPr>
          <p:cNvGrpSpPr/>
          <p:nvPr/>
        </p:nvGrpSpPr>
        <p:grpSpPr>
          <a:xfrm rot="17125835" flipH="1">
            <a:off x="6692191" y="-549886"/>
            <a:ext cx="867673" cy="1549117"/>
            <a:chOff x="4588600" y="388175"/>
            <a:chExt cx="2739150" cy="4888225"/>
          </a:xfrm>
        </p:grpSpPr>
        <p:sp>
          <p:nvSpPr>
            <p:cNvPr id="2055" name="Google Shape;801;p37">
              <a:extLst>
                <a:ext uri="{FF2B5EF4-FFF2-40B4-BE49-F238E27FC236}">
                  <a16:creationId xmlns:a16="http://schemas.microsoft.com/office/drawing/2014/main" xmlns="" id="{BFC7B94A-BFB1-0F7E-5AD6-2E7D13F08C2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xmlns="" id="{35D41AF9-286E-EAB8-C2DB-E845B6D00D1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xmlns="" id="{81585A1D-D7BE-0E77-C6B8-3BA14E189DA5}"/>
              </a:ext>
            </a:extLst>
          </p:cNvPr>
          <p:cNvGrpSpPr/>
          <p:nvPr/>
        </p:nvGrpSpPr>
        <p:grpSpPr>
          <a:xfrm rot="3346089" flipH="1">
            <a:off x="1571865" y="4012259"/>
            <a:ext cx="867696" cy="1549150"/>
            <a:chOff x="4588600" y="388175"/>
            <a:chExt cx="2739150" cy="4888225"/>
          </a:xfrm>
        </p:grpSpPr>
        <p:sp>
          <p:nvSpPr>
            <p:cNvPr id="2058" name="Google Shape;804;p37">
              <a:extLst>
                <a:ext uri="{FF2B5EF4-FFF2-40B4-BE49-F238E27FC236}">
                  <a16:creationId xmlns:a16="http://schemas.microsoft.com/office/drawing/2014/main" xmlns="" id="{01FB8EE8-0643-9680-E506-B42EA6244C0B}"/>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xmlns="" id="{33FE67EE-5896-BC23-6909-6E94A52B5065}"/>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xmlns="" id="{86ADA2C0-D00A-09AE-D434-3EB1A6B2F8F3}"/>
              </a:ext>
            </a:extLst>
          </p:cNvPr>
          <p:cNvGrpSpPr/>
          <p:nvPr/>
        </p:nvGrpSpPr>
        <p:grpSpPr>
          <a:xfrm rot="-814383">
            <a:off x="748208" y="4322873"/>
            <a:ext cx="1147500" cy="1306713"/>
            <a:chOff x="238125" y="3155250"/>
            <a:chExt cx="1567526" cy="1785017"/>
          </a:xfrm>
        </p:grpSpPr>
        <p:sp>
          <p:nvSpPr>
            <p:cNvPr id="2061" name="Google Shape;807;p37">
              <a:extLst>
                <a:ext uri="{FF2B5EF4-FFF2-40B4-BE49-F238E27FC236}">
                  <a16:creationId xmlns:a16="http://schemas.microsoft.com/office/drawing/2014/main" xmlns="" id="{C5CB473A-354A-874A-068B-8543120996C0}"/>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xmlns="" id="{E12C48EE-B876-B36D-8D74-225D321FBDF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xmlns="" id="{D0B8F312-B73A-BEE6-A453-45F5FA207EDF}"/>
              </a:ext>
            </a:extLst>
          </p:cNvPr>
          <p:cNvGrpSpPr/>
          <p:nvPr/>
        </p:nvGrpSpPr>
        <p:grpSpPr>
          <a:xfrm rot="-9367448">
            <a:off x="8141892" y="467180"/>
            <a:ext cx="1147500" cy="1306713"/>
            <a:chOff x="238125" y="3155250"/>
            <a:chExt cx="1567526" cy="1785017"/>
          </a:xfrm>
        </p:grpSpPr>
        <p:sp>
          <p:nvSpPr>
            <p:cNvPr id="2064" name="Google Shape;810;p37">
              <a:extLst>
                <a:ext uri="{FF2B5EF4-FFF2-40B4-BE49-F238E27FC236}">
                  <a16:creationId xmlns:a16="http://schemas.microsoft.com/office/drawing/2014/main" xmlns="" id="{703737D0-6ACE-75F1-2E4D-677D5256ACDD}"/>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xmlns="" id="{F183E49D-F871-30C2-FFF6-1BD414754D9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xmlns="" id="{50A9AD30-93B8-B371-BCC7-39142141695F}"/>
              </a:ext>
            </a:extLst>
          </p:cNvPr>
          <p:cNvGrpSpPr/>
          <p:nvPr/>
        </p:nvGrpSpPr>
        <p:grpSpPr>
          <a:xfrm rot="2197448">
            <a:off x="-32135" y="3088619"/>
            <a:ext cx="1147471" cy="1306680"/>
            <a:chOff x="238125" y="3155250"/>
            <a:chExt cx="1567526" cy="1785017"/>
          </a:xfrm>
        </p:grpSpPr>
        <p:sp>
          <p:nvSpPr>
            <p:cNvPr id="2067" name="Google Shape;813;p37">
              <a:extLst>
                <a:ext uri="{FF2B5EF4-FFF2-40B4-BE49-F238E27FC236}">
                  <a16:creationId xmlns:a16="http://schemas.microsoft.com/office/drawing/2014/main" xmlns="" id="{0ACC902D-6950-3CAE-7B88-221D4DB128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xmlns="" id="{174A237D-BFD3-7B34-9D24-A14CDF6D206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261B1874-9538-D0F9-63F7-1C7DFF16EFC6}"/>
              </a:ext>
            </a:extLst>
          </p:cNvPr>
          <p:cNvSpPr txBox="1"/>
          <p:nvPr/>
        </p:nvSpPr>
        <p:spPr>
          <a:xfrm>
            <a:off x="1049824" y="495566"/>
            <a:ext cx="6951047" cy="1384995"/>
          </a:xfrm>
          <a:prstGeom prst="rect">
            <a:avLst/>
          </a:prstGeom>
          <a:noFill/>
        </p:spPr>
        <p:txBody>
          <a:bodyPr wrap="square">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Nhiệm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vụ</a:t>
            </a:r>
            <a:r>
              <a:rPr lang="en-US" sz="2800" b="1" dirty="0">
                <a:solidFill>
                  <a:srgbClr val="002060"/>
                </a:solidFill>
                <a:latin typeface="Times New Roman" panose="02020603050405020304" pitchFamily="18" charset="0"/>
                <a:cs typeface="Times New Roman" panose="02020603050405020304" pitchFamily="18" charset="0"/>
              </a:rPr>
              <a:t>: Em </a:t>
            </a:r>
            <a:r>
              <a:rPr lang="en-US" sz="2800" b="1" dirty="0" err="1">
                <a:solidFill>
                  <a:srgbClr val="002060"/>
                </a:solidFill>
                <a:latin typeface="Times New Roman" panose="02020603050405020304" pitchFamily="18" charset="0"/>
                <a:cs typeface="Times New Roman" panose="02020603050405020304" pitchFamily="18" charset="0"/>
              </a:rPr>
              <a:t>hãy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nêu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một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quyền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nghĩa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doanh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em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biết</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Free Vector | Flea market concept hand drawn">
            <a:extLst>
              <a:ext uri="{FF2B5EF4-FFF2-40B4-BE49-F238E27FC236}">
                <a16:creationId xmlns:a16="http://schemas.microsoft.com/office/drawing/2014/main" xmlns="" id="{236C5B03-159C-66D0-B963-F248003EA3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6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p:cNvGrpSpPr/>
        <p:nvPr/>
      </p:nvGrpSpPr>
      <p:grpSpPr>
        <a:xfrm>
          <a:off x="0" y="0"/>
          <a:ext cx="0" cy="0"/>
          <a:chOff x="0" y="0"/>
          <a:chExt cx="0" cy="0"/>
        </a:xfrm>
      </p:grpSpPr>
      <p:pic>
        <p:nvPicPr>
          <p:cNvPr id="4100" name="Picture 4" descr="https://i.pinimg.com/originals/8d/03/00/8d030013c4daeeb77d8173a7f8551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79140" y="-1994495"/>
            <a:ext cx="5185724" cy="9144000"/>
          </a:xfrm>
          <a:prstGeom prst="rect">
            <a:avLst/>
          </a:prstGeom>
          <a:noFill/>
          <a:extLst>
            <a:ext uri="{909E8E84-426E-40DD-AFC4-6F175D3DCCD1}">
              <a14:hiddenFill xmlns:a14="http://schemas.microsoft.com/office/drawing/2010/main">
                <a:solidFill>
                  <a:srgbClr val="FFFFFF"/>
                </a:solidFill>
              </a14:hiddenFill>
            </a:ext>
          </a:extLst>
        </p:spPr>
      </p:pic>
      <p:cxnSp>
        <p:nvCxnSpPr>
          <p:cNvPr id="1279" name="Google Shape;1279;p46"/>
          <p:cNvCxnSpPr/>
          <p:nvPr/>
        </p:nvCxnSpPr>
        <p:spPr>
          <a:xfrm>
            <a:off x="929829" y="115325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1280" name="Google Shape;1280;p46"/>
          <p:cNvGrpSpPr/>
          <p:nvPr/>
        </p:nvGrpSpPr>
        <p:grpSpPr>
          <a:xfrm>
            <a:off x="4859186" y="1767476"/>
            <a:ext cx="4615625" cy="3376024"/>
            <a:chOff x="4378918" y="787463"/>
            <a:chExt cx="4615625" cy="3376024"/>
          </a:xfrm>
        </p:grpSpPr>
        <p:grpSp>
          <p:nvGrpSpPr>
            <p:cNvPr id="1281" name="Google Shape;1281;p46"/>
            <p:cNvGrpSpPr/>
            <p:nvPr/>
          </p:nvGrpSpPr>
          <p:grpSpPr>
            <a:xfrm>
              <a:off x="4946002" y="1297581"/>
              <a:ext cx="4048541" cy="2759087"/>
              <a:chOff x="1875500" y="3086675"/>
              <a:chExt cx="2985650" cy="2034725"/>
            </a:xfrm>
          </p:grpSpPr>
          <p:sp>
            <p:nvSpPr>
              <p:cNvPr id="1282" name="Google Shape;1282;p4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rot="4139520" flipH="1">
              <a:off x="7566194" y="2818469"/>
              <a:ext cx="1008064" cy="1130122"/>
              <a:chOff x="4326150" y="1139100"/>
              <a:chExt cx="1903050" cy="2133850"/>
            </a:xfrm>
          </p:grpSpPr>
          <p:sp>
            <p:nvSpPr>
              <p:cNvPr id="1285" name="Google Shape;1285;p4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6"/>
            <p:cNvGrpSpPr/>
            <p:nvPr/>
          </p:nvGrpSpPr>
          <p:grpSpPr>
            <a:xfrm rot="-781858" flipH="1">
              <a:off x="4449502" y="3239073"/>
              <a:ext cx="611083" cy="695869"/>
              <a:chOff x="238125" y="3155250"/>
              <a:chExt cx="1567526" cy="1785017"/>
            </a:xfrm>
          </p:grpSpPr>
          <p:sp>
            <p:nvSpPr>
              <p:cNvPr id="1304" name="Google Shape;1304;p4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46"/>
            <p:cNvGrpSpPr/>
            <p:nvPr/>
          </p:nvGrpSpPr>
          <p:grpSpPr>
            <a:xfrm rot="-6014645">
              <a:off x="4595392" y="3450519"/>
              <a:ext cx="462065" cy="824590"/>
              <a:chOff x="4588600" y="388175"/>
              <a:chExt cx="2739150" cy="4888225"/>
            </a:xfrm>
          </p:grpSpPr>
          <p:sp>
            <p:nvSpPr>
              <p:cNvPr id="1307" name="Google Shape;1307;p4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46"/>
            <p:cNvSpPr/>
            <p:nvPr/>
          </p:nvSpPr>
          <p:spPr>
            <a:xfrm>
              <a:off x="4817975" y="3963025"/>
              <a:ext cx="3847800" cy="1650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6"/>
            <p:cNvGrpSpPr/>
            <p:nvPr/>
          </p:nvGrpSpPr>
          <p:grpSpPr>
            <a:xfrm>
              <a:off x="6316494" y="1418874"/>
              <a:ext cx="1798490" cy="2584504"/>
              <a:chOff x="1994500" y="238125"/>
              <a:chExt cx="3611425" cy="5188725"/>
            </a:xfrm>
          </p:grpSpPr>
          <p:sp>
            <p:nvSpPr>
              <p:cNvPr id="1311" name="Google Shape;1311;p46"/>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6"/>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6"/>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6"/>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6"/>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6"/>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6"/>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6"/>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6"/>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6"/>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6"/>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6"/>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6"/>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6"/>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6"/>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6"/>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6"/>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6"/>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6"/>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6"/>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6"/>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6"/>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6"/>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6"/>
            <p:cNvGrpSpPr/>
            <p:nvPr/>
          </p:nvGrpSpPr>
          <p:grpSpPr>
            <a:xfrm>
              <a:off x="5627692" y="2007300"/>
              <a:ext cx="1168292" cy="1996065"/>
              <a:chOff x="5303215" y="2406813"/>
              <a:chExt cx="850656" cy="1453375"/>
            </a:xfrm>
          </p:grpSpPr>
          <p:sp>
            <p:nvSpPr>
              <p:cNvPr id="1343" name="Google Shape;1343;p46"/>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6"/>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6"/>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6"/>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6"/>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6"/>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6"/>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6"/>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6"/>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6"/>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6"/>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6"/>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46"/>
            <p:cNvGrpSpPr/>
            <p:nvPr/>
          </p:nvGrpSpPr>
          <p:grpSpPr>
            <a:xfrm>
              <a:off x="4849500" y="3046258"/>
              <a:ext cx="1681052" cy="1028827"/>
              <a:chOff x="2361225" y="2131200"/>
              <a:chExt cx="866075" cy="530050"/>
            </a:xfrm>
          </p:grpSpPr>
          <p:sp>
            <p:nvSpPr>
              <p:cNvPr id="1397" name="Google Shape;1397;p46"/>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6"/>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46"/>
            <p:cNvGrpSpPr/>
            <p:nvPr/>
          </p:nvGrpSpPr>
          <p:grpSpPr>
            <a:xfrm rot="2262199" flipH="1">
              <a:off x="4447035" y="1281510"/>
              <a:ext cx="1914928" cy="876619"/>
              <a:chOff x="3910550" y="2152200"/>
              <a:chExt cx="1067175" cy="488550"/>
            </a:xfrm>
          </p:grpSpPr>
          <p:sp>
            <p:nvSpPr>
              <p:cNvPr id="1424" name="Google Shape;1424;p4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46"/>
            <p:cNvSpPr/>
            <p:nvPr/>
          </p:nvSpPr>
          <p:spPr>
            <a:xfrm>
              <a:off x="5181675" y="23719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8031175" y="15690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5811300" y="101927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xmlns="" id="{75F413AA-46DB-F824-96DD-E460C5AC5533}"/>
              </a:ext>
            </a:extLst>
          </p:cNvPr>
          <p:cNvSpPr txBox="1"/>
          <p:nvPr/>
        </p:nvSpPr>
        <p:spPr>
          <a:xfrm>
            <a:off x="-156070" y="1201989"/>
            <a:ext cx="6703957"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000" b="1" dirty="0">
                <a:solidFill>
                  <a:schemeClr val="tx2">
                    <a:lumMod val="75000"/>
                  </a:schemeClr>
                </a:solidFill>
                <a:latin typeface="SVN-Russell" panose="02040603050506020204" pitchFamily="18" charset="0"/>
              </a:rPr>
              <a:t>KHÁM PHÁ</a:t>
            </a:r>
          </a:p>
        </p:txBody>
      </p:sp>
      <p:sp>
        <p:nvSpPr>
          <p:cNvPr id="7" name="TextBox 77">
            <a:extLst>
              <a:ext uri="{FF2B5EF4-FFF2-40B4-BE49-F238E27FC236}">
                <a16:creationId xmlns:a16="http://schemas.microsoft.com/office/drawing/2014/main" xmlns="" id="{4CB18F33-BD2F-036B-191A-A964A05B2051}"/>
              </a:ext>
            </a:extLst>
          </p:cNvPr>
          <p:cNvSpPr txBox="1"/>
          <p:nvPr/>
        </p:nvSpPr>
        <p:spPr>
          <a:xfrm>
            <a:off x="1034593" y="117066"/>
            <a:ext cx="4068559"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800" b="1" dirty="0" err="1">
                <a:solidFill>
                  <a:srgbClr val="002060"/>
                </a:solidFill>
                <a:latin typeface="SVN-Russell" panose="02040603050506020204" pitchFamily="18" charset="0"/>
              </a:rPr>
              <a:t>Hoạt</a:t>
            </a:r>
            <a:r>
              <a:rPr lang="en-US" sz="4800" b="1" dirty="0">
                <a:solidFill>
                  <a:srgbClr val="002060"/>
                </a:solidFill>
                <a:latin typeface="SVN-Russell" panose="02040603050506020204" pitchFamily="18" charset="0"/>
              </a:rPr>
              <a:t> </a:t>
            </a:r>
            <a:r>
              <a:rPr lang="en-US" sz="4800" b="1" dirty="0" err="1">
                <a:solidFill>
                  <a:srgbClr val="002060"/>
                </a:solidFill>
                <a:latin typeface="SVN-Russell" panose="02040603050506020204" pitchFamily="18" charset="0"/>
              </a:rPr>
              <a:t>động</a:t>
            </a:r>
            <a:r>
              <a:rPr lang="en-US" sz="4800" b="1" dirty="0">
                <a:solidFill>
                  <a:srgbClr val="002060"/>
                </a:solidFill>
                <a:latin typeface="SVN-Russell" panose="020406030505060202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617" y="503434"/>
            <a:ext cx="6517876" cy="5143500"/>
          </a:xfrm>
          <a:prstGeom prst="rect">
            <a:avLst/>
          </a:prstGeom>
        </p:spPr>
      </p:pic>
      <p:sp>
        <p:nvSpPr>
          <p:cNvPr id="4" name="Rectangle 3"/>
          <p:cNvSpPr/>
          <p:nvPr/>
        </p:nvSpPr>
        <p:spPr>
          <a:xfrm>
            <a:off x="85110" y="372241"/>
            <a:ext cx="9058890" cy="830997"/>
          </a:xfrm>
          <a:prstGeom prst="rect">
            <a:avLst/>
          </a:prstGeom>
        </p:spPr>
        <p:txBody>
          <a:bodyPr wrap="none">
            <a:spAutoFit/>
          </a:bodyPr>
          <a:lstStyle/>
          <a:p>
            <a:r>
              <a:rPr lang="en-US" sz="4800" b="1" dirty="0">
                <a:solidFill>
                  <a:srgbClr val="002060"/>
                </a:solidFill>
                <a:latin typeface="Snap ITC" panose="04040A07060A02020202" pitchFamily="82" charset="0"/>
                <a:cs typeface="Times New Roman" panose="02020603050405020304" pitchFamily="18" charset="0"/>
              </a:rPr>
              <a:t>1. </a:t>
            </a:r>
            <a:r>
              <a:rPr lang="en-US" sz="4800" b="1" dirty="0" err="1">
                <a:solidFill>
                  <a:srgbClr val="002060"/>
                </a:solidFill>
                <a:latin typeface="Snap ITC" panose="04040A07060A02020202" pitchFamily="82" charset="0"/>
                <a:cs typeface="Times New Roman" panose="02020603050405020304" pitchFamily="18" charset="0"/>
              </a:rPr>
              <a:t>Quyền</a:t>
            </a:r>
            <a:r>
              <a:rPr lang="en-US" sz="4800" b="1" dirty="0">
                <a:solidFill>
                  <a:srgbClr val="002060"/>
                </a:solidFill>
                <a:latin typeface="Snap ITC" panose="04040A07060A02020202" pitchFamily="82" charset="0"/>
                <a:cs typeface="Times New Roman" panose="02020603050405020304" pitchFamily="18" charset="0"/>
              </a:rPr>
              <a:t> </a:t>
            </a:r>
            <a:r>
              <a:rPr lang="en-US" sz="4800" b="1" dirty="0" err="1">
                <a:solidFill>
                  <a:srgbClr val="002060"/>
                </a:solidFill>
                <a:latin typeface="Snap ITC" panose="04040A07060A02020202" pitchFamily="82" charset="0"/>
                <a:cs typeface="Times New Roman" panose="02020603050405020304" pitchFamily="18" charset="0"/>
              </a:rPr>
              <a:t>tự</a:t>
            </a:r>
            <a:r>
              <a:rPr lang="en-US" sz="4800" b="1" dirty="0">
                <a:solidFill>
                  <a:srgbClr val="002060"/>
                </a:solidFill>
                <a:latin typeface="Snap ITC" panose="04040A07060A02020202" pitchFamily="82" charset="0"/>
                <a:cs typeface="Times New Roman" panose="02020603050405020304" pitchFamily="18" charset="0"/>
              </a:rPr>
              <a:t> do </a:t>
            </a:r>
            <a:r>
              <a:rPr lang="en-US" sz="4800" b="1" dirty="0" err="1">
                <a:solidFill>
                  <a:srgbClr val="002060"/>
                </a:solidFill>
                <a:latin typeface="Snap ITC" panose="04040A07060A02020202" pitchFamily="82" charset="0"/>
                <a:cs typeface="Times New Roman" panose="02020603050405020304" pitchFamily="18" charset="0"/>
              </a:rPr>
              <a:t>kinh</a:t>
            </a:r>
            <a:r>
              <a:rPr lang="en-US" sz="4800" b="1" dirty="0">
                <a:solidFill>
                  <a:srgbClr val="002060"/>
                </a:solidFill>
                <a:latin typeface="Snap ITC" panose="04040A07060A02020202" pitchFamily="82" charset="0"/>
                <a:cs typeface="Times New Roman" panose="02020603050405020304" pitchFamily="18" charset="0"/>
              </a:rPr>
              <a:t> </a:t>
            </a:r>
            <a:r>
              <a:rPr lang="en-US" sz="4800" b="1" dirty="0" err="1">
                <a:solidFill>
                  <a:srgbClr val="002060"/>
                </a:solidFill>
                <a:latin typeface="Snap ITC" panose="04040A07060A02020202" pitchFamily="82" charset="0"/>
                <a:cs typeface="Times New Roman" panose="02020603050405020304" pitchFamily="18" charset="0"/>
              </a:rPr>
              <a:t>doanh</a:t>
            </a:r>
            <a:endParaRPr lang="en-US" sz="48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124307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pinimg.com/564x/2d/3b/0f/2d3b0fd75fbe390e60879ef01ece8c7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96" b="37974"/>
          <a:stretch/>
        </p:blipFill>
        <p:spPr bwMode="auto">
          <a:xfrm>
            <a:off x="5314606" y="770561"/>
            <a:ext cx="3726652" cy="387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764" y="633904"/>
            <a:ext cx="4483894" cy="21383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rgbClr val="002060"/>
                </a:solidFill>
                <a:latin typeface="Times New Roman" panose="02020603050405020304" pitchFamily="18" charset="0"/>
                <a:cs typeface="Times New Roman" panose="02020603050405020304" pitchFamily="18" charset="0"/>
              </a:rPr>
              <a:t>HS </a:t>
            </a:r>
            <a:r>
              <a:rPr lang="en-US" sz="2700" dirty="0" err="1">
                <a:solidFill>
                  <a:srgbClr val="002060"/>
                </a:solidFill>
                <a:latin typeface="Times New Roman" panose="02020603050405020304" pitchFamily="18" charset="0"/>
                <a:cs typeface="Times New Roman" panose="02020603050405020304" pitchFamily="18" charset="0"/>
              </a:rPr>
              <a:t>đọc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thông</a:t>
            </a:r>
            <a:r>
              <a:rPr lang="en-US" sz="2700" dirty="0">
                <a:solidFill>
                  <a:srgbClr val="002060"/>
                </a:solidFill>
                <a:latin typeface="Times New Roman" panose="02020603050405020304" pitchFamily="18" charset="0"/>
                <a:cs typeface="Times New Roman" panose="02020603050405020304" pitchFamily="18" charset="0"/>
              </a:rPr>
              <a:t> tin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smtClean="0">
                <a:solidFill>
                  <a:srgbClr val="002060"/>
                </a:solidFill>
                <a:latin typeface="Times New Roman" panose="02020603050405020304" pitchFamily="18" charset="0"/>
                <a:cs typeface="Times New Roman" panose="02020603050405020304" pitchFamily="18" charset="0"/>
              </a:rPr>
              <a:t>SGK/50,51 </a:t>
            </a:r>
            <a:r>
              <a:rPr lang="en-US" sz="2700" dirty="0" err="1" smtClean="0">
                <a:solidFill>
                  <a:srgbClr val="002060"/>
                </a:solidFill>
                <a:latin typeface="Times New Roman" panose="02020603050405020304" pitchFamily="18" charset="0"/>
                <a:cs typeface="Times New Roman" panose="02020603050405020304" pitchFamily="18" charset="0"/>
              </a:rPr>
              <a:t>và</a:t>
            </a:r>
            <a:r>
              <a:rPr lang="en-US" sz="2700" dirty="0" smtClean="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hoạt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động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nhóm</a:t>
            </a:r>
            <a:r>
              <a:rPr lang="en-US" sz="2700" dirty="0">
                <a:solidFill>
                  <a:srgbClr val="002060"/>
                </a:solidFill>
                <a:latin typeface="Times New Roman" panose="02020603050405020304" pitchFamily="18" charset="0"/>
                <a:cs typeface="Times New Roman" panose="02020603050405020304" pitchFamily="18" charset="0"/>
              </a:rPr>
              <a:t> 5 </a:t>
            </a:r>
            <a:r>
              <a:rPr lang="en-US" sz="2700" dirty="0" err="1">
                <a:solidFill>
                  <a:srgbClr val="002060"/>
                </a:solidFill>
                <a:latin typeface="Times New Roman" panose="02020603050405020304" pitchFamily="18" charset="0"/>
                <a:cs typeface="Times New Roman" panose="02020603050405020304" pitchFamily="18" charset="0"/>
              </a:rPr>
              <a:t>phút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hoàn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thành</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nhiệm</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smtClean="0">
                <a:solidFill>
                  <a:srgbClr val="002060"/>
                </a:solidFill>
                <a:latin typeface="Times New Roman" panose="02020603050405020304" pitchFamily="18" charset="0"/>
                <a:cs typeface="Times New Roman" panose="02020603050405020304" pitchFamily="18" charset="0"/>
              </a:rPr>
              <a:t>SGK </a:t>
            </a:r>
            <a:r>
              <a:rPr lang="en-US" sz="2700" dirty="0" err="1">
                <a:solidFill>
                  <a:srgbClr val="002060"/>
                </a:solidFill>
                <a:latin typeface="Times New Roman" panose="02020603050405020304" pitchFamily="18" charset="0"/>
                <a:cs typeface="Times New Roman" panose="02020603050405020304" pitchFamily="18" charset="0"/>
              </a:rPr>
              <a:t>theo</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phân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công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sau</a:t>
            </a:r>
            <a:endParaRPr lang="en-US" sz="27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72174" y="1530169"/>
            <a:ext cx="2512227"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2, 3 </a:t>
            </a:r>
            <a:endPar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 1a</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39" y="2829693"/>
            <a:ext cx="2737412" cy="231380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32997"/>
          <a:stretch/>
        </p:blipFill>
        <p:spPr>
          <a:xfrm>
            <a:off x="-136773" y="0"/>
            <a:ext cx="1413148" cy="1195893"/>
          </a:xfrm>
          <a:prstGeom prst="rect">
            <a:avLst/>
          </a:prstGeom>
        </p:spPr>
      </p:pic>
      <p:sp>
        <p:nvSpPr>
          <p:cNvPr id="10" name="Rectangle 9"/>
          <p:cNvSpPr/>
          <p:nvPr/>
        </p:nvSpPr>
        <p:spPr>
          <a:xfrm>
            <a:off x="5815455" y="3320827"/>
            <a:ext cx="2512227" cy="1031051"/>
          </a:xfrm>
          <a:prstGeom prst="rect">
            <a:avLst/>
          </a:prstGeom>
          <a:noFill/>
        </p:spPr>
        <p:txBody>
          <a:bodyPr wrap="none">
            <a:spAutoFit/>
          </a:bodyPr>
          <a:lstStyle/>
          <a:p>
            <a:pPr algn="ctr">
              <a:defRPr/>
            </a:pPr>
            <a:r>
              <a:rPr lang="en-US" sz="33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4, 5, 6 </a:t>
            </a:r>
            <a:endPar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1b</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4853893" y="124230"/>
            <a:ext cx="4187365" cy="646331"/>
          </a:xfrm>
          <a:prstGeom prst="rect">
            <a:avLst/>
          </a:prstGeom>
        </p:spPr>
        <p:txBody>
          <a:bodyPr wrap="none">
            <a:spAutoFit/>
          </a:bodyPr>
          <a:lstStyle/>
          <a:p>
            <a:r>
              <a:rPr lang="en-US" sz="3600" b="1" dirty="0" err="1" smtClean="0">
                <a:solidFill>
                  <a:srgbClr val="002060"/>
                </a:solidFill>
                <a:latin typeface="Snap ITC" panose="04040A07060A02020202" pitchFamily="82" charset="0"/>
                <a:cs typeface="Times New Roman" panose="02020603050405020304" pitchFamily="18" charset="0"/>
              </a:rPr>
              <a:t>Hoạt</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động</a:t>
            </a:r>
            <a:r>
              <a:rPr lang="en-US" sz="3600" b="1" dirty="0" smtClean="0">
                <a:solidFill>
                  <a:srgbClr val="002060"/>
                </a:solidFill>
                <a:latin typeface="Snap ITC" panose="04040A07060A02020202" pitchFamily="82" charset="0"/>
                <a:cs typeface="Times New Roman" panose="02020603050405020304" pitchFamily="18" charset="0"/>
              </a:rPr>
              <a:t> </a:t>
            </a:r>
            <a:r>
              <a:rPr lang="en-US" sz="3600" b="1" dirty="0" err="1" smtClean="0">
                <a:solidFill>
                  <a:srgbClr val="002060"/>
                </a:solidFill>
                <a:latin typeface="Snap ITC" panose="04040A07060A02020202" pitchFamily="82" charset="0"/>
                <a:cs typeface="Times New Roman" panose="02020603050405020304" pitchFamily="18" charset="0"/>
              </a:rPr>
              <a:t>nhóm</a:t>
            </a:r>
            <a:endParaRPr lang="en-US" sz="3600" dirty="0">
              <a:solidFill>
                <a:srgbClr val="002060"/>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1029851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a:extLst>
            <a:ext uri="{FF2B5EF4-FFF2-40B4-BE49-F238E27FC236}">
              <a16:creationId xmlns:a16="http://schemas.microsoft.com/office/drawing/2014/main" xmlns="" id="{9BAD8263-1B74-6D21-DAE6-FDB2F119BBF2}"/>
            </a:ext>
          </a:extLst>
        </p:cNvPr>
        <p:cNvGrpSpPr/>
        <p:nvPr/>
      </p:nvGrpSpPr>
      <p:grpSpPr>
        <a:xfrm>
          <a:off x="0" y="0"/>
          <a:ext cx="0" cy="0"/>
          <a:chOff x="0" y="0"/>
          <a:chExt cx="0" cy="0"/>
        </a:xfrm>
      </p:grpSpPr>
      <p:pic>
        <p:nvPicPr>
          <p:cNvPr id="7170" name="Picture 2" descr="https://i.pinimg.com/originals/15/00/4b/15004b6f5b38d04852ce7b9586cd33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6"/>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7">
            <a:extLst>
              <a:ext uri="{FF2B5EF4-FFF2-40B4-BE49-F238E27FC236}">
                <a16:creationId xmlns:a16="http://schemas.microsoft.com/office/drawing/2014/main" xmlns="" id="{2DB8C9F7-FFD3-7FC7-E327-D2052E1C6FD9}"/>
              </a:ext>
            </a:extLst>
          </p:cNvPr>
          <p:cNvSpPr txBox="1"/>
          <p:nvPr/>
        </p:nvSpPr>
        <p:spPr>
          <a:xfrm>
            <a:off x="149830" y="976980"/>
            <a:ext cx="3666164"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err="1">
                <a:solidFill>
                  <a:srgbClr val="FFFF00"/>
                </a:solidFill>
                <a:latin typeface="Snap ITC" panose="04040A07060A02020202" pitchFamily="82" charset="0"/>
              </a:rPr>
              <a:t>Nhiệm</a:t>
            </a:r>
            <a:r>
              <a:rPr lang="en-US" sz="4000" b="1" dirty="0">
                <a:solidFill>
                  <a:srgbClr val="FFFF00"/>
                </a:solidFill>
                <a:latin typeface="Snap ITC" panose="04040A07060A02020202" pitchFamily="82" charset="0"/>
              </a:rPr>
              <a:t> </a:t>
            </a:r>
            <a:r>
              <a:rPr lang="en-US" sz="4000" b="1" dirty="0" err="1">
                <a:solidFill>
                  <a:srgbClr val="FFFF00"/>
                </a:solidFill>
                <a:latin typeface="Snap ITC" panose="04040A07060A02020202" pitchFamily="82" charset="0"/>
              </a:rPr>
              <a:t>vụ</a:t>
            </a:r>
            <a:r>
              <a:rPr lang="en-US" sz="4000" b="1" dirty="0">
                <a:solidFill>
                  <a:srgbClr val="FFFF00"/>
                </a:solidFill>
                <a:latin typeface="Snap ITC" panose="04040A07060A02020202" pitchFamily="82" charset="0"/>
              </a:rPr>
              <a:t> </a:t>
            </a:r>
            <a:r>
              <a:rPr lang="en-US" sz="4000" b="1" dirty="0" smtClean="0">
                <a:solidFill>
                  <a:srgbClr val="FFFF00"/>
                </a:solidFill>
                <a:latin typeface="Snap ITC" panose="04040A07060A02020202" pitchFamily="82" charset="0"/>
              </a:rPr>
              <a:t>1a</a:t>
            </a:r>
            <a:endParaRPr lang="en-US" sz="4000" b="1" dirty="0">
              <a:solidFill>
                <a:srgbClr val="FFFF00"/>
              </a:solidFill>
              <a:latin typeface="Snap ITC" panose="04040A07060A02020202" pitchFamily="82" charset="0"/>
            </a:endParaRPr>
          </a:p>
        </p:txBody>
      </p:sp>
      <p:sp>
        <p:nvSpPr>
          <p:cNvPr id="2" name="TextBox 1">
            <a:extLst>
              <a:ext uri="{FF2B5EF4-FFF2-40B4-BE49-F238E27FC236}">
                <a16:creationId xmlns:a16="http://schemas.microsoft.com/office/drawing/2014/main" xmlns="" id="{CF7FA54F-202D-0FF3-486C-01F62C4915D4}"/>
              </a:ext>
            </a:extLst>
          </p:cNvPr>
          <p:cNvSpPr txBox="1"/>
          <p:nvPr/>
        </p:nvSpPr>
        <p:spPr>
          <a:xfrm>
            <a:off x="3815994" y="627659"/>
            <a:ext cx="5012080" cy="3558123"/>
          </a:xfrm>
          <a:prstGeom prst="horizontalScroll">
            <a:avLst/>
          </a:prstGeom>
          <a:solidFill>
            <a:srgbClr val="FFFF00">
              <a:alpha val="56000"/>
            </a:srgbClr>
          </a:solidFill>
          <a:ln>
            <a:solidFill>
              <a:schemeClr val="tx1"/>
            </a:solidFill>
          </a:ln>
        </p:spPr>
        <p:txBody>
          <a:bodyPr wrap="square" rtlCol="0">
            <a:spAutoFit/>
          </a:bodyPr>
          <a:lstStyle/>
          <a:p>
            <a:pPr algn="just"/>
            <a:r>
              <a:rPr lang="vi-VN" sz="2800" b="1" dirty="0">
                <a:solidFill>
                  <a:schemeClr val="tx1"/>
                </a:solidFill>
                <a:latin typeface="+mj-lt"/>
              </a:rPr>
              <a:t>Tìm hiểu về quy định cơ bản của pháp luật về quyền </a:t>
            </a:r>
            <a:r>
              <a:rPr lang="en-US" sz="2800" b="1" dirty="0" err="1" smtClean="0">
                <a:solidFill>
                  <a:schemeClr val="tx1"/>
                </a:solidFill>
                <a:latin typeface="Times New Roman" panose="02020603050405020304" pitchFamily="18" charset="0"/>
                <a:cs typeface="Times New Roman" panose="02020603050405020304" pitchFamily="18" charset="0"/>
              </a:rPr>
              <a:t>tự</a:t>
            </a:r>
            <a:r>
              <a:rPr lang="en-US" sz="2800" b="1" dirty="0" smtClean="0">
                <a:solidFill>
                  <a:schemeClr val="tx1"/>
                </a:solidFill>
                <a:latin typeface="Times New Roman" panose="02020603050405020304" pitchFamily="18" charset="0"/>
                <a:cs typeface="Times New Roman" panose="02020603050405020304" pitchFamily="18" charset="0"/>
              </a:rPr>
              <a:t> do </a:t>
            </a:r>
            <a:r>
              <a:rPr lang="en-US" sz="2800" b="1" dirty="0" err="1" smtClean="0">
                <a:solidFill>
                  <a:schemeClr val="tx1"/>
                </a:solidFill>
                <a:latin typeface="Times New Roman" panose="02020603050405020304" pitchFamily="18" charset="0"/>
                <a:cs typeface="Times New Roman" panose="02020603050405020304" pitchFamily="18" charset="0"/>
              </a:rPr>
              <a:t>kinh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doanh</a:t>
            </a:r>
            <a:r>
              <a:rPr lang="en-US" sz="2800" b="1" dirty="0" smtClean="0">
                <a:solidFill>
                  <a:schemeClr val="tx1"/>
                </a:solidFill>
                <a:latin typeface="Times New Roman" panose="02020603050405020304" pitchFamily="18" charset="0"/>
                <a:cs typeface="Times New Roman" panose="02020603050405020304" pitchFamily="18" charset="0"/>
              </a:rPr>
              <a:t> </a:t>
            </a:r>
            <a:r>
              <a:rPr lang="vi-VN" sz="2800" b="1" dirty="0" smtClean="0">
                <a:solidFill>
                  <a:schemeClr val="tx1"/>
                </a:solidFill>
                <a:latin typeface="+mj-lt"/>
              </a:rPr>
              <a:t>và </a:t>
            </a:r>
            <a:r>
              <a:rPr lang="vi-VN" sz="2800" b="1" dirty="0">
                <a:solidFill>
                  <a:schemeClr val="tx1"/>
                </a:solidFill>
                <a:latin typeface="+mj-lt"/>
              </a:rPr>
              <a:t>nghĩa </a:t>
            </a:r>
            <a:r>
              <a:rPr lang="vi-VN" sz="2800" b="1" dirty="0" smtClean="0">
                <a:solidFill>
                  <a:schemeClr val="tx1"/>
                </a:solidFill>
                <a:latin typeface="+mj-lt"/>
              </a:rPr>
              <a:t>vụ</a:t>
            </a:r>
            <a:r>
              <a:rPr lang="en-US" sz="2800" b="1" dirty="0" smtClean="0">
                <a:solidFill>
                  <a:schemeClr val="tx1"/>
                </a:solidFill>
                <a:latin typeface="+mj-lt"/>
              </a:rPr>
              <a:t> </a:t>
            </a:r>
            <a:r>
              <a:rPr lang="en-US" sz="2800" b="1" dirty="0" smtClean="0">
                <a:solidFill>
                  <a:schemeClr val="tx1"/>
                </a:solidFill>
                <a:latin typeface="Times New Roman" panose="02020603050405020304" pitchFamily="18" charset="0"/>
                <a:cs typeface="Times New Roman" panose="02020603050405020304" pitchFamily="18" charset="0"/>
              </a:rPr>
              <a:t>(</a:t>
            </a:r>
            <a:r>
              <a:rPr lang="en-US" sz="2800" b="1" dirty="0" err="1" smtClean="0">
                <a:solidFill>
                  <a:schemeClr val="tx1"/>
                </a:solidFill>
                <a:latin typeface="Times New Roman" panose="02020603050405020304" pitchFamily="18" charset="0"/>
                <a:cs typeface="Times New Roman" panose="02020603050405020304" pitchFamily="18" charset="0"/>
              </a:rPr>
              <a:t>trách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nhiệm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mj-lt"/>
              </a:rPr>
              <a:t>công dân trong </a:t>
            </a:r>
            <a:r>
              <a:rPr lang="en-US" sz="2800" b="1" dirty="0" err="1" smtClean="0">
                <a:solidFill>
                  <a:schemeClr val="tx1"/>
                </a:solidFill>
                <a:latin typeface="Times New Roman" panose="02020603050405020304" pitchFamily="18" charset="0"/>
                <a:cs typeface="Times New Roman" panose="02020603050405020304" pitchFamily="18" charset="0"/>
              </a:rPr>
              <a:t>thực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quyền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tự</a:t>
            </a:r>
            <a:r>
              <a:rPr lang="en-US" sz="2800" b="1" dirty="0" smtClean="0">
                <a:solidFill>
                  <a:schemeClr val="tx1"/>
                </a:solidFill>
                <a:latin typeface="Times New Roman" panose="02020603050405020304" pitchFamily="18" charset="0"/>
                <a:cs typeface="Times New Roman" panose="02020603050405020304" pitchFamily="18" charset="0"/>
              </a:rPr>
              <a:t> do </a:t>
            </a:r>
            <a:r>
              <a:rPr lang="en-US" sz="2800" b="1" dirty="0" err="1" smtClean="0">
                <a:solidFill>
                  <a:schemeClr val="tx1"/>
                </a:solidFill>
                <a:latin typeface="Times New Roman" panose="02020603050405020304" pitchFamily="18" charset="0"/>
                <a:cs typeface="Times New Roman" panose="02020603050405020304" pitchFamily="18" charset="0"/>
              </a:rPr>
              <a:t>kinh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doanh</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814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TotalTime>
  <Words>2839</Words>
  <Application>Microsoft Office PowerPoint</Application>
  <PresentationFormat>On-screen Show (16:9)</PresentationFormat>
  <Paragraphs>215</Paragraphs>
  <Slides>48</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Calibri Light</vt:lpstr>
      <vt:lpstr>TIw roman</vt:lpstr>
      <vt:lpstr>SVN-Caprica Script</vt:lpstr>
      <vt:lpstr>Calibri</vt:lpstr>
      <vt:lpstr>Snap ITC</vt:lpstr>
      <vt:lpstr>SVN-Russell</vt:lpstr>
      <vt:lpstr>Times New Roman</vt:lpstr>
      <vt:lpstr>Open Sans</vt:lpstr>
      <vt:lpstr>Arial</vt:lpstr>
      <vt:lpstr>Bebas Neue</vt:lpstr>
      <vt:lpstr>inpin heiti</vt:lpstr>
      <vt:lpstr>Bauhaus 93</vt:lpstr>
      <vt:lpstr>Office Theme</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Account Plan Project Proposal</dc:title>
  <dc:creator>ACER</dc:creator>
  <cp:lastModifiedBy>Admin</cp:lastModifiedBy>
  <cp:revision>88</cp:revision>
  <dcterms:modified xsi:type="dcterms:W3CDTF">2024-09-02T11:18:27Z</dcterms:modified>
</cp:coreProperties>
</file>