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0"/>
  </p:notesMasterIdLst>
  <p:sldIdLst>
    <p:sldId id="458" r:id="rId2"/>
    <p:sldId id="442" r:id="rId3"/>
    <p:sldId id="445" r:id="rId4"/>
    <p:sldId id="446" r:id="rId5"/>
    <p:sldId id="447" r:id="rId6"/>
    <p:sldId id="439" r:id="rId7"/>
    <p:sldId id="449" r:id="rId8"/>
    <p:sldId id="407" r:id="rId9"/>
    <p:sldId id="450" r:id="rId10"/>
    <p:sldId id="451" r:id="rId11"/>
    <p:sldId id="432" r:id="rId12"/>
    <p:sldId id="452" r:id="rId13"/>
    <p:sldId id="453" r:id="rId14"/>
    <p:sldId id="454" r:id="rId15"/>
    <p:sldId id="455" r:id="rId16"/>
    <p:sldId id="456" r:id="rId17"/>
    <p:sldId id="457" r:id="rId18"/>
    <p:sldId id="44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99FF"/>
    <a:srgbClr val="FF0000"/>
    <a:srgbClr val="CC66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04" autoAdjust="0"/>
    <p:restoredTop sz="92696" autoAdjust="0"/>
  </p:normalViewPr>
  <p:slideViewPr>
    <p:cSldViewPr>
      <p:cViewPr varScale="1">
        <p:scale>
          <a:sx n="106" d="100"/>
          <a:sy n="106" d="100"/>
        </p:scale>
        <p:origin x="9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2F215-1741-470B-BDD1-5200305B94C2}" type="datetimeFigureOut">
              <a:rPr lang="en-US" smtClean="0"/>
              <a:pPr/>
              <a:t>4/24/26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35F1D-E268-482B-AC35-28121FB98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10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35F1D-E268-482B-AC35-28121FB98C4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8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0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9091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C0758C-0BCD-4927-AB48-9B383E154F3C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7191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7667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1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998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8884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8716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245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87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353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340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500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0378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6148" name="Picture 4" descr="162949vista(6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1084" y="897930"/>
            <a:ext cx="8561832" cy="41477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1cho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hẳn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599867"/>
      </p:ext>
    </p:extLst>
  </p:cSld>
  <p:clrMapOvr>
    <a:masterClrMapping/>
  </p:clrMapOvr>
  <p:transition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khung trang 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4" y="-19050"/>
            <a:ext cx="91694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2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230657">
            <a:off x="7254875" y="4038600"/>
            <a:ext cx="9906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4" descr="quyen sa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880" y="5413693"/>
            <a:ext cx="24384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5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1910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8768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24384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173413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6096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60960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5334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5334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7244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7432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14400" y="185797"/>
            <a:ext cx="7391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LÀM VĂN</a:t>
            </a:r>
          </a:p>
          <a:p>
            <a:pPr lvl="0" algn="ctr"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Trích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Nhóc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la: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chuyện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chưa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kể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0" algn="ctr"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-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Rơ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nê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Gô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–xi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Giăng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giắc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Xăng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pê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</a:p>
          <a:p>
            <a:pPr lvl="0" algn="ctr">
              <a:defRPr/>
            </a:pPr>
            <a:endParaRPr lang="en-US" sz="2800" dirty="0">
              <a:solidFill>
                <a:srgbClr val="CC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0991" y="1780957"/>
            <a:ext cx="448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 do mà Ni – cô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la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9198" y="2122285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0991" y="2354133"/>
            <a:ext cx="722213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Ni –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la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0991" y="2728247"/>
            <a:ext cx="4528869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Ni –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la</a:t>
            </a:r>
            <a:endParaRPr lang="en-US" sz="1600" i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90947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47800" y="381000"/>
            <a:ext cx="6248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91000" y="5153892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08318" y="5167746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15245" y="5181600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08318" y="5167746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208318" y="5181600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08318" y="5160819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215245" y="5181600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208318" y="5181600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08318" y="5167746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97927" y="5153892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191000" y="5146965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194463" y="5153892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00:30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211781" y="5146965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01:00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211781" y="5146965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01:30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197928" y="5146965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02:00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204855" y="5153893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02:30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204854" y="5153891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03:00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803929"/>
              </p:ext>
            </p:extLst>
          </p:nvPr>
        </p:nvGraphicFramePr>
        <p:xfrm>
          <a:off x="228600" y="1524000"/>
          <a:ext cx="86106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6297083" imgH="1580863" progId="Word.Document.12">
                  <p:embed/>
                </p:oleObj>
              </mc:Choice>
              <mc:Fallback>
                <p:oleObj name="Document" r:id="rId4" imgW="6297083" imgH="15808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524000"/>
                        <a:ext cx="8610600" cy="3429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89" name="Picture 6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492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3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6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3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3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0"/>
                            </p:stCondLst>
                            <p:childTnLst>
                              <p:par>
                                <p:cTn id="24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3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2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3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0"/>
                            </p:stCondLst>
                            <p:childTnLst>
                              <p:par>
                                <p:cTn id="32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2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00"/>
                            </p:stCondLst>
                            <p:childTnLst>
                              <p:par>
                                <p:cTn id="36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1000"/>
                            </p:stCondLst>
                            <p:childTnLst>
                              <p:par>
                                <p:cTn id="40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2000"/>
                            </p:stCondLst>
                            <p:childTnLst>
                              <p:par>
                                <p:cTn id="44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3000"/>
                            </p:stCondLst>
                            <p:childTnLst>
                              <p:par>
                                <p:cTn id="4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2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6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6000"/>
                            </p:stCondLst>
                            <p:childTnLst>
                              <p:par>
                                <p:cTn id="60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7000"/>
                            </p:stCondLst>
                            <p:childTnLst>
                              <p:par>
                                <p:cTn id="64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8000"/>
                            </p:stCondLst>
                            <p:childTnLst>
                              <p:par>
                                <p:cTn id="6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9000"/>
                            </p:stCondLst>
                            <p:childTnLst>
                              <p:par>
                                <p:cTn id="72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0000"/>
                            </p:stCondLst>
                            <p:childTnLst>
                              <p:par>
                                <p:cTn id="7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khung trang 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4" y="-19050"/>
            <a:ext cx="91694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2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230657">
            <a:off x="7254875" y="4038600"/>
            <a:ext cx="9906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4" descr="quyen sa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880" y="5413693"/>
            <a:ext cx="24384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5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1910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8768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24384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173413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6096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60960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5334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5334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7244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7432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14400" y="185797"/>
            <a:ext cx="7391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LÀM VĂN</a:t>
            </a:r>
          </a:p>
          <a:p>
            <a:pPr lvl="0" algn="ctr"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Trích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Nhóc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la: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chuyện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chưa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kể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0" algn="ctr"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-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Rơ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nê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Gô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–xi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Giăng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giắc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Xăng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pê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</a:p>
          <a:p>
            <a:pPr lvl="0" algn="ctr">
              <a:defRPr/>
            </a:pPr>
            <a:endParaRPr lang="en-US" sz="2800" dirty="0">
              <a:solidFill>
                <a:srgbClr val="CC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0991" y="1780957"/>
            <a:ext cx="448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 do mà Ni – cô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la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9198" y="2122285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0991" y="2354133"/>
            <a:ext cx="722213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Ni –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la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0991" y="2728247"/>
            <a:ext cx="45218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Ni –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la.</a:t>
            </a:r>
            <a:endParaRPr lang="en-US" sz="1600" i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232428"/>
            <a:ext cx="4208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4278" y="3601027"/>
            <a:ext cx="794376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Ni –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la.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073" y="4081808"/>
            <a:ext cx="720972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125" y="4598749"/>
            <a:ext cx="3512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996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khung trang 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4" y="-19050"/>
            <a:ext cx="91694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2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230657">
            <a:off x="7254875" y="4038600"/>
            <a:ext cx="9906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5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1910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8768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24384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173413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6096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60960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5334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5334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7244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7432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9688" y="5120436"/>
            <a:ext cx="1201016" cy="13717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185797"/>
            <a:ext cx="7391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LÀM VĂN</a:t>
            </a:r>
          </a:p>
          <a:p>
            <a:pPr lvl="0" algn="ctr"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Trích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Nhóc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la: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chuyện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chưa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kể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0" algn="ctr"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-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Rơ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nê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Gô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–xi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Giăng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giắc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Xăng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pê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</a:p>
          <a:p>
            <a:pPr lvl="0" algn="ctr">
              <a:defRPr/>
            </a:pPr>
            <a:endParaRPr lang="en-US" sz="2800" dirty="0">
              <a:solidFill>
                <a:srgbClr val="CC66FF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2400" y="1336675"/>
            <a:ext cx="351897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x-none" altLang="x-none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x-none" altLang="x-none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TÌM HIỂU C</a:t>
            </a: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TIẾT</a:t>
            </a:r>
            <a:endParaRPr lang="x-none" altLang="x-none" sz="2400" b="1" dirty="0">
              <a:ln>
                <a:solidFill>
                  <a:srgbClr val="FFFF00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0991" y="1780957"/>
            <a:ext cx="448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 do mà Ni – cô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la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9198" y="2122285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0991" y="2354133"/>
            <a:ext cx="722213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Ni –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la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088" y="5272836"/>
            <a:ext cx="1201016" cy="137171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40991" y="2728247"/>
            <a:ext cx="45218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Ni –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la.</a:t>
            </a:r>
            <a:endParaRPr lang="en-US" sz="1600" i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6606" y="3064817"/>
            <a:ext cx="7584393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Ni –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la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03694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600" y="0"/>
            <a:ext cx="88392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dirty="0"/>
          </a:p>
        </p:txBody>
      </p:sp>
      <p:pic>
        <p:nvPicPr>
          <p:cNvPr id="93186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71700" y="1371600"/>
            <a:ext cx="480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Phiếu</a:t>
            </a:r>
            <a:r>
              <a:rPr lang="en-US" altLang="en-US" sz="3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học</a:t>
            </a:r>
            <a:r>
              <a:rPr lang="en-US" altLang="en-US" sz="3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tập</a:t>
            </a:r>
            <a:r>
              <a:rPr lang="en-US" altLang="en-US" sz="3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số</a:t>
            </a:r>
            <a:r>
              <a:rPr lang="en-US" altLang="en-US" sz="3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3</a:t>
            </a:r>
          </a:p>
        </p:txBody>
      </p:sp>
      <p:sp>
        <p:nvSpPr>
          <p:cNvPr id="2" name="Rectangle 1"/>
          <p:cNvSpPr/>
          <p:nvPr/>
        </p:nvSpPr>
        <p:spPr>
          <a:xfrm>
            <a:off x="2400300" y="268106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Ni –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la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869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khung trang 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-19050"/>
            <a:ext cx="91694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2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230657">
            <a:off x="7254875" y="4038600"/>
            <a:ext cx="9906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5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1910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8768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24384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173413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6096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60960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5334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5334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7244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7432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9688" y="5120436"/>
            <a:ext cx="1201016" cy="13717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185797"/>
            <a:ext cx="7391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LÀM VĂN</a:t>
            </a:r>
          </a:p>
          <a:p>
            <a:pPr lvl="0" algn="ctr"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Trích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Nhóc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la: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chuyện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chưa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kể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0" algn="ctr"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-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Rơ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nê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Gô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–xi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Giăng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giắc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Xăng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pê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</a:p>
          <a:p>
            <a:pPr lvl="0" algn="ctr">
              <a:defRPr/>
            </a:pPr>
            <a:endParaRPr lang="en-US" sz="2800" dirty="0">
              <a:solidFill>
                <a:srgbClr val="CC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0991" y="1780957"/>
            <a:ext cx="448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 do mà Ni – cô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la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9198" y="2122285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0991" y="2354133"/>
            <a:ext cx="722213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Ni –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la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088" y="5272836"/>
            <a:ext cx="1201016" cy="137171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40991" y="2728247"/>
            <a:ext cx="45218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Ni –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la.</a:t>
            </a:r>
            <a:endParaRPr lang="en-US" sz="1600" i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6606" y="3064817"/>
            <a:ext cx="7584393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Ni –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la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681838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“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6749" y="4112542"/>
            <a:ext cx="724185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Ni  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la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3743" y="4552393"/>
            <a:ext cx="73472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979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khung trang 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2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230657">
            <a:off x="7254875" y="4038600"/>
            <a:ext cx="9906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5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1910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8768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24384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173413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6096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60960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5334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5334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7244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7432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9688" y="5120436"/>
            <a:ext cx="1201016" cy="13717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185797"/>
            <a:ext cx="7391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LÀM VĂN</a:t>
            </a:r>
          </a:p>
          <a:p>
            <a:pPr lvl="0" algn="ctr"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Trích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Nhóc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la: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chuyện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chưa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kể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0" algn="ctr"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-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Rơ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nê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Gô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–xi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Giăng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giắc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Xăng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pê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</a:p>
          <a:p>
            <a:pPr lvl="0" algn="ctr">
              <a:defRPr/>
            </a:pPr>
            <a:endParaRPr lang="en-US" sz="2800" dirty="0">
              <a:solidFill>
                <a:srgbClr val="CC66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088" y="5272836"/>
            <a:ext cx="1201016" cy="1371719"/>
          </a:xfrm>
          <a:prstGeom prst="rect">
            <a:avLst/>
          </a:prstGeom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72552" y="1761545"/>
            <a:ext cx="351897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x-none" altLang="x-none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TÌM HIỂU C</a:t>
            </a: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TIẾT</a:t>
            </a:r>
            <a:endParaRPr lang="x-none" altLang="x-none" sz="2400" b="1" dirty="0">
              <a:ln>
                <a:solidFill>
                  <a:srgbClr val="FFFF00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72552" y="2145655"/>
            <a:ext cx="239687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x-none" altLang="x-none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</a:t>
            </a: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ỔNG KẾT </a:t>
            </a:r>
            <a:endParaRPr lang="x-none" altLang="x-none" sz="2400" b="1" dirty="0">
              <a:ln>
                <a:solidFill>
                  <a:srgbClr val="FFFF00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3508" y="2620010"/>
            <a:ext cx="754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hước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nhộn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Nội dung – Ý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TLV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038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8130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2133600" y="685800"/>
            <a:ext cx="5105400" cy="461963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x-none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2967335"/>
            <a:ext cx="68580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90170" algn="l"/>
                <a:tab pos="180340" algn="l"/>
                <a:tab pos="270510" algn="l"/>
              </a:tabLst>
            </a:pPr>
            <a:r>
              <a:rPr lang="nl-NL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 gặp một đề văn như của Ni – cô – la, theo em việc đầu tiên phải làm là gì?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091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FF"/>
          </a:solidFill>
        </p:spPr>
      </p:pic>
      <p:sp>
        <p:nvSpPr>
          <p:cNvPr id="119813" name="WordArt 5"/>
          <p:cNvSpPr>
            <a:spLocks noChangeArrowheads="1" noChangeShapeType="1" noTextEdit="1"/>
          </p:cNvSpPr>
          <p:nvPr/>
        </p:nvSpPr>
        <p:spPr bwMode="auto">
          <a:xfrm>
            <a:off x="325438" y="533400"/>
            <a:ext cx="7980362" cy="3429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XIN CHÂN THÀNH CẢM ƠN!</a:t>
            </a:r>
            <a:r>
              <a:rPr lang="en-US" sz="3600" b="1" kern="10">
                <a:solidFill>
                  <a:srgbClr val="00FF00"/>
                </a:solidFill>
                <a:latin typeface="VNI-Centur"/>
              </a:rPr>
              <a:t>.</a:t>
            </a:r>
            <a:endParaRPr lang="en-US" sz="3600" b="1" kern="10" dirty="0">
              <a:solidFill>
                <a:srgbClr val="00FF00"/>
              </a:solidFill>
              <a:latin typeface="VNI-Centur"/>
            </a:endParaRPr>
          </a:p>
        </p:txBody>
      </p:sp>
      <p:pic>
        <p:nvPicPr>
          <p:cNvPr id="119815" name="Picture 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80125"/>
            <a:ext cx="990600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6" name="Picture 8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5562600"/>
            <a:ext cx="1143000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7" name="Picture 9" descr="Butterfly-03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196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8" name="Picture 10" descr="Butterfly-03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8674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9" name="Picture 11" descr="Butterfly-03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76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348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29542214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8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/>
          </a:p>
        </p:txBody>
      </p:sp>
      <p:grpSp>
        <p:nvGrpSpPr>
          <p:cNvPr id="116743" name="Group 7"/>
          <p:cNvGrpSpPr>
            <a:grpSpLocks/>
          </p:cNvGrpSpPr>
          <p:nvPr/>
        </p:nvGrpSpPr>
        <p:grpSpPr bwMode="auto">
          <a:xfrm rot="10483590" flipV="1">
            <a:off x="420441" y="536432"/>
            <a:ext cx="1219200" cy="914400"/>
            <a:chOff x="1920" y="2736"/>
            <a:chExt cx="1680" cy="1440"/>
          </a:xfrm>
        </p:grpSpPr>
        <p:pic>
          <p:nvPicPr>
            <p:cNvPr id="116744" name="Picture 8" descr="T3boi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736"/>
              <a:ext cx="1680" cy="1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745" name="Rectangle 9"/>
            <p:cNvSpPr>
              <a:spLocks noChangeArrowheads="1"/>
            </p:cNvSpPr>
            <p:nvPr/>
          </p:nvSpPr>
          <p:spPr bwMode="auto">
            <a:xfrm>
              <a:off x="2832" y="4032"/>
              <a:ext cx="768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6746" name="Picture 10" descr="Hoa_-_buom_(hinh_dong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19600"/>
            <a:ext cx="2057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219200" y="533400"/>
            <a:ext cx="76200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LÀM VĂN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Trích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Nhóc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 –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la: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chuyện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chưa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kể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-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Rơ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nê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Gô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–xi –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Giăng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giắc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Xăng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pê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</a:p>
          <a:p>
            <a:pPr algn="ctr"/>
            <a:endParaRPr lang="en-US" sz="3200" dirty="0">
              <a:solidFill>
                <a:srgbClr val="CC66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257800" y="1326356"/>
            <a:ext cx="0" cy="5150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2400" y="1336675"/>
            <a:ext cx="443429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x-none" altLang="x-none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altLang="x-none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VÀ </a:t>
            </a:r>
            <a:r>
              <a:rPr lang="x-none" altLang="x-none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CHUNG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2400" y="1676400"/>
            <a:ext cx="1554163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x-none" altLang="x-none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Tác giả:</a:t>
            </a:r>
          </a:p>
        </p:txBody>
      </p:sp>
      <p:pic>
        <p:nvPicPr>
          <p:cNvPr id="22" name="Picture 21" descr="C:\Users\Huong Lan\Desktop\Untitled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223" y="1371599"/>
            <a:ext cx="3727577" cy="32004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52399" y="2153573"/>
            <a:ext cx="505675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xi –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(1926 -1977)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tranh,Viết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phim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giắc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pê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1932)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27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29542214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8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/>
          </a:p>
        </p:txBody>
      </p:sp>
      <p:grpSp>
        <p:nvGrpSpPr>
          <p:cNvPr id="116743" name="Group 7"/>
          <p:cNvGrpSpPr>
            <a:grpSpLocks/>
          </p:cNvGrpSpPr>
          <p:nvPr/>
        </p:nvGrpSpPr>
        <p:grpSpPr bwMode="auto">
          <a:xfrm rot="10483590" flipV="1">
            <a:off x="420441" y="536432"/>
            <a:ext cx="1219200" cy="914400"/>
            <a:chOff x="1920" y="2736"/>
            <a:chExt cx="1680" cy="1440"/>
          </a:xfrm>
        </p:grpSpPr>
        <p:pic>
          <p:nvPicPr>
            <p:cNvPr id="116744" name="Picture 8" descr="T3boi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736"/>
              <a:ext cx="1680" cy="1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745" name="Rectangle 9"/>
            <p:cNvSpPr>
              <a:spLocks noChangeArrowheads="1"/>
            </p:cNvSpPr>
            <p:nvPr/>
          </p:nvSpPr>
          <p:spPr bwMode="auto">
            <a:xfrm>
              <a:off x="2832" y="4032"/>
              <a:ext cx="768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6746" name="Picture 10" descr="Hoa_-_buom_(hinh_dong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19600"/>
            <a:ext cx="2057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219200" y="533400"/>
            <a:ext cx="76200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LÀM VĂN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Trích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Nhóc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 –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la: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chuyện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chưa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kể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-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Rơ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nê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Gô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–xi –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Giăng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giắc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Xăng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pê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</a:p>
          <a:p>
            <a:pPr algn="ctr"/>
            <a:endParaRPr lang="en-US" sz="3200" dirty="0">
              <a:solidFill>
                <a:srgbClr val="CC66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257800" y="1326356"/>
            <a:ext cx="0" cy="5150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2400" y="1676400"/>
            <a:ext cx="1554163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x-none" altLang="x-none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Tác giả: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6784" y="2068069"/>
            <a:ext cx="1915140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altLang="x-none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Tác </a:t>
            </a:r>
            <a:r>
              <a:rPr lang="en-US" altLang="x-none" sz="2400" b="1" dirty="0" err="1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x-none" altLang="x-none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7981" y="4395216"/>
            <a:ext cx="987638" cy="731583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61630" y="2512367"/>
            <a:ext cx="2862570" cy="4594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x-none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x-none" sz="2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x-none" sz="2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x-none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5446733" y="2068069"/>
            <a:ext cx="358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lưu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ý: </a:t>
            </a: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Chú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ý 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giọng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điệu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phù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hợp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;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Chú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ý 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ngữ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phiên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âm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nước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ngoài</a:t>
            </a:r>
            <a:r>
              <a:rPr lang="en-US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000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97708" y="2903738"/>
            <a:ext cx="435049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x-none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x-none" sz="2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x-none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976" y="34411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Ni 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la: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2004.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7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29542214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8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/>
          </a:p>
        </p:txBody>
      </p:sp>
      <p:grpSp>
        <p:nvGrpSpPr>
          <p:cNvPr id="116743" name="Group 7"/>
          <p:cNvGrpSpPr>
            <a:grpSpLocks/>
          </p:cNvGrpSpPr>
          <p:nvPr/>
        </p:nvGrpSpPr>
        <p:grpSpPr bwMode="auto">
          <a:xfrm rot="10483590" flipV="1">
            <a:off x="420441" y="536432"/>
            <a:ext cx="1219200" cy="914400"/>
            <a:chOff x="1920" y="2736"/>
            <a:chExt cx="1680" cy="1440"/>
          </a:xfrm>
        </p:grpSpPr>
        <p:pic>
          <p:nvPicPr>
            <p:cNvPr id="116744" name="Picture 8" descr="T3boi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736"/>
              <a:ext cx="1680" cy="1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745" name="Rectangle 9"/>
            <p:cNvSpPr>
              <a:spLocks noChangeArrowheads="1"/>
            </p:cNvSpPr>
            <p:nvPr/>
          </p:nvSpPr>
          <p:spPr bwMode="auto">
            <a:xfrm>
              <a:off x="2832" y="4032"/>
              <a:ext cx="768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6746" name="Picture 10" descr="Hoa_-_buom_(hinh_dong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19600"/>
            <a:ext cx="2057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219200" y="533400"/>
            <a:ext cx="76200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LÀM VĂN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Trích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Nhóc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 –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la: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chuyện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chưa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kể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-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Rơ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nê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Gô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–xi –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Giăng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giắc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Xăng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pê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</a:p>
          <a:p>
            <a:pPr algn="ctr"/>
            <a:endParaRPr lang="en-US" sz="3200" dirty="0">
              <a:solidFill>
                <a:srgbClr val="CC66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257800" y="1326356"/>
            <a:ext cx="0" cy="5150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2400" y="1676400"/>
            <a:ext cx="1554163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x-none" altLang="x-none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Tác giả: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6784" y="2068069"/>
            <a:ext cx="1915140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altLang="x-none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Tác </a:t>
            </a:r>
            <a:r>
              <a:rPr lang="en-US" altLang="x-none" sz="2400" b="1" dirty="0" err="1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x-none" altLang="x-none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7981" y="4395216"/>
            <a:ext cx="987638" cy="731583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61630" y="2512367"/>
            <a:ext cx="2862570" cy="4594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x-none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x-none" sz="2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x-none" sz="2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x-none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97708" y="2903738"/>
            <a:ext cx="435049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x-none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x-none" sz="2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x-none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976" y="3441192"/>
            <a:ext cx="4572000" cy="1729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Thể loại: truyện ngắn;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vật: Cậu bé Ni – cô – la, bố của cậu và bác hàng xóm;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Ngôi kể: ngôi thứ nhất.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50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29542214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8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914400" y="11430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/>
          </a:p>
        </p:txBody>
      </p:sp>
      <p:grpSp>
        <p:nvGrpSpPr>
          <p:cNvPr id="116743" name="Group 7"/>
          <p:cNvGrpSpPr>
            <a:grpSpLocks/>
          </p:cNvGrpSpPr>
          <p:nvPr/>
        </p:nvGrpSpPr>
        <p:grpSpPr bwMode="auto">
          <a:xfrm rot="10483590" flipV="1">
            <a:off x="420441" y="536432"/>
            <a:ext cx="1219200" cy="914400"/>
            <a:chOff x="1920" y="2736"/>
            <a:chExt cx="1680" cy="1440"/>
          </a:xfrm>
        </p:grpSpPr>
        <p:pic>
          <p:nvPicPr>
            <p:cNvPr id="116744" name="Picture 8" descr="T3boi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736"/>
              <a:ext cx="1680" cy="1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745" name="Rectangle 9"/>
            <p:cNvSpPr>
              <a:spLocks noChangeArrowheads="1"/>
            </p:cNvSpPr>
            <p:nvPr/>
          </p:nvSpPr>
          <p:spPr bwMode="auto">
            <a:xfrm>
              <a:off x="2832" y="4032"/>
              <a:ext cx="768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6746" name="Picture 10" descr="Hoa_-_buom_(hinh_dong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19600"/>
            <a:ext cx="2057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219200" y="533400"/>
            <a:ext cx="76200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LÀM VĂN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Trích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Nhóc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 –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la: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chuyện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chưa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kể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-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Rơ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nê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Gô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–xi –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Giăng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giắc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Xăng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pê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</a:p>
          <a:p>
            <a:pPr algn="ctr"/>
            <a:endParaRPr lang="en-US" sz="3200" dirty="0">
              <a:solidFill>
                <a:srgbClr val="CC66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257800" y="1326356"/>
            <a:ext cx="0" cy="5150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2400" y="1676400"/>
            <a:ext cx="1554163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x-none" altLang="x-none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Tác giả: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6784" y="2068069"/>
            <a:ext cx="1915140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altLang="x-none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Tác </a:t>
            </a:r>
            <a:r>
              <a:rPr lang="en-US" altLang="x-none" sz="2400" b="1" dirty="0" err="1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x-none" altLang="x-none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7981" y="4395216"/>
            <a:ext cx="987638" cy="731583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61630" y="2512367"/>
            <a:ext cx="2862570" cy="4594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x-none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x-none" sz="2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x-none" sz="2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x-none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97708" y="2903738"/>
            <a:ext cx="435049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x-none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x-none" sz="2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x-none" altLang="x-none" sz="24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7" name="Picture 12" descr="Dove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1" y="3197415"/>
            <a:ext cx="69532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5756" y="3383498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Văn bản chia làm 2 phần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P1:Từ đầu ….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Ni – cô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la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BT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P2: còn lại: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Ni –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la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610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khung trang 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694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2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230657">
            <a:off x="7254875" y="4038600"/>
            <a:ext cx="9906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4" descr="quyen sa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5904" y="2241551"/>
            <a:ext cx="24384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5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1910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8768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24384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173413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6096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60960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5334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5334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7244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7432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1984" y="5120481"/>
            <a:ext cx="1201016" cy="13717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185797"/>
            <a:ext cx="7391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LÀM VĂN</a:t>
            </a:r>
          </a:p>
          <a:p>
            <a:pPr lvl="0" algn="ctr"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Trích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Nhóc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la: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chuyện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chưa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kể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0" algn="ctr"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-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Rơ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nê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Gô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–xi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Giăng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giắc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Xăng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pê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</a:p>
          <a:p>
            <a:pPr lvl="0" algn="ctr">
              <a:defRPr/>
            </a:pPr>
            <a:endParaRPr lang="en-US" sz="2800" dirty="0">
              <a:solidFill>
                <a:srgbClr val="CC66FF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2400" y="1336675"/>
            <a:ext cx="3763403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x-none" altLang="x-none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x-none" altLang="x-none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x-none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VĂN BẢN</a:t>
            </a:r>
            <a:endParaRPr lang="x-none" altLang="x-none" sz="2400" b="1" dirty="0">
              <a:ln>
                <a:solidFill>
                  <a:srgbClr val="FFFF00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0991" y="1780957"/>
            <a:ext cx="448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 do mà Ni – cô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la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0416" y="2192099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Ni –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la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vốn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Ni –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la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Ni –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la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144" y="4262735"/>
            <a:ext cx="8258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Cho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87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khung trang 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694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2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230657">
            <a:off x="7254875" y="4038600"/>
            <a:ext cx="9906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4" descr="quyen sa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5904" y="2241551"/>
            <a:ext cx="24384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5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1910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8768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24384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173413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6096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60960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5334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5334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7244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7432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1984" y="5120481"/>
            <a:ext cx="1201016" cy="13717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185797"/>
            <a:ext cx="7391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LÀM VĂN</a:t>
            </a:r>
          </a:p>
          <a:p>
            <a:pPr lvl="0" algn="ctr"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Trích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Nhóc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la: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chuyện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chưa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kể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0" algn="ctr"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-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Rơ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nê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Gô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–xi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Giăng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giắc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Xăng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pê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</a:p>
          <a:p>
            <a:pPr lvl="0" algn="ctr">
              <a:defRPr/>
            </a:pPr>
            <a:endParaRPr lang="en-US" sz="2800" dirty="0">
              <a:solidFill>
                <a:srgbClr val="CC66FF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2400" y="1336675"/>
            <a:ext cx="3763403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x-none" altLang="x-none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x-none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x-none" altLang="x-none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x-none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VĂN BẢN</a:t>
            </a:r>
            <a:endParaRPr lang="x-none" altLang="x-none" sz="2400" b="1" dirty="0">
              <a:ln>
                <a:solidFill>
                  <a:srgbClr val="FFFF00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0991" y="1780957"/>
            <a:ext cx="448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 do mà Ni – cô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la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1744" y="2153433"/>
            <a:ext cx="8258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Cho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0991" y="2829698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7866" y="3087393"/>
            <a:ext cx="722213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Ni –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la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20564" y="4089939"/>
            <a:ext cx="420403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“Chia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90633" y="46308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Chia nhóm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vi-VN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Phát phiếu học tập số 1 &amp; giao nhiệm vụ:</a:t>
            </a:r>
            <a:endParaRPr lang="en-US" sz="16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4384" y="5272881"/>
            <a:ext cx="1201016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09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28601"/>
            <a:ext cx="7543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PHIẾU HỌC TẬP SỐ 1</a:t>
            </a:r>
          </a:p>
          <a:p>
            <a:r>
              <a:rPr lang="pt-B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 độ của bố Ni – cô – la khi được con nhờ làm hộ BT làm văn</a:t>
            </a:r>
            <a:endParaRPr lang="en-US" sz="2800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7136" y="1295400"/>
            <a:ext cx="8055864" cy="541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Ni –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la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BT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Ni –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la so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…………………………………………………………………………….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?........................................................................................................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180340" marR="0">
              <a:spcBef>
                <a:spcPts val="0"/>
              </a:spcBef>
              <a:spcAft>
                <a:spcPts val="0"/>
              </a:spcAft>
            </a:pPr>
            <a:r>
              <a:rPr lang="vi-VN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图片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115" y="4992433"/>
            <a:ext cx="1768453" cy="145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 rot="10483590" flipV="1">
            <a:off x="746577" y="5489456"/>
            <a:ext cx="1219200" cy="914400"/>
            <a:chOff x="1920" y="2736"/>
            <a:chExt cx="1680" cy="1440"/>
          </a:xfrm>
        </p:grpSpPr>
        <p:pic>
          <p:nvPicPr>
            <p:cNvPr id="9" name="Picture 8" descr="T3boi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736"/>
              <a:ext cx="1680" cy="1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832" y="4032"/>
              <a:ext cx="768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4213997" y="5155831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02:00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04855" y="5153893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02:30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97928" y="5146965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02:00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211781" y="5146965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01:30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31456" y="5153061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01:00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94463" y="5153892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00:30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191000" y="5146965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197927" y="5153892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208318" y="5167746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208318" y="5181600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215245" y="5181600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208318" y="5160819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247667" y="5176283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190167" y="5174344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197094" y="5199505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239562" y="5174344"/>
            <a:ext cx="20574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239562" y="5126512"/>
            <a:ext cx="2057400" cy="97674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3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3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0"/>
                            </p:stCondLst>
                            <p:childTnLst>
                              <p:par>
                                <p:cTn id="22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3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26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3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0"/>
                            </p:stCondLst>
                            <p:childTnLst>
                              <p:par>
                                <p:cTn id="30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2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0"/>
                            </p:stCondLst>
                            <p:childTnLst>
                              <p:par>
                                <p:cTn id="34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1000"/>
                            </p:stCondLst>
                            <p:childTnLst>
                              <p:par>
                                <p:cTn id="3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2000"/>
                            </p:stCondLst>
                            <p:childTnLst>
                              <p:par>
                                <p:cTn id="42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3000"/>
                            </p:stCondLst>
                            <p:childTnLst>
                              <p:par>
                                <p:cTn id="46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0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4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7000"/>
                            </p:stCondLst>
                            <p:childTnLst>
                              <p:par>
                                <p:cTn id="62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8000"/>
                            </p:stCondLst>
                            <p:childTnLst>
                              <p:par>
                                <p:cTn id="66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9000"/>
                            </p:stCondLst>
                            <p:childTnLst>
                              <p:par>
                                <p:cTn id="70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0"/>
                            </p:stCondLst>
                            <p:childTnLst>
                              <p:par>
                                <p:cTn id="7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khung trang 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4" y="-19050"/>
            <a:ext cx="91694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2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230657">
            <a:off x="7254875" y="4038600"/>
            <a:ext cx="9906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5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1910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8768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24384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173413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6096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60960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5334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5334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7244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6" descr="DSTARS-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743200"/>
            <a:ext cx="60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984" y="5120481"/>
            <a:ext cx="1201016" cy="13717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185797"/>
            <a:ext cx="7391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LÀM VĂN</a:t>
            </a:r>
          </a:p>
          <a:p>
            <a:pPr lvl="0" algn="ctr"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Trích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Nhóc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la: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chuyện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chưa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kể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0" algn="ctr"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-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Rơ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nê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Gô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–xi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Giăng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giắc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Xăng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pê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</a:p>
          <a:p>
            <a:pPr lvl="0" algn="ctr">
              <a:defRPr/>
            </a:pPr>
            <a:endParaRPr lang="en-US" sz="2800" dirty="0">
              <a:solidFill>
                <a:srgbClr val="CC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0991" y="1780957"/>
            <a:ext cx="448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 do mà Ni – cô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la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9198" y="2122285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0991" y="2354133"/>
            <a:ext cx="722213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Ni –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la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905971"/>
            <a:ext cx="8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hước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nhộn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48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6748</TotalTime>
  <Words>1768</Words>
  <Application>Microsoft Macintosh PowerPoint</Application>
  <PresentationFormat>On-screen Show (4:3)</PresentationFormat>
  <Paragraphs>181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VNI-Centur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Khanh</dc:creator>
  <cp:lastModifiedBy>Microsoft Office User</cp:lastModifiedBy>
  <cp:revision>556</cp:revision>
  <dcterms:created xsi:type="dcterms:W3CDTF">2006-08-16T00:00:00Z</dcterms:created>
  <dcterms:modified xsi:type="dcterms:W3CDTF">2026-04-24T12:37:38Z</dcterms:modified>
</cp:coreProperties>
</file>