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80" r:id="rId2"/>
    <p:sldId id="524" r:id="rId3"/>
    <p:sldId id="556" r:id="rId4"/>
    <p:sldId id="544" r:id="rId5"/>
    <p:sldId id="540" r:id="rId6"/>
    <p:sldId id="506" r:id="rId7"/>
    <p:sldId id="543" r:id="rId8"/>
    <p:sldId id="481" r:id="rId9"/>
    <p:sldId id="523" r:id="rId10"/>
    <p:sldId id="525" r:id="rId11"/>
    <p:sldId id="391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>
          <p15:clr>
            <a:srgbClr val="A4A3A4"/>
          </p15:clr>
        </p15:guide>
        <p15:guide id="2" pos="28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4" autoAdjust="0"/>
    <p:restoredTop sz="90738" autoAdjust="0"/>
  </p:normalViewPr>
  <p:slideViewPr>
    <p:cSldViewPr>
      <p:cViewPr varScale="1">
        <p:scale>
          <a:sx n="104" d="100"/>
          <a:sy n="104" d="100"/>
        </p:scale>
        <p:origin x="2360" y="192"/>
      </p:cViewPr>
      <p:guideLst>
        <p:guide orient="horz" pos="2114"/>
        <p:guide pos="289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54331D-1768-42F6-BA5B-8D8351ABCC85}" type="datetimeFigureOut">
              <a:rPr lang="en-US"/>
              <a:t>4/24/26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F6FFA27-74D4-49EF-809E-83D065ACF2A3}" type="slidenum">
              <a:rPr lang="en-US" altLang="x-none"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04276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776479-6F58-4385-8C2A-2E48A3081AE8}" type="datetimeFigureOut">
              <a:rPr lang="en-US"/>
              <a:t>4/24/26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8A1CAD51-2D19-4F6A-AA63-155CD6AADB4F}" type="slidenum">
              <a:rPr lang="en-US" altLang="x-none"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4109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1995-9FFC-4711-9AF1-3A9F6637809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E532-9866-4EA8-8BD4-33594730E86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D30B1-056D-40DC-935E-C223D425D99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F942E-CEDC-40CC-A0EB-ABBD8A420EA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1CF3E-17E5-4B44-B255-179ADE222C1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3792C-14CB-489B-99C9-E4A53A6AC89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7C6A-8EEE-4EA1-B47E-9BC87F45B89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12B66-9840-4B6C-99EE-46382891BE3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0886-D1C0-40AD-90AC-976D90505FC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C4DE4-30EA-41B0-A30F-E054961F100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6FF10-6355-477C-BCE2-EE9DBCA55EC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2187AE7-961F-4213-8A5A-32117E82877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6200" y="152400"/>
            <a:ext cx="9067800" cy="6553200"/>
          </a:xfrm>
          <a:prstGeom prst="roundRect">
            <a:avLst/>
          </a:prstGeom>
          <a:solidFill>
            <a:srgbClr val="00B050">
              <a:alpha val="5592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2155" r="6544" b="13266"/>
          <a:stretch>
            <a:fillRect/>
          </a:stretch>
        </p:blipFill>
        <p:spPr bwMode="auto">
          <a:xfrm>
            <a:off x="166688" y="381000"/>
            <a:ext cx="8610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A_库_文本框 7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87600"/>
            <a:ext cx="61341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ác hại kinh hoàng của game online với giới trẻ thế nào-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01" y="76200"/>
            <a:ext cx="9010499" cy="67056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7346" name="Picture 4" descr="Tổng hợp hình ảnh cảm ơn đẹp nhất - Kho ảnh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z="2800"/>
              <a:t>Những bức tranh dưới đây phản ánh nội dung gì? Em có suy nghĩ gì về chúng?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534400" cy="4876800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1"/>
            <a:ext cx="41148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19588"/>
            <a:ext cx="4114800" cy="253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19589"/>
            <a:ext cx="4800600" cy="253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1"/>
            <a:ext cx="48006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114800" cy="310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319589"/>
            <a:ext cx="4114800" cy="253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19200"/>
            <a:ext cx="4876799" cy="310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19589"/>
            <a:ext cx="4953000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3"/>
          <p:cNvGrpSpPr/>
          <p:nvPr/>
        </p:nvGrpSpPr>
        <p:grpSpPr bwMode="auto">
          <a:xfrm>
            <a:off x="1143000" y="287020"/>
            <a:ext cx="7215505" cy="988695"/>
            <a:chOff x="3926308" y="336643"/>
            <a:chExt cx="6019554" cy="1973897"/>
          </a:xfrm>
        </p:grpSpPr>
        <p:pic>
          <p:nvPicPr>
            <p:cNvPr id="5019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414775" y="-1372678"/>
              <a:ext cx="1106190" cy="5955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7"/>
            <p:cNvSpPr/>
            <p:nvPr/>
          </p:nvSpPr>
          <p:spPr>
            <a:xfrm>
              <a:off x="3926308" y="336643"/>
              <a:ext cx="5955984" cy="1973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GIỚI THIỆU KIỂU BÀI</a:t>
              </a:r>
            </a:p>
            <a:p>
              <a:pPr algn="ctr">
                <a:defRPr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Xét </a:t>
              </a:r>
              <a:r>
                <a:rPr lang="vi-VN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văn bản</a:t>
              </a: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: “</a:t>
              </a:r>
              <a:r>
                <a:rPr lang="vi-VN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Xem người ta kìa</a:t>
              </a: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”.</a:t>
              </a:r>
              <a:endPara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750" y="-163513"/>
            <a:ext cx="161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-127000"/>
            <a:ext cx="161448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01295" y="1371600"/>
            <a:ext cx="8578850" cy="5109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5954713"/>
            <a:ext cx="77327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533356" y="3599657"/>
            <a:ext cx="4075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671320" y="3484880"/>
            <a:ext cx="4385945" cy="71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23570" y="1282700"/>
            <a:ext cx="7734300" cy="47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2286000"/>
            <a:ext cx="7224712" cy="990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l" defTabSz="457200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?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1. </a:t>
            </a:r>
            <a:r>
              <a:rPr lang="en-US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Tác giả viết văn bản “Xem người ta kìa” nhằm mục đích gì?</a:t>
            </a:r>
          </a:p>
        </p:txBody>
      </p:sp>
      <p:sp>
        <p:nvSpPr>
          <p:cNvPr id="12" name="Rectangle 6"/>
          <p:cNvSpPr/>
          <p:nvPr/>
        </p:nvSpPr>
        <p:spPr>
          <a:xfrm>
            <a:off x="990600" y="3352800"/>
            <a:ext cx="7224395" cy="9563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2. </a:t>
            </a:r>
            <a:r>
              <a:rPr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Em có tán thành với ý kiến được tác giả trình bày trong văn bản không? Vì sao?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1752600"/>
            <a:ext cx="7224395" cy="5264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THẢO LUẬN: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ặp đôi (3’)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526" y="4343400"/>
            <a:ext cx="7224712" cy="762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3.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Trong cuộc sống, có những hiện tượng (vấn đề) nào mà em quan tâm?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6160" y="5105400"/>
            <a:ext cx="7224395" cy="7766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4.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Theo em, để trình bày một hiện tượng (vấn đề) nào đó thì phải sử dụng những yếu tố cơ bản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 bldLvl="0" animBg="1"/>
      <p:bldP spid="7" grpId="0" bldLvl="0" animBg="1"/>
      <p:bldP spid="11" grpId="0" bldLvl="0" animBg="1"/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3"/>
          <p:cNvGrpSpPr/>
          <p:nvPr/>
        </p:nvGrpSpPr>
        <p:grpSpPr bwMode="auto">
          <a:xfrm>
            <a:off x="1219200" y="304800"/>
            <a:ext cx="7138988" cy="1785938"/>
            <a:chOff x="3989878" y="372140"/>
            <a:chExt cx="5955984" cy="1786269"/>
          </a:xfrm>
        </p:grpSpPr>
        <p:pic>
          <p:nvPicPr>
            <p:cNvPr id="5019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414775" y="-1372678"/>
              <a:ext cx="1106190" cy="5955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7"/>
            <p:cNvSpPr/>
            <p:nvPr/>
          </p:nvSpPr>
          <p:spPr>
            <a:xfrm>
              <a:off x="3989878" y="372140"/>
              <a:ext cx="5955984" cy="679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GIỚI THIỆU KIỂU BÀI</a:t>
              </a:r>
              <a:endPara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750" y="-163513"/>
            <a:ext cx="161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-127000"/>
            <a:ext cx="161448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8283" y="1450975"/>
            <a:ext cx="8578850" cy="505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3683" y="1828800"/>
            <a:ext cx="559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người ta kìa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5954713"/>
            <a:ext cx="77327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533356" y="3599657"/>
            <a:ext cx="4075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516063" y="3640138"/>
            <a:ext cx="40751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23570" y="1282383"/>
            <a:ext cx="7734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2286000"/>
            <a:ext cx="7224712" cy="990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l" defTabSz="457200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? Tác giả viết văn bản “Xem người ta kìa” nhằm mục đích gì?</a:t>
            </a:r>
          </a:p>
        </p:txBody>
      </p:sp>
      <p:sp>
        <p:nvSpPr>
          <p:cNvPr id="4" name="Rectangle 6"/>
          <p:cNvSpPr/>
          <p:nvPr/>
        </p:nvSpPr>
        <p:spPr>
          <a:xfrm>
            <a:off x="991235" y="3200400"/>
            <a:ext cx="7224395" cy="9753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Thế giới này muôn hình, muôn vẻ. Mỗi người cần được tôn trọng với tất cả những cái khác biệt vốn có.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990600" y="4191000"/>
            <a:ext cx="7224395" cy="9563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Em có tán thành với ý kiến được tác giả trình bày trong văn bản không? Vì sao?</a:t>
            </a:r>
          </a:p>
        </p:txBody>
      </p:sp>
      <p:sp>
        <p:nvSpPr>
          <p:cNvPr id="14" name="Rectangle 6"/>
          <p:cNvSpPr/>
          <p:nvPr/>
        </p:nvSpPr>
        <p:spPr>
          <a:xfrm>
            <a:off x="959485" y="5147310"/>
            <a:ext cx="7224712" cy="1066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Em tán thành với ý kiến được trình bày trong văn bản vì tác giả của bài viết đã đưa ra được những lí lẽ và bằng chứng thuyết phục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  <p:bldP spid="12" grpId="0" bldLvl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3"/>
          <p:cNvGrpSpPr/>
          <p:nvPr/>
        </p:nvGrpSpPr>
        <p:grpSpPr bwMode="auto">
          <a:xfrm>
            <a:off x="1219200" y="304800"/>
            <a:ext cx="7138988" cy="1785938"/>
            <a:chOff x="3989878" y="372140"/>
            <a:chExt cx="5955984" cy="1786269"/>
          </a:xfrm>
        </p:grpSpPr>
        <p:pic>
          <p:nvPicPr>
            <p:cNvPr id="5019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414775" y="-1372678"/>
              <a:ext cx="1106190" cy="5955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7"/>
            <p:cNvSpPr/>
            <p:nvPr/>
          </p:nvSpPr>
          <p:spPr>
            <a:xfrm>
              <a:off x="3989878" y="372140"/>
              <a:ext cx="5955984" cy="679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GIỚI THIỆU KIỂU BÀI</a:t>
              </a:r>
              <a:endPara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750" y="-163513"/>
            <a:ext cx="161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-127000"/>
            <a:ext cx="161448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6063" y="1450975"/>
            <a:ext cx="8578850" cy="505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3683" y="1917700"/>
            <a:ext cx="559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người ta kìa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5954713"/>
            <a:ext cx="77327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533356" y="3599657"/>
            <a:ext cx="4075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516063" y="3640138"/>
            <a:ext cx="40751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88975" y="1379538"/>
            <a:ext cx="7734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44246" y="2438400"/>
            <a:ext cx="7224712" cy="762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Trong cuộc sống, có những hiện tượng (vấn đề) nào mà em quan tâm?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3610" y="4114800"/>
            <a:ext cx="7224395" cy="7766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Theo em, để trình bày một hiện tượng (vấn đề) nào đó thì phải sử dụng những yếu tố cơ bản nào?</a:t>
            </a:r>
          </a:p>
        </p:txBody>
      </p:sp>
      <p:sp>
        <p:nvSpPr>
          <p:cNvPr id="4" name="Rectangle 10"/>
          <p:cNvSpPr/>
          <p:nvPr/>
        </p:nvSpPr>
        <p:spPr>
          <a:xfrm>
            <a:off x="944881" y="3276600"/>
            <a:ext cx="7224712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Các hiện tượng như: bắt nạt trong trường học, thái độ đối với người khuyết tật, hút thuốc lá, nghiện game,…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943611" y="5029516"/>
            <a:ext cx="7224711" cy="5826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Lí lẽ và bằng chứng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bldLvl="0" animBg="1"/>
      <p:bldP spid="4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2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23888" y="3276600"/>
            <a:ext cx="7758111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đối với kiểu bài văn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nghị luận trình bày ý kiến về một hiện tượng (vấn đề):</a:t>
            </a:r>
          </a:p>
        </p:txBody>
      </p:sp>
      <p:pic>
        <p:nvPicPr>
          <p:cNvPr id="51210" name="图片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4258">
            <a:off x="7753350" y="-33338"/>
            <a:ext cx="14097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图片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0929" flipH="1">
            <a:off x="-160338" y="6350"/>
            <a:ext cx="1450976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969125" y="4454525"/>
            <a:ext cx="3359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427956" y="4471194"/>
            <a:ext cx="35702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963" y="6199188"/>
            <a:ext cx="3940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4876483" y="2590483"/>
            <a:ext cx="736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7550" y="6215063"/>
            <a:ext cx="3940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5665788" y="2767013"/>
            <a:ext cx="2736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357188" y="2741613"/>
            <a:ext cx="25384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3249613" y="2730500"/>
            <a:ext cx="14747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1052" y="4218305"/>
            <a:ext cx="7542211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hiện tượng vấn đề cần bàn luận.</a:t>
            </a:r>
          </a:p>
        </p:txBody>
      </p:sp>
      <p:sp>
        <p:nvSpPr>
          <p:cNvPr id="4" name="Rectangle 3"/>
          <p:cNvSpPr/>
          <p:nvPr/>
        </p:nvSpPr>
        <p:spPr>
          <a:xfrm>
            <a:off x="801687" y="4800600"/>
            <a:ext cx="7542211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được ý kiến của người viết.</a:t>
            </a:r>
            <a:r>
              <a:rPr lang="en-US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418" y="5410200"/>
            <a:ext cx="7542210" cy="5000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Dùng lí lẽ và dẫn chứng để thuyết phục người đọc.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lvl="0">
              <a:defRPr/>
            </a:pPr>
            <a:br>
              <a:rPr lang="en-US" altLang="zh-CN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r>
              <a:rPr lang="vi-VN" altLang="zh-CN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ĐỌC &amp; PHÂN TÍCH BÀI VIẾT THAM KHẢO</a:t>
            </a:r>
            <a:b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635496"/>
              </p:ext>
            </p:extLst>
          </p:nvPr>
        </p:nvGraphicFramePr>
        <p:xfrm>
          <a:off x="76200" y="914400"/>
          <a:ext cx="899160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5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      </a:t>
                      </a: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Bài viết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trình bày ý kiến về hiện tượng (vấn đề) gì</a:t>
                      </a: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?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45720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Người viết đồng tình hay phản đối hiện tượng (vấn đề)</a:t>
                      </a: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?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680"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Calibri" panose="020F0502020204030204"/>
                          <a:cs typeface="+mn-cs"/>
                        </a:rPr>
                        <a:t> Lí lẽ và bằng chứng được người viết đưa ra để khẳng định điều gì?</a:t>
                      </a:r>
                    </a:p>
                    <a:p>
                      <a:pPr marL="45720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1"/>
          <p:cNvSpPr>
            <a:spLocks noGrp="1"/>
          </p:cNvSpPr>
          <p:nvPr/>
        </p:nvSpPr>
        <p:spPr>
          <a:xfrm>
            <a:off x="-76200" y="381000"/>
            <a:ext cx="2392045" cy="609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br>
              <a:rPr lang="en-US" altLang="zh-CN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vi-VN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Phiếu học tập:</a:t>
            </a:r>
            <a:b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/>
          <p:nvPr/>
        </p:nvGraphicFramePr>
        <p:xfrm>
          <a:off x="4267200" y="914400"/>
          <a:ext cx="48006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23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    Bài văn nêu vấn đề mặc đồng phục của học sinh khi đến trường.</a:t>
                      </a:r>
                      <a:endParaRPr 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/>
          <p:nvPr/>
        </p:nvGraphicFramePr>
        <p:xfrm>
          <a:off x="4267200" y="2163445"/>
          <a:ext cx="4801235" cy="1136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6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    Người viết đồng tình với vấn đề đặt ra.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/>
          <p:nvPr/>
        </p:nvGraphicFramePr>
        <p:xfrm>
          <a:off x="4267200" y="3409950"/>
          <a:ext cx="4800600" cy="3448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480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     Đồng phục tạo ra vẻ đẹp hài hòa; đồng phục góp phần tạo nên bản sắc riêng của từng trường; đồng phục xóa cảm giác về sự phân biệt giàu nghèo; đồng phục không làm mất đi cá tính của từng người.</a:t>
                      </a:r>
                      <a:endParaRPr lang="en-US" sz="2400" b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1750"/>
            <a:ext cx="9128126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05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100" y="19050"/>
            <a:ext cx="9004300" cy="6794500"/>
          </a:xfrm>
          <a:prstGeom prst="roundRect">
            <a:avLst/>
          </a:prstGeom>
          <a:solidFill>
            <a:srgbClr val="7030A0">
              <a:alpha val="68000"/>
            </a:srgbClr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9" name="TextBox 2"/>
          <p:cNvSpPr txBox="1">
            <a:spLocks noChangeArrowheads="1"/>
          </p:cNvSpPr>
          <p:nvPr/>
        </p:nvSpPr>
        <p:spPr bwMode="auto">
          <a:xfrm>
            <a:off x="3581400" y="381000"/>
            <a:ext cx="3276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9160" name="TextBox 6"/>
          <p:cNvSpPr txBox="1">
            <a:spLocks noChangeArrowheads="1"/>
          </p:cNvSpPr>
          <p:nvPr/>
        </p:nvSpPr>
        <p:spPr bwMode="auto">
          <a:xfrm>
            <a:off x="381000" y="195263"/>
            <a:ext cx="86852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TÌM Ý</a:t>
            </a:r>
            <a:endParaRPr lang="en-US" altLang="en-US" sz="240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HS</a:t>
            </a:r>
            <a:r>
              <a:rPr lang="vi-VN" alt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………………………….</a:t>
            </a: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vi-VN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Tìm ý cho bài văn </a:t>
            </a: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về một hiện tượng (vấn đề) gần gũi trong đời sống </a:t>
            </a:r>
            <a:r>
              <a:rPr lang="vi-VN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</a:t>
            </a: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cột bên phải </a:t>
            </a: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  <a:r>
              <a:rPr lang="vi-VN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cột trái.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1828800"/>
          <a:ext cx="88138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Hiện tượng (vấn đề) được nêu để bàn luận</a:t>
                      </a:r>
                      <a:endParaRPr lang="en-US" sz="240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Ý kiến của bản thân về hiện tượng (vấn đề) </a:t>
                      </a:r>
                      <a:endParaRPr lang="en-US" sz="24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Cần đưa ra những lí lẽ gì để bàn về hiện tượng (vấn đề)?</a:t>
                      </a:r>
                      <a:endParaRPr lang="en-US" sz="24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Calibri" panose="020F0502020204030204"/>
                          <a:cs typeface="+mn-cs"/>
                        </a:rPr>
                        <a:t>Cần nêu những bằng chứng nào để làm sáng tỏ hiện tượng (vấn đề)?</a:t>
                      </a:r>
                      <a:endPara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143000"/>
          <a:ext cx="8839200" cy="5661025"/>
        </p:xfrm>
        <a:graphic>
          <a:graphicData uri="http://schemas.openxmlformats.org/drawingml/2006/table">
            <a:tbl>
              <a:tblPr firstRow="1" firstCol="1" bandRow="1"/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Yêu cầu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Gợi ý chỉnh sửa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ND nhận xét/chỉnh sửa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Nêu được hiện tượng (vấn đề) cần bàn luận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accent2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Đọc lại phần MB, nếu chưa thấy hiện tượng (vấn đề) cần bàn luận thì phải nêu cho rõ.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Thể hiện được ý kiến (tình cảm, thái độ, cách đánh giá,…) của người viết về hiện tượng (vấn đề) 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accent2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Bổ sung những câu tình cảm, thái độ, cách đánh giá về hiện tượng (vấn đề) nếu thấy còn thiếu.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Đưa ra được những lí lẽ, bằng chứng  để bài viết có sức thuyết phục.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accent2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Kiểm tra các lí lẽ bằng chứng, nếu lí lẽ chưa chắc chắn, bằng chứng chưa tiêu biểu hoặc còn thiếu thì phải chỉnh sửa,thay thế, bổ sung.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Đảm bảo các yêu cầu về chính tả và diễn đạt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accent2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Phát hiện lỗi về chính tả và diễn đạt để sửa lại cho phù hợp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86035"/>
            <a:ext cx="8915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Phiếu chỉnh sửa bài viết cho bạn: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                   Họ tên người chỉnh sửa:…………………………..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                   Họ tên tác giả bài viết:……………………………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838</Words>
  <Application>Microsoft Macintosh PowerPoint</Application>
  <PresentationFormat>On-screen Show (4:3)</PresentationFormat>
  <Paragraphs>57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PowerPoint Presentation</vt:lpstr>
      <vt:lpstr>Những bức tranh dưới đây phản ánh nội dung gì? Em có suy nghĩ gì về chúng? </vt:lpstr>
      <vt:lpstr>PowerPoint Presentation</vt:lpstr>
      <vt:lpstr>PowerPoint Presentation</vt:lpstr>
      <vt:lpstr>PowerPoint Presentation</vt:lpstr>
      <vt:lpstr>PowerPoint Presentation</vt:lpstr>
      <vt:lpstr> ĐỌC &amp; PHÂN TÍCH BÀI VIẾT THAM KHẢO </vt:lpstr>
      <vt:lpstr>PowerPoint Presentation</vt:lpstr>
      <vt:lpstr>     Phiếu chỉnh sửa bài viết cho bạn:                              Họ tên người chỉnh sửa:…………………………..                              Họ tên tác giả bài viết:……………………………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Microsoft Office User</cp:lastModifiedBy>
  <cp:revision>347</cp:revision>
  <dcterms:created xsi:type="dcterms:W3CDTF">2009-10-24T04:07:00Z</dcterms:created>
  <dcterms:modified xsi:type="dcterms:W3CDTF">2026-04-24T12:38:03Z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1033-11.2.0.10176</vt:lpwstr>
  </property>
</Properties>
</file>