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6431" r:id="rId3"/>
    <p:sldId id="6437" r:id="rId5"/>
    <p:sldId id="6436" r:id="rId6"/>
    <p:sldId id="6441" r:id="rId7"/>
    <p:sldId id="6380" r:id="rId8"/>
    <p:sldId id="6438" r:id="rId9"/>
    <p:sldId id="6448" r:id="rId10"/>
    <p:sldId id="385" r:id="rId11"/>
    <p:sldId id="6454" r:id="rId12"/>
    <p:sldId id="6457" r:id="rId13"/>
    <p:sldId id="6463" r:id="rId14"/>
    <p:sldId id="6451" r:id="rId15"/>
    <p:sldId id="6455" r:id="rId16"/>
    <p:sldId id="6456" r:id="rId17"/>
    <p:sldId id="6450" r:id="rId18"/>
    <p:sldId id="6460" r:id="rId19"/>
    <p:sldId id="6464" r:id="rId20"/>
    <p:sldId id="6465" r:id="rId21"/>
    <p:sldId id="6461" r:id="rId22"/>
    <p:sldId id="391" r:id="rId23"/>
    <p:sldId id="6466" r:id="rId24"/>
    <p:sldId id="6468" r:id="rId25"/>
    <p:sldId id="6469" r:id="rId26"/>
    <p:sldId id="6472" r:id="rId27"/>
    <p:sldId id="6471" r:id="rId28"/>
    <p:sldId id="6442" r:id="rId29"/>
    <p:sldId id="64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F5F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4723C10-F1BD-484C-AF80-2FD8061470F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96C4DEE-F994-459D-9BEE-9D65001F38DB}">
      <dgm:prSet phldrT="[Text]" custT="1"/>
      <dgm:spPr>
        <a:solidFill>
          <a:schemeClr val="accent5">
            <a:lumMod val="75000"/>
          </a:schemeClr>
        </a:solidFill>
      </dgm:spPr>
      <dgm:t>
        <a:bodyPr/>
        <a:lstStyle/>
        <a:p>
          <a:pPr algn="just"/>
          <a:r>
            <a:rPr lang="en-US" sz="2400">
              <a:latin typeface="#9Slide03 SFU Futura_12" panose="00000400000000000000" pitchFamily="2" charset="0"/>
            </a:rPr>
            <a:t>Nêu những quan điểm để bảo vệ những đặc điểm dân cư xã hội là thế mạnh của vùng Đồng bằng sông Cửu Long. </a:t>
          </a:r>
          <a:endParaRPr lang="en-US" sz="2400" dirty="0">
            <a:latin typeface="#9Slide03 SFU Futura_12" panose="00000400000000000000" pitchFamily="2" charset="0"/>
            <a:cs typeface="Arial" panose="020B0604020202020204" pitchFamily="34" charset="0"/>
          </a:endParaRPr>
        </a:p>
      </dgm:t>
    </dgm:pt>
    <dgm:pt modelId="{16301C58-6BE1-4318-8460-B6392A1F32B8}" cxnId="{153CE519-2B4E-4DD3-9AF3-29358824D966}" type="sibTrans">
      <dgm:prSet/>
      <dgm:spPr/>
      <dgm:t>
        <a:bodyPr/>
        <a:lstStyle/>
        <a:p>
          <a:endParaRPr lang="en-US" sz="2800">
            <a:latin typeface="#9Slide07 IcielBaliho Script" pitchFamily="2" charset="0"/>
          </a:endParaRPr>
        </a:p>
      </dgm:t>
    </dgm:pt>
    <dgm:pt modelId="{20C2C9F6-DAF0-4DBA-8D4F-7EF15AEE568B}" cxnId="{153CE519-2B4E-4DD3-9AF3-29358824D966}" type="parTrans">
      <dgm:prSet/>
      <dgm:spPr/>
      <dgm:t>
        <a:bodyPr/>
        <a:lstStyle/>
        <a:p>
          <a:endParaRPr lang="en-US" sz="2800">
            <a:latin typeface="#9Slide07 IcielBaliho Script" pitchFamily="2" charset="0"/>
          </a:endParaRPr>
        </a:p>
      </dgm:t>
    </dgm:pt>
    <dgm:pt modelId="{DD2D062D-1311-4413-8F81-58A644014129}" type="pres">
      <dgm:prSet presAssocID="{B4723C10-F1BD-484C-AF80-2FD8061470FE}" presName="linear" presStyleCnt="0">
        <dgm:presLayoutVars>
          <dgm:dir/>
          <dgm:animLvl val="lvl"/>
          <dgm:resizeHandles val="exact"/>
        </dgm:presLayoutVars>
      </dgm:prSet>
      <dgm:spPr/>
    </dgm:pt>
    <dgm:pt modelId="{0AA3F795-4AD2-4F87-BA22-8D5D45D3D169}" type="pres">
      <dgm:prSet presAssocID="{A96C4DEE-F994-459D-9BEE-9D65001F38DB}" presName="parentLin" presStyleCnt="0"/>
      <dgm:spPr/>
    </dgm:pt>
    <dgm:pt modelId="{C0542D89-6031-4EE3-B957-A8EA19B9034A}" type="pres">
      <dgm:prSet presAssocID="{A96C4DEE-F994-459D-9BEE-9D65001F38DB}" presName="parentLeftMargin" presStyleLbl="node1" presStyleIdx="0" presStyleCnt="1"/>
      <dgm:spPr/>
    </dgm:pt>
    <dgm:pt modelId="{A6C0FC48-45E7-405E-A326-F37D0CA9252C}" type="pres">
      <dgm:prSet presAssocID="{A96C4DEE-F994-459D-9BEE-9D65001F38DB}" presName="parentText" presStyleLbl="node1" presStyleIdx="0" presStyleCnt="1" custScaleX="126939" custScaleY="115633" custLinFactNeighborX="6522">
        <dgm:presLayoutVars>
          <dgm:chMax val="0"/>
          <dgm:bulletEnabled val="1"/>
        </dgm:presLayoutVars>
      </dgm:prSet>
      <dgm:spPr/>
    </dgm:pt>
    <dgm:pt modelId="{91E81ACA-3DB2-4889-9AEC-D4D22E4184AE}" type="pres">
      <dgm:prSet presAssocID="{A96C4DEE-F994-459D-9BEE-9D65001F38DB}" presName="negativeSpace" presStyleCnt="0"/>
      <dgm:spPr/>
    </dgm:pt>
    <dgm:pt modelId="{829C5768-78B2-4576-85BA-3D49D3EBD2DF}" type="pres">
      <dgm:prSet presAssocID="{A96C4DEE-F994-459D-9BEE-9D65001F38DB}" presName="childText" presStyleLbl="conFgAcc1" presStyleIdx="0" presStyleCnt="1" custScaleY="104134" custLinFactNeighborX="142" custLinFactNeighborY="-5760">
        <dgm:presLayoutVars>
          <dgm:bulletEnabled val="1"/>
        </dgm:presLayoutVars>
      </dgm:prSet>
      <dgm:spPr/>
    </dgm:pt>
  </dgm:ptLst>
  <dgm:cxnLst>
    <dgm:cxn modelId="{153CE519-2B4E-4DD3-9AF3-29358824D966}" srcId="{B4723C10-F1BD-484C-AF80-2FD8061470FE}" destId="{A96C4DEE-F994-459D-9BEE-9D65001F38DB}" srcOrd="0" destOrd="0" parTransId="{20C2C9F6-DAF0-4DBA-8D4F-7EF15AEE568B}" sibTransId="{16301C58-6BE1-4318-8460-B6392A1F32B8}"/>
    <dgm:cxn modelId="{C359BD20-660A-473C-AA66-09166840226D}" type="presOf" srcId="{A96C4DEE-F994-459D-9BEE-9D65001F38DB}" destId="{C0542D89-6031-4EE3-B957-A8EA19B9034A}" srcOrd="0" destOrd="0" presId="urn:microsoft.com/office/officeart/2005/8/layout/list1"/>
    <dgm:cxn modelId="{75E0818D-8208-4559-928D-8ADADC137422}" type="presOf" srcId="{A96C4DEE-F994-459D-9BEE-9D65001F38DB}" destId="{A6C0FC48-45E7-405E-A326-F37D0CA9252C}" srcOrd="1" destOrd="0" presId="urn:microsoft.com/office/officeart/2005/8/layout/list1"/>
    <dgm:cxn modelId="{F0F735E0-0644-4BEE-9ECF-2C73E8D2D85F}" type="presOf" srcId="{B4723C10-F1BD-484C-AF80-2FD8061470FE}" destId="{DD2D062D-1311-4413-8F81-58A644014129}" srcOrd="0" destOrd="0" presId="urn:microsoft.com/office/officeart/2005/8/layout/list1"/>
    <dgm:cxn modelId="{3E33302B-BC0B-4FDC-B7BB-CC705C6394C7}" type="presParOf" srcId="{DD2D062D-1311-4413-8F81-58A644014129}" destId="{0AA3F795-4AD2-4F87-BA22-8D5D45D3D169}" srcOrd="0" destOrd="0" presId="urn:microsoft.com/office/officeart/2005/8/layout/list1"/>
    <dgm:cxn modelId="{0DF0152A-7A9F-4BE8-8FEB-61039F30B88C}" type="presParOf" srcId="{0AA3F795-4AD2-4F87-BA22-8D5D45D3D169}" destId="{C0542D89-6031-4EE3-B957-A8EA19B9034A}" srcOrd="0" destOrd="0" presId="urn:microsoft.com/office/officeart/2005/8/layout/list1"/>
    <dgm:cxn modelId="{9D45ED49-5E80-4056-9691-9AB65A96E718}" type="presParOf" srcId="{0AA3F795-4AD2-4F87-BA22-8D5D45D3D169}" destId="{A6C0FC48-45E7-405E-A326-F37D0CA9252C}" srcOrd="1" destOrd="0" presId="urn:microsoft.com/office/officeart/2005/8/layout/list1"/>
    <dgm:cxn modelId="{E3C6640E-C8E6-4792-A0CC-AFB4EC81C033}" type="presParOf" srcId="{DD2D062D-1311-4413-8F81-58A644014129}" destId="{91E81ACA-3DB2-4889-9AEC-D4D22E4184AE}" srcOrd="1" destOrd="0" presId="urn:microsoft.com/office/officeart/2005/8/layout/list1"/>
    <dgm:cxn modelId="{905CE2B3-247D-4EB0-A46A-89FE016DA0D8}" type="presParOf" srcId="{DD2D062D-1311-4413-8F81-58A644014129}" destId="{829C5768-78B2-4576-85BA-3D49D3EBD2DF}"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723C10-F1BD-484C-AF80-2FD8061470F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96C4DEE-F994-459D-9BEE-9D65001F38DB}">
      <dgm:prSet phldrT="[Text]" custT="1"/>
      <dgm:spPr>
        <a:solidFill>
          <a:schemeClr val="accent2"/>
        </a:solidFill>
      </dgm:spPr>
      <dgm:t>
        <a:bodyPr/>
        <a:lstStyle/>
        <a:p>
          <a:pPr algn="just"/>
          <a:r>
            <a:rPr lang="en-US" sz="2400">
              <a:latin typeface="#9Slide03 SFU Futura_12" panose="00000400000000000000" pitchFamily="2" charset="0"/>
            </a:rPr>
            <a:t>Những quan điểm chứng minh những hạn chế của dân cư xã hội sẽ kìm hãm sự phát triển kinh tế – xã hội cùng vùng Đồng bằng sông Cửu Long</a:t>
          </a:r>
          <a:endParaRPr lang="en-US" sz="2400" dirty="0">
            <a:latin typeface="#9Slide03 SFU Futura_12" panose="00000400000000000000" pitchFamily="2" charset="0"/>
            <a:cs typeface="Arial" panose="020B0604020202020204" pitchFamily="34" charset="0"/>
          </a:endParaRPr>
        </a:p>
      </dgm:t>
    </dgm:pt>
    <dgm:pt modelId="{16301C58-6BE1-4318-8460-B6392A1F32B8}" cxnId="{153CE519-2B4E-4DD3-9AF3-29358824D966}" type="sibTrans">
      <dgm:prSet/>
      <dgm:spPr/>
      <dgm:t>
        <a:bodyPr/>
        <a:lstStyle/>
        <a:p>
          <a:endParaRPr lang="en-US" sz="2800">
            <a:latin typeface="#9Slide07 IcielBaliho Script" pitchFamily="2" charset="0"/>
          </a:endParaRPr>
        </a:p>
      </dgm:t>
    </dgm:pt>
    <dgm:pt modelId="{20C2C9F6-DAF0-4DBA-8D4F-7EF15AEE568B}" cxnId="{153CE519-2B4E-4DD3-9AF3-29358824D966}" type="parTrans">
      <dgm:prSet/>
      <dgm:spPr/>
      <dgm:t>
        <a:bodyPr/>
        <a:lstStyle/>
        <a:p>
          <a:endParaRPr lang="en-US" sz="2800">
            <a:latin typeface="#9Slide07 IcielBaliho Script" pitchFamily="2" charset="0"/>
          </a:endParaRPr>
        </a:p>
      </dgm:t>
    </dgm:pt>
    <dgm:pt modelId="{DD2D062D-1311-4413-8F81-58A644014129}" type="pres">
      <dgm:prSet presAssocID="{B4723C10-F1BD-484C-AF80-2FD8061470FE}" presName="linear" presStyleCnt="0">
        <dgm:presLayoutVars>
          <dgm:dir/>
          <dgm:animLvl val="lvl"/>
          <dgm:resizeHandles val="exact"/>
        </dgm:presLayoutVars>
      </dgm:prSet>
      <dgm:spPr/>
    </dgm:pt>
    <dgm:pt modelId="{0AA3F795-4AD2-4F87-BA22-8D5D45D3D169}" type="pres">
      <dgm:prSet presAssocID="{A96C4DEE-F994-459D-9BEE-9D65001F38DB}" presName="parentLin" presStyleCnt="0"/>
      <dgm:spPr/>
    </dgm:pt>
    <dgm:pt modelId="{C0542D89-6031-4EE3-B957-A8EA19B9034A}" type="pres">
      <dgm:prSet presAssocID="{A96C4DEE-F994-459D-9BEE-9D65001F38DB}" presName="parentLeftMargin" presStyleLbl="node1" presStyleIdx="0" presStyleCnt="1"/>
      <dgm:spPr/>
    </dgm:pt>
    <dgm:pt modelId="{A6C0FC48-45E7-405E-A326-F37D0CA9252C}" type="pres">
      <dgm:prSet presAssocID="{A96C4DEE-F994-459D-9BEE-9D65001F38DB}" presName="parentText" presStyleLbl="node1" presStyleIdx="0" presStyleCnt="1" custScaleX="126939" custScaleY="112788" custLinFactNeighborX="6522">
        <dgm:presLayoutVars>
          <dgm:chMax val="0"/>
          <dgm:bulletEnabled val="1"/>
        </dgm:presLayoutVars>
      </dgm:prSet>
      <dgm:spPr/>
    </dgm:pt>
    <dgm:pt modelId="{91E81ACA-3DB2-4889-9AEC-D4D22E4184AE}" type="pres">
      <dgm:prSet presAssocID="{A96C4DEE-F994-459D-9BEE-9D65001F38DB}" presName="negativeSpace" presStyleCnt="0"/>
      <dgm:spPr/>
    </dgm:pt>
    <dgm:pt modelId="{829C5768-78B2-4576-85BA-3D49D3EBD2DF}" type="pres">
      <dgm:prSet presAssocID="{A96C4DEE-F994-459D-9BEE-9D65001F38DB}" presName="childText" presStyleLbl="conFgAcc1" presStyleIdx="0" presStyleCnt="1" custScaleY="114755" custLinFactNeighborX="142" custLinFactNeighborY="-5760">
        <dgm:presLayoutVars>
          <dgm:bulletEnabled val="1"/>
        </dgm:presLayoutVars>
      </dgm:prSet>
      <dgm:spPr/>
    </dgm:pt>
  </dgm:ptLst>
  <dgm:cxnLst>
    <dgm:cxn modelId="{153CE519-2B4E-4DD3-9AF3-29358824D966}" srcId="{B4723C10-F1BD-484C-AF80-2FD8061470FE}" destId="{A96C4DEE-F994-459D-9BEE-9D65001F38DB}" srcOrd="0" destOrd="0" parTransId="{20C2C9F6-DAF0-4DBA-8D4F-7EF15AEE568B}" sibTransId="{16301C58-6BE1-4318-8460-B6392A1F32B8}"/>
    <dgm:cxn modelId="{C359BD20-660A-473C-AA66-09166840226D}" type="presOf" srcId="{A96C4DEE-F994-459D-9BEE-9D65001F38DB}" destId="{C0542D89-6031-4EE3-B957-A8EA19B9034A}" srcOrd="0" destOrd="0" presId="urn:microsoft.com/office/officeart/2005/8/layout/list1"/>
    <dgm:cxn modelId="{75E0818D-8208-4559-928D-8ADADC137422}" type="presOf" srcId="{A96C4DEE-F994-459D-9BEE-9D65001F38DB}" destId="{A6C0FC48-45E7-405E-A326-F37D0CA9252C}" srcOrd="1" destOrd="0" presId="urn:microsoft.com/office/officeart/2005/8/layout/list1"/>
    <dgm:cxn modelId="{F0F735E0-0644-4BEE-9ECF-2C73E8D2D85F}" type="presOf" srcId="{B4723C10-F1BD-484C-AF80-2FD8061470FE}" destId="{DD2D062D-1311-4413-8F81-58A644014129}" srcOrd="0" destOrd="0" presId="urn:microsoft.com/office/officeart/2005/8/layout/list1"/>
    <dgm:cxn modelId="{3E33302B-BC0B-4FDC-B7BB-CC705C6394C7}" type="presParOf" srcId="{DD2D062D-1311-4413-8F81-58A644014129}" destId="{0AA3F795-4AD2-4F87-BA22-8D5D45D3D169}" srcOrd="0" destOrd="0" presId="urn:microsoft.com/office/officeart/2005/8/layout/list1"/>
    <dgm:cxn modelId="{0DF0152A-7A9F-4BE8-8FEB-61039F30B88C}" type="presParOf" srcId="{0AA3F795-4AD2-4F87-BA22-8D5D45D3D169}" destId="{C0542D89-6031-4EE3-B957-A8EA19B9034A}" srcOrd="0" destOrd="0" presId="urn:microsoft.com/office/officeart/2005/8/layout/list1"/>
    <dgm:cxn modelId="{9D45ED49-5E80-4056-9691-9AB65A96E718}" type="presParOf" srcId="{0AA3F795-4AD2-4F87-BA22-8D5D45D3D169}" destId="{A6C0FC48-45E7-405E-A326-F37D0CA9252C}" srcOrd="1" destOrd="0" presId="urn:microsoft.com/office/officeart/2005/8/layout/list1"/>
    <dgm:cxn modelId="{E3C6640E-C8E6-4792-A0CC-AFB4EC81C033}" type="presParOf" srcId="{DD2D062D-1311-4413-8F81-58A644014129}" destId="{91E81ACA-3DB2-4889-9AEC-D4D22E4184AE}" srcOrd="1" destOrd="0" presId="urn:microsoft.com/office/officeart/2005/8/layout/list1"/>
    <dgm:cxn modelId="{905CE2B3-247D-4EB0-A46A-89FE016DA0D8}" type="presParOf" srcId="{DD2D062D-1311-4413-8F81-58A644014129}" destId="{829C5768-78B2-4576-85BA-3D49D3EBD2DF}"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58891" y="220985"/>
          <a:ext cx="1503233" cy="557471"/>
        </a:xfrm>
        <a:prstGeom prst="rect">
          <a:avLst/>
        </a:prstGeom>
        <a:solidFill>
          <a:srgbClr val="4BACC6">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700" kern="1200">
              <a:solidFill>
                <a:srgbClr val="002060"/>
              </a:solidFill>
              <a:latin typeface="#9Slide03 SFU Futura_03" panose="00000400000000000000" pitchFamily="2" charset="0"/>
              <a:ea typeface="+mn-ea"/>
              <a:cs typeface="Tahoma" panose="020B0604030504040204" pitchFamily="34" charset="0"/>
            </a:rPr>
            <a:t>Nhóm 1</a:t>
          </a:r>
        </a:p>
      </dgm:t>
    </dgm:pt>
    <dgm:pt modelId="{1EFABEF3-9A78-4E46-BCDE-95711D824FC5}" cxnId="{BEFD5584-DE26-443A-8622-B2A48E41200B}" type="parTrans">
      <dgm:prSet/>
      <dgm:spPr/>
      <dgm:t>
        <a:bodyPr/>
        <a:lstStyle/>
        <a:p>
          <a:endParaRPr lang="en-US" sz="2700">
            <a:solidFill>
              <a:srgbClr val="002060"/>
            </a:solidFill>
          </a:endParaRPr>
        </a:p>
      </dgm:t>
    </dgm:pt>
    <dgm:pt modelId="{B0999EBD-13B5-4E24-BC37-139C60484462}" cxnId="{BEFD5584-DE26-443A-8622-B2A48E41200B}" type="sibTrans">
      <dgm:prSet/>
      <dgm:spPr/>
      <dgm:t>
        <a:bodyPr/>
        <a:lstStyle/>
        <a:p>
          <a:endParaRPr lang="en-US" sz="2700">
            <a:solidFill>
              <a:srgbClr val="002060"/>
            </a:solidFill>
          </a:endParaRPr>
        </a:p>
      </dgm:t>
    </dgm:pt>
    <dgm:pt modelId="{7B992C3A-A645-4BB3-A6E3-43DC140A0FF4}">
      <dgm:prSet phldrT="[Text]" custT="1"/>
      <dgm:spPr>
        <a:xfrm>
          <a:off x="1636279" y="207709"/>
          <a:ext cx="1503233" cy="512536"/>
        </a:xfrm>
        <a:prstGeom prst="rect">
          <a:avLst/>
        </a:prstGeom>
        <a:solidFill>
          <a:srgbClr val="4BACC6">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700" kern="1200">
              <a:solidFill>
                <a:srgbClr val="002060"/>
              </a:solidFill>
              <a:latin typeface="#9Slide03 SFU Futura_03" panose="00000400000000000000" pitchFamily="2" charset="0"/>
              <a:ea typeface="+mn-ea"/>
              <a:cs typeface="Tahoma" panose="020B0604030504040204" pitchFamily="34" charset="0"/>
            </a:rPr>
            <a:t>Nhóm 1</a:t>
          </a:r>
        </a:p>
      </dgm:t>
    </dgm:pt>
    <dgm:pt modelId="{554309D4-EB9E-432F-9642-5192069E5ED1}" cxnId="{29C97EBF-14EE-4267-AD24-D2BBBCAC2D3D}" type="parTrans">
      <dgm:prSet/>
      <dgm:spPr/>
      <dgm:t>
        <a:bodyPr/>
        <a:lstStyle/>
        <a:p>
          <a:endParaRPr lang="en-US" sz="2700">
            <a:solidFill>
              <a:srgbClr val="002060"/>
            </a:solidFill>
          </a:endParaRPr>
        </a:p>
      </dgm:t>
    </dgm:pt>
    <dgm:pt modelId="{0F29AF04-993B-4416-A762-EEFC82AB3838}" cxnId="{29C97EBF-14EE-4267-AD24-D2BBBCAC2D3D}" type="sibTrans">
      <dgm:prSet/>
      <dgm:spPr/>
      <dgm:t>
        <a:bodyPr/>
        <a:lstStyle/>
        <a:p>
          <a:endParaRPr lang="en-US" sz="2700">
            <a:solidFill>
              <a:srgbClr val="002060"/>
            </a:solidFill>
          </a:endParaRPr>
        </a:p>
      </dgm:t>
    </dgm:pt>
    <dgm:pt modelId="{675BD52F-E898-48EC-BD0C-936B32305D61}">
      <dgm:prSet phldrT="[Text]" custT="1"/>
      <dgm:spPr>
        <a:xfrm>
          <a:off x="0" y="777380"/>
          <a:ext cx="1503233" cy="563432"/>
        </a:xfrm>
        <a:prstGeom prst="rect">
          <a:avLst/>
        </a:prstGeom>
        <a:solidFill>
          <a:srgbClr val="F79646">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2700" kern="1200">
              <a:solidFill>
                <a:srgbClr val="002060"/>
              </a:solidFill>
              <a:latin typeface="#9Slide03 SFU Futura_03" panose="00000400000000000000" pitchFamily="2" charset="0"/>
              <a:ea typeface="+mn-ea"/>
              <a:cs typeface="Tahoma" panose="020B0604030504040204" pitchFamily="34" charset="0"/>
            </a:rPr>
            <a:t>Nhóm 2</a:t>
          </a:r>
        </a:p>
      </dgm:t>
    </dgm:pt>
    <dgm:pt modelId="{3C5A393B-8FFC-47D8-8166-D02BBB117990}" cxnId="{877B7F66-7E1B-4532-92C8-C02AEFE3B9F8}" type="parTrans">
      <dgm:prSet/>
      <dgm:spPr/>
      <dgm:t>
        <a:bodyPr/>
        <a:lstStyle/>
        <a:p>
          <a:endParaRPr lang="en-US" sz="2700">
            <a:solidFill>
              <a:srgbClr val="002060"/>
            </a:solidFill>
          </a:endParaRPr>
        </a:p>
      </dgm:t>
    </dgm:pt>
    <dgm:pt modelId="{D29C3E91-847D-46AC-8AA5-A3B77A7D3546}" cxnId="{877B7F66-7E1B-4532-92C8-C02AEFE3B9F8}" type="sibTrans">
      <dgm:prSet/>
      <dgm:spPr/>
      <dgm:t>
        <a:bodyPr/>
        <a:lstStyle/>
        <a:p>
          <a:endParaRPr lang="en-US" sz="2700">
            <a:solidFill>
              <a:srgbClr val="002060"/>
            </a:solidFill>
          </a:endParaRPr>
        </a:p>
      </dgm:t>
    </dgm:pt>
    <dgm:pt modelId="{881A06E0-E49E-4B3D-B00C-3CB6E26FA445}">
      <dgm:prSet phldrT="[Text]" custT="1"/>
      <dgm:spPr>
        <a:xfrm>
          <a:off x="1654047" y="1426237"/>
          <a:ext cx="1503233" cy="519228"/>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2700" kern="1200">
              <a:solidFill>
                <a:srgbClr val="002060"/>
              </a:solidFill>
              <a:latin typeface="#9Slide03 SFU Futura_03" panose="00000400000000000000" pitchFamily="2" charset="0"/>
              <a:ea typeface="+mn-ea"/>
              <a:cs typeface="Tahoma" panose="020B0604030504040204" pitchFamily="34" charset="0"/>
            </a:rPr>
            <a:t>Nhóm 3</a:t>
          </a:r>
        </a:p>
      </dgm:t>
    </dgm:pt>
    <dgm:pt modelId="{7043FC2F-AD6A-44DA-90B4-DA973E550942}" cxnId="{0333793B-9CE8-4826-9E7D-AD0FB0B34E3A}" type="parTrans">
      <dgm:prSet/>
      <dgm:spPr/>
      <dgm:t>
        <a:bodyPr/>
        <a:lstStyle/>
        <a:p>
          <a:endParaRPr lang="en-US" sz="2700">
            <a:solidFill>
              <a:srgbClr val="002060"/>
            </a:solidFill>
          </a:endParaRPr>
        </a:p>
      </dgm:t>
    </dgm:pt>
    <dgm:pt modelId="{EE390E69-698E-4FB8-92CA-97107895047D}" cxnId="{0333793B-9CE8-4826-9E7D-AD0FB0B34E3A}" type="sibTrans">
      <dgm:prSet/>
      <dgm:spPr/>
      <dgm:t>
        <a:bodyPr/>
        <a:lstStyle/>
        <a:p>
          <a:endParaRPr lang="en-US" sz="2700">
            <a:solidFill>
              <a:srgbClr val="002060"/>
            </a:solidFill>
          </a:endParaRPr>
        </a:p>
      </dgm:t>
    </dgm:pt>
    <dgm:pt modelId="{9DF0C496-6687-424B-8591-99A5511D3EA7}">
      <dgm:prSet phldrT="[Text]" custT="1"/>
      <dgm:spPr>
        <a:xfrm>
          <a:off x="1654047" y="792091"/>
          <a:ext cx="1503233" cy="563432"/>
        </a:xfrm>
        <a:prstGeom prst="rect">
          <a:avLst/>
        </a:prstGeom>
        <a:solidFill>
          <a:srgbClr val="F79646">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700">
              <a:solidFill>
                <a:srgbClr val="002060"/>
              </a:solidFill>
              <a:latin typeface="#9Slide03 SFU Futura_03" panose="00000400000000000000" pitchFamily="2" charset="0"/>
              <a:ea typeface="+mn-ea"/>
              <a:cs typeface="Tahoma" panose="020B0604030504040204" pitchFamily="34" charset="0"/>
            </a:rPr>
            <a:t>Nhóm 2</a:t>
          </a:r>
        </a:p>
      </dgm:t>
    </dgm:pt>
    <dgm:pt modelId="{7014A455-3BEE-4DB4-9122-CB1E19C75E68}" cxnId="{91C8E8FB-759D-40A2-892B-D020610AEA00}" type="parTrans">
      <dgm:prSet/>
      <dgm:spPr/>
      <dgm:t>
        <a:bodyPr/>
        <a:lstStyle/>
        <a:p>
          <a:endParaRPr lang="en-US" sz="2700">
            <a:solidFill>
              <a:srgbClr val="002060"/>
            </a:solidFill>
          </a:endParaRPr>
        </a:p>
      </dgm:t>
    </dgm:pt>
    <dgm:pt modelId="{65F7BA1F-374F-4843-9C66-F04477C33C98}" cxnId="{91C8E8FB-759D-40A2-892B-D020610AEA00}" type="sibTrans">
      <dgm:prSet/>
      <dgm:spPr/>
      <dgm:t>
        <a:bodyPr/>
        <a:lstStyle/>
        <a:p>
          <a:endParaRPr lang="en-US" sz="2700">
            <a:solidFill>
              <a:srgbClr val="002060"/>
            </a:solidFill>
          </a:endParaRPr>
        </a:p>
      </dgm:t>
    </dgm:pt>
    <dgm:pt modelId="{93F7B795-A362-433C-A3DC-C5C9DC4710A5}">
      <dgm:prSet phldrT="[Text]" custT="1"/>
      <dgm:spPr>
        <a:xfrm>
          <a:off x="11915" y="1380892"/>
          <a:ext cx="1503233" cy="563432"/>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700">
              <a:solidFill>
                <a:srgbClr val="002060"/>
              </a:solidFill>
              <a:latin typeface="#9Slide03 SFU Futura_03" panose="00000400000000000000" pitchFamily="2" charset="0"/>
              <a:ea typeface="+mn-ea"/>
              <a:cs typeface="Tahoma" panose="020B0604030504040204" pitchFamily="34" charset="0"/>
            </a:rPr>
            <a:t>Nhóm 3</a:t>
          </a:r>
        </a:p>
      </dgm:t>
    </dgm:pt>
    <dgm:pt modelId="{0E700544-F1CB-4D70-B581-B8220933B696}" cxnId="{5F79B571-FAF5-4A28-BAEB-F618DA81FE83}" type="parTrans">
      <dgm:prSet/>
      <dgm:spPr/>
      <dgm:t>
        <a:bodyPr/>
        <a:lstStyle/>
        <a:p>
          <a:endParaRPr lang="en-US" sz="2700">
            <a:solidFill>
              <a:srgbClr val="002060"/>
            </a:solidFill>
          </a:endParaRPr>
        </a:p>
      </dgm:t>
    </dgm:pt>
    <dgm:pt modelId="{F8C25D49-6371-4F20-A91A-DBE06155F4E5}" cxnId="{5F79B571-FAF5-4A28-BAEB-F618DA81FE83}" type="sibTrans">
      <dgm:prSet/>
      <dgm:spPr/>
      <dgm:t>
        <a:bodyPr/>
        <a:lstStyle/>
        <a:p>
          <a:endParaRPr lang="en-US" sz="2700">
            <a:solidFill>
              <a:srgbClr val="002060"/>
            </a:solidFill>
          </a:endParaRPr>
        </a:p>
      </dgm:t>
    </dgm:pt>
    <dgm:pt modelId="{59086665-5AEF-431B-8B98-43580BE61BD3}" type="pres">
      <dgm:prSet presAssocID="{5A6E2918-9E58-4D0E-AC58-BB9CF5C26D00}" presName="diagram" presStyleCnt="0">
        <dgm:presLayoutVars>
          <dgm:dir/>
          <dgm:resizeHandles val="exact"/>
        </dgm:presLayoutVars>
      </dgm:prSet>
      <dgm:spPr/>
    </dgm:pt>
    <dgm:pt modelId="{9D491E44-2091-4C48-BD70-22B11A56E55A}" type="pres">
      <dgm:prSet presAssocID="{E90C8EB4-9D83-456B-A7A4-B2B37A7C3827}" presName="node" presStyleLbl="node1" presStyleIdx="0" presStyleCnt="6" custScaleY="61807" custLinFactNeighborX="-1393" custLinFactNeighborY="17165">
        <dgm:presLayoutVars>
          <dgm:bulletEnabled val="1"/>
        </dgm:presLayoutVars>
      </dgm:prSet>
      <dgm:spPr/>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6" custScaleY="56826" custLinFactNeighborX="-1175" custLinFactNeighborY="19492">
        <dgm:presLayoutVars>
          <dgm:bulletEnabled val="1"/>
        </dgm:presLayoutVars>
      </dgm:prSet>
      <dgm:spPr/>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6" custScaleY="62469" custLinFactNeighborX="-1541" custLinFactNeighborY="6669">
        <dgm:presLayoutVars>
          <dgm:bulletEnabled val="1"/>
        </dgm:presLayoutVars>
      </dgm:prSet>
      <dgm:spPr/>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6" custScaleY="62469" custLinFactNeighborX="6" custLinFactNeighborY="8300">
        <dgm:presLayoutVars>
          <dgm:bulletEnabled val="1"/>
        </dgm:presLayoutVars>
      </dgm:prSet>
      <dgm:spPr>
        <a:prstGeom prst="rect">
          <a:avLst/>
        </a:prstGeom>
      </dgm:spPr>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6" custScaleY="62469" custLinFactNeighborX="767" custLinFactNeighborY="-5554">
        <dgm:presLayoutVars>
          <dgm:bulletEnabled val="1"/>
        </dgm:presLayoutVars>
      </dgm:prSet>
      <dgm:spPr>
        <a:prstGeom prst="rect">
          <a:avLst/>
        </a:prstGeom>
      </dgm:spPr>
    </dgm:pt>
    <dgm:pt modelId="{96449EF2-6A4B-4F28-879C-9273E62F3EE8}" type="pres">
      <dgm:prSet presAssocID="{F8C25D49-6371-4F20-A91A-DBE06155F4E5}" presName="sibTrans" presStyleCnt="0"/>
      <dgm:spPr/>
    </dgm:pt>
    <dgm:pt modelId="{5BF1D0E3-69E6-4D37-8AE9-75F51BC5564B}" type="pres">
      <dgm:prSet presAssocID="{881A06E0-E49E-4B3D-B00C-3CB6E26FA445}" presName="node" presStyleLbl="node1" presStyleIdx="5" presStyleCnt="6" custScaleY="57568" custLinFactNeighborX="6" custLinFactNeighborY="-2977">
        <dgm:presLayoutVars>
          <dgm:bulletEnabled val="1"/>
        </dgm:presLayoutVars>
      </dgm:prSet>
      <dgm:spPr/>
    </dgm:pt>
  </dgm:ptLst>
  <dgm:cxnLst>
    <dgm:cxn modelId="{19C9E20D-7165-49E1-87B0-0FA5F9DF2CFE}" type="presOf" srcId="{E90C8EB4-9D83-456B-A7A4-B2B37A7C3827}" destId="{9D491E44-2091-4C48-BD70-22B11A56E55A}" srcOrd="0" destOrd="0" presId="urn:microsoft.com/office/officeart/2005/8/layout/default"/>
    <dgm:cxn modelId="{0333793B-9CE8-4826-9E7D-AD0FB0B34E3A}" srcId="{5A6E2918-9E58-4D0E-AC58-BB9CF5C26D00}" destId="{881A06E0-E49E-4B3D-B00C-3CB6E26FA445}" srcOrd="5" destOrd="0" parTransId="{7043FC2F-AD6A-44DA-90B4-DA973E550942}" sibTransId="{EE390E69-698E-4FB8-92CA-97107895047D}"/>
    <dgm:cxn modelId="{877B7F66-7E1B-4532-92C8-C02AEFE3B9F8}" srcId="{5A6E2918-9E58-4D0E-AC58-BB9CF5C26D00}" destId="{675BD52F-E898-48EC-BD0C-936B32305D61}" srcOrd="2" destOrd="0" parTransId="{3C5A393B-8FFC-47D8-8166-D02BBB117990}" sibTransId="{D29C3E91-847D-46AC-8AA5-A3B77A7D3546}"/>
    <dgm:cxn modelId="{93D4C450-D41F-4C07-B336-F71DA01FADCC}" type="presOf" srcId="{675BD52F-E898-48EC-BD0C-936B32305D61}" destId="{4674F73E-6616-4528-897B-0C1BA4A17C2F}" srcOrd="0" destOrd="0" presId="urn:microsoft.com/office/officeart/2005/8/layout/default"/>
    <dgm:cxn modelId="{5F79B571-FAF5-4A28-BAEB-F618DA81FE83}" srcId="{5A6E2918-9E58-4D0E-AC58-BB9CF5C26D00}" destId="{93F7B795-A362-433C-A3DC-C5C9DC4710A5}" srcOrd="4" destOrd="0" parTransId="{0E700544-F1CB-4D70-B581-B8220933B696}" sibTransId="{F8C25D49-6371-4F20-A91A-DBE06155F4E5}"/>
    <dgm:cxn modelId="{BEFD5584-DE26-443A-8622-B2A48E41200B}" srcId="{5A6E2918-9E58-4D0E-AC58-BB9CF5C26D00}" destId="{E90C8EB4-9D83-456B-A7A4-B2B37A7C3827}" srcOrd="0" destOrd="0" parTransId="{1EFABEF3-9A78-4E46-BCDE-95711D824FC5}" sibTransId="{B0999EBD-13B5-4E24-BC37-139C60484462}"/>
    <dgm:cxn modelId="{0EE7B7A5-B8B0-41C1-AB01-4ECBE27C16E8}" type="presOf" srcId="{9DF0C496-6687-424B-8591-99A5511D3EA7}" destId="{B83FE495-18DA-46E9-9689-58E5E96ED3DD}" srcOrd="0" destOrd="0" presId="urn:microsoft.com/office/officeart/2005/8/layout/default"/>
    <dgm:cxn modelId="{211172BC-6893-476C-8622-6026D93A023D}" type="presOf" srcId="{5A6E2918-9E58-4D0E-AC58-BB9CF5C26D00}" destId="{59086665-5AEF-431B-8B98-43580BE61BD3}"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6D4DB8C5-DF96-40FF-86FC-C68314E19607}" type="presOf" srcId="{7B992C3A-A645-4BB3-A6E3-43DC140A0FF4}" destId="{E341FB33-7DA3-4947-88D1-64E47AB6B1C1}" srcOrd="0" destOrd="0" presId="urn:microsoft.com/office/officeart/2005/8/layout/default"/>
    <dgm:cxn modelId="{A560ACE2-620B-4151-B303-DDC7F179BC55}" type="presOf" srcId="{881A06E0-E49E-4B3D-B00C-3CB6E26FA445}" destId="{5BF1D0E3-69E6-4D37-8AE9-75F51BC5564B}"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91C8E8FB-759D-40A2-892B-D020610AEA00}" srcId="{5A6E2918-9E58-4D0E-AC58-BB9CF5C26D00}" destId="{9DF0C496-6687-424B-8591-99A5511D3EA7}" srcOrd="3" destOrd="0" parTransId="{7014A455-3BEE-4DB4-9122-CB1E19C75E68}" sibTransId="{65F7BA1F-374F-4843-9C66-F04477C33C98}"/>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3610CEAC-E02B-4298-98BF-6A870FA842D6}" type="presParOf" srcId="{59086665-5AEF-431B-8B98-43580BE61BD3}" destId="{5BF1D0E3-69E6-4D37-8AE9-75F51BC5564B}" srcOrd="1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FF7E5A-43EC-4EFF-9200-7B01001FCB9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E5A66C5-7AE1-41A5-A225-4F6A7F06E788}">
      <dgm:prSet phldrT="[Text]"/>
      <dgm:spPr>
        <a:solidFill>
          <a:schemeClr val="accent2"/>
        </a:solidFill>
      </dgm:spPr>
      <dgm:t>
        <a:bodyPr/>
        <a:lstStyle/>
        <a:p>
          <a:r>
            <a:rPr lang="vi-VN">
              <a:solidFill>
                <a:schemeClr val="bg1"/>
              </a:solidFill>
              <a:effectLst/>
              <a:latin typeface="#9Slide03 SFU Futura_03" panose="00000400000000000000" pitchFamily="2" charset="0"/>
              <a:ea typeface="Times New Roman" panose="02020603050405020304" pitchFamily="18" charset="0"/>
            </a:rPr>
            <a:t>T</a:t>
          </a:r>
          <a:r>
            <a:rPr lang="en-US">
              <a:solidFill>
                <a:schemeClr val="bg1"/>
              </a:solidFill>
              <a:effectLst/>
              <a:latin typeface="#9Slide03 SFU Futura_03" panose="00000400000000000000" pitchFamily="2" charset="0"/>
              <a:ea typeface="Times New Roman" panose="02020603050405020304" pitchFamily="18" charset="0"/>
            </a:rPr>
            <a:t>ốc độ tăng trưởng khá cao</a:t>
          </a:r>
          <a:r>
            <a:rPr lang="en-US">
              <a:solidFill>
                <a:srgbClr val="181717"/>
              </a:solidFill>
              <a:effectLst/>
              <a:latin typeface="#9Slide03 SFU Futura_03" panose="00000400000000000000" pitchFamily="2" charset="0"/>
              <a:ea typeface="Times New Roman" panose="02020603050405020304" pitchFamily="18" charset="0"/>
            </a:rPr>
            <a:t>.</a:t>
          </a:r>
          <a:endParaRPr lang="en-US"/>
        </a:p>
      </dgm:t>
    </dgm:pt>
    <dgm:pt modelId="{EDE0D577-BBFF-47E8-8010-F137FB9127B8}" cxnId="{EDE3F319-7E83-4FE3-A4EB-B1C7E3E8D8DD}" type="parTrans">
      <dgm:prSet/>
      <dgm:spPr/>
      <dgm:t>
        <a:bodyPr/>
        <a:lstStyle/>
        <a:p>
          <a:endParaRPr lang="en-US"/>
        </a:p>
      </dgm:t>
    </dgm:pt>
    <dgm:pt modelId="{CF5B0BD0-EA40-4B50-91E2-12379D049AFB}" cxnId="{EDE3F319-7E83-4FE3-A4EB-B1C7E3E8D8DD}" type="sibTrans">
      <dgm:prSet/>
      <dgm:spPr>
        <a:solidFill>
          <a:srgbClr val="FF0066"/>
        </a:solidFill>
      </dgm:spPr>
      <dgm:t>
        <a:bodyPr/>
        <a:lstStyle/>
        <a:p>
          <a:endParaRPr lang="en-US"/>
        </a:p>
      </dgm:t>
    </dgm:pt>
    <dgm:pt modelId="{E1F72894-DFB3-44AD-A1E5-FAFE9354E509}">
      <dgm:prSet phldrT="[Text]"/>
      <dgm:spPr/>
      <dgm:t>
        <a:bodyPr/>
        <a:lstStyle/>
        <a:p>
          <a:endParaRPr lang="en-US"/>
        </a:p>
      </dgm:t>
    </dgm:pt>
    <dgm:pt modelId="{FB78ADAC-FDC2-49E2-BDBB-7AC30C184049}" cxnId="{912FA115-E8D9-4866-81D9-1F9324367855}" type="parTrans">
      <dgm:prSet/>
      <dgm:spPr/>
      <dgm:t>
        <a:bodyPr/>
        <a:lstStyle/>
        <a:p>
          <a:endParaRPr lang="en-US"/>
        </a:p>
      </dgm:t>
    </dgm:pt>
    <dgm:pt modelId="{B17313B5-430B-4EBA-9D09-8E00ABCB7F5E}" cxnId="{912FA115-E8D9-4866-81D9-1F9324367855}" type="sibTrans">
      <dgm:prSet/>
      <dgm:spPr/>
      <dgm:t>
        <a:bodyPr/>
        <a:lstStyle/>
        <a:p>
          <a:endParaRPr lang="en-US"/>
        </a:p>
      </dgm:t>
    </dgm:pt>
    <dgm:pt modelId="{CBEEE4A8-B79E-4625-955B-4C0E600F8F83}">
      <dgm:prSet phldrT="[Text]"/>
      <dgm:spPr>
        <a:solidFill>
          <a:srgbClr val="7030A0"/>
        </a:solidFill>
      </dgm:spPr>
      <dgm:t>
        <a:bodyPr/>
        <a:lstStyle/>
        <a:p>
          <a:pPr algn="just"/>
          <a:r>
            <a:rPr lang="vi-VN">
              <a:latin typeface="#9Slide03 SFU Futura_03" panose="00000400000000000000" pitchFamily="2" charset="0"/>
            </a:rPr>
            <a:t>Công nghiệp sản xuất, chế biến thực phẩm</a:t>
          </a:r>
          <a:endParaRPr lang="en-US">
            <a:latin typeface="#9Slide03 SFU Futura_03" panose="00000400000000000000" pitchFamily="2" charset="0"/>
          </a:endParaRPr>
        </a:p>
      </dgm:t>
    </dgm:pt>
    <dgm:pt modelId="{8DC84947-A7E8-4DC0-AFD2-827F00EF143B}" cxnId="{4CE2B1E2-9FBF-433C-85EB-01EA1EAE9F63}" type="parTrans">
      <dgm:prSet/>
      <dgm:spPr/>
      <dgm:t>
        <a:bodyPr/>
        <a:lstStyle/>
        <a:p>
          <a:endParaRPr lang="en-US"/>
        </a:p>
      </dgm:t>
    </dgm:pt>
    <dgm:pt modelId="{E69EC93E-B0CB-4F68-8FA1-6008183318FC}" cxnId="{4CE2B1E2-9FBF-433C-85EB-01EA1EAE9F63}" type="sibTrans">
      <dgm:prSet/>
      <dgm:spPr>
        <a:solidFill>
          <a:srgbClr val="FFC000"/>
        </a:solidFill>
      </dgm:spPr>
      <dgm:t>
        <a:bodyPr/>
        <a:lstStyle/>
        <a:p>
          <a:endParaRPr lang="en-US"/>
        </a:p>
      </dgm:t>
    </dgm:pt>
    <dgm:pt modelId="{8C2A34F2-42B0-4AE9-BBD9-7938D5713527}">
      <dgm:prSet phldrT="[Text]"/>
      <dgm:spPr>
        <a:solidFill>
          <a:srgbClr val="00B050"/>
        </a:solidFill>
      </dgm:spPr>
      <dgm:t>
        <a:bodyPr/>
        <a:lstStyle/>
        <a:p>
          <a:r>
            <a:rPr lang="en-US">
              <a:latin typeface="#9Slide03 SFU Futura_03" panose="00000400000000000000" pitchFamily="2" charset="0"/>
            </a:rPr>
            <a:t>Công nghiệp sản xuất điện</a:t>
          </a:r>
        </a:p>
      </dgm:t>
    </dgm:pt>
    <dgm:pt modelId="{A57248DA-9494-4113-84A1-063889B2CBE7}" cxnId="{94E955A8-69A5-44A0-971E-17AEC53EADE1}" type="parTrans">
      <dgm:prSet/>
      <dgm:spPr/>
      <dgm:t>
        <a:bodyPr/>
        <a:lstStyle/>
        <a:p>
          <a:endParaRPr lang="en-US"/>
        </a:p>
      </dgm:t>
    </dgm:pt>
    <dgm:pt modelId="{6C739840-A6E9-4AEB-AEBC-2749953AE18E}" cxnId="{94E955A8-69A5-44A0-971E-17AEC53EADE1}" type="sibTrans">
      <dgm:prSet/>
      <dgm:spPr/>
      <dgm:t>
        <a:bodyPr/>
        <a:lstStyle/>
        <a:p>
          <a:endParaRPr lang="en-US"/>
        </a:p>
      </dgm:t>
    </dgm:pt>
    <dgm:pt modelId="{FEE2CAA9-0F30-4088-A2CE-7A5CBE69B761}">
      <dgm:prSet phldrT="[Text]"/>
      <dgm:spPr/>
      <dgm:t>
        <a:bodyPr/>
        <a:lstStyle/>
        <a:p>
          <a:endParaRPr lang="en-US"/>
        </a:p>
      </dgm:t>
    </dgm:pt>
    <dgm:pt modelId="{401629EF-1F8F-45E6-A3A8-F4D44EAE2F92}" cxnId="{AE4A5E76-92EC-4F06-B98C-E3E38C836CF8}" type="parTrans">
      <dgm:prSet/>
      <dgm:spPr/>
      <dgm:t>
        <a:bodyPr/>
        <a:lstStyle/>
        <a:p>
          <a:endParaRPr lang="en-US"/>
        </a:p>
      </dgm:t>
    </dgm:pt>
    <dgm:pt modelId="{5CD2EA78-E632-4189-A310-0924C6EF7403}" cxnId="{AE4A5E76-92EC-4F06-B98C-E3E38C836CF8}" type="sibTrans">
      <dgm:prSet/>
      <dgm:spPr/>
      <dgm:t>
        <a:bodyPr/>
        <a:lstStyle/>
        <a:p>
          <a:endParaRPr lang="en-US"/>
        </a:p>
      </dgm:t>
    </dgm:pt>
    <dgm:pt modelId="{4B3884D9-5A40-49DF-A944-7885AC3342E1}">
      <dgm:prSet phldrT="[Text]"/>
      <dgm:spPr/>
      <dgm:t>
        <a:bodyPr/>
        <a:lstStyle/>
        <a:p>
          <a:endParaRPr lang="en-US"/>
        </a:p>
      </dgm:t>
    </dgm:pt>
    <dgm:pt modelId="{5D8C4FB3-A54A-4334-A4CE-F086D81E709A}" cxnId="{ED63FC64-BCB6-4685-9403-9181D8B14C29}" type="parTrans">
      <dgm:prSet/>
      <dgm:spPr/>
      <dgm:t>
        <a:bodyPr/>
        <a:lstStyle/>
        <a:p>
          <a:endParaRPr lang="en-US"/>
        </a:p>
      </dgm:t>
    </dgm:pt>
    <dgm:pt modelId="{65EE42A2-CBB1-4D50-AA92-794CA2CEF65B}" cxnId="{ED63FC64-BCB6-4685-9403-9181D8B14C29}" type="sibTrans">
      <dgm:prSet/>
      <dgm:spPr/>
      <dgm:t>
        <a:bodyPr/>
        <a:lstStyle/>
        <a:p>
          <a:endParaRPr lang="en-US"/>
        </a:p>
      </dgm:t>
    </dgm:pt>
    <dgm:pt modelId="{869C85BB-60A7-4D64-B21C-69657F873D9F}" type="pres">
      <dgm:prSet presAssocID="{94FF7E5A-43EC-4EFF-9200-7B01001FCB9E}" presName="Name0" presStyleCnt="0">
        <dgm:presLayoutVars>
          <dgm:dir/>
          <dgm:animLvl val="lvl"/>
          <dgm:resizeHandles val="exact"/>
        </dgm:presLayoutVars>
      </dgm:prSet>
      <dgm:spPr/>
    </dgm:pt>
    <dgm:pt modelId="{62B490EC-F310-4767-A19C-E25EB080B48A}" type="pres">
      <dgm:prSet presAssocID="{94FF7E5A-43EC-4EFF-9200-7B01001FCB9E}" presName="tSp" presStyleCnt="0"/>
      <dgm:spPr/>
    </dgm:pt>
    <dgm:pt modelId="{1FAE73F6-1D91-4E20-859B-08D4BB7CFF66}" type="pres">
      <dgm:prSet presAssocID="{94FF7E5A-43EC-4EFF-9200-7B01001FCB9E}" presName="bSp" presStyleCnt="0"/>
      <dgm:spPr/>
    </dgm:pt>
    <dgm:pt modelId="{49A2705E-87BC-4DC0-AAFC-E21CA88D8E9F}" type="pres">
      <dgm:prSet presAssocID="{94FF7E5A-43EC-4EFF-9200-7B01001FCB9E}" presName="process" presStyleCnt="0"/>
      <dgm:spPr/>
    </dgm:pt>
    <dgm:pt modelId="{8D1D9AD1-6E1E-4B0A-8D7D-25182F03DD3F}" type="pres">
      <dgm:prSet presAssocID="{BE5A66C5-7AE1-41A5-A225-4F6A7F06E788}" presName="composite1" presStyleCnt="0"/>
      <dgm:spPr/>
    </dgm:pt>
    <dgm:pt modelId="{63248EA2-E39C-49AF-841C-C57DDD917393}" type="pres">
      <dgm:prSet presAssocID="{BE5A66C5-7AE1-41A5-A225-4F6A7F06E788}" presName="dummyNode1" presStyleLbl="node1" presStyleIdx="0" presStyleCnt="3"/>
      <dgm:spPr/>
    </dgm:pt>
    <dgm:pt modelId="{C3DFBC34-F7C8-43AB-BB00-2F323D666AE1}" type="pres">
      <dgm:prSet presAssocID="{BE5A66C5-7AE1-41A5-A225-4F6A7F06E788}" presName="childNode1" presStyleLbl="bgAcc1" presStyleIdx="0" presStyleCnt="3">
        <dgm:presLayoutVars>
          <dgm:bulletEnabled val="1"/>
        </dgm:presLayoutVars>
      </dgm:prSet>
      <dgm:spPr/>
    </dgm:pt>
    <dgm:pt modelId="{2EDEAF2A-DE06-40D3-A0AB-7F8A1AA4103E}" type="pres">
      <dgm:prSet presAssocID="{BE5A66C5-7AE1-41A5-A225-4F6A7F06E788}" presName="childNode1tx" presStyleLbl="bgAcc1" presStyleIdx="0" presStyleCnt="3">
        <dgm:presLayoutVars>
          <dgm:bulletEnabled val="1"/>
        </dgm:presLayoutVars>
      </dgm:prSet>
      <dgm:spPr/>
    </dgm:pt>
    <dgm:pt modelId="{3A43656F-E88D-40AD-A4DB-6D185E53AC85}" type="pres">
      <dgm:prSet presAssocID="{BE5A66C5-7AE1-41A5-A225-4F6A7F06E788}" presName="parentNode1" presStyleLbl="node1" presStyleIdx="0" presStyleCnt="3">
        <dgm:presLayoutVars>
          <dgm:chMax val="1"/>
          <dgm:bulletEnabled val="1"/>
        </dgm:presLayoutVars>
      </dgm:prSet>
      <dgm:spPr/>
    </dgm:pt>
    <dgm:pt modelId="{524615C1-5C93-4A90-B228-C422212AADDC}" type="pres">
      <dgm:prSet presAssocID="{BE5A66C5-7AE1-41A5-A225-4F6A7F06E788}" presName="connSite1" presStyleCnt="0"/>
      <dgm:spPr/>
    </dgm:pt>
    <dgm:pt modelId="{5E6B50BA-1AB8-4F91-9166-89D00D4BD226}" type="pres">
      <dgm:prSet presAssocID="{CF5B0BD0-EA40-4B50-91E2-12379D049AFB}" presName="Name9" presStyleLbl="sibTrans2D1" presStyleIdx="0" presStyleCnt="2"/>
      <dgm:spPr/>
    </dgm:pt>
    <dgm:pt modelId="{BFB6203E-4E33-4D6A-8402-7C952B934764}" type="pres">
      <dgm:prSet presAssocID="{CBEEE4A8-B79E-4625-955B-4C0E600F8F83}" presName="composite2" presStyleCnt="0"/>
      <dgm:spPr/>
    </dgm:pt>
    <dgm:pt modelId="{6992080E-F4DE-442F-A05C-0EF406100FAA}" type="pres">
      <dgm:prSet presAssocID="{CBEEE4A8-B79E-4625-955B-4C0E600F8F83}" presName="dummyNode2" presStyleLbl="node1" presStyleIdx="0" presStyleCnt="3"/>
      <dgm:spPr/>
    </dgm:pt>
    <dgm:pt modelId="{32592B2B-B52E-4007-A3E1-E941A00EFFC9}" type="pres">
      <dgm:prSet presAssocID="{CBEEE4A8-B79E-4625-955B-4C0E600F8F83}" presName="childNode2" presStyleLbl="bgAcc1" presStyleIdx="1" presStyleCnt="3" custScaleY="127194">
        <dgm:presLayoutVars>
          <dgm:bulletEnabled val="1"/>
        </dgm:presLayoutVars>
      </dgm:prSet>
      <dgm:spPr/>
    </dgm:pt>
    <dgm:pt modelId="{F1B12ED7-00B6-4976-A1E1-93C5FF87F334}" type="pres">
      <dgm:prSet presAssocID="{CBEEE4A8-B79E-4625-955B-4C0E600F8F83}" presName="childNode2tx" presStyleLbl="bgAcc1" presStyleIdx="1" presStyleCnt="3">
        <dgm:presLayoutVars>
          <dgm:bulletEnabled val="1"/>
        </dgm:presLayoutVars>
      </dgm:prSet>
      <dgm:spPr/>
    </dgm:pt>
    <dgm:pt modelId="{732228AE-F1BE-4126-B30B-273957AAA2D0}" type="pres">
      <dgm:prSet presAssocID="{CBEEE4A8-B79E-4625-955B-4C0E600F8F83}" presName="parentNode2" presStyleLbl="node1" presStyleIdx="1" presStyleCnt="3" custLinFactNeighborY="-16119">
        <dgm:presLayoutVars>
          <dgm:chMax val="0"/>
          <dgm:bulletEnabled val="1"/>
        </dgm:presLayoutVars>
      </dgm:prSet>
      <dgm:spPr/>
    </dgm:pt>
    <dgm:pt modelId="{6A4EF3DB-477F-4A3D-AA71-2150A98F2963}" type="pres">
      <dgm:prSet presAssocID="{CBEEE4A8-B79E-4625-955B-4C0E600F8F83}" presName="connSite2" presStyleCnt="0"/>
      <dgm:spPr/>
    </dgm:pt>
    <dgm:pt modelId="{6C87C185-CDC0-4511-BA0A-563DDEFD8533}" type="pres">
      <dgm:prSet presAssocID="{E69EC93E-B0CB-4F68-8FA1-6008183318FC}" presName="Name18" presStyleLbl="sibTrans2D1" presStyleIdx="1" presStyleCnt="2"/>
      <dgm:spPr/>
    </dgm:pt>
    <dgm:pt modelId="{D3C4CF93-4C4D-47D6-B4DA-3F9BA40A14F7}" type="pres">
      <dgm:prSet presAssocID="{8C2A34F2-42B0-4AE9-BBD9-7938D5713527}" presName="composite1" presStyleCnt="0"/>
      <dgm:spPr/>
    </dgm:pt>
    <dgm:pt modelId="{19356042-F508-4573-B903-5AF44F67F676}" type="pres">
      <dgm:prSet presAssocID="{8C2A34F2-42B0-4AE9-BBD9-7938D5713527}" presName="dummyNode1" presStyleLbl="node1" presStyleIdx="1" presStyleCnt="3"/>
      <dgm:spPr/>
    </dgm:pt>
    <dgm:pt modelId="{7458C9C8-915E-4669-B02F-6978F4BE24D3}" type="pres">
      <dgm:prSet presAssocID="{8C2A34F2-42B0-4AE9-BBD9-7938D5713527}" presName="childNode1" presStyleLbl="bgAcc1" presStyleIdx="2" presStyleCnt="3" custScaleY="113186">
        <dgm:presLayoutVars>
          <dgm:bulletEnabled val="1"/>
        </dgm:presLayoutVars>
      </dgm:prSet>
      <dgm:spPr/>
    </dgm:pt>
    <dgm:pt modelId="{551BAF4F-C698-403C-84DE-CE8A37CAB649}" type="pres">
      <dgm:prSet presAssocID="{8C2A34F2-42B0-4AE9-BBD9-7938D5713527}" presName="childNode1tx" presStyleLbl="bgAcc1" presStyleIdx="2" presStyleCnt="3">
        <dgm:presLayoutVars>
          <dgm:bulletEnabled val="1"/>
        </dgm:presLayoutVars>
      </dgm:prSet>
      <dgm:spPr/>
    </dgm:pt>
    <dgm:pt modelId="{7F9AE67C-8A77-45B4-BF37-0C89A6A00A37}" type="pres">
      <dgm:prSet presAssocID="{8C2A34F2-42B0-4AE9-BBD9-7938D5713527}" presName="parentNode1" presStyleLbl="node1" presStyleIdx="2" presStyleCnt="3">
        <dgm:presLayoutVars>
          <dgm:chMax val="1"/>
          <dgm:bulletEnabled val="1"/>
        </dgm:presLayoutVars>
      </dgm:prSet>
      <dgm:spPr/>
    </dgm:pt>
    <dgm:pt modelId="{EC9F83A3-DB51-458F-B7D6-B7FE77498952}" type="pres">
      <dgm:prSet presAssocID="{8C2A34F2-42B0-4AE9-BBD9-7938D5713527}" presName="connSite1" presStyleCnt="0"/>
      <dgm:spPr/>
    </dgm:pt>
  </dgm:ptLst>
  <dgm:cxnLst>
    <dgm:cxn modelId="{912FA115-E8D9-4866-81D9-1F9324367855}" srcId="{BE5A66C5-7AE1-41A5-A225-4F6A7F06E788}" destId="{E1F72894-DFB3-44AD-A1E5-FAFE9354E509}" srcOrd="0" destOrd="0" parTransId="{FB78ADAC-FDC2-49E2-BDBB-7AC30C184049}" sibTransId="{B17313B5-430B-4EBA-9D09-8E00ABCB7F5E}"/>
    <dgm:cxn modelId="{EDE3F319-7E83-4FE3-A4EB-B1C7E3E8D8DD}" srcId="{94FF7E5A-43EC-4EFF-9200-7B01001FCB9E}" destId="{BE5A66C5-7AE1-41A5-A225-4F6A7F06E788}" srcOrd="0" destOrd="0" parTransId="{EDE0D577-BBFF-47E8-8010-F137FB9127B8}" sibTransId="{CF5B0BD0-EA40-4B50-91E2-12379D049AFB}"/>
    <dgm:cxn modelId="{62A0A133-89AA-49AD-B1F7-9278BA3FA87F}" type="presOf" srcId="{CF5B0BD0-EA40-4B50-91E2-12379D049AFB}" destId="{5E6B50BA-1AB8-4F91-9166-89D00D4BD226}" srcOrd="0" destOrd="0" presId="urn:microsoft.com/office/officeart/2005/8/layout/hProcess4"/>
    <dgm:cxn modelId="{F144F438-ADDD-4467-A9B4-14F285A661FB}" type="presOf" srcId="{E1F72894-DFB3-44AD-A1E5-FAFE9354E509}" destId="{2EDEAF2A-DE06-40D3-A0AB-7F8A1AA4103E}" srcOrd="1" destOrd="0" presId="urn:microsoft.com/office/officeart/2005/8/layout/hProcess4"/>
    <dgm:cxn modelId="{ED63FC64-BCB6-4685-9403-9181D8B14C29}" srcId="{8C2A34F2-42B0-4AE9-BBD9-7938D5713527}" destId="{4B3884D9-5A40-49DF-A944-7885AC3342E1}" srcOrd="1" destOrd="0" parTransId="{5D8C4FB3-A54A-4334-A4CE-F086D81E709A}" sibTransId="{65EE42A2-CBB1-4D50-AA92-794CA2CEF65B}"/>
    <dgm:cxn modelId="{DDB6204D-2637-46FC-886D-7D399FFF65DF}" type="presOf" srcId="{4B3884D9-5A40-49DF-A944-7885AC3342E1}" destId="{7458C9C8-915E-4669-B02F-6978F4BE24D3}" srcOrd="0" destOrd="1" presId="urn:microsoft.com/office/officeart/2005/8/layout/hProcess4"/>
    <dgm:cxn modelId="{D0840A72-1709-4470-A3CA-25425E45639C}" type="presOf" srcId="{FEE2CAA9-0F30-4088-A2CE-7A5CBE69B761}" destId="{551BAF4F-C698-403C-84DE-CE8A37CAB649}" srcOrd="1" destOrd="0" presId="urn:microsoft.com/office/officeart/2005/8/layout/hProcess4"/>
    <dgm:cxn modelId="{6EBC6C73-A6F4-4467-B89D-9FC608D60C1E}" type="presOf" srcId="{4B3884D9-5A40-49DF-A944-7885AC3342E1}" destId="{551BAF4F-C698-403C-84DE-CE8A37CAB649}" srcOrd="1" destOrd="1" presId="urn:microsoft.com/office/officeart/2005/8/layout/hProcess4"/>
    <dgm:cxn modelId="{AE4A5E76-92EC-4F06-B98C-E3E38C836CF8}" srcId="{8C2A34F2-42B0-4AE9-BBD9-7938D5713527}" destId="{FEE2CAA9-0F30-4088-A2CE-7A5CBE69B761}" srcOrd="0" destOrd="0" parTransId="{401629EF-1F8F-45E6-A3A8-F4D44EAE2F92}" sibTransId="{5CD2EA78-E632-4189-A310-0924C6EF7403}"/>
    <dgm:cxn modelId="{B9DB41A0-A483-437A-A993-313EBD03808F}" type="presOf" srcId="{FEE2CAA9-0F30-4088-A2CE-7A5CBE69B761}" destId="{7458C9C8-915E-4669-B02F-6978F4BE24D3}" srcOrd="0" destOrd="0" presId="urn:microsoft.com/office/officeart/2005/8/layout/hProcess4"/>
    <dgm:cxn modelId="{757642A3-DA9C-4C2D-9522-94767492EA9F}" type="presOf" srcId="{E69EC93E-B0CB-4F68-8FA1-6008183318FC}" destId="{6C87C185-CDC0-4511-BA0A-563DDEFD8533}" srcOrd="0" destOrd="0" presId="urn:microsoft.com/office/officeart/2005/8/layout/hProcess4"/>
    <dgm:cxn modelId="{94E955A8-69A5-44A0-971E-17AEC53EADE1}" srcId="{94FF7E5A-43EC-4EFF-9200-7B01001FCB9E}" destId="{8C2A34F2-42B0-4AE9-BBD9-7938D5713527}" srcOrd="2" destOrd="0" parTransId="{A57248DA-9494-4113-84A1-063889B2CBE7}" sibTransId="{6C739840-A6E9-4AEB-AEBC-2749953AE18E}"/>
    <dgm:cxn modelId="{52B67FB2-C24A-4317-B4C1-5AA60A525D19}" type="presOf" srcId="{E1F72894-DFB3-44AD-A1E5-FAFE9354E509}" destId="{C3DFBC34-F7C8-43AB-BB00-2F323D666AE1}" srcOrd="0" destOrd="0" presId="urn:microsoft.com/office/officeart/2005/8/layout/hProcess4"/>
    <dgm:cxn modelId="{AEE410DF-156C-47F9-97C8-F7C3E00BD2E4}" type="presOf" srcId="{CBEEE4A8-B79E-4625-955B-4C0E600F8F83}" destId="{732228AE-F1BE-4126-B30B-273957AAA2D0}" srcOrd="0" destOrd="0" presId="urn:microsoft.com/office/officeart/2005/8/layout/hProcess4"/>
    <dgm:cxn modelId="{4CE2B1E2-9FBF-433C-85EB-01EA1EAE9F63}" srcId="{94FF7E5A-43EC-4EFF-9200-7B01001FCB9E}" destId="{CBEEE4A8-B79E-4625-955B-4C0E600F8F83}" srcOrd="1" destOrd="0" parTransId="{8DC84947-A7E8-4DC0-AFD2-827F00EF143B}" sibTransId="{E69EC93E-B0CB-4F68-8FA1-6008183318FC}"/>
    <dgm:cxn modelId="{D9D05CE7-9BC6-4225-BFB6-2C69E49F660F}" type="presOf" srcId="{8C2A34F2-42B0-4AE9-BBD9-7938D5713527}" destId="{7F9AE67C-8A77-45B4-BF37-0C89A6A00A37}" srcOrd="0" destOrd="0" presId="urn:microsoft.com/office/officeart/2005/8/layout/hProcess4"/>
    <dgm:cxn modelId="{1E4C02F5-7D4A-4AEB-B8E3-33A57C49F6ED}" type="presOf" srcId="{94FF7E5A-43EC-4EFF-9200-7B01001FCB9E}" destId="{869C85BB-60A7-4D64-B21C-69657F873D9F}" srcOrd="0" destOrd="0" presId="urn:microsoft.com/office/officeart/2005/8/layout/hProcess4"/>
    <dgm:cxn modelId="{D0F909F6-B7E4-42ED-840B-6FE1EB6258A2}" type="presOf" srcId="{BE5A66C5-7AE1-41A5-A225-4F6A7F06E788}" destId="{3A43656F-E88D-40AD-A4DB-6D185E53AC85}" srcOrd="0" destOrd="0" presId="urn:microsoft.com/office/officeart/2005/8/layout/hProcess4"/>
    <dgm:cxn modelId="{60B22A9F-C109-4CC1-B697-50C53E735F6B}" type="presParOf" srcId="{869C85BB-60A7-4D64-B21C-69657F873D9F}" destId="{62B490EC-F310-4767-A19C-E25EB080B48A}" srcOrd="0" destOrd="0" presId="urn:microsoft.com/office/officeart/2005/8/layout/hProcess4"/>
    <dgm:cxn modelId="{467F96C7-A945-4738-8594-BCFD4086C44E}" type="presParOf" srcId="{869C85BB-60A7-4D64-B21C-69657F873D9F}" destId="{1FAE73F6-1D91-4E20-859B-08D4BB7CFF66}" srcOrd="1" destOrd="0" presId="urn:microsoft.com/office/officeart/2005/8/layout/hProcess4"/>
    <dgm:cxn modelId="{FC825EF6-05B0-433B-8B7C-2D98F707814A}" type="presParOf" srcId="{869C85BB-60A7-4D64-B21C-69657F873D9F}" destId="{49A2705E-87BC-4DC0-AAFC-E21CA88D8E9F}" srcOrd="2" destOrd="0" presId="urn:microsoft.com/office/officeart/2005/8/layout/hProcess4"/>
    <dgm:cxn modelId="{C7DA9C67-71E8-4E79-BE11-DB42C5F0A78B}" type="presParOf" srcId="{49A2705E-87BC-4DC0-AAFC-E21CA88D8E9F}" destId="{8D1D9AD1-6E1E-4B0A-8D7D-25182F03DD3F}" srcOrd="0" destOrd="0" presId="urn:microsoft.com/office/officeart/2005/8/layout/hProcess4"/>
    <dgm:cxn modelId="{76F6E8B0-2798-4631-92A0-1234426A7D74}" type="presParOf" srcId="{8D1D9AD1-6E1E-4B0A-8D7D-25182F03DD3F}" destId="{63248EA2-E39C-49AF-841C-C57DDD917393}" srcOrd="0" destOrd="0" presId="urn:microsoft.com/office/officeart/2005/8/layout/hProcess4"/>
    <dgm:cxn modelId="{49C4D1C9-C780-4C13-82EB-2BFACCF51F2A}" type="presParOf" srcId="{8D1D9AD1-6E1E-4B0A-8D7D-25182F03DD3F}" destId="{C3DFBC34-F7C8-43AB-BB00-2F323D666AE1}" srcOrd="1" destOrd="0" presId="urn:microsoft.com/office/officeart/2005/8/layout/hProcess4"/>
    <dgm:cxn modelId="{1CB87308-0C99-4767-A4E0-B17F6CC6625E}" type="presParOf" srcId="{8D1D9AD1-6E1E-4B0A-8D7D-25182F03DD3F}" destId="{2EDEAF2A-DE06-40D3-A0AB-7F8A1AA4103E}" srcOrd="2" destOrd="0" presId="urn:microsoft.com/office/officeart/2005/8/layout/hProcess4"/>
    <dgm:cxn modelId="{4DDA151C-E65E-4AB5-95EC-75CF778750F6}" type="presParOf" srcId="{8D1D9AD1-6E1E-4B0A-8D7D-25182F03DD3F}" destId="{3A43656F-E88D-40AD-A4DB-6D185E53AC85}" srcOrd="3" destOrd="0" presId="urn:microsoft.com/office/officeart/2005/8/layout/hProcess4"/>
    <dgm:cxn modelId="{2C8B4262-788B-46FD-87C1-3D8E769C5B45}" type="presParOf" srcId="{8D1D9AD1-6E1E-4B0A-8D7D-25182F03DD3F}" destId="{524615C1-5C93-4A90-B228-C422212AADDC}" srcOrd="4" destOrd="0" presId="urn:microsoft.com/office/officeart/2005/8/layout/hProcess4"/>
    <dgm:cxn modelId="{01155A31-DF08-4370-AAB4-65AE622A89D1}" type="presParOf" srcId="{49A2705E-87BC-4DC0-AAFC-E21CA88D8E9F}" destId="{5E6B50BA-1AB8-4F91-9166-89D00D4BD226}" srcOrd="1" destOrd="0" presId="urn:microsoft.com/office/officeart/2005/8/layout/hProcess4"/>
    <dgm:cxn modelId="{9B96E587-CF7B-43CF-8A75-3F5CBC7900E1}" type="presParOf" srcId="{49A2705E-87BC-4DC0-AAFC-E21CA88D8E9F}" destId="{BFB6203E-4E33-4D6A-8402-7C952B934764}" srcOrd="2" destOrd="0" presId="urn:microsoft.com/office/officeart/2005/8/layout/hProcess4"/>
    <dgm:cxn modelId="{C9F4756B-CFEA-4650-B153-C387BF1F57C2}" type="presParOf" srcId="{BFB6203E-4E33-4D6A-8402-7C952B934764}" destId="{6992080E-F4DE-442F-A05C-0EF406100FAA}" srcOrd="0" destOrd="0" presId="urn:microsoft.com/office/officeart/2005/8/layout/hProcess4"/>
    <dgm:cxn modelId="{2BB687DF-20E0-4398-936F-87D24FE88D1F}" type="presParOf" srcId="{BFB6203E-4E33-4D6A-8402-7C952B934764}" destId="{32592B2B-B52E-4007-A3E1-E941A00EFFC9}" srcOrd="1" destOrd="0" presId="urn:microsoft.com/office/officeart/2005/8/layout/hProcess4"/>
    <dgm:cxn modelId="{6B76287E-2EE8-47AC-B3F4-C6A2219FF6C7}" type="presParOf" srcId="{BFB6203E-4E33-4D6A-8402-7C952B934764}" destId="{F1B12ED7-00B6-4976-A1E1-93C5FF87F334}" srcOrd="2" destOrd="0" presId="urn:microsoft.com/office/officeart/2005/8/layout/hProcess4"/>
    <dgm:cxn modelId="{040F4A76-8152-4A4B-802C-A358DB28FA88}" type="presParOf" srcId="{BFB6203E-4E33-4D6A-8402-7C952B934764}" destId="{732228AE-F1BE-4126-B30B-273957AAA2D0}" srcOrd="3" destOrd="0" presId="urn:microsoft.com/office/officeart/2005/8/layout/hProcess4"/>
    <dgm:cxn modelId="{84269EAC-13EB-409D-996B-4FD6FD74B2E1}" type="presParOf" srcId="{BFB6203E-4E33-4D6A-8402-7C952B934764}" destId="{6A4EF3DB-477F-4A3D-AA71-2150A98F2963}" srcOrd="4" destOrd="0" presId="urn:microsoft.com/office/officeart/2005/8/layout/hProcess4"/>
    <dgm:cxn modelId="{B1A0E45C-828D-4840-B650-8E449057830C}" type="presParOf" srcId="{49A2705E-87BC-4DC0-AAFC-E21CA88D8E9F}" destId="{6C87C185-CDC0-4511-BA0A-563DDEFD8533}" srcOrd="3" destOrd="0" presId="urn:microsoft.com/office/officeart/2005/8/layout/hProcess4"/>
    <dgm:cxn modelId="{8A91ECA3-CB7C-4B40-A229-E2FD7E0181A6}" type="presParOf" srcId="{49A2705E-87BC-4DC0-AAFC-E21CA88D8E9F}" destId="{D3C4CF93-4C4D-47D6-B4DA-3F9BA40A14F7}" srcOrd="4" destOrd="0" presId="urn:microsoft.com/office/officeart/2005/8/layout/hProcess4"/>
    <dgm:cxn modelId="{E5560D03-5F07-41FD-B1D8-CFCF497FCF72}" type="presParOf" srcId="{D3C4CF93-4C4D-47D6-B4DA-3F9BA40A14F7}" destId="{19356042-F508-4573-B903-5AF44F67F676}" srcOrd="0" destOrd="0" presId="urn:microsoft.com/office/officeart/2005/8/layout/hProcess4"/>
    <dgm:cxn modelId="{C1FFF944-9C5B-45B9-9E46-F47FD8FEF502}" type="presParOf" srcId="{D3C4CF93-4C4D-47D6-B4DA-3F9BA40A14F7}" destId="{7458C9C8-915E-4669-B02F-6978F4BE24D3}" srcOrd="1" destOrd="0" presId="urn:microsoft.com/office/officeart/2005/8/layout/hProcess4"/>
    <dgm:cxn modelId="{5D52D8E5-D051-4C7D-AD29-81F1285AF99A}" type="presParOf" srcId="{D3C4CF93-4C4D-47D6-B4DA-3F9BA40A14F7}" destId="{551BAF4F-C698-403C-84DE-CE8A37CAB649}" srcOrd="2" destOrd="0" presId="urn:microsoft.com/office/officeart/2005/8/layout/hProcess4"/>
    <dgm:cxn modelId="{17D1DE22-0B1C-43FF-840B-179BCF02EAF2}" type="presParOf" srcId="{D3C4CF93-4C4D-47D6-B4DA-3F9BA40A14F7}" destId="{7F9AE67C-8A77-45B4-BF37-0C89A6A00A37}" srcOrd="3" destOrd="0" presId="urn:microsoft.com/office/officeart/2005/8/layout/hProcess4"/>
    <dgm:cxn modelId="{19A3D819-4495-44E3-982E-264ACC51B3B7}" type="presParOf" srcId="{D3C4CF93-4C4D-47D6-B4DA-3F9BA40A14F7}" destId="{EC9F83A3-DB51-458F-B7D6-B7FE77498952}" srcOrd="4" destOrd="0" presId="urn:microsoft.com/office/officeart/2005/8/layout/h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0C0946-6DAE-4E71-ABAD-00900987F63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E94502D-A1CE-4087-977A-FDAFE4BF50EA}">
      <dgm:prSet phldrT="[Text]"/>
      <dgm:spPr>
        <a:solidFill>
          <a:srgbClr val="7030A0"/>
        </a:solidFill>
      </dgm:spPr>
      <dgm:t>
        <a:bodyPr/>
        <a:lstStyle/>
        <a:p>
          <a:r>
            <a:rPr lang="vi-VN" b="1">
              <a:latin typeface="#9Slide03 SFU Futura_03" panose="00000400000000000000" pitchFamily="2" charset="0"/>
            </a:rPr>
            <a:t>THƯƠNG MẠI</a:t>
          </a:r>
          <a:endParaRPr lang="en-US" b="1">
            <a:latin typeface="#9Slide03 SFU Futura_03" panose="00000400000000000000" pitchFamily="2" charset="0"/>
          </a:endParaRPr>
        </a:p>
      </dgm:t>
    </dgm:pt>
    <dgm:pt modelId="{F55E463E-C315-4A92-8341-BBDC09A6DEC5}" cxnId="{6EA4EF57-BE74-4E0F-8FF4-E1D3200F33A0}" type="parTrans">
      <dgm:prSet/>
      <dgm:spPr/>
      <dgm:t>
        <a:bodyPr/>
        <a:lstStyle/>
        <a:p>
          <a:endParaRPr lang="en-US"/>
        </a:p>
      </dgm:t>
    </dgm:pt>
    <dgm:pt modelId="{64036A4E-D3B6-4BB3-94DA-A811B51ADAF6}" cxnId="{6EA4EF57-BE74-4E0F-8FF4-E1D3200F33A0}" type="sibTrans">
      <dgm:prSet/>
      <dgm:spPr/>
      <dgm:t>
        <a:bodyPr/>
        <a:lstStyle/>
        <a:p>
          <a:endParaRPr lang="en-US"/>
        </a:p>
      </dgm:t>
    </dgm:pt>
    <dgm:pt modelId="{889CC350-6CAB-413C-8141-B11B4667AACE}">
      <dgm:prSet phldrT="[Text]"/>
      <dgm:spPr>
        <a:solidFill>
          <a:srgbClr val="0070C0"/>
        </a:solidFill>
      </dgm:spPr>
      <dgm:t>
        <a:bodyPr/>
        <a:lstStyle/>
        <a:p>
          <a:r>
            <a:rPr lang="vi-VN" b="1">
              <a:latin typeface="#9Slide03 SFU Futura_03" panose="00000400000000000000" pitchFamily="2" charset="0"/>
            </a:rPr>
            <a:t>TÀI CHÍNH</a:t>
          </a:r>
        </a:p>
        <a:p>
          <a:r>
            <a:rPr lang="vi-VN" b="1">
              <a:latin typeface="#9Slide03 SFU Futura_03" panose="00000400000000000000" pitchFamily="2" charset="0"/>
            </a:rPr>
            <a:t>NGÂN HÀNG</a:t>
          </a:r>
          <a:endParaRPr lang="en-US" b="1">
            <a:latin typeface="#9Slide03 SFU Futura_03" panose="00000400000000000000" pitchFamily="2" charset="0"/>
          </a:endParaRPr>
        </a:p>
      </dgm:t>
    </dgm:pt>
    <dgm:pt modelId="{E5400ED7-8F89-4457-9F00-E07A43C1F484}" cxnId="{1CDF96F9-E547-46AB-AC9A-08E8DCD8DE24}" type="parTrans">
      <dgm:prSet/>
      <dgm:spPr/>
      <dgm:t>
        <a:bodyPr/>
        <a:lstStyle/>
        <a:p>
          <a:endParaRPr lang="en-US"/>
        </a:p>
      </dgm:t>
    </dgm:pt>
    <dgm:pt modelId="{012647A8-823C-4ADA-8FDB-149AC638018C}" cxnId="{1CDF96F9-E547-46AB-AC9A-08E8DCD8DE24}" type="sibTrans">
      <dgm:prSet/>
      <dgm:spPr/>
      <dgm:t>
        <a:bodyPr/>
        <a:lstStyle/>
        <a:p>
          <a:endParaRPr lang="en-US"/>
        </a:p>
      </dgm:t>
    </dgm:pt>
    <dgm:pt modelId="{F53B59FC-44BB-476F-9DF5-E74E6AF334FC}">
      <dgm:prSet phldrT="[Text]"/>
      <dgm:spPr/>
      <dgm:t>
        <a:bodyPr/>
        <a:lstStyle/>
        <a:p>
          <a:r>
            <a:rPr lang="vi-VN"/>
            <a:t>-</a:t>
          </a:r>
          <a:endParaRPr lang="en-US"/>
        </a:p>
      </dgm:t>
    </dgm:pt>
    <dgm:pt modelId="{394E7843-BFEE-4DD4-891B-8EB3B0792F2B}" cxnId="{3797A8DA-ECDB-4F91-B5B5-1184D665953E}" type="parTrans">
      <dgm:prSet/>
      <dgm:spPr/>
      <dgm:t>
        <a:bodyPr/>
        <a:lstStyle/>
        <a:p>
          <a:endParaRPr lang="en-US"/>
        </a:p>
      </dgm:t>
    </dgm:pt>
    <dgm:pt modelId="{19A1B575-FE07-4648-B3EF-829FE7917660}" cxnId="{3797A8DA-ECDB-4F91-B5B5-1184D665953E}" type="sibTrans">
      <dgm:prSet/>
      <dgm:spPr/>
      <dgm:t>
        <a:bodyPr/>
        <a:lstStyle/>
        <a:p>
          <a:endParaRPr lang="en-US"/>
        </a:p>
      </dgm:t>
    </dgm:pt>
    <dgm:pt modelId="{D8DC79E6-2B6C-47EA-9E86-F09F881079F0}">
      <dgm:prSet phldrT="[Text]"/>
      <dgm:spPr/>
      <dgm:t>
        <a:bodyPr/>
        <a:lstStyle/>
        <a:p>
          <a:r>
            <a:rPr lang="vi-VN" b="1">
              <a:latin typeface="#9Slide03 SFU Futura_03" panose="00000400000000000000" pitchFamily="2" charset="0"/>
            </a:rPr>
            <a:t>GIAO THÔNG VẬN TẢI</a:t>
          </a:r>
          <a:endParaRPr lang="en-US" b="1">
            <a:latin typeface="#9Slide03 SFU Futura_03" panose="00000400000000000000" pitchFamily="2" charset="0"/>
          </a:endParaRPr>
        </a:p>
      </dgm:t>
    </dgm:pt>
    <dgm:pt modelId="{FDD57461-AF04-4B8B-8402-9A9C43E2779B}" cxnId="{B37859A5-6B31-4A38-AC14-414FA9CE59BA}" type="parTrans">
      <dgm:prSet/>
      <dgm:spPr/>
      <dgm:t>
        <a:bodyPr/>
        <a:lstStyle/>
        <a:p>
          <a:endParaRPr lang="en-US"/>
        </a:p>
      </dgm:t>
    </dgm:pt>
    <dgm:pt modelId="{69D43839-3C5E-48A5-93DB-92441DFC2F51}" cxnId="{B37859A5-6B31-4A38-AC14-414FA9CE59BA}" type="sibTrans">
      <dgm:prSet/>
      <dgm:spPr/>
      <dgm:t>
        <a:bodyPr/>
        <a:lstStyle/>
        <a:p>
          <a:endParaRPr lang="en-US"/>
        </a:p>
      </dgm:t>
    </dgm:pt>
    <dgm:pt modelId="{5D9B4744-8FB1-46AB-9104-86F78F672A76}" type="pres">
      <dgm:prSet presAssocID="{290C0946-6DAE-4E71-ABAD-00900987F638}" presName="rootnode" presStyleCnt="0">
        <dgm:presLayoutVars>
          <dgm:chMax/>
          <dgm:chPref/>
          <dgm:dir/>
          <dgm:animLvl val="lvl"/>
        </dgm:presLayoutVars>
      </dgm:prSet>
      <dgm:spPr/>
    </dgm:pt>
    <dgm:pt modelId="{5F8FC4C6-3FE2-4611-A371-E700B0FDA4F4}" type="pres">
      <dgm:prSet presAssocID="{4E94502D-A1CE-4087-977A-FDAFE4BF50EA}" presName="composite" presStyleCnt="0"/>
      <dgm:spPr/>
    </dgm:pt>
    <dgm:pt modelId="{CEDEBFBB-18AE-45ED-B30D-DAF7CEC4A6D6}" type="pres">
      <dgm:prSet presAssocID="{4E94502D-A1CE-4087-977A-FDAFE4BF50EA}" presName="bentUpArrow1" presStyleLbl="alignImgPlace1" presStyleIdx="0" presStyleCnt="2"/>
      <dgm:spPr>
        <a:solidFill>
          <a:srgbClr val="00B050"/>
        </a:solidFill>
      </dgm:spPr>
    </dgm:pt>
    <dgm:pt modelId="{28A03CCF-B1CE-4FE0-B9A3-35CCFD7055F3}" type="pres">
      <dgm:prSet presAssocID="{4E94502D-A1CE-4087-977A-FDAFE4BF50EA}" presName="ParentText" presStyleLbl="node1" presStyleIdx="0" presStyleCnt="3">
        <dgm:presLayoutVars>
          <dgm:chMax val="1"/>
          <dgm:chPref val="1"/>
          <dgm:bulletEnabled val="1"/>
        </dgm:presLayoutVars>
      </dgm:prSet>
      <dgm:spPr/>
    </dgm:pt>
    <dgm:pt modelId="{8FAE1ABB-8D75-4DE7-8C8D-81F657DBE57A}" type="pres">
      <dgm:prSet presAssocID="{4E94502D-A1CE-4087-977A-FDAFE4BF50EA}" presName="ChildText" presStyleLbl="revTx" presStyleIdx="0" presStyleCnt="2">
        <dgm:presLayoutVars>
          <dgm:chMax val="0"/>
          <dgm:chPref val="0"/>
          <dgm:bulletEnabled val="1"/>
        </dgm:presLayoutVars>
      </dgm:prSet>
      <dgm:spPr/>
    </dgm:pt>
    <dgm:pt modelId="{ACBFFC6E-5218-4B58-BD62-6B7AEB48DF5B}" type="pres">
      <dgm:prSet presAssocID="{64036A4E-D3B6-4BB3-94DA-A811B51ADAF6}" presName="sibTrans" presStyleCnt="0"/>
      <dgm:spPr/>
    </dgm:pt>
    <dgm:pt modelId="{C7942F73-6BC3-4C25-9511-A1320EEF4C04}" type="pres">
      <dgm:prSet presAssocID="{889CC350-6CAB-413C-8141-B11B4667AACE}" presName="composite" presStyleCnt="0"/>
      <dgm:spPr/>
    </dgm:pt>
    <dgm:pt modelId="{71388E1A-EF5D-4B66-A62D-CE3865BA97E1}" type="pres">
      <dgm:prSet presAssocID="{889CC350-6CAB-413C-8141-B11B4667AACE}" presName="bentUpArrow1" presStyleLbl="alignImgPlace1" presStyleIdx="1" presStyleCnt="2"/>
      <dgm:spPr>
        <a:solidFill>
          <a:srgbClr val="7030A0"/>
        </a:solidFill>
      </dgm:spPr>
    </dgm:pt>
    <dgm:pt modelId="{51CC7859-C542-4B8B-8035-FEDA8E66B9DF}" type="pres">
      <dgm:prSet presAssocID="{889CC350-6CAB-413C-8141-B11B4667AACE}" presName="ParentText" presStyleLbl="node1" presStyleIdx="1" presStyleCnt="3">
        <dgm:presLayoutVars>
          <dgm:chMax val="1"/>
          <dgm:chPref val="1"/>
          <dgm:bulletEnabled val="1"/>
        </dgm:presLayoutVars>
      </dgm:prSet>
      <dgm:spPr/>
    </dgm:pt>
    <dgm:pt modelId="{BB570C3F-D0E6-4216-A104-430AF648C631}" type="pres">
      <dgm:prSet presAssocID="{889CC350-6CAB-413C-8141-B11B4667AACE}" presName="ChildText" presStyleLbl="revTx" presStyleIdx="1" presStyleCnt="2">
        <dgm:presLayoutVars>
          <dgm:chMax val="0"/>
          <dgm:chPref val="0"/>
          <dgm:bulletEnabled val="1"/>
        </dgm:presLayoutVars>
      </dgm:prSet>
      <dgm:spPr/>
    </dgm:pt>
    <dgm:pt modelId="{9D50E770-F442-4A45-8E67-CDBCB28E41BA}" type="pres">
      <dgm:prSet presAssocID="{012647A8-823C-4ADA-8FDB-149AC638018C}" presName="sibTrans" presStyleCnt="0"/>
      <dgm:spPr/>
    </dgm:pt>
    <dgm:pt modelId="{714BB266-A923-4661-8AD8-972D87BAAAD8}" type="pres">
      <dgm:prSet presAssocID="{D8DC79E6-2B6C-47EA-9E86-F09F881079F0}" presName="composite" presStyleCnt="0"/>
      <dgm:spPr/>
    </dgm:pt>
    <dgm:pt modelId="{8F190570-CB4E-4E59-BFF1-E226EE7300A4}" type="pres">
      <dgm:prSet presAssocID="{D8DC79E6-2B6C-47EA-9E86-F09F881079F0}" presName="ParentText" presStyleLbl="node1" presStyleIdx="2" presStyleCnt="3">
        <dgm:presLayoutVars>
          <dgm:chMax val="1"/>
          <dgm:chPref val="1"/>
          <dgm:bulletEnabled val="1"/>
        </dgm:presLayoutVars>
      </dgm:prSet>
      <dgm:spPr/>
    </dgm:pt>
  </dgm:ptLst>
  <dgm:cxnLst>
    <dgm:cxn modelId="{87F86A2D-B9ED-4D8E-9680-743D58563EE1}" type="presOf" srcId="{290C0946-6DAE-4E71-ABAD-00900987F638}" destId="{5D9B4744-8FB1-46AB-9104-86F78F672A76}" srcOrd="0" destOrd="0" presId="urn:microsoft.com/office/officeart/2005/8/layout/StepDownProcess"/>
    <dgm:cxn modelId="{046B8534-D28D-49FA-BDF5-CF3A4952F443}" type="presOf" srcId="{889CC350-6CAB-413C-8141-B11B4667AACE}" destId="{51CC7859-C542-4B8B-8035-FEDA8E66B9DF}" srcOrd="0" destOrd="0" presId="urn:microsoft.com/office/officeart/2005/8/layout/StepDownProcess"/>
    <dgm:cxn modelId="{81015B69-E50D-414B-8D9D-9AB403E33F37}" type="presOf" srcId="{4E94502D-A1CE-4087-977A-FDAFE4BF50EA}" destId="{28A03CCF-B1CE-4FE0-B9A3-35CCFD7055F3}" srcOrd="0" destOrd="0" presId="urn:microsoft.com/office/officeart/2005/8/layout/StepDownProcess"/>
    <dgm:cxn modelId="{3AB2ED4D-0A9F-40AB-ACC8-9DE50DC2BE4E}" type="presOf" srcId="{F53B59FC-44BB-476F-9DF5-E74E6AF334FC}" destId="{BB570C3F-D0E6-4216-A104-430AF648C631}" srcOrd="0" destOrd="0" presId="urn:microsoft.com/office/officeart/2005/8/layout/StepDownProcess"/>
    <dgm:cxn modelId="{D4B9606E-1622-4FD1-83AC-7785B494470C}" type="presOf" srcId="{D8DC79E6-2B6C-47EA-9E86-F09F881079F0}" destId="{8F190570-CB4E-4E59-BFF1-E226EE7300A4}" srcOrd="0" destOrd="0" presId="urn:microsoft.com/office/officeart/2005/8/layout/StepDownProcess"/>
    <dgm:cxn modelId="{6EA4EF57-BE74-4E0F-8FF4-E1D3200F33A0}" srcId="{290C0946-6DAE-4E71-ABAD-00900987F638}" destId="{4E94502D-A1CE-4087-977A-FDAFE4BF50EA}" srcOrd="0" destOrd="0" parTransId="{F55E463E-C315-4A92-8341-BBDC09A6DEC5}" sibTransId="{64036A4E-D3B6-4BB3-94DA-A811B51ADAF6}"/>
    <dgm:cxn modelId="{B37859A5-6B31-4A38-AC14-414FA9CE59BA}" srcId="{290C0946-6DAE-4E71-ABAD-00900987F638}" destId="{D8DC79E6-2B6C-47EA-9E86-F09F881079F0}" srcOrd="2" destOrd="0" parTransId="{FDD57461-AF04-4B8B-8402-9A9C43E2779B}" sibTransId="{69D43839-3C5E-48A5-93DB-92441DFC2F51}"/>
    <dgm:cxn modelId="{3797A8DA-ECDB-4F91-B5B5-1184D665953E}" srcId="{889CC350-6CAB-413C-8141-B11B4667AACE}" destId="{F53B59FC-44BB-476F-9DF5-E74E6AF334FC}" srcOrd="0" destOrd="0" parTransId="{394E7843-BFEE-4DD4-891B-8EB3B0792F2B}" sibTransId="{19A1B575-FE07-4648-B3EF-829FE7917660}"/>
    <dgm:cxn modelId="{1CDF96F9-E547-46AB-AC9A-08E8DCD8DE24}" srcId="{290C0946-6DAE-4E71-ABAD-00900987F638}" destId="{889CC350-6CAB-413C-8141-B11B4667AACE}" srcOrd="1" destOrd="0" parTransId="{E5400ED7-8F89-4457-9F00-E07A43C1F484}" sibTransId="{012647A8-823C-4ADA-8FDB-149AC638018C}"/>
    <dgm:cxn modelId="{1CE1F624-CD11-43EF-B437-DA6CEE1E151C}" type="presParOf" srcId="{5D9B4744-8FB1-46AB-9104-86F78F672A76}" destId="{5F8FC4C6-3FE2-4611-A371-E700B0FDA4F4}" srcOrd="0" destOrd="0" presId="urn:microsoft.com/office/officeart/2005/8/layout/StepDownProcess"/>
    <dgm:cxn modelId="{89681570-859C-41FB-89A5-38417FEB8643}" type="presParOf" srcId="{5F8FC4C6-3FE2-4611-A371-E700B0FDA4F4}" destId="{CEDEBFBB-18AE-45ED-B30D-DAF7CEC4A6D6}" srcOrd="0" destOrd="0" presId="urn:microsoft.com/office/officeart/2005/8/layout/StepDownProcess"/>
    <dgm:cxn modelId="{0CE9C8AD-0879-4227-9E7F-5D6052EB976F}" type="presParOf" srcId="{5F8FC4C6-3FE2-4611-A371-E700B0FDA4F4}" destId="{28A03CCF-B1CE-4FE0-B9A3-35CCFD7055F3}" srcOrd="1" destOrd="0" presId="urn:microsoft.com/office/officeart/2005/8/layout/StepDownProcess"/>
    <dgm:cxn modelId="{30D49E84-96B0-466C-AE5A-7C09476016F6}" type="presParOf" srcId="{5F8FC4C6-3FE2-4611-A371-E700B0FDA4F4}" destId="{8FAE1ABB-8D75-4DE7-8C8D-81F657DBE57A}" srcOrd="2" destOrd="0" presId="urn:microsoft.com/office/officeart/2005/8/layout/StepDownProcess"/>
    <dgm:cxn modelId="{AF02D632-535A-4FCD-A9E9-DE7634F8ED03}" type="presParOf" srcId="{5D9B4744-8FB1-46AB-9104-86F78F672A76}" destId="{ACBFFC6E-5218-4B58-BD62-6B7AEB48DF5B}" srcOrd="1" destOrd="0" presId="urn:microsoft.com/office/officeart/2005/8/layout/StepDownProcess"/>
    <dgm:cxn modelId="{920C0A10-DF99-4CB7-9F64-2BDA4E76A694}" type="presParOf" srcId="{5D9B4744-8FB1-46AB-9104-86F78F672A76}" destId="{C7942F73-6BC3-4C25-9511-A1320EEF4C04}" srcOrd="2" destOrd="0" presId="urn:microsoft.com/office/officeart/2005/8/layout/StepDownProcess"/>
    <dgm:cxn modelId="{2AA721FC-F60B-4258-8C7F-67014D659F26}" type="presParOf" srcId="{C7942F73-6BC3-4C25-9511-A1320EEF4C04}" destId="{71388E1A-EF5D-4B66-A62D-CE3865BA97E1}" srcOrd="0" destOrd="0" presId="urn:microsoft.com/office/officeart/2005/8/layout/StepDownProcess"/>
    <dgm:cxn modelId="{37CDBED0-0583-4D19-9C21-2DDE582CA292}" type="presParOf" srcId="{C7942F73-6BC3-4C25-9511-A1320EEF4C04}" destId="{51CC7859-C542-4B8B-8035-FEDA8E66B9DF}" srcOrd="1" destOrd="0" presId="urn:microsoft.com/office/officeart/2005/8/layout/StepDownProcess"/>
    <dgm:cxn modelId="{A361B5C5-A449-40ED-AB6E-9B957F956A10}" type="presParOf" srcId="{C7942F73-6BC3-4C25-9511-A1320EEF4C04}" destId="{BB570C3F-D0E6-4216-A104-430AF648C631}" srcOrd="2" destOrd="0" presId="urn:microsoft.com/office/officeart/2005/8/layout/StepDownProcess"/>
    <dgm:cxn modelId="{B0919217-5DE7-4184-B7A1-22120DA60F5D}" type="presParOf" srcId="{5D9B4744-8FB1-46AB-9104-86F78F672A76}" destId="{9D50E770-F442-4A45-8E67-CDBCB28E41BA}" srcOrd="3" destOrd="0" presId="urn:microsoft.com/office/officeart/2005/8/layout/StepDownProcess"/>
    <dgm:cxn modelId="{4C2D2060-A3E4-4117-9589-396F9E9B989C}" type="presParOf" srcId="{5D9B4744-8FB1-46AB-9104-86F78F672A76}" destId="{714BB266-A923-4661-8AD8-972D87BAAAD8}" srcOrd="4" destOrd="0" presId="urn:microsoft.com/office/officeart/2005/8/layout/StepDownProcess"/>
    <dgm:cxn modelId="{BEB58416-69F1-4B7A-A496-B783E8ABC962}" type="presParOf" srcId="{714BB266-A923-4661-8AD8-972D87BAAAD8}" destId="{8F190570-CB4E-4E59-BFF1-E226EE7300A4}" srcOrd="0" destOrd="0" presId="urn:microsoft.com/office/officeart/2005/8/layout/StepDownProces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0C0946-6DAE-4E71-ABAD-00900987F63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E94502D-A1CE-4087-977A-FDAFE4BF50EA}">
      <dgm:prSet phldrT="[Text]" custT="1"/>
      <dgm:spPr>
        <a:solidFill>
          <a:srgbClr val="00B050"/>
        </a:solidFill>
      </dgm:spPr>
      <dgm:t>
        <a:bodyPr/>
        <a:lstStyle/>
        <a:p>
          <a:r>
            <a:rPr lang="vi-VN" sz="2000" b="1">
              <a:latin typeface="#9Slide03 SFU Futura_03" panose="00000400000000000000" pitchFamily="2" charset="0"/>
            </a:rPr>
            <a:t>DỊCH VỤ LOGISTICS</a:t>
          </a:r>
          <a:endParaRPr lang="en-US" sz="2000" b="1">
            <a:latin typeface="#9Slide03 SFU Futura_03" panose="00000400000000000000" pitchFamily="2" charset="0"/>
          </a:endParaRPr>
        </a:p>
      </dgm:t>
    </dgm:pt>
    <dgm:pt modelId="{F55E463E-C315-4A92-8341-BBDC09A6DEC5}" cxnId="{6EA4EF57-BE74-4E0F-8FF4-E1D3200F33A0}" type="parTrans">
      <dgm:prSet/>
      <dgm:spPr/>
      <dgm:t>
        <a:bodyPr/>
        <a:lstStyle/>
        <a:p>
          <a:endParaRPr lang="en-US"/>
        </a:p>
      </dgm:t>
    </dgm:pt>
    <dgm:pt modelId="{64036A4E-D3B6-4BB3-94DA-A811B51ADAF6}" cxnId="{6EA4EF57-BE74-4E0F-8FF4-E1D3200F33A0}" type="sibTrans">
      <dgm:prSet/>
      <dgm:spPr/>
      <dgm:t>
        <a:bodyPr/>
        <a:lstStyle/>
        <a:p>
          <a:endParaRPr lang="en-US"/>
        </a:p>
      </dgm:t>
    </dgm:pt>
    <dgm:pt modelId="{1D97F13B-47FA-4427-BC3B-EB080F321D58}">
      <dgm:prSet phldrT="[Text]"/>
      <dgm:spPr/>
      <dgm:t>
        <a:bodyPr/>
        <a:lstStyle/>
        <a:p>
          <a:endParaRPr lang="en-US"/>
        </a:p>
      </dgm:t>
    </dgm:pt>
    <dgm:pt modelId="{B3B6AD2D-C17D-4859-916D-97D196A78A87}" cxnId="{DFD52687-8A7D-4F34-9942-3CA1D04CF081}" type="parTrans">
      <dgm:prSet/>
      <dgm:spPr/>
      <dgm:t>
        <a:bodyPr/>
        <a:lstStyle/>
        <a:p>
          <a:endParaRPr lang="en-US"/>
        </a:p>
      </dgm:t>
    </dgm:pt>
    <dgm:pt modelId="{A8719B02-A5D4-49A8-B9A8-D4060A55B3FA}" cxnId="{DFD52687-8A7D-4F34-9942-3CA1D04CF081}" type="sibTrans">
      <dgm:prSet/>
      <dgm:spPr/>
      <dgm:t>
        <a:bodyPr/>
        <a:lstStyle/>
        <a:p>
          <a:endParaRPr lang="en-US"/>
        </a:p>
      </dgm:t>
    </dgm:pt>
    <dgm:pt modelId="{889CC350-6CAB-413C-8141-B11B4667AACE}">
      <dgm:prSet phldrT="[Text]" custT="1"/>
      <dgm:spPr>
        <a:solidFill>
          <a:schemeClr val="accent2">
            <a:lumMod val="75000"/>
          </a:schemeClr>
        </a:solidFill>
      </dgm:spPr>
      <dgm:t>
        <a:bodyPr/>
        <a:lstStyle/>
        <a:p>
          <a:r>
            <a:rPr lang="vi-VN" sz="2000" b="1">
              <a:latin typeface="#9Slide03 SFU Futura_03" panose="00000400000000000000" pitchFamily="2" charset="0"/>
            </a:rPr>
            <a:t>DU LỊCH</a:t>
          </a:r>
          <a:endParaRPr lang="en-US" sz="2000" b="1">
            <a:latin typeface="#9Slide03 SFU Futura_03" panose="00000400000000000000" pitchFamily="2" charset="0"/>
          </a:endParaRPr>
        </a:p>
      </dgm:t>
    </dgm:pt>
    <dgm:pt modelId="{E5400ED7-8F89-4457-9F00-E07A43C1F484}" cxnId="{1CDF96F9-E547-46AB-AC9A-08E8DCD8DE24}" type="parTrans">
      <dgm:prSet/>
      <dgm:spPr/>
      <dgm:t>
        <a:bodyPr/>
        <a:lstStyle/>
        <a:p>
          <a:endParaRPr lang="en-US"/>
        </a:p>
      </dgm:t>
    </dgm:pt>
    <dgm:pt modelId="{012647A8-823C-4ADA-8FDB-149AC638018C}" cxnId="{1CDF96F9-E547-46AB-AC9A-08E8DCD8DE24}" type="sibTrans">
      <dgm:prSet/>
      <dgm:spPr/>
      <dgm:t>
        <a:bodyPr/>
        <a:lstStyle/>
        <a:p>
          <a:endParaRPr lang="en-US"/>
        </a:p>
      </dgm:t>
    </dgm:pt>
    <dgm:pt modelId="{F53B59FC-44BB-476F-9DF5-E74E6AF334FC}">
      <dgm:prSet phldrT="[Text]"/>
      <dgm:spPr/>
      <dgm:t>
        <a:bodyPr/>
        <a:lstStyle/>
        <a:p>
          <a:endParaRPr lang="en-US"/>
        </a:p>
      </dgm:t>
    </dgm:pt>
    <dgm:pt modelId="{394E7843-BFEE-4DD4-891B-8EB3B0792F2B}" cxnId="{3797A8DA-ECDB-4F91-B5B5-1184D665953E}" type="parTrans">
      <dgm:prSet/>
      <dgm:spPr/>
      <dgm:t>
        <a:bodyPr/>
        <a:lstStyle/>
        <a:p>
          <a:endParaRPr lang="en-US"/>
        </a:p>
      </dgm:t>
    </dgm:pt>
    <dgm:pt modelId="{19A1B575-FE07-4648-B3EF-829FE7917660}" cxnId="{3797A8DA-ECDB-4F91-B5B5-1184D665953E}" type="sibTrans">
      <dgm:prSet/>
      <dgm:spPr/>
      <dgm:t>
        <a:bodyPr/>
        <a:lstStyle/>
        <a:p>
          <a:endParaRPr lang="en-US"/>
        </a:p>
      </dgm:t>
    </dgm:pt>
    <dgm:pt modelId="{5D9B4744-8FB1-46AB-9104-86F78F672A76}" type="pres">
      <dgm:prSet presAssocID="{290C0946-6DAE-4E71-ABAD-00900987F638}" presName="rootnode" presStyleCnt="0">
        <dgm:presLayoutVars>
          <dgm:chMax/>
          <dgm:chPref/>
          <dgm:dir/>
          <dgm:animLvl val="lvl"/>
        </dgm:presLayoutVars>
      </dgm:prSet>
      <dgm:spPr/>
    </dgm:pt>
    <dgm:pt modelId="{5F8FC4C6-3FE2-4611-A371-E700B0FDA4F4}" type="pres">
      <dgm:prSet presAssocID="{4E94502D-A1CE-4087-977A-FDAFE4BF50EA}" presName="composite" presStyleCnt="0"/>
      <dgm:spPr/>
    </dgm:pt>
    <dgm:pt modelId="{CEDEBFBB-18AE-45ED-B30D-DAF7CEC4A6D6}" type="pres">
      <dgm:prSet presAssocID="{4E94502D-A1CE-4087-977A-FDAFE4BF50EA}" presName="bentUpArrow1" presStyleLbl="alignImgPlace1" presStyleIdx="0" presStyleCnt="1"/>
      <dgm:spPr>
        <a:solidFill>
          <a:srgbClr val="FFC000"/>
        </a:solidFill>
      </dgm:spPr>
    </dgm:pt>
    <dgm:pt modelId="{28A03CCF-B1CE-4FE0-B9A3-35CCFD7055F3}" type="pres">
      <dgm:prSet presAssocID="{4E94502D-A1CE-4087-977A-FDAFE4BF50EA}" presName="ParentText" presStyleLbl="node1" presStyleIdx="0" presStyleCnt="2">
        <dgm:presLayoutVars>
          <dgm:chMax val="1"/>
          <dgm:chPref val="1"/>
          <dgm:bulletEnabled val="1"/>
        </dgm:presLayoutVars>
      </dgm:prSet>
      <dgm:spPr/>
    </dgm:pt>
    <dgm:pt modelId="{8FAE1ABB-8D75-4DE7-8C8D-81F657DBE57A}" type="pres">
      <dgm:prSet presAssocID="{4E94502D-A1CE-4087-977A-FDAFE4BF50EA}" presName="ChildText" presStyleLbl="revTx" presStyleIdx="0" presStyleCnt="2">
        <dgm:presLayoutVars>
          <dgm:chMax val="0"/>
          <dgm:chPref val="0"/>
          <dgm:bulletEnabled val="1"/>
        </dgm:presLayoutVars>
      </dgm:prSet>
      <dgm:spPr/>
    </dgm:pt>
    <dgm:pt modelId="{ACBFFC6E-5218-4B58-BD62-6B7AEB48DF5B}" type="pres">
      <dgm:prSet presAssocID="{64036A4E-D3B6-4BB3-94DA-A811B51ADAF6}" presName="sibTrans" presStyleCnt="0"/>
      <dgm:spPr/>
    </dgm:pt>
    <dgm:pt modelId="{C7942F73-6BC3-4C25-9511-A1320EEF4C04}" type="pres">
      <dgm:prSet presAssocID="{889CC350-6CAB-413C-8141-B11B4667AACE}" presName="composite" presStyleCnt="0"/>
      <dgm:spPr/>
    </dgm:pt>
    <dgm:pt modelId="{51CC7859-C542-4B8B-8035-FEDA8E66B9DF}" type="pres">
      <dgm:prSet presAssocID="{889CC350-6CAB-413C-8141-B11B4667AACE}" presName="ParentText" presStyleLbl="node1" presStyleIdx="1" presStyleCnt="2">
        <dgm:presLayoutVars>
          <dgm:chMax val="1"/>
          <dgm:chPref val="1"/>
          <dgm:bulletEnabled val="1"/>
        </dgm:presLayoutVars>
      </dgm:prSet>
      <dgm:spPr/>
    </dgm:pt>
    <dgm:pt modelId="{63120DA7-4AAA-4956-A959-7E9FCB04086E}" type="pres">
      <dgm:prSet presAssocID="{889CC350-6CAB-413C-8141-B11B4667AACE}" presName="FinalChildText" presStyleLbl="revTx" presStyleIdx="1" presStyleCnt="2">
        <dgm:presLayoutVars>
          <dgm:chMax val="0"/>
          <dgm:chPref val="0"/>
          <dgm:bulletEnabled val="1"/>
        </dgm:presLayoutVars>
      </dgm:prSet>
      <dgm:spPr/>
    </dgm:pt>
  </dgm:ptLst>
  <dgm:cxnLst>
    <dgm:cxn modelId="{EBE9E528-D095-438D-8979-81A666007B94}" type="presOf" srcId="{1D97F13B-47FA-4427-BC3B-EB080F321D58}" destId="{8FAE1ABB-8D75-4DE7-8C8D-81F657DBE57A}" srcOrd="0" destOrd="0" presId="urn:microsoft.com/office/officeart/2005/8/layout/StepDownProcess"/>
    <dgm:cxn modelId="{87F86A2D-B9ED-4D8E-9680-743D58563EE1}" type="presOf" srcId="{290C0946-6DAE-4E71-ABAD-00900987F638}" destId="{5D9B4744-8FB1-46AB-9104-86F78F672A76}" srcOrd="0" destOrd="0" presId="urn:microsoft.com/office/officeart/2005/8/layout/StepDownProcess"/>
    <dgm:cxn modelId="{046B8534-D28D-49FA-BDF5-CF3A4952F443}" type="presOf" srcId="{889CC350-6CAB-413C-8141-B11B4667AACE}" destId="{51CC7859-C542-4B8B-8035-FEDA8E66B9DF}" srcOrd="0" destOrd="0" presId="urn:microsoft.com/office/officeart/2005/8/layout/StepDownProcess"/>
    <dgm:cxn modelId="{81015B69-E50D-414B-8D9D-9AB403E33F37}" type="presOf" srcId="{4E94502D-A1CE-4087-977A-FDAFE4BF50EA}" destId="{28A03CCF-B1CE-4FE0-B9A3-35CCFD7055F3}" srcOrd="0" destOrd="0" presId="urn:microsoft.com/office/officeart/2005/8/layout/StepDownProcess"/>
    <dgm:cxn modelId="{6EA4EF57-BE74-4E0F-8FF4-E1D3200F33A0}" srcId="{290C0946-6DAE-4E71-ABAD-00900987F638}" destId="{4E94502D-A1CE-4087-977A-FDAFE4BF50EA}" srcOrd="0" destOrd="0" parTransId="{F55E463E-C315-4A92-8341-BBDC09A6DEC5}" sibTransId="{64036A4E-D3B6-4BB3-94DA-A811B51ADAF6}"/>
    <dgm:cxn modelId="{D270157C-2059-47F5-8A8C-4CC45B675EA6}" type="presOf" srcId="{F53B59FC-44BB-476F-9DF5-E74E6AF334FC}" destId="{63120DA7-4AAA-4956-A959-7E9FCB04086E}" srcOrd="0" destOrd="0" presId="urn:microsoft.com/office/officeart/2005/8/layout/StepDownProcess"/>
    <dgm:cxn modelId="{DFD52687-8A7D-4F34-9942-3CA1D04CF081}" srcId="{4E94502D-A1CE-4087-977A-FDAFE4BF50EA}" destId="{1D97F13B-47FA-4427-BC3B-EB080F321D58}" srcOrd="0" destOrd="0" parTransId="{B3B6AD2D-C17D-4859-916D-97D196A78A87}" sibTransId="{A8719B02-A5D4-49A8-B9A8-D4060A55B3FA}"/>
    <dgm:cxn modelId="{3797A8DA-ECDB-4F91-B5B5-1184D665953E}" srcId="{889CC350-6CAB-413C-8141-B11B4667AACE}" destId="{F53B59FC-44BB-476F-9DF5-E74E6AF334FC}" srcOrd="0" destOrd="0" parTransId="{394E7843-BFEE-4DD4-891B-8EB3B0792F2B}" sibTransId="{19A1B575-FE07-4648-B3EF-829FE7917660}"/>
    <dgm:cxn modelId="{1CDF96F9-E547-46AB-AC9A-08E8DCD8DE24}" srcId="{290C0946-6DAE-4E71-ABAD-00900987F638}" destId="{889CC350-6CAB-413C-8141-B11B4667AACE}" srcOrd="1" destOrd="0" parTransId="{E5400ED7-8F89-4457-9F00-E07A43C1F484}" sibTransId="{012647A8-823C-4ADA-8FDB-149AC638018C}"/>
    <dgm:cxn modelId="{1CE1F624-CD11-43EF-B437-DA6CEE1E151C}" type="presParOf" srcId="{5D9B4744-8FB1-46AB-9104-86F78F672A76}" destId="{5F8FC4C6-3FE2-4611-A371-E700B0FDA4F4}" srcOrd="0" destOrd="0" presId="urn:microsoft.com/office/officeart/2005/8/layout/StepDownProcess"/>
    <dgm:cxn modelId="{89681570-859C-41FB-89A5-38417FEB8643}" type="presParOf" srcId="{5F8FC4C6-3FE2-4611-A371-E700B0FDA4F4}" destId="{CEDEBFBB-18AE-45ED-B30D-DAF7CEC4A6D6}" srcOrd="0" destOrd="0" presId="urn:microsoft.com/office/officeart/2005/8/layout/StepDownProcess"/>
    <dgm:cxn modelId="{0CE9C8AD-0879-4227-9E7F-5D6052EB976F}" type="presParOf" srcId="{5F8FC4C6-3FE2-4611-A371-E700B0FDA4F4}" destId="{28A03CCF-B1CE-4FE0-B9A3-35CCFD7055F3}" srcOrd="1" destOrd="0" presId="urn:microsoft.com/office/officeart/2005/8/layout/StepDownProcess"/>
    <dgm:cxn modelId="{30D49E84-96B0-466C-AE5A-7C09476016F6}" type="presParOf" srcId="{5F8FC4C6-3FE2-4611-A371-E700B0FDA4F4}" destId="{8FAE1ABB-8D75-4DE7-8C8D-81F657DBE57A}" srcOrd="2" destOrd="0" presId="urn:microsoft.com/office/officeart/2005/8/layout/StepDownProcess"/>
    <dgm:cxn modelId="{AF02D632-535A-4FCD-A9E9-DE7634F8ED03}" type="presParOf" srcId="{5D9B4744-8FB1-46AB-9104-86F78F672A76}" destId="{ACBFFC6E-5218-4B58-BD62-6B7AEB48DF5B}" srcOrd="1" destOrd="0" presId="urn:microsoft.com/office/officeart/2005/8/layout/StepDownProcess"/>
    <dgm:cxn modelId="{920C0A10-DF99-4CB7-9F64-2BDA4E76A694}" type="presParOf" srcId="{5D9B4744-8FB1-46AB-9104-86F78F672A76}" destId="{C7942F73-6BC3-4C25-9511-A1320EEF4C04}" srcOrd="2" destOrd="0" presId="urn:microsoft.com/office/officeart/2005/8/layout/StepDownProcess"/>
    <dgm:cxn modelId="{37CDBED0-0583-4D19-9C21-2DDE582CA292}" type="presParOf" srcId="{C7942F73-6BC3-4C25-9511-A1320EEF4C04}" destId="{51CC7859-C542-4B8B-8035-FEDA8E66B9DF}" srcOrd="0" destOrd="0" presId="urn:microsoft.com/office/officeart/2005/8/layout/StepDownProcess"/>
    <dgm:cxn modelId="{16D5D04F-6FFF-4E0E-8BE6-4A8C63D7D28E}" type="presParOf" srcId="{C7942F73-6BC3-4C25-9511-A1320EEF4C04}" destId="{63120DA7-4AAA-4956-A959-7E9FCB04086E}" srcOrd="1"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0C0946-6DAE-4E71-ABAD-00900987F63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E94502D-A1CE-4087-977A-FDAFE4BF50EA}">
      <dgm:prSet phldrT="[Text]"/>
      <dgm:spPr>
        <a:solidFill>
          <a:srgbClr val="7030A0"/>
        </a:solidFill>
      </dgm:spPr>
      <dgm:t>
        <a:bodyPr/>
        <a:lstStyle/>
        <a:p>
          <a:r>
            <a:rPr lang="vi-VN" b="1">
              <a:latin typeface="#9Slide03 SFU Futura_03" panose="00000400000000000000" pitchFamily="2" charset="0"/>
            </a:rPr>
            <a:t>THƯƠNG MẠI</a:t>
          </a:r>
          <a:endParaRPr lang="en-US" b="1">
            <a:latin typeface="#9Slide03 SFU Futura_03" panose="00000400000000000000" pitchFamily="2" charset="0"/>
          </a:endParaRPr>
        </a:p>
      </dgm:t>
    </dgm:pt>
    <dgm:pt modelId="{F55E463E-C315-4A92-8341-BBDC09A6DEC5}" cxnId="{6EA4EF57-BE74-4E0F-8FF4-E1D3200F33A0}" type="parTrans">
      <dgm:prSet/>
      <dgm:spPr/>
      <dgm:t>
        <a:bodyPr/>
        <a:lstStyle/>
        <a:p>
          <a:endParaRPr lang="en-US"/>
        </a:p>
      </dgm:t>
    </dgm:pt>
    <dgm:pt modelId="{64036A4E-D3B6-4BB3-94DA-A811B51ADAF6}" cxnId="{6EA4EF57-BE74-4E0F-8FF4-E1D3200F33A0}" type="sibTrans">
      <dgm:prSet/>
      <dgm:spPr/>
      <dgm:t>
        <a:bodyPr/>
        <a:lstStyle/>
        <a:p>
          <a:endParaRPr lang="en-US"/>
        </a:p>
      </dgm:t>
    </dgm:pt>
    <dgm:pt modelId="{889CC350-6CAB-413C-8141-B11B4667AACE}">
      <dgm:prSet phldrT="[Text]"/>
      <dgm:spPr>
        <a:solidFill>
          <a:srgbClr val="0070C0"/>
        </a:solidFill>
      </dgm:spPr>
      <dgm:t>
        <a:bodyPr/>
        <a:lstStyle/>
        <a:p>
          <a:r>
            <a:rPr lang="vi-VN" b="1">
              <a:latin typeface="#9Slide03 SFU Futura_03" panose="00000400000000000000" pitchFamily="2" charset="0"/>
            </a:rPr>
            <a:t>TÀI CHÍNH</a:t>
          </a:r>
        </a:p>
        <a:p>
          <a:r>
            <a:rPr lang="vi-VN" b="1">
              <a:latin typeface="#9Slide03 SFU Futura_03" panose="00000400000000000000" pitchFamily="2" charset="0"/>
            </a:rPr>
            <a:t>NGÂN HÀNG</a:t>
          </a:r>
          <a:endParaRPr lang="en-US" b="1">
            <a:latin typeface="#9Slide03 SFU Futura_03" panose="00000400000000000000" pitchFamily="2" charset="0"/>
          </a:endParaRPr>
        </a:p>
      </dgm:t>
    </dgm:pt>
    <dgm:pt modelId="{E5400ED7-8F89-4457-9F00-E07A43C1F484}" cxnId="{1CDF96F9-E547-46AB-AC9A-08E8DCD8DE24}" type="parTrans">
      <dgm:prSet/>
      <dgm:spPr/>
      <dgm:t>
        <a:bodyPr/>
        <a:lstStyle/>
        <a:p>
          <a:endParaRPr lang="en-US"/>
        </a:p>
      </dgm:t>
    </dgm:pt>
    <dgm:pt modelId="{012647A8-823C-4ADA-8FDB-149AC638018C}" cxnId="{1CDF96F9-E547-46AB-AC9A-08E8DCD8DE24}" type="sibTrans">
      <dgm:prSet/>
      <dgm:spPr/>
      <dgm:t>
        <a:bodyPr/>
        <a:lstStyle/>
        <a:p>
          <a:endParaRPr lang="en-US"/>
        </a:p>
      </dgm:t>
    </dgm:pt>
    <dgm:pt modelId="{F53B59FC-44BB-476F-9DF5-E74E6AF334FC}">
      <dgm:prSet phldrT="[Text]"/>
      <dgm:spPr/>
      <dgm:t>
        <a:bodyPr/>
        <a:lstStyle/>
        <a:p>
          <a:r>
            <a:rPr lang="vi-VN"/>
            <a:t>-</a:t>
          </a:r>
          <a:endParaRPr lang="en-US"/>
        </a:p>
      </dgm:t>
    </dgm:pt>
    <dgm:pt modelId="{394E7843-BFEE-4DD4-891B-8EB3B0792F2B}" cxnId="{3797A8DA-ECDB-4F91-B5B5-1184D665953E}" type="parTrans">
      <dgm:prSet/>
      <dgm:spPr/>
      <dgm:t>
        <a:bodyPr/>
        <a:lstStyle/>
        <a:p>
          <a:endParaRPr lang="en-US"/>
        </a:p>
      </dgm:t>
    </dgm:pt>
    <dgm:pt modelId="{19A1B575-FE07-4648-B3EF-829FE7917660}" cxnId="{3797A8DA-ECDB-4F91-B5B5-1184D665953E}" type="sibTrans">
      <dgm:prSet/>
      <dgm:spPr/>
      <dgm:t>
        <a:bodyPr/>
        <a:lstStyle/>
        <a:p>
          <a:endParaRPr lang="en-US"/>
        </a:p>
      </dgm:t>
    </dgm:pt>
    <dgm:pt modelId="{D8DC79E6-2B6C-47EA-9E86-F09F881079F0}">
      <dgm:prSet phldrT="[Text]"/>
      <dgm:spPr/>
      <dgm:t>
        <a:bodyPr/>
        <a:lstStyle/>
        <a:p>
          <a:r>
            <a:rPr lang="vi-VN" b="1">
              <a:latin typeface="#9Slide03 SFU Futura_03" panose="00000400000000000000" pitchFamily="2" charset="0"/>
            </a:rPr>
            <a:t>GIAO THÔNG VẬN TẢI</a:t>
          </a:r>
          <a:endParaRPr lang="en-US" b="1">
            <a:latin typeface="#9Slide03 SFU Futura_03" panose="00000400000000000000" pitchFamily="2" charset="0"/>
          </a:endParaRPr>
        </a:p>
      </dgm:t>
    </dgm:pt>
    <dgm:pt modelId="{FDD57461-AF04-4B8B-8402-9A9C43E2779B}" cxnId="{B37859A5-6B31-4A38-AC14-414FA9CE59BA}" type="parTrans">
      <dgm:prSet/>
      <dgm:spPr/>
      <dgm:t>
        <a:bodyPr/>
        <a:lstStyle/>
        <a:p>
          <a:endParaRPr lang="en-US"/>
        </a:p>
      </dgm:t>
    </dgm:pt>
    <dgm:pt modelId="{69D43839-3C5E-48A5-93DB-92441DFC2F51}" cxnId="{B37859A5-6B31-4A38-AC14-414FA9CE59BA}" type="sibTrans">
      <dgm:prSet/>
      <dgm:spPr/>
      <dgm:t>
        <a:bodyPr/>
        <a:lstStyle/>
        <a:p>
          <a:endParaRPr lang="en-US"/>
        </a:p>
      </dgm:t>
    </dgm:pt>
    <dgm:pt modelId="{5D9B4744-8FB1-46AB-9104-86F78F672A76}" type="pres">
      <dgm:prSet presAssocID="{290C0946-6DAE-4E71-ABAD-00900987F638}" presName="rootnode" presStyleCnt="0">
        <dgm:presLayoutVars>
          <dgm:chMax/>
          <dgm:chPref/>
          <dgm:dir/>
          <dgm:animLvl val="lvl"/>
        </dgm:presLayoutVars>
      </dgm:prSet>
      <dgm:spPr/>
    </dgm:pt>
    <dgm:pt modelId="{5F8FC4C6-3FE2-4611-A371-E700B0FDA4F4}" type="pres">
      <dgm:prSet presAssocID="{4E94502D-A1CE-4087-977A-FDAFE4BF50EA}" presName="composite" presStyleCnt="0"/>
      <dgm:spPr/>
    </dgm:pt>
    <dgm:pt modelId="{CEDEBFBB-18AE-45ED-B30D-DAF7CEC4A6D6}" type="pres">
      <dgm:prSet presAssocID="{4E94502D-A1CE-4087-977A-FDAFE4BF50EA}" presName="bentUpArrow1" presStyleLbl="alignImgPlace1" presStyleIdx="0" presStyleCnt="2"/>
      <dgm:spPr>
        <a:solidFill>
          <a:srgbClr val="00B050"/>
        </a:solidFill>
      </dgm:spPr>
    </dgm:pt>
    <dgm:pt modelId="{28A03CCF-B1CE-4FE0-B9A3-35CCFD7055F3}" type="pres">
      <dgm:prSet presAssocID="{4E94502D-A1CE-4087-977A-FDAFE4BF50EA}" presName="ParentText" presStyleLbl="node1" presStyleIdx="0" presStyleCnt="3">
        <dgm:presLayoutVars>
          <dgm:chMax val="1"/>
          <dgm:chPref val="1"/>
          <dgm:bulletEnabled val="1"/>
        </dgm:presLayoutVars>
      </dgm:prSet>
      <dgm:spPr/>
    </dgm:pt>
    <dgm:pt modelId="{8FAE1ABB-8D75-4DE7-8C8D-81F657DBE57A}" type="pres">
      <dgm:prSet presAssocID="{4E94502D-A1CE-4087-977A-FDAFE4BF50EA}" presName="ChildText" presStyleLbl="revTx" presStyleIdx="0" presStyleCnt="2">
        <dgm:presLayoutVars>
          <dgm:chMax val="0"/>
          <dgm:chPref val="0"/>
          <dgm:bulletEnabled val="1"/>
        </dgm:presLayoutVars>
      </dgm:prSet>
      <dgm:spPr/>
    </dgm:pt>
    <dgm:pt modelId="{ACBFFC6E-5218-4B58-BD62-6B7AEB48DF5B}" type="pres">
      <dgm:prSet presAssocID="{64036A4E-D3B6-4BB3-94DA-A811B51ADAF6}" presName="sibTrans" presStyleCnt="0"/>
      <dgm:spPr/>
    </dgm:pt>
    <dgm:pt modelId="{C7942F73-6BC3-4C25-9511-A1320EEF4C04}" type="pres">
      <dgm:prSet presAssocID="{889CC350-6CAB-413C-8141-B11B4667AACE}" presName="composite" presStyleCnt="0"/>
      <dgm:spPr/>
    </dgm:pt>
    <dgm:pt modelId="{71388E1A-EF5D-4B66-A62D-CE3865BA97E1}" type="pres">
      <dgm:prSet presAssocID="{889CC350-6CAB-413C-8141-B11B4667AACE}" presName="bentUpArrow1" presStyleLbl="alignImgPlace1" presStyleIdx="1" presStyleCnt="2"/>
      <dgm:spPr>
        <a:solidFill>
          <a:srgbClr val="7030A0"/>
        </a:solidFill>
      </dgm:spPr>
    </dgm:pt>
    <dgm:pt modelId="{51CC7859-C542-4B8B-8035-FEDA8E66B9DF}" type="pres">
      <dgm:prSet presAssocID="{889CC350-6CAB-413C-8141-B11B4667AACE}" presName="ParentText" presStyleLbl="node1" presStyleIdx="1" presStyleCnt="3">
        <dgm:presLayoutVars>
          <dgm:chMax val="1"/>
          <dgm:chPref val="1"/>
          <dgm:bulletEnabled val="1"/>
        </dgm:presLayoutVars>
      </dgm:prSet>
      <dgm:spPr/>
    </dgm:pt>
    <dgm:pt modelId="{BB570C3F-D0E6-4216-A104-430AF648C631}" type="pres">
      <dgm:prSet presAssocID="{889CC350-6CAB-413C-8141-B11B4667AACE}" presName="ChildText" presStyleLbl="revTx" presStyleIdx="1" presStyleCnt="2">
        <dgm:presLayoutVars>
          <dgm:chMax val="0"/>
          <dgm:chPref val="0"/>
          <dgm:bulletEnabled val="1"/>
        </dgm:presLayoutVars>
      </dgm:prSet>
      <dgm:spPr/>
    </dgm:pt>
    <dgm:pt modelId="{9D50E770-F442-4A45-8E67-CDBCB28E41BA}" type="pres">
      <dgm:prSet presAssocID="{012647A8-823C-4ADA-8FDB-149AC638018C}" presName="sibTrans" presStyleCnt="0"/>
      <dgm:spPr/>
    </dgm:pt>
    <dgm:pt modelId="{714BB266-A923-4661-8AD8-972D87BAAAD8}" type="pres">
      <dgm:prSet presAssocID="{D8DC79E6-2B6C-47EA-9E86-F09F881079F0}" presName="composite" presStyleCnt="0"/>
      <dgm:spPr/>
    </dgm:pt>
    <dgm:pt modelId="{8F190570-CB4E-4E59-BFF1-E226EE7300A4}" type="pres">
      <dgm:prSet presAssocID="{D8DC79E6-2B6C-47EA-9E86-F09F881079F0}" presName="ParentText" presStyleLbl="node1" presStyleIdx="2" presStyleCnt="3">
        <dgm:presLayoutVars>
          <dgm:chMax val="1"/>
          <dgm:chPref val="1"/>
          <dgm:bulletEnabled val="1"/>
        </dgm:presLayoutVars>
      </dgm:prSet>
      <dgm:spPr/>
    </dgm:pt>
  </dgm:ptLst>
  <dgm:cxnLst>
    <dgm:cxn modelId="{87F86A2D-B9ED-4D8E-9680-743D58563EE1}" type="presOf" srcId="{290C0946-6DAE-4E71-ABAD-00900987F638}" destId="{5D9B4744-8FB1-46AB-9104-86F78F672A76}" srcOrd="0" destOrd="0" presId="urn:microsoft.com/office/officeart/2005/8/layout/StepDownProcess"/>
    <dgm:cxn modelId="{046B8534-D28D-49FA-BDF5-CF3A4952F443}" type="presOf" srcId="{889CC350-6CAB-413C-8141-B11B4667AACE}" destId="{51CC7859-C542-4B8B-8035-FEDA8E66B9DF}" srcOrd="0" destOrd="0" presId="urn:microsoft.com/office/officeart/2005/8/layout/StepDownProcess"/>
    <dgm:cxn modelId="{81015B69-E50D-414B-8D9D-9AB403E33F37}" type="presOf" srcId="{4E94502D-A1CE-4087-977A-FDAFE4BF50EA}" destId="{28A03CCF-B1CE-4FE0-B9A3-35CCFD7055F3}" srcOrd="0" destOrd="0" presId="urn:microsoft.com/office/officeart/2005/8/layout/StepDownProcess"/>
    <dgm:cxn modelId="{3AB2ED4D-0A9F-40AB-ACC8-9DE50DC2BE4E}" type="presOf" srcId="{F53B59FC-44BB-476F-9DF5-E74E6AF334FC}" destId="{BB570C3F-D0E6-4216-A104-430AF648C631}" srcOrd="0" destOrd="0" presId="urn:microsoft.com/office/officeart/2005/8/layout/StepDownProcess"/>
    <dgm:cxn modelId="{D4B9606E-1622-4FD1-83AC-7785B494470C}" type="presOf" srcId="{D8DC79E6-2B6C-47EA-9E86-F09F881079F0}" destId="{8F190570-CB4E-4E59-BFF1-E226EE7300A4}" srcOrd="0" destOrd="0" presId="urn:microsoft.com/office/officeart/2005/8/layout/StepDownProcess"/>
    <dgm:cxn modelId="{6EA4EF57-BE74-4E0F-8FF4-E1D3200F33A0}" srcId="{290C0946-6DAE-4E71-ABAD-00900987F638}" destId="{4E94502D-A1CE-4087-977A-FDAFE4BF50EA}" srcOrd="0" destOrd="0" parTransId="{F55E463E-C315-4A92-8341-BBDC09A6DEC5}" sibTransId="{64036A4E-D3B6-4BB3-94DA-A811B51ADAF6}"/>
    <dgm:cxn modelId="{B37859A5-6B31-4A38-AC14-414FA9CE59BA}" srcId="{290C0946-6DAE-4E71-ABAD-00900987F638}" destId="{D8DC79E6-2B6C-47EA-9E86-F09F881079F0}" srcOrd="2" destOrd="0" parTransId="{FDD57461-AF04-4B8B-8402-9A9C43E2779B}" sibTransId="{69D43839-3C5E-48A5-93DB-92441DFC2F51}"/>
    <dgm:cxn modelId="{3797A8DA-ECDB-4F91-B5B5-1184D665953E}" srcId="{889CC350-6CAB-413C-8141-B11B4667AACE}" destId="{F53B59FC-44BB-476F-9DF5-E74E6AF334FC}" srcOrd="0" destOrd="0" parTransId="{394E7843-BFEE-4DD4-891B-8EB3B0792F2B}" sibTransId="{19A1B575-FE07-4648-B3EF-829FE7917660}"/>
    <dgm:cxn modelId="{1CDF96F9-E547-46AB-AC9A-08E8DCD8DE24}" srcId="{290C0946-6DAE-4E71-ABAD-00900987F638}" destId="{889CC350-6CAB-413C-8141-B11B4667AACE}" srcOrd="1" destOrd="0" parTransId="{E5400ED7-8F89-4457-9F00-E07A43C1F484}" sibTransId="{012647A8-823C-4ADA-8FDB-149AC638018C}"/>
    <dgm:cxn modelId="{1CE1F624-CD11-43EF-B437-DA6CEE1E151C}" type="presParOf" srcId="{5D9B4744-8FB1-46AB-9104-86F78F672A76}" destId="{5F8FC4C6-3FE2-4611-A371-E700B0FDA4F4}" srcOrd="0" destOrd="0" presId="urn:microsoft.com/office/officeart/2005/8/layout/StepDownProcess"/>
    <dgm:cxn modelId="{89681570-859C-41FB-89A5-38417FEB8643}" type="presParOf" srcId="{5F8FC4C6-3FE2-4611-A371-E700B0FDA4F4}" destId="{CEDEBFBB-18AE-45ED-B30D-DAF7CEC4A6D6}" srcOrd="0" destOrd="0" presId="urn:microsoft.com/office/officeart/2005/8/layout/StepDownProcess"/>
    <dgm:cxn modelId="{0CE9C8AD-0879-4227-9E7F-5D6052EB976F}" type="presParOf" srcId="{5F8FC4C6-3FE2-4611-A371-E700B0FDA4F4}" destId="{28A03CCF-B1CE-4FE0-B9A3-35CCFD7055F3}" srcOrd="1" destOrd="0" presId="urn:microsoft.com/office/officeart/2005/8/layout/StepDownProcess"/>
    <dgm:cxn modelId="{30D49E84-96B0-466C-AE5A-7C09476016F6}" type="presParOf" srcId="{5F8FC4C6-3FE2-4611-A371-E700B0FDA4F4}" destId="{8FAE1ABB-8D75-4DE7-8C8D-81F657DBE57A}" srcOrd="2" destOrd="0" presId="urn:microsoft.com/office/officeart/2005/8/layout/StepDownProcess"/>
    <dgm:cxn modelId="{AF02D632-535A-4FCD-A9E9-DE7634F8ED03}" type="presParOf" srcId="{5D9B4744-8FB1-46AB-9104-86F78F672A76}" destId="{ACBFFC6E-5218-4B58-BD62-6B7AEB48DF5B}" srcOrd="1" destOrd="0" presId="urn:microsoft.com/office/officeart/2005/8/layout/StepDownProcess"/>
    <dgm:cxn modelId="{920C0A10-DF99-4CB7-9F64-2BDA4E76A694}" type="presParOf" srcId="{5D9B4744-8FB1-46AB-9104-86F78F672A76}" destId="{C7942F73-6BC3-4C25-9511-A1320EEF4C04}" srcOrd="2" destOrd="0" presId="urn:microsoft.com/office/officeart/2005/8/layout/StepDownProcess"/>
    <dgm:cxn modelId="{2AA721FC-F60B-4258-8C7F-67014D659F26}" type="presParOf" srcId="{C7942F73-6BC3-4C25-9511-A1320EEF4C04}" destId="{71388E1A-EF5D-4B66-A62D-CE3865BA97E1}" srcOrd="0" destOrd="0" presId="urn:microsoft.com/office/officeart/2005/8/layout/StepDownProcess"/>
    <dgm:cxn modelId="{37CDBED0-0583-4D19-9C21-2DDE582CA292}" type="presParOf" srcId="{C7942F73-6BC3-4C25-9511-A1320EEF4C04}" destId="{51CC7859-C542-4B8B-8035-FEDA8E66B9DF}" srcOrd="1" destOrd="0" presId="urn:microsoft.com/office/officeart/2005/8/layout/StepDownProcess"/>
    <dgm:cxn modelId="{A361B5C5-A449-40ED-AB6E-9B957F956A10}" type="presParOf" srcId="{C7942F73-6BC3-4C25-9511-A1320EEF4C04}" destId="{BB570C3F-D0E6-4216-A104-430AF648C631}" srcOrd="2" destOrd="0" presId="urn:microsoft.com/office/officeart/2005/8/layout/StepDownProcess"/>
    <dgm:cxn modelId="{B0919217-5DE7-4184-B7A1-22120DA60F5D}" type="presParOf" srcId="{5D9B4744-8FB1-46AB-9104-86F78F672A76}" destId="{9D50E770-F442-4A45-8E67-CDBCB28E41BA}" srcOrd="3" destOrd="0" presId="urn:microsoft.com/office/officeart/2005/8/layout/StepDownProcess"/>
    <dgm:cxn modelId="{4C2D2060-A3E4-4117-9589-396F9E9B989C}" type="presParOf" srcId="{5D9B4744-8FB1-46AB-9104-86F78F672A76}" destId="{714BB266-A923-4661-8AD8-972D87BAAAD8}" srcOrd="4" destOrd="0" presId="urn:microsoft.com/office/officeart/2005/8/layout/StepDownProcess"/>
    <dgm:cxn modelId="{BEB58416-69F1-4B7A-A496-B783E8ABC962}" type="presParOf" srcId="{714BB266-A923-4661-8AD8-972D87BAAAD8}" destId="{8F190570-CB4E-4E59-BFF1-E226EE7300A4}" srcOrd="0" destOrd="0" presId="urn:microsoft.com/office/officeart/2005/8/layout/StepDownProces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0C0946-6DAE-4E71-ABAD-00900987F63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E94502D-A1CE-4087-977A-FDAFE4BF50EA}">
      <dgm:prSet phldrT="[Text]" custT="1"/>
      <dgm:spPr>
        <a:solidFill>
          <a:srgbClr val="00B050"/>
        </a:solidFill>
      </dgm:spPr>
      <dgm:t>
        <a:bodyPr/>
        <a:lstStyle/>
        <a:p>
          <a:r>
            <a:rPr lang="vi-VN" sz="2000" b="1">
              <a:latin typeface="#9Slide03 SFU Futura_03" panose="00000400000000000000" pitchFamily="2" charset="0"/>
            </a:rPr>
            <a:t>DỊCH VỤ LOGISTICS</a:t>
          </a:r>
          <a:endParaRPr lang="en-US" sz="2000" b="1">
            <a:latin typeface="#9Slide03 SFU Futura_03" panose="00000400000000000000" pitchFamily="2" charset="0"/>
          </a:endParaRPr>
        </a:p>
      </dgm:t>
    </dgm:pt>
    <dgm:pt modelId="{F55E463E-C315-4A92-8341-BBDC09A6DEC5}" cxnId="{6EA4EF57-BE74-4E0F-8FF4-E1D3200F33A0}" type="parTrans">
      <dgm:prSet/>
      <dgm:spPr/>
      <dgm:t>
        <a:bodyPr/>
        <a:lstStyle/>
        <a:p>
          <a:endParaRPr lang="en-US"/>
        </a:p>
      </dgm:t>
    </dgm:pt>
    <dgm:pt modelId="{64036A4E-D3B6-4BB3-94DA-A811B51ADAF6}" cxnId="{6EA4EF57-BE74-4E0F-8FF4-E1D3200F33A0}" type="sibTrans">
      <dgm:prSet/>
      <dgm:spPr/>
      <dgm:t>
        <a:bodyPr/>
        <a:lstStyle/>
        <a:p>
          <a:endParaRPr lang="en-US"/>
        </a:p>
      </dgm:t>
    </dgm:pt>
    <dgm:pt modelId="{1D97F13B-47FA-4427-BC3B-EB080F321D58}">
      <dgm:prSet phldrT="[Text]"/>
      <dgm:spPr/>
      <dgm:t>
        <a:bodyPr/>
        <a:lstStyle/>
        <a:p>
          <a:endParaRPr lang="en-US"/>
        </a:p>
      </dgm:t>
    </dgm:pt>
    <dgm:pt modelId="{B3B6AD2D-C17D-4859-916D-97D196A78A87}" cxnId="{DFD52687-8A7D-4F34-9942-3CA1D04CF081}" type="parTrans">
      <dgm:prSet/>
      <dgm:spPr/>
      <dgm:t>
        <a:bodyPr/>
        <a:lstStyle/>
        <a:p>
          <a:endParaRPr lang="en-US"/>
        </a:p>
      </dgm:t>
    </dgm:pt>
    <dgm:pt modelId="{A8719B02-A5D4-49A8-B9A8-D4060A55B3FA}" cxnId="{DFD52687-8A7D-4F34-9942-3CA1D04CF081}" type="sibTrans">
      <dgm:prSet/>
      <dgm:spPr/>
      <dgm:t>
        <a:bodyPr/>
        <a:lstStyle/>
        <a:p>
          <a:endParaRPr lang="en-US"/>
        </a:p>
      </dgm:t>
    </dgm:pt>
    <dgm:pt modelId="{889CC350-6CAB-413C-8141-B11B4667AACE}">
      <dgm:prSet phldrT="[Text]" custT="1"/>
      <dgm:spPr>
        <a:solidFill>
          <a:schemeClr val="accent2">
            <a:lumMod val="75000"/>
          </a:schemeClr>
        </a:solidFill>
      </dgm:spPr>
      <dgm:t>
        <a:bodyPr/>
        <a:lstStyle/>
        <a:p>
          <a:r>
            <a:rPr lang="vi-VN" sz="2000" b="1">
              <a:latin typeface="#9Slide03 SFU Futura_03" panose="00000400000000000000" pitchFamily="2" charset="0"/>
            </a:rPr>
            <a:t>DU LỊCH</a:t>
          </a:r>
          <a:endParaRPr lang="en-US" sz="2000" b="1">
            <a:latin typeface="#9Slide03 SFU Futura_03" panose="00000400000000000000" pitchFamily="2" charset="0"/>
          </a:endParaRPr>
        </a:p>
      </dgm:t>
    </dgm:pt>
    <dgm:pt modelId="{E5400ED7-8F89-4457-9F00-E07A43C1F484}" cxnId="{1CDF96F9-E547-46AB-AC9A-08E8DCD8DE24}" type="parTrans">
      <dgm:prSet/>
      <dgm:spPr/>
      <dgm:t>
        <a:bodyPr/>
        <a:lstStyle/>
        <a:p>
          <a:endParaRPr lang="en-US"/>
        </a:p>
      </dgm:t>
    </dgm:pt>
    <dgm:pt modelId="{012647A8-823C-4ADA-8FDB-149AC638018C}" cxnId="{1CDF96F9-E547-46AB-AC9A-08E8DCD8DE24}" type="sibTrans">
      <dgm:prSet/>
      <dgm:spPr/>
      <dgm:t>
        <a:bodyPr/>
        <a:lstStyle/>
        <a:p>
          <a:endParaRPr lang="en-US"/>
        </a:p>
      </dgm:t>
    </dgm:pt>
    <dgm:pt modelId="{F53B59FC-44BB-476F-9DF5-E74E6AF334FC}">
      <dgm:prSet phldrT="[Text]"/>
      <dgm:spPr/>
      <dgm:t>
        <a:bodyPr/>
        <a:lstStyle/>
        <a:p>
          <a:endParaRPr lang="en-US"/>
        </a:p>
      </dgm:t>
    </dgm:pt>
    <dgm:pt modelId="{394E7843-BFEE-4DD4-891B-8EB3B0792F2B}" cxnId="{3797A8DA-ECDB-4F91-B5B5-1184D665953E}" type="parTrans">
      <dgm:prSet/>
      <dgm:spPr/>
      <dgm:t>
        <a:bodyPr/>
        <a:lstStyle/>
        <a:p>
          <a:endParaRPr lang="en-US"/>
        </a:p>
      </dgm:t>
    </dgm:pt>
    <dgm:pt modelId="{19A1B575-FE07-4648-B3EF-829FE7917660}" cxnId="{3797A8DA-ECDB-4F91-B5B5-1184D665953E}" type="sibTrans">
      <dgm:prSet/>
      <dgm:spPr/>
      <dgm:t>
        <a:bodyPr/>
        <a:lstStyle/>
        <a:p>
          <a:endParaRPr lang="en-US"/>
        </a:p>
      </dgm:t>
    </dgm:pt>
    <dgm:pt modelId="{5D9B4744-8FB1-46AB-9104-86F78F672A76}" type="pres">
      <dgm:prSet presAssocID="{290C0946-6DAE-4E71-ABAD-00900987F638}" presName="rootnode" presStyleCnt="0">
        <dgm:presLayoutVars>
          <dgm:chMax/>
          <dgm:chPref/>
          <dgm:dir/>
          <dgm:animLvl val="lvl"/>
        </dgm:presLayoutVars>
      </dgm:prSet>
      <dgm:spPr/>
    </dgm:pt>
    <dgm:pt modelId="{5F8FC4C6-3FE2-4611-A371-E700B0FDA4F4}" type="pres">
      <dgm:prSet presAssocID="{4E94502D-A1CE-4087-977A-FDAFE4BF50EA}" presName="composite" presStyleCnt="0"/>
      <dgm:spPr/>
    </dgm:pt>
    <dgm:pt modelId="{CEDEBFBB-18AE-45ED-B30D-DAF7CEC4A6D6}" type="pres">
      <dgm:prSet presAssocID="{4E94502D-A1CE-4087-977A-FDAFE4BF50EA}" presName="bentUpArrow1" presStyleLbl="alignImgPlace1" presStyleIdx="0" presStyleCnt="1"/>
      <dgm:spPr>
        <a:solidFill>
          <a:srgbClr val="FFC000"/>
        </a:solidFill>
      </dgm:spPr>
    </dgm:pt>
    <dgm:pt modelId="{28A03CCF-B1CE-4FE0-B9A3-35CCFD7055F3}" type="pres">
      <dgm:prSet presAssocID="{4E94502D-A1CE-4087-977A-FDAFE4BF50EA}" presName="ParentText" presStyleLbl="node1" presStyleIdx="0" presStyleCnt="2">
        <dgm:presLayoutVars>
          <dgm:chMax val="1"/>
          <dgm:chPref val="1"/>
          <dgm:bulletEnabled val="1"/>
        </dgm:presLayoutVars>
      </dgm:prSet>
      <dgm:spPr/>
    </dgm:pt>
    <dgm:pt modelId="{8FAE1ABB-8D75-4DE7-8C8D-81F657DBE57A}" type="pres">
      <dgm:prSet presAssocID="{4E94502D-A1CE-4087-977A-FDAFE4BF50EA}" presName="ChildText" presStyleLbl="revTx" presStyleIdx="0" presStyleCnt="2">
        <dgm:presLayoutVars>
          <dgm:chMax val="0"/>
          <dgm:chPref val="0"/>
          <dgm:bulletEnabled val="1"/>
        </dgm:presLayoutVars>
      </dgm:prSet>
      <dgm:spPr/>
    </dgm:pt>
    <dgm:pt modelId="{ACBFFC6E-5218-4B58-BD62-6B7AEB48DF5B}" type="pres">
      <dgm:prSet presAssocID="{64036A4E-D3B6-4BB3-94DA-A811B51ADAF6}" presName="sibTrans" presStyleCnt="0"/>
      <dgm:spPr/>
    </dgm:pt>
    <dgm:pt modelId="{C7942F73-6BC3-4C25-9511-A1320EEF4C04}" type="pres">
      <dgm:prSet presAssocID="{889CC350-6CAB-413C-8141-B11B4667AACE}" presName="composite" presStyleCnt="0"/>
      <dgm:spPr/>
    </dgm:pt>
    <dgm:pt modelId="{51CC7859-C542-4B8B-8035-FEDA8E66B9DF}" type="pres">
      <dgm:prSet presAssocID="{889CC350-6CAB-413C-8141-B11B4667AACE}" presName="ParentText" presStyleLbl="node1" presStyleIdx="1" presStyleCnt="2">
        <dgm:presLayoutVars>
          <dgm:chMax val="1"/>
          <dgm:chPref val="1"/>
          <dgm:bulletEnabled val="1"/>
        </dgm:presLayoutVars>
      </dgm:prSet>
      <dgm:spPr/>
    </dgm:pt>
    <dgm:pt modelId="{63120DA7-4AAA-4956-A959-7E9FCB04086E}" type="pres">
      <dgm:prSet presAssocID="{889CC350-6CAB-413C-8141-B11B4667AACE}" presName="FinalChildText" presStyleLbl="revTx" presStyleIdx="1" presStyleCnt="2">
        <dgm:presLayoutVars>
          <dgm:chMax val="0"/>
          <dgm:chPref val="0"/>
          <dgm:bulletEnabled val="1"/>
        </dgm:presLayoutVars>
      </dgm:prSet>
      <dgm:spPr/>
    </dgm:pt>
  </dgm:ptLst>
  <dgm:cxnLst>
    <dgm:cxn modelId="{EBE9E528-D095-438D-8979-81A666007B94}" type="presOf" srcId="{1D97F13B-47FA-4427-BC3B-EB080F321D58}" destId="{8FAE1ABB-8D75-4DE7-8C8D-81F657DBE57A}" srcOrd="0" destOrd="0" presId="urn:microsoft.com/office/officeart/2005/8/layout/StepDownProcess"/>
    <dgm:cxn modelId="{87F86A2D-B9ED-4D8E-9680-743D58563EE1}" type="presOf" srcId="{290C0946-6DAE-4E71-ABAD-00900987F638}" destId="{5D9B4744-8FB1-46AB-9104-86F78F672A76}" srcOrd="0" destOrd="0" presId="urn:microsoft.com/office/officeart/2005/8/layout/StepDownProcess"/>
    <dgm:cxn modelId="{046B8534-D28D-49FA-BDF5-CF3A4952F443}" type="presOf" srcId="{889CC350-6CAB-413C-8141-B11B4667AACE}" destId="{51CC7859-C542-4B8B-8035-FEDA8E66B9DF}" srcOrd="0" destOrd="0" presId="urn:microsoft.com/office/officeart/2005/8/layout/StepDownProcess"/>
    <dgm:cxn modelId="{81015B69-E50D-414B-8D9D-9AB403E33F37}" type="presOf" srcId="{4E94502D-A1CE-4087-977A-FDAFE4BF50EA}" destId="{28A03CCF-B1CE-4FE0-B9A3-35CCFD7055F3}" srcOrd="0" destOrd="0" presId="urn:microsoft.com/office/officeart/2005/8/layout/StepDownProcess"/>
    <dgm:cxn modelId="{6EA4EF57-BE74-4E0F-8FF4-E1D3200F33A0}" srcId="{290C0946-6DAE-4E71-ABAD-00900987F638}" destId="{4E94502D-A1CE-4087-977A-FDAFE4BF50EA}" srcOrd="0" destOrd="0" parTransId="{F55E463E-C315-4A92-8341-BBDC09A6DEC5}" sibTransId="{64036A4E-D3B6-4BB3-94DA-A811B51ADAF6}"/>
    <dgm:cxn modelId="{D270157C-2059-47F5-8A8C-4CC45B675EA6}" type="presOf" srcId="{F53B59FC-44BB-476F-9DF5-E74E6AF334FC}" destId="{63120DA7-4AAA-4956-A959-7E9FCB04086E}" srcOrd="0" destOrd="0" presId="urn:microsoft.com/office/officeart/2005/8/layout/StepDownProcess"/>
    <dgm:cxn modelId="{DFD52687-8A7D-4F34-9942-3CA1D04CF081}" srcId="{4E94502D-A1CE-4087-977A-FDAFE4BF50EA}" destId="{1D97F13B-47FA-4427-BC3B-EB080F321D58}" srcOrd="0" destOrd="0" parTransId="{B3B6AD2D-C17D-4859-916D-97D196A78A87}" sibTransId="{A8719B02-A5D4-49A8-B9A8-D4060A55B3FA}"/>
    <dgm:cxn modelId="{3797A8DA-ECDB-4F91-B5B5-1184D665953E}" srcId="{889CC350-6CAB-413C-8141-B11B4667AACE}" destId="{F53B59FC-44BB-476F-9DF5-E74E6AF334FC}" srcOrd="0" destOrd="0" parTransId="{394E7843-BFEE-4DD4-891B-8EB3B0792F2B}" sibTransId="{19A1B575-FE07-4648-B3EF-829FE7917660}"/>
    <dgm:cxn modelId="{1CDF96F9-E547-46AB-AC9A-08E8DCD8DE24}" srcId="{290C0946-6DAE-4E71-ABAD-00900987F638}" destId="{889CC350-6CAB-413C-8141-B11B4667AACE}" srcOrd="1" destOrd="0" parTransId="{E5400ED7-8F89-4457-9F00-E07A43C1F484}" sibTransId="{012647A8-823C-4ADA-8FDB-149AC638018C}"/>
    <dgm:cxn modelId="{1CE1F624-CD11-43EF-B437-DA6CEE1E151C}" type="presParOf" srcId="{5D9B4744-8FB1-46AB-9104-86F78F672A76}" destId="{5F8FC4C6-3FE2-4611-A371-E700B0FDA4F4}" srcOrd="0" destOrd="0" presId="urn:microsoft.com/office/officeart/2005/8/layout/StepDownProcess"/>
    <dgm:cxn modelId="{89681570-859C-41FB-89A5-38417FEB8643}" type="presParOf" srcId="{5F8FC4C6-3FE2-4611-A371-E700B0FDA4F4}" destId="{CEDEBFBB-18AE-45ED-B30D-DAF7CEC4A6D6}" srcOrd="0" destOrd="0" presId="urn:microsoft.com/office/officeart/2005/8/layout/StepDownProcess"/>
    <dgm:cxn modelId="{0CE9C8AD-0879-4227-9E7F-5D6052EB976F}" type="presParOf" srcId="{5F8FC4C6-3FE2-4611-A371-E700B0FDA4F4}" destId="{28A03CCF-B1CE-4FE0-B9A3-35CCFD7055F3}" srcOrd="1" destOrd="0" presId="urn:microsoft.com/office/officeart/2005/8/layout/StepDownProcess"/>
    <dgm:cxn modelId="{30D49E84-96B0-466C-AE5A-7C09476016F6}" type="presParOf" srcId="{5F8FC4C6-3FE2-4611-A371-E700B0FDA4F4}" destId="{8FAE1ABB-8D75-4DE7-8C8D-81F657DBE57A}" srcOrd="2" destOrd="0" presId="urn:microsoft.com/office/officeart/2005/8/layout/StepDownProcess"/>
    <dgm:cxn modelId="{AF02D632-535A-4FCD-A9E9-DE7634F8ED03}" type="presParOf" srcId="{5D9B4744-8FB1-46AB-9104-86F78F672A76}" destId="{ACBFFC6E-5218-4B58-BD62-6B7AEB48DF5B}" srcOrd="1" destOrd="0" presId="urn:microsoft.com/office/officeart/2005/8/layout/StepDownProcess"/>
    <dgm:cxn modelId="{920C0A10-DF99-4CB7-9F64-2BDA4E76A694}" type="presParOf" srcId="{5D9B4744-8FB1-46AB-9104-86F78F672A76}" destId="{C7942F73-6BC3-4C25-9511-A1320EEF4C04}" srcOrd="2" destOrd="0" presId="urn:microsoft.com/office/officeart/2005/8/layout/StepDownProcess"/>
    <dgm:cxn modelId="{37CDBED0-0583-4D19-9C21-2DDE582CA292}" type="presParOf" srcId="{C7942F73-6BC3-4C25-9511-A1320EEF4C04}" destId="{51CC7859-C542-4B8B-8035-FEDA8E66B9DF}" srcOrd="0" destOrd="0" presId="urn:microsoft.com/office/officeart/2005/8/layout/StepDownProcess"/>
    <dgm:cxn modelId="{16D5D04F-6FFF-4E0E-8BE6-4A8C63D7D28E}" type="presParOf" srcId="{C7942F73-6BC3-4C25-9511-A1320EEF4C04}" destId="{63120DA7-4AAA-4956-A959-7E9FCB04086E}" srcOrd="1"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738037" cy="3947622"/>
        <a:chOff x="0" y="0"/>
        <a:chExt cx="5738037" cy="3947622"/>
      </a:xfrm>
    </dsp:grpSpPr>
    <dsp:sp modelId="{829C5768-78B2-4576-85BA-3D49D3EBD2DF}">
      <dsp:nvSpPr>
        <dsp:cNvPr id="5" name="Rectangle 4"/>
        <dsp:cNvSpPr/>
      </dsp:nvSpPr>
      <dsp:spPr bwMode="white">
        <a:xfrm>
          <a:off x="0" y="1695375"/>
          <a:ext cx="5738037" cy="1705715"/>
        </a:xfrm>
        <a:prstGeom prst="rect">
          <a:avLst/>
        </a:prstGeom>
      </dsp:spPr>
      <dsp:style>
        <a:lnRef idx="2">
          <a:schemeClr val="accent5"/>
        </a:lnRef>
        <a:fillRef idx="1">
          <a:schemeClr val="lt1">
            <a:alpha val="90000"/>
          </a:schemeClr>
        </a:fillRef>
        <a:effectRef idx="0">
          <a:scrgbClr r="0" g="0" b="0"/>
        </a:effectRef>
        <a:fontRef idx="minor"/>
      </dsp:style>
      <dsp:txBody>
        <a:bodyPr lIns="445335" tIns="1353820" rIns="445335"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1695375"/>
        <a:ext cx="5738037" cy="1705715"/>
      </dsp:txXfrm>
    </dsp:sp>
    <dsp:sp modelId="{A6C0FC48-45E7-405E-A326-F37D0CA9252C}">
      <dsp:nvSpPr>
        <dsp:cNvPr id="4" name="Rounded Rectangle 3"/>
        <dsp:cNvSpPr/>
      </dsp:nvSpPr>
      <dsp:spPr bwMode="white">
        <a:xfrm>
          <a:off x="305614" y="491271"/>
          <a:ext cx="5098665" cy="2218766"/>
        </a:xfrm>
        <a:prstGeom prst="roundRect">
          <a:avLst/>
        </a:prstGeom>
        <a:solidFill>
          <a:schemeClr val="accent5">
            <a:lumMod val="75000"/>
          </a:schemeClr>
        </a:solidFill>
      </dsp:spPr>
      <dsp:style>
        <a:lnRef idx="2">
          <a:schemeClr val="lt1"/>
        </a:lnRef>
        <a:fillRef idx="1">
          <a:schemeClr val="accent5"/>
        </a:fillRef>
        <a:effectRef idx="0">
          <a:scrgbClr r="0" g="0" b="0"/>
        </a:effectRef>
        <a:fontRef idx="minor">
          <a:schemeClr val="lt1"/>
        </a:fontRef>
      </dsp:style>
      <dsp:txBody>
        <a:bodyPr lIns="151818" tIns="0" rIns="151818"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2400">
              <a:latin typeface="#9Slide03 SFU Futura_12" panose="00000400000000000000" pitchFamily="2" charset="0"/>
            </a:rPr>
            <a:t>Nêu những quan điểm để bảo vệ những đặc điểm dân cư xã hội là thế mạnh của vùng Đồng bằng sông Cửu Long. </a:t>
          </a:r>
          <a:endParaRPr lang="en-US" sz="2400" dirty="0">
            <a:latin typeface="#9Slide03 SFU Futura_12" panose="00000400000000000000" pitchFamily="2" charset="0"/>
            <a:cs typeface="Arial" panose="020B0604020202020204" pitchFamily="34" charset="0"/>
          </a:endParaRPr>
        </a:p>
      </dsp:txBody>
      <dsp:txXfrm>
        <a:off x="305614" y="491271"/>
        <a:ext cx="5098665" cy="2218766"/>
      </dsp:txXfrm>
    </dsp:sp>
    <dsp:sp modelId="{C0542D89-6031-4EE3-B957-A8EA19B9034A}">
      <dsp:nvSpPr>
        <dsp:cNvPr id="3" name="Rectangle 2" hidden="1"/>
        <dsp:cNvSpPr/>
      </dsp:nvSpPr>
      <dsp:spPr>
        <a:xfrm>
          <a:off x="0" y="491271"/>
          <a:ext cx="286902" cy="2218766"/>
        </a:xfrm>
        <a:prstGeom prst="rect">
          <a:avLst/>
        </a:prstGeom>
      </dsp:spPr>
      <dsp:txXfrm>
        <a:off x="0" y="491271"/>
        <a:ext cx="286902" cy="2218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738037" cy="3947622"/>
        <a:chOff x="0" y="0"/>
        <a:chExt cx="5738037" cy="3947622"/>
      </a:xfrm>
    </dsp:grpSpPr>
    <dsp:sp modelId="{829C5768-78B2-4576-85BA-3D49D3EBD2DF}">
      <dsp:nvSpPr>
        <dsp:cNvPr id="5" name="Rectangle 4"/>
        <dsp:cNvSpPr/>
      </dsp:nvSpPr>
      <dsp:spPr bwMode="white">
        <a:xfrm>
          <a:off x="0" y="1581094"/>
          <a:ext cx="5738037" cy="1879687"/>
        </a:xfrm>
        <a:prstGeom prst="rect">
          <a:avLst/>
        </a:prstGeom>
      </dsp:spPr>
      <dsp:style>
        <a:lnRef idx="2">
          <a:schemeClr val="accent5"/>
        </a:lnRef>
        <a:fillRef idx="1">
          <a:schemeClr val="lt1">
            <a:alpha val="90000"/>
          </a:schemeClr>
        </a:fillRef>
        <a:effectRef idx="0">
          <a:scrgbClr r="0" g="0" b="0"/>
        </a:effectRef>
        <a:fontRef idx="minor"/>
      </dsp:style>
      <dsp:txBody>
        <a:bodyPr lIns="445335" tIns="1353820" rIns="445335"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1581094"/>
        <a:ext cx="5738037" cy="1879687"/>
      </dsp:txXfrm>
    </dsp:sp>
    <dsp:sp modelId="{A6C0FC48-45E7-405E-A326-F37D0CA9252C}">
      <dsp:nvSpPr>
        <dsp:cNvPr id="4" name="Rounded Rectangle 3"/>
        <dsp:cNvSpPr/>
      </dsp:nvSpPr>
      <dsp:spPr bwMode="white">
        <a:xfrm>
          <a:off x="305614" y="431579"/>
          <a:ext cx="5098665" cy="2164176"/>
        </a:xfrm>
        <a:prstGeom prst="roundRect">
          <a:avLst/>
        </a:prstGeom>
        <a:solidFill>
          <a:schemeClr val="accent2"/>
        </a:solidFill>
      </dsp:spPr>
      <dsp:style>
        <a:lnRef idx="2">
          <a:schemeClr val="lt1"/>
        </a:lnRef>
        <a:fillRef idx="1">
          <a:schemeClr val="accent5"/>
        </a:fillRef>
        <a:effectRef idx="0">
          <a:scrgbClr r="0" g="0" b="0"/>
        </a:effectRef>
        <a:fontRef idx="minor">
          <a:schemeClr val="lt1"/>
        </a:fontRef>
      </dsp:style>
      <dsp:txBody>
        <a:bodyPr lIns="151818" tIns="0" rIns="151818"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2400">
              <a:latin typeface="#9Slide03 SFU Futura_12" panose="00000400000000000000" pitchFamily="2" charset="0"/>
            </a:rPr>
            <a:t>Những quan điểm chứng minh những hạn chế của dân cư xã hội sẽ kìm hãm sự phát triển kinh tế – xã hội cùng vùng Đồng bằng sông Cửu Long</a:t>
          </a:r>
          <a:endParaRPr lang="en-US" sz="2400" dirty="0">
            <a:latin typeface="#9Slide03 SFU Futura_12" panose="00000400000000000000" pitchFamily="2" charset="0"/>
            <a:cs typeface="Arial" panose="020B0604020202020204" pitchFamily="34" charset="0"/>
          </a:endParaRPr>
        </a:p>
      </dsp:txBody>
      <dsp:txXfrm>
        <a:off x="305614" y="431579"/>
        <a:ext cx="5098665" cy="2164176"/>
      </dsp:txXfrm>
    </dsp:sp>
    <dsp:sp modelId="{C0542D89-6031-4EE3-B957-A8EA19B9034A}">
      <dsp:nvSpPr>
        <dsp:cNvPr id="3" name="Rectangle 2" hidden="1"/>
        <dsp:cNvSpPr/>
      </dsp:nvSpPr>
      <dsp:spPr>
        <a:xfrm>
          <a:off x="0" y="431579"/>
          <a:ext cx="286902" cy="2164176"/>
        </a:xfrm>
        <a:prstGeom prst="rect">
          <a:avLst/>
        </a:prstGeom>
      </dsp:spPr>
      <dsp:txXfrm>
        <a:off x="0" y="431579"/>
        <a:ext cx="286902" cy="2164176"/>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4300168" cy="2388264"/>
        <a:chOff x="0" y="0"/>
        <a:chExt cx="4300168" cy="2388264"/>
      </a:xfrm>
    </dsp:grpSpPr>
    <dsp:sp modelId="{9D491E44-2091-4C48-BD70-22B11A56E55A}">
      <dsp:nvSpPr>
        <dsp:cNvPr id="3" name="Rectangle 2"/>
        <dsp:cNvSpPr/>
      </dsp:nvSpPr>
      <dsp:spPr bwMode="white">
        <a:xfrm>
          <a:off x="226660" y="186534"/>
          <a:ext cx="1808884" cy="670810"/>
        </a:xfrm>
        <a:prstGeom prst="rect">
          <a:avLst/>
        </a:prstGeom>
        <a:solidFill>
          <a:srgbClr val="4BACC6">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lIns="102870" tIns="102870" rIns="102870" bIns="1028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buNone/>
          </a:pPr>
          <a:r>
            <a:rPr lang="en-US" sz="2700" kern="1200">
              <a:solidFill>
                <a:srgbClr val="002060"/>
              </a:solidFill>
              <a:latin typeface="#9Slide03 SFU Futura_03" panose="00000400000000000000" pitchFamily="2" charset="0"/>
              <a:ea typeface="+mn-ea"/>
              <a:cs typeface="Tahoma" panose="020B0604030504040204" pitchFamily="34" charset="0"/>
            </a:rPr>
            <a:t>Nhóm 1</a:t>
          </a:r>
        </a:p>
      </dsp:txBody>
      <dsp:txXfrm>
        <a:off x="226660" y="186534"/>
        <a:ext cx="1808884" cy="670810"/>
      </dsp:txXfrm>
    </dsp:sp>
    <dsp:sp modelId="{E341FB33-7DA3-4947-88D1-64E47AB6B1C1}">
      <dsp:nvSpPr>
        <dsp:cNvPr id="4" name="Rectangle 3"/>
        <dsp:cNvSpPr/>
      </dsp:nvSpPr>
      <dsp:spPr bwMode="white">
        <a:xfrm>
          <a:off x="2220376" y="238820"/>
          <a:ext cx="1808884" cy="616750"/>
        </a:xfrm>
        <a:prstGeom prst="rect">
          <a:avLst/>
        </a:prstGeom>
        <a:solidFill>
          <a:srgbClr val="4BACC6">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lIns="102870" tIns="102870" rIns="102870" bIns="1028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buNone/>
          </a:pPr>
          <a:r>
            <a:rPr lang="en-US" sz="2700" kern="1200">
              <a:solidFill>
                <a:srgbClr val="002060"/>
              </a:solidFill>
              <a:latin typeface="#9Slide03 SFU Futura_03" panose="00000400000000000000" pitchFamily="2" charset="0"/>
              <a:ea typeface="+mn-ea"/>
              <a:cs typeface="Tahoma" panose="020B0604030504040204" pitchFamily="34" charset="0"/>
            </a:rPr>
            <a:t>Nhóm 1</a:t>
          </a:r>
        </a:p>
      </dsp:txBody>
      <dsp:txXfrm>
        <a:off x="2220376" y="238820"/>
        <a:ext cx="1808884" cy="616750"/>
      </dsp:txXfrm>
    </dsp:sp>
    <dsp:sp modelId="{4674F73E-6616-4528-897B-0C1BA4A17C2F}">
      <dsp:nvSpPr>
        <dsp:cNvPr id="5" name="Rectangle 4"/>
        <dsp:cNvSpPr/>
      </dsp:nvSpPr>
      <dsp:spPr bwMode="white">
        <a:xfrm>
          <a:off x="223983" y="923925"/>
          <a:ext cx="1808884" cy="677995"/>
        </a:xfrm>
        <a:prstGeom prst="rect">
          <a:avLst/>
        </a:prstGeom>
        <a:solidFill>
          <a:srgbClr val="F79646">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lIns="102870" tIns="102870" rIns="102870" bIns="1028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lvl="0" indent="0" algn="ctr" defTabSz="1066800">
            <a:lnSpc>
              <a:spcPct val="90000"/>
            </a:lnSpc>
            <a:spcBef>
              <a:spcPct val="0"/>
            </a:spcBef>
            <a:spcAft>
              <a:spcPct val="35000"/>
            </a:spcAft>
            <a:buNone/>
          </a:pPr>
          <a:r>
            <a:rPr lang="en-US" sz="2700" kern="1200">
              <a:solidFill>
                <a:srgbClr val="002060"/>
              </a:solidFill>
              <a:latin typeface="#9Slide03 SFU Futura_03" panose="00000400000000000000" pitchFamily="2" charset="0"/>
              <a:ea typeface="+mn-ea"/>
              <a:cs typeface="Tahoma" panose="020B0604030504040204" pitchFamily="34" charset="0"/>
            </a:rPr>
            <a:t>Nhóm 2</a:t>
          </a:r>
        </a:p>
      </dsp:txBody>
      <dsp:txXfrm>
        <a:off x="223983" y="923925"/>
        <a:ext cx="1808884" cy="677995"/>
      </dsp:txXfrm>
    </dsp:sp>
    <dsp:sp modelId="{B83FE495-18DA-46E9-9689-58E5E96ED3DD}">
      <dsp:nvSpPr>
        <dsp:cNvPr id="6" name="Rectangle 5"/>
        <dsp:cNvSpPr/>
      </dsp:nvSpPr>
      <dsp:spPr bwMode="white">
        <a:xfrm>
          <a:off x="2241739" y="941627"/>
          <a:ext cx="1808884" cy="677995"/>
        </a:xfrm>
        <a:prstGeom prst="rect">
          <a:avLst/>
        </a:prstGeom>
        <a:solidFill>
          <a:srgbClr val="F79646">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lIns="102870" tIns="102870" rIns="102870" bIns="1028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buNone/>
          </a:pPr>
          <a:r>
            <a:rPr lang="en-US" sz="2700">
              <a:solidFill>
                <a:srgbClr val="002060"/>
              </a:solidFill>
              <a:latin typeface="#9Slide03 SFU Futura_03" panose="00000400000000000000" pitchFamily="2" charset="0"/>
              <a:ea typeface="+mn-ea"/>
              <a:cs typeface="Tahoma" panose="020B0604030504040204" pitchFamily="34" charset="0"/>
            </a:rPr>
            <a:t>Nhóm 2</a:t>
          </a:r>
        </a:p>
      </dsp:txBody>
      <dsp:txXfrm>
        <a:off x="2241739" y="941627"/>
        <a:ext cx="1808884" cy="677995"/>
      </dsp:txXfrm>
    </dsp:sp>
    <dsp:sp modelId="{8DF98C85-37A6-4D29-A104-3F948EF14576}">
      <dsp:nvSpPr>
        <dsp:cNvPr id="7" name="Rectangle 6"/>
        <dsp:cNvSpPr/>
      </dsp:nvSpPr>
      <dsp:spPr bwMode="white">
        <a:xfrm>
          <a:off x="265732" y="1649755"/>
          <a:ext cx="1808884" cy="677995"/>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lIns="102870" tIns="102870" rIns="102870" bIns="1028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buNone/>
          </a:pPr>
          <a:r>
            <a:rPr lang="en-US" sz="2700">
              <a:solidFill>
                <a:srgbClr val="002060"/>
              </a:solidFill>
              <a:latin typeface="#9Slide03 SFU Futura_03" panose="00000400000000000000" pitchFamily="2" charset="0"/>
              <a:ea typeface="+mn-ea"/>
              <a:cs typeface="Tahoma" panose="020B0604030504040204" pitchFamily="34" charset="0"/>
            </a:rPr>
            <a:t>Nhóm 3</a:t>
          </a:r>
        </a:p>
      </dsp:txBody>
      <dsp:txXfrm>
        <a:off x="265732" y="1649755"/>
        <a:ext cx="1808884" cy="677995"/>
      </dsp:txXfrm>
    </dsp:sp>
    <dsp:sp modelId="{5BF1D0E3-69E6-4D37-8AE9-75F51BC5564B}">
      <dsp:nvSpPr>
        <dsp:cNvPr id="8" name="Rectangle 7"/>
        <dsp:cNvSpPr/>
      </dsp:nvSpPr>
      <dsp:spPr bwMode="white">
        <a:xfrm>
          <a:off x="2241739" y="1704320"/>
          <a:ext cx="1808884" cy="624803"/>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lIns="102870" tIns="102870" rIns="102870" bIns="1028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lvl="0" indent="0" algn="ctr" defTabSz="1066800">
            <a:lnSpc>
              <a:spcPct val="90000"/>
            </a:lnSpc>
            <a:spcBef>
              <a:spcPct val="0"/>
            </a:spcBef>
            <a:spcAft>
              <a:spcPct val="35000"/>
            </a:spcAft>
            <a:buNone/>
          </a:pPr>
          <a:r>
            <a:rPr lang="en-US" sz="2700" kern="1200">
              <a:solidFill>
                <a:srgbClr val="002060"/>
              </a:solidFill>
              <a:latin typeface="#9Slide03 SFU Futura_03" panose="00000400000000000000" pitchFamily="2" charset="0"/>
              <a:ea typeface="+mn-ea"/>
              <a:cs typeface="Tahoma" panose="020B0604030504040204" pitchFamily="34" charset="0"/>
            </a:rPr>
            <a:t>Nhóm 3</a:t>
          </a:r>
        </a:p>
      </dsp:txBody>
      <dsp:txXfrm>
        <a:off x="2241739" y="1704320"/>
        <a:ext cx="1808884" cy="624803"/>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373069" cy="7582046"/>
        <a:chOff x="0" y="0"/>
        <a:chExt cx="11373069" cy="7582046"/>
      </a:xfrm>
    </dsp:grpSpPr>
    <dsp:sp modelId="{C3DFBC34-F7C8-43AB-BB00-2F323D666AE1}">
      <dsp:nvSpPr>
        <dsp:cNvPr id="4" name="Rounded Rectangle 3"/>
        <dsp:cNvSpPr/>
      </dsp:nvSpPr>
      <dsp:spPr bwMode="white">
        <a:xfrm>
          <a:off x="0" y="2501867"/>
          <a:ext cx="3126019" cy="2578312"/>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93345" tIns="93345" rIns="93345" bIns="93345" anchor="t"/>
        <a:lstStyle>
          <a:lvl1pPr algn="l">
            <a:defRPr sz="49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pPr lvl="1">
            <a:lnSpc>
              <a:spcPct val="100000"/>
            </a:lnSpc>
            <a:spcBef>
              <a:spcPct val="0"/>
            </a:spcBef>
            <a:spcAft>
              <a:spcPct val="15000"/>
            </a:spcAft>
            <a:buChar char="•"/>
          </a:pPr>
          <a:endParaRPr lang="en-US">
            <a:solidFill>
              <a:schemeClr val="dk1"/>
            </a:solidFill>
          </a:endParaRPr>
        </a:p>
      </dsp:txBody>
      <dsp:txXfrm>
        <a:off x="0" y="2501867"/>
        <a:ext cx="3126019" cy="2578312"/>
      </dsp:txXfrm>
    </dsp:sp>
    <dsp:sp modelId="{5E6B50BA-1AB8-4F91-9166-89D00D4BD226}">
      <dsp:nvSpPr>
        <dsp:cNvPr id="6" name="Shape 5"/>
        <dsp:cNvSpPr/>
      </dsp:nvSpPr>
      <dsp:spPr bwMode="white">
        <a:xfrm>
          <a:off x="1740603" y="3196101"/>
          <a:ext cx="3450062" cy="3450062"/>
        </a:xfrm>
        <a:prstGeom prst="leftCircularArrow">
          <a:avLst>
            <a:gd name="adj1" fmla="val 5000"/>
            <a:gd name="adj2" fmla="val -360000"/>
            <a:gd name="adj3" fmla="val 2276098"/>
            <a:gd name="adj4" fmla="val 9165077"/>
            <a:gd name="adj5" fmla="val 5500"/>
          </a:avLst>
        </a:prstGeom>
        <a:solidFill>
          <a:srgbClr val="FF0066"/>
        </a:solidFill>
      </dsp:spPr>
      <dsp:style>
        <a:lnRef idx="0">
          <a:schemeClr val="accent1">
            <a:tint val="60000"/>
          </a:schemeClr>
        </a:lnRef>
        <a:fillRef idx="1">
          <a:schemeClr val="accent1">
            <a:tint val="60000"/>
          </a:schemeClr>
        </a:fillRef>
        <a:effectRef idx="0">
          <a:scrgbClr r="0" g="0" b="0"/>
        </a:effectRef>
        <a:fontRef idx="minor">
          <a:schemeClr val="lt1"/>
        </a:fontRef>
      </dsp:style>
      <dsp:txXfrm>
        <a:off x="1740603" y="3196101"/>
        <a:ext cx="3450062" cy="3450062"/>
      </dsp:txXfrm>
    </dsp:sp>
    <dsp:sp modelId="{3A43656F-E88D-40AD-A4DB-6D185E53AC85}">
      <dsp:nvSpPr>
        <dsp:cNvPr id="5" name="Rounded Rectangle 4"/>
        <dsp:cNvSpPr/>
      </dsp:nvSpPr>
      <dsp:spPr bwMode="white">
        <a:xfrm>
          <a:off x="694671" y="4527684"/>
          <a:ext cx="2778684" cy="1104991"/>
        </a:xfrm>
        <a:prstGeom prst="roundRect">
          <a:avLst>
            <a:gd name="adj" fmla="val 10000"/>
          </a:avLst>
        </a:prstGeom>
        <a:solidFill>
          <a:schemeClr val="accent2"/>
        </a:solidFill>
      </dsp:spPr>
      <dsp:style>
        <a:lnRef idx="2">
          <a:schemeClr val="lt1"/>
        </a:lnRef>
        <a:fillRef idx="1">
          <a:schemeClr val="accent1"/>
        </a:fillRef>
        <a:effectRef idx="0">
          <a:scrgbClr r="0" g="0" b="0"/>
        </a:effectRef>
        <a:fontRef idx="minor">
          <a:schemeClr val="lt1"/>
        </a:fontRef>
      </dsp:style>
      <dsp:txBody>
        <a:bodyPr lIns="41910" tIns="27940" rIns="41910" bIns="2794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vi-VN">
              <a:solidFill>
                <a:schemeClr val="bg1"/>
              </a:solidFill>
              <a:effectLst/>
              <a:latin typeface="#9Slide03 SFU Futura_03" panose="00000400000000000000" pitchFamily="2" charset="0"/>
              <a:ea typeface="Times New Roman" panose="02020603050405020304" pitchFamily="18" charset="0"/>
            </a:rPr>
            <a:t>T</a:t>
          </a:r>
          <a:r>
            <a:rPr lang="en-US">
              <a:solidFill>
                <a:schemeClr val="bg1"/>
              </a:solidFill>
              <a:effectLst/>
              <a:latin typeface="#9Slide03 SFU Futura_03" panose="00000400000000000000" pitchFamily="2" charset="0"/>
              <a:ea typeface="Times New Roman" panose="02020603050405020304" pitchFamily="18" charset="0"/>
            </a:rPr>
            <a:t>ốc độ tăng trưởng khá cao</a:t>
          </a:r>
          <a:r>
            <a:rPr lang="en-US">
              <a:solidFill>
                <a:srgbClr val="181717"/>
              </a:solidFill>
              <a:effectLst/>
              <a:latin typeface="#9Slide03 SFU Futura_03" panose="00000400000000000000" pitchFamily="2" charset="0"/>
              <a:ea typeface="Times New Roman" panose="02020603050405020304" pitchFamily="18" charset="0"/>
            </a:rPr>
            <a:t>.</a:t>
          </a:r>
          <a:endParaRPr lang="en-US"/>
        </a:p>
      </dsp:txBody>
      <dsp:txXfrm>
        <a:off x="694671" y="4527684"/>
        <a:ext cx="2778684" cy="1104991"/>
      </dsp:txXfrm>
    </dsp:sp>
    <dsp:sp modelId="{32592B2B-B52E-4007-A3E1-E941A00EFFC9}">
      <dsp:nvSpPr>
        <dsp:cNvPr id="8" name="Rounded Rectangle 7"/>
        <dsp:cNvSpPr/>
      </dsp:nvSpPr>
      <dsp:spPr bwMode="white">
        <a:xfrm>
          <a:off x="3845656" y="2424518"/>
          <a:ext cx="3313581" cy="2733011"/>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93345" tIns="93345" rIns="93345" bIns="93345" anchor="t"/>
        <a:lstStyle>
          <a:lvl1pPr algn="l">
            <a:defRPr sz="4900"/>
          </a:lvl1pPr>
          <a:lvl2pPr marL="285750" indent="-285750" algn="l">
            <a:defRPr sz="3800"/>
          </a:lvl2pPr>
          <a:lvl3pPr marL="571500" indent="-285750" algn="l">
            <a:defRPr sz="3800"/>
          </a:lvl3pPr>
          <a:lvl4pPr marL="857250" indent="-285750" algn="l">
            <a:defRPr sz="3800"/>
          </a:lvl4pPr>
          <a:lvl5pPr marL="1143000" indent="-285750" algn="l">
            <a:defRPr sz="3800"/>
          </a:lvl5pPr>
          <a:lvl6pPr marL="1428750" indent="-285750" algn="l">
            <a:defRPr sz="3800"/>
          </a:lvl6pPr>
          <a:lvl7pPr marL="1714500" indent="-285750" algn="l">
            <a:defRPr sz="3800"/>
          </a:lvl7pPr>
          <a:lvl8pPr marL="2000250" indent="-285750" algn="l">
            <a:defRPr sz="3800"/>
          </a:lvl8pPr>
          <a:lvl9pPr marL="2286000" indent="-285750" algn="l">
            <a:defRPr sz="3800"/>
          </a:lvl9pPr>
        </a:lstStyle>
        <a:p>
          <a:endParaRPr>
            <a:solidFill>
              <a:schemeClr val="dk1"/>
            </a:solidFill>
          </a:endParaRPr>
        </a:p>
      </dsp:txBody>
      <dsp:txXfrm>
        <a:off x="3845656" y="2424518"/>
        <a:ext cx="3313581" cy="2733011"/>
      </dsp:txXfrm>
    </dsp:sp>
    <dsp:sp modelId="{6C87C185-CDC0-4511-BA0A-563DDEFD8533}">
      <dsp:nvSpPr>
        <dsp:cNvPr id="10" name="Circular Arrow 9"/>
        <dsp:cNvSpPr/>
      </dsp:nvSpPr>
      <dsp:spPr bwMode="white">
        <a:xfrm>
          <a:off x="5534920" y="699891"/>
          <a:ext cx="3947656" cy="3947656"/>
        </a:xfrm>
        <a:prstGeom prst="circularArrow">
          <a:avLst>
            <a:gd name="adj1" fmla="val 5000"/>
            <a:gd name="adj2" fmla="val 360000"/>
            <a:gd name="adj3" fmla="val 19797717"/>
            <a:gd name="adj4" fmla="val 12908738"/>
            <a:gd name="adj5" fmla="val 5500"/>
          </a:avLst>
        </a:prstGeom>
        <a:solidFill>
          <a:srgbClr val="FFC000"/>
        </a:solidFill>
      </dsp:spPr>
      <dsp:style>
        <a:lnRef idx="0">
          <a:schemeClr val="accent1">
            <a:tint val="60000"/>
          </a:schemeClr>
        </a:lnRef>
        <a:fillRef idx="1">
          <a:schemeClr val="accent1">
            <a:tint val="60000"/>
          </a:schemeClr>
        </a:fillRef>
        <a:effectRef idx="0">
          <a:scrgbClr r="0" g="0" b="0"/>
        </a:effectRef>
        <a:fontRef idx="minor">
          <a:schemeClr val="lt1"/>
        </a:fontRef>
      </dsp:style>
      <dsp:txXfrm>
        <a:off x="5534920" y="699891"/>
        <a:ext cx="3947656" cy="3947656"/>
      </dsp:txXfrm>
    </dsp:sp>
    <dsp:sp modelId="{732228AE-F1BE-4126-B30B-273957AAA2D0}">
      <dsp:nvSpPr>
        <dsp:cNvPr id="9" name="Rounded Rectangle 8"/>
        <dsp:cNvSpPr/>
      </dsp:nvSpPr>
      <dsp:spPr bwMode="white">
        <a:xfrm>
          <a:off x="4582008" y="1650072"/>
          <a:ext cx="2945405" cy="1171290"/>
        </a:xfrm>
        <a:prstGeom prst="roundRect">
          <a:avLst>
            <a:gd name="adj" fmla="val 10000"/>
          </a:avLst>
        </a:prstGeom>
        <a:solidFill>
          <a:srgbClr val="7030A0"/>
        </a:solidFill>
      </dsp:spPr>
      <dsp:style>
        <a:lnRef idx="2">
          <a:schemeClr val="lt1"/>
        </a:lnRef>
        <a:fillRef idx="1">
          <a:schemeClr val="accent1"/>
        </a:fillRef>
        <a:effectRef idx="0">
          <a:scrgbClr r="0" g="0" b="0"/>
        </a:effectRef>
        <a:fontRef idx="minor">
          <a:schemeClr val="lt1"/>
        </a:fontRef>
      </dsp:style>
      <dsp:txBody>
        <a:bodyPr lIns="41910" tIns="27940" rIns="41910" bIns="2794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gn="just">
            <a:lnSpc>
              <a:spcPct val="100000"/>
            </a:lnSpc>
            <a:spcBef>
              <a:spcPct val="0"/>
            </a:spcBef>
            <a:spcAft>
              <a:spcPct val="35000"/>
            </a:spcAft>
          </a:pPr>
          <a:r>
            <a:rPr lang="vi-VN">
              <a:latin typeface="#9Slide03 SFU Futura_03" panose="00000400000000000000" pitchFamily="2" charset="0"/>
            </a:rPr>
            <a:t>Công nghiệp sản xuất, chế biến thực phẩm</a:t>
          </a:r>
          <a:endParaRPr lang="en-US">
            <a:latin typeface="#9Slide03 SFU Futura_03" panose="00000400000000000000" pitchFamily="2" charset="0"/>
          </a:endParaRPr>
        </a:p>
      </dsp:txBody>
      <dsp:txXfrm>
        <a:off x="4582008" y="1650072"/>
        <a:ext cx="2945405" cy="1171290"/>
      </dsp:txXfrm>
    </dsp:sp>
    <dsp:sp modelId="{7458C9C8-915E-4669-B02F-6978F4BE24D3}">
      <dsp:nvSpPr>
        <dsp:cNvPr id="12" name="Rounded Rectangle 11"/>
        <dsp:cNvSpPr/>
      </dsp:nvSpPr>
      <dsp:spPr bwMode="white">
        <a:xfrm>
          <a:off x="7899714" y="2501867"/>
          <a:ext cx="3126019" cy="2578312"/>
        </a:xfrm>
        <a:prstGeom prst="roundRect">
          <a:avLst>
            <a:gd name="adj" fmla="val 10000"/>
          </a:avLst>
        </a:prstGeom>
      </dsp:spPr>
      <dsp:style>
        <a:lnRef idx="2">
          <a:schemeClr val="accent1"/>
        </a:lnRef>
        <a:fillRef idx="1">
          <a:schemeClr val="lt1">
            <a:alpha val="90000"/>
          </a:schemeClr>
        </a:fillRef>
        <a:effectRef idx="0">
          <a:scrgbClr r="0" g="0" b="0"/>
        </a:effectRef>
        <a:fontRef idx="minor"/>
      </dsp:style>
      <dsp:txBody>
        <a:bodyPr lIns="93345" tIns="93345" rIns="93345" bIns="93345" anchor="t"/>
        <a:lstStyle>
          <a:lvl1pPr algn="l">
            <a:defRPr sz="4900"/>
          </a:lvl1pPr>
          <a:lvl2pPr marL="285750" indent="-285750" algn="l">
            <a:defRPr sz="4900"/>
          </a:lvl2pPr>
          <a:lvl3pPr marL="571500" indent="-285750" algn="l">
            <a:defRPr sz="4900"/>
          </a:lvl3pPr>
          <a:lvl4pPr marL="857250" indent="-285750" algn="l">
            <a:defRPr sz="4900"/>
          </a:lvl4pPr>
          <a:lvl5pPr marL="1143000" indent="-285750" algn="l">
            <a:defRPr sz="4900"/>
          </a:lvl5pPr>
          <a:lvl6pPr marL="1428750" indent="-285750" algn="l">
            <a:defRPr sz="4900"/>
          </a:lvl6pPr>
          <a:lvl7pPr marL="1714500" indent="-285750" algn="l">
            <a:defRPr sz="4900"/>
          </a:lvl7pPr>
          <a:lvl8pPr marL="2000250" indent="-285750" algn="l">
            <a:defRPr sz="4900"/>
          </a:lvl8pPr>
          <a:lvl9pPr marL="2286000" indent="-285750" algn="l">
            <a:defRPr sz="4900"/>
          </a:lvl9pPr>
        </a:lstStyle>
        <a:p>
          <a:pPr lvl="1">
            <a:lnSpc>
              <a:spcPct val="100000"/>
            </a:lnSpc>
            <a:spcBef>
              <a:spcPct val="0"/>
            </a:spcBef>
            <a:spcAft>
              <a:spcPct val="15000"/>
            </a:spcAft>
            <a:buChar char="•"/>
          </a:pPr>
          <a:endParaRPr lang="en-US">
            <a:solidFill>
              <a:schemeClr val="dk1"/>
            </a:solidFill>
          </a:endParaRPr>
        </a:p>
        <a:p>
          <a:pPr lvl="1">
            <a:lnSpc>
              <a:spcPct val="100000"/>
            </a:lnSpc>
            <a:spcBef>
              <a:spcPct val="0"/>
            </a:spcBef>
            <a:spcAft>
              <a:spcPct val="15000"/>
            </a:spcAft>
            <a:buChar char="•"/>
          </a:pPr>
          <a:endParaRPr lang="en-US">
            <a:solidFill>
              <a:schemeClr val="dk1"/>
            </a:solidFill>
          </a:endParaRPr>
        </a:p>
      </dsp:txBody>
      <dsp:txXfrm>
        <a:off x="7899714" y="2501867"/>
        <a:ext cx="3126019" cy="2578312"/>
      </dsp:txXfrm>
    </dsp:sp>
    <dsp:sp modelId="{7F9AE67C-8A77-45B4-BF37-0C89A6A00A37}">
      <dsp:nvSpPr>
        <dsp:cNvPr id="13" name="Rounded Rectangle 12"/>
        <dsp:cNvSpPr/>
      </dsp:nvSpPr>
      <dsp:spPr bwMode="white">
        <a:xfrm>
          <a:off x="8594385" y="4527684"/>
          <a:ext cx="2778684" cy="1104991"/>
        </a:xfrm>
        <a:prstGeom prst="roundRect">
          <a:avLst>
            <a:gd name="adj" fmla="val 1000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41910" tIns="27940" rIns="41910" bIns="2794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en-US">
              <a:latin typeface="#9Slide03 SFU Futura_03" panose="00000400000000000000" pitchFamily="2" charset="0"/>
            </a:rPr>
            <a:t>Công nghiệp sản xuất điện</a:t>
          </a:r>
        </a:p>
      </dsp:txBody>
      <dsp:txXfrm>
        <a:off x="8594385" y="4527684"/>
        <a:ext cx="2778684" cy="1104991"/>
      </dsp:txXfrm>
    </dsp:sp>
    <dsp:sp modelId="{63248EA2-E39C-49AF-841C-C57DDD917393}">
      <dsp:nvSpPr>
        <dsp:cNvPr id="3" name="Rectangle 2" hidden="1"/>
        <dsp:cNvSpPr/>
      </dsp:nvSpPr>
      <dsp:spPr>
        <a:xfrm>
          <a:off x="0" y="1949371"/>
          <a:ext cx="3473355" cy="3683303"/>
        </a:xfrm>
        <a:prstGeom prst="rect">
          <a:avLst/>
        </a:prstGeom>
      </dsp:spPr>
      <dsp:txXfrm>
        <a:off x="0" y="1949371"/>
        <a:ext cx="3473355" cy="3683303"/>
      </dsp:txXfrm>
    </dsp:sp>
    <dsp:sp modelId="{6992080E-F4DE-442F-A05C-0EF406100FAA}">
      <dsp:nvSpPr>
        <dsp:cNvPr id="7" name="Rectangle 6" hidden="1"/>
        <dsp:cNvSpPr/>
      </dsp:nvSpPr>
      <dsp:spPr>
        <a:xfrm>
          <a:off x="3845656" y="1838872"/>
          <a:ext cx="3681756" cy="3904301"/>
        </a:xfrm>
        <a:prstGeom prst="rect">
          <a:avLst/>
        </a:prstGeom>
      </dsp:spPr>
      <dsp:txXfrm>
        <a:off x="3845656" y="1838872"/>
        <a:ext cx="3681756" cy="3904301"/>
      </dsp:txXfrm>
    </dsp:sp>
    <dsp:sp modelId="{19356042-F508-4573-B903-5AF44F67F676}">
      <dsp:nvSpPr>
        <dsp:cNvPr id="11" name="Rectangle 10" hidden="1"/>
        <dsp:cNvSpPr/>
      </dsp:nvSpPr>
      <dsp:spPr>
        <a:xfrm>
          <a:off x="7899714" y="1949371"/>
          <a:ext cx="3473355" cy="3683303"/>
        </a:xfrm>
        <a:prstGeom prst="rect">
          <a:avLst/>
        </a:prstGeom>
      </dsp:spPr>
      <dsp:txXfrm>
        <a:off x="7899714" y="1949371"/>
        <a:ext cx="3473355" cy="3683303"/>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603358" cy="3735572"/>
        <a:chOff x="0" y="0"/>
        <a:chExt cx="5603358" cy="3735572"/>
      </a:xfrm>
    </dsp:grpSpPr>
    <dsp:sp modelId="{CEDEBFBB-18AE-45ED-B30D-DAF7CEC4A6D6}">
      <dsp:nvSpPr>
        <dsp:cNvPr id="3" name="Bent-Up Arrow 2"/>
        <dsp:cNvSpPr/>
      </dsp:nvSpPr>
      <dsp:spPr bwMode="white">
        <a:xfrm rot="5400000">
          <a:off x="1004975" y="1065663"/>
          <a:ext cx="904340" cy="1029560"/>
        </a:xfrm>
        <a:prstGeom prst="bentUpArrow">
          <a:avLst>
            <a:gd name="adj1" fmla="val 32840"/>
            <a:gd name="adj2" fmla="val 25000"/>
            <a:gd name="adj3" fmla="val 35780"/>
          </a:avLst>
        </a:prstGeom>
        <a:solidFill>
          <a:srgbClr val="00B050"/>
        </a:solidFill>
      </dsp:spPr>
      <dsp:style>
        <a:lnRef idx="2">
          <a:schemeClr val="lt1"/>
        </a:lnRef>
        <a:fillRef idx="1">
          <a:schemeClr val="accent1">
            <a:tint val="50000"/>
          </a:schemeClr>
        </a:fillRef>
        <a:effectRef idx="0">
          <a:scrgbClr r="0" g="0" b="0"/>
        </a:effectRef>
        <a:fontRef idx="minor"/>
      </dsp:style>
      <dsp:txXfrm rot="5400000">
        <a:off x="1004975" y="1065663"/>
        <a:ext cx="904340" cy="1029560"/>
      </dsp:txXfrm>
    </dsp:sp>
    <dsp:sp modelId="{28A03CCF-B1CE-4FE0-B9A3-35CCFD7055F3}">
      <dsp:nvSpPr>
        <dsp:cNvPr id="4" name="Rounded Rectangle 3"/>
        <dsp:cNvSpPr/>
      </dsp:nvSpPr>
      <dsp:spPr bwMode="white">
        <a:xfrm>
          <a:off x="754880" y="0"/>
          <a:ext cx="1522377" cy="1065614"/>
        </a:xfrm>
        <a:prstGeom prst="roundRect">
          <a:avLst>
            <a:gd name="adj" fmla="val 16670"/>
          </a:avLst>
        </a:prstGeom>
        <a:solidFill>
          <a:srgbClr val="7030A0"/>
        </a:solidFill>
      </dsp:spPr>
      <dsp:style>
        <a:lnRef idx="2">
          <a:schemeClr val="lt1"/>
        </a:lnRef>
        <a:fillRef idx="1">
          <a:schemeClr val="accent1"/>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vi-VN" b="1">
              <a:latin typeface="#9Slide03 SFU Futura_03" panose="00000400000000000000" pitchFamily="2" charset="0"/>
            </a:rPr>
            <a:t>THƯƠNG MẠI</a:t>
          </a:r>
          <a:endParaRPr lang="en-US" b="1">
            <a:latin typeface="#9Slide03 SFU Futura_03" panose="00000400000000000000" pitchFamily="2" charset="0"/>
          </a:endParaRPr>
        </a:p>
      </dsp:txBody>
      <dsp:txXfrm>
        <a:off x="754880" y="0"/>
        <a:ext cx="1522377" cy="1065614"/>
      </dsp:txXfrm>
    </dsp:sp>
    <dsp:sp modelId="{8FAE1ABB-8D75-4DE7-8C8D-81F657DBE57A}">
      <dsp:nvSpPr>
        <dsp:cNvPr id="5" name="Rectangle 4"/>
        <dsp:cNvSpPr/>
      </dsp:nvSpPr>
      <dsp:spPr bwMode="white">
        <a:xfrm>
          <a:off x="2277257" y="107660"/>
          <a:ext cx="1107232" cy="86127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50" tIns="57150" rIns="57150" bIns="57150" anchor="ctr"/>
        <a:lstStyle>
          <a:lvl1pPr algn="l">
            <a:defRPr sz="15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endParaRPr>
            <a:solidFill>
              <a:schemeClr val="tx1"/>
            </a:solidFill>
          </a:endParaRPr>
        </a:p>
      </dsp:txBody>
      <dsp:txXfrm>
        <a:off x="2277257" y="107660"/>
        <a:ext cx="1107232" cy="861277"/>
      </dsp:txXfrm>
    </dsp:sp>
    <dsp:sp modelId="{71388E1A-EF5D-4B66-A62D-CE3865BA97E1}">
      <dsp:nvSpPr>
        <dsp:cNvPr id="6" name="Bent-Up Arrow 5"/>
        <dsp:cNvSpPr/>
      </dsp:nvSpPr>
      <dsp:spPr bwMode="white">
        <a:xfrm rot="5400000">
          <a:off x="2290585" y="2400642"/>
          <a:ext cx="904340" cy="1029560"/>
        </a:xfrm>
        <a:prstGeom prst="bentUpArrow">
          <a:avLst>
            <a:gd name="adj1" fmla="val 32840"/>
            <a:gd name="adj2" fmla="val 25000"/>
            <a:gd name="adj3" fmla="val 35780"/>
          </a:avLst>
        </a:prstGeom>
        <a:solidFill>
          <a:srgbClr val="7030A0"/>
        </a:solidFill>
      </dsp:spPr>
      <dsp:style>
        <a:lnRef idx="2">
          <a:schemeClr val="lt1"/>
        </a:lnRef>
        <a:fillRef idx="1">
          <a:schemeClr val="accent1">
            <a:tint val="50000"/>
          </a:schemeClr>
        </a:fillRef>
        <a:effectRef idx="0">
          <a:scrgbClr r="0" g="0" b="0"/>
        </a:effectRef>
        <a:fontRef idx="minor"/>
      </dsp:style>
      <dsp:txXfrm rot="5400000">
        <a:off x="2290585" y="2400642"/>
        <a:ext cx="904340" cy="1029560"/>
      </dsp:txXfrm>
    </dsp:sp>
    <dsp:sp modelId="{51CC7859-C542-4B8B-8035-FEDA8E66B9DF}">
      <dsp:nvSpPr>
        <dsp:cNvPr id="7" name="Rounded Rectangle 6"/>
        <dsp:cNvSpPr/>
      </dsp:nvSpPr>
      <dsp:spPr bwMode="white">
        <a:xfrm>
          <a:off x="2040491" y="1334979"/>
          <a:ext cx="1522377" cy="1065614"/>
        </a:xfrm>
        <a:prstGeom prst="roundRect">
          <a:avLst>
            <a:gd name="adj" fmla="val 16670"/>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vi-VN" b="1">
              <a:latin typeface="#9Slide03 SFU Futura_03" panose="00000400000000000000" pitchFamily="2" charset="0"/>
            </a:rPr>
            <a:t>TÀI CHÍNH</a:t>
          </a:r>
          <a:endParaRPr lang="vi-VN" b="1">
            <a:latin typeface="#9Slide03 SFU Futura_03" panose="00000400000000000000" pitchFamily="2" charset="0"/>
          </a:endParaRPr>
        </a:p>
        <a:p>
          <a:pPr lvl="0">
            <a:lnSpc>
              <a:spcPct val="100000"/>
            </a:lnSpc>
            <a:spcBef>
              <a:spcPct val="0"/>
            </a:spcBef>
            <a:spcAft>
              <a:spcPct val="35000"/>
            </a:spcAft>
          </a:pPr>
          <a:r>
            <a:rPr lang="vi-VN" b="1">
              <a:latin typeface="#9Slide03 SFU Futura_03" panose="00000400000000000000" pitchFamily="2" charset="0"/>
            </a:rPr>
            <a:t>NGÂN HÀNG</a:t>
          </a:r>
          <a:endParaRPr lang="en-US" b="1">
            <a:latin typeface="#9Slide03 SFU Futura_03" panose="00000400000000000000" pitchFamily="2" charset="0"/>
          </a:endParaRPr>
        </a:p>
      </dsp:txBody>
      <dsp:txXfrm>
        <a:off x="2040491" y="1334979"/>
        <a:ext cx="1522377" cy="1065614"/>
      </dsp:txXfrm>
    </dsp:sp>
    <dsp:sp modelId="{BB570C3F-D0E6-4216-A104-430AF648C631}">
      <dsp:nvSpPr>
        <dsp:cNvPr id="8" name="Rectangle 7"/>
        <dsp:cNvSpPr/>
      </dsp:nvSpPr>
      <dsp:spPr bwMode="white">
        <a:xfrm>
          <a:off x="3562867" y="1442638"/>
          <a:ext cx="1107232" cy="86127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50" tIns="57150" rIns="57150" bIns="57150" anchor="ctr"/>
        <a:lstStyle>
          <a:lvl1pPr algn="l">
            <a:defRPr sz="15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1">
            <a:lnSpc>
              <a:spcPct val="100000"/>
            </a:lnSpc>
            <a:spcBef>
              <a:spcPct val="0"/>
            </a:spcBef>
            <a:spcAft>
              <a:spcPct val="15000"/>
            </a:spcAft>
            <a:buChar char="•"/>
          </a:pPr>
          <a:r>
            <a:rPr lang="vi-VN">
              <a:solidFill>
                <a:schemeClr val="tx1"/>
              </a:solidFill>
            </a:rPr>
            <a:t>-</a:t>
          </a:r>
          <a:endParaRPr lang="en-US">
            <a:solidFill>
              <a:schemeClr val="tx1"/>
            </a:solidFill>
          </a:endParaRPr>
        </a:p>
      </dsp:txBody>
      <dsp:txXfrm>
        <a:off x="3562867" y="1442638"/>
        <a:ext cx="1107232" cy="861277"/>
      </dsp:txXfrm>
    </dsp:sp>
    <dsp:sp modelId="{8F190570-CB4E-4E59-BFF1-E226EE7300A4}">
      <dsp:nvSpPr>
        <dsp:cNvPr id="9" name="Rounded Rectangle 8"/>
        <dsp:cNvSpPr/>
      </dsp:nvSpPr>
      <dsp:spPr bwMode="white">
        <a:xfrm>
          <a:off x="3326101" y="2669958"/>
          <a:ext cx="1522377" cy="1065614"/>
        </a:xfrm>
        <a:prstGeom prst="roundRect">
          <a:avLst>
            <a:gd name="adj" fmla="val 16670"/>
          </a:avLst>
        </a:prstGeom>
      </dsp:spPr>
      <dsp:style>
        <a:lnRef idx="2">
          <a:schemeClr val="lt1"/>
        </a:lnRef>
        <a:fillRef idx="1">
          <a:schemeClr val="accent1"/>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vi-VN" b="1">
              <a:latin typeface="#9Slide03 SFU Futura_03" panose="00000400000000000000" pitchFamily="2" charset="0"/>
            </a:rPr>
            <a:t>GIAO THÔNG VẬN TẢI</a:t>
          </a:r>
          <a:endParaRPr lang="en-US" b="1">
            <a:latin typeface="#9Slide03 SFU Futura_03" panose="00000400000000000000" pitchFamily="2" charset="0"/>
          </a:endParaRPr>
        </a:p>
      </dsp:txBody>
      <dsp:txXfrm>
        <a:off x="3326101" y="2669958"/>
        <a:ext cx="1522377" cy="1065614"/>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473789" cy="2711105"/>
        <a:chOff x="0" y="0"/>
        <a:chExt cx="5473789" cy="2711105"/>
      </a:xfrm>
    </dsp:grpSpPr>
    <dsp:sp modelId="{CEDEBFBB-18AE-45ED-B30D-DAF7CEC4A6D6}">
      <dsp:nvSpPr>
        <dsp:cNvPr id="3" name="Bent-Up Arrow 2"/>
        <dsp:cNvSpPr/>
      </dsp:nvSpPr>
      <dsp:spPr bwMode="white">
        <a:xfrm rot="5400000">
          <a:off x="808516" y="1203504"/>
          <a:ext cx="1021315" cy="1162731"/>
        </a:xfrm>
        <a:prstGeom prst="bentUpArrow">
          <a:avLst>
            <a:gd name="adj1" fmla="val 32840"/>
            <a:gd name="adj2" fmla="val 25000"/>
            <a:gd name="adj3" fmla="val 35780"/>
          </a:avLst>
        </a:prstGeom>
        <a:solidFill>
          <a:srgbClr val="FFC000"/>
        </a:solidFill>
      </dsp:spPr>
      <dsp:style>
        <a:lnRef idx="2">
          <a:schemeClr val="lt1"/>
        </a:lnRef>
        <a:fillRef idx="1">
          <a:schemeClr val="accent1">
            <a:tint val="50000"/>
          </a:schemeClr>
        </a:fillRef>
        <a:effectRef idx="0">
          <a:scrgbClr r="0" g="0" b="0"/>
        </a:effectRef>
        <a:fontRef idx="minor"/>
      </dsp:style>
      <dsp:txXfrm rot="5400000">
        <a:off x="808516" y="1203504"/>
        <a:ext cx="1021315" cy="1162731"/>
      </dsp:txXfrm>
    </dsp:sp>
    <dsp:sp modelId="{28A03CCF-B1CE-4FE0-B9A3-35CCFD7055F3}">
      <dsp:nvSpPr>
        <dsp:cNvPr id="4" name="Rounded Rectangle 3"/>
        <dsp:cNvSpPr/>
      </dsp:nvSpPr>
      <dsp:spPr bwMode="white">
        <a:xfrm>
          <a:off x="526072" y="0"/>
          <a:ext cx="1719293" cy="1203450"/>
        </a:xfrm>
        <a:prstGeom prst="roundRect">
          <a:avLst>
            <a:gd name="adj" fmla="val 1667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sz="2000" b="1">
              <a:latin typeface="#9Slide03 SFU Futura_03" panose="00000400000000000000" pitchFamily="2" charset="0"/>
            </a:rPr>
            <a:t>DỊCH VỤ LOGISTICS</a:t>
          </a:r>
          <a:endParaRPr lang="en-US" sz="2000" b="1">
            <a:latin typeface="#9Slide03 SFU Futura_03" panose="00000400000000000000" pitchFamily="2" charset="0"/>
          </a:endParaRPr>
        </a:p>
      </dsp:txBody>
      <dsp:txXfrm>
        <a:off x="526072" y="0"/>
        <a:ext cx="1719293" cy="1203450"/>
      </dsp:txXfrm>
    </dsp:sp>
    <dsp:sp modelId="{8FAE1ABB-8D75-4DE7-8C8D-81F657DBE57A}">
      <dsp:nvSpPr>
        <dsp:cNvPr id="5" name="Rectangle 4"/>
        <dsp:cNvSpPr/>
      </dsp:nvSpPr>
      <dsp:spPr bwMode="white">
        <a:xfrm>
          <a:off x="2245365" y="121585"/>
          <a:ext cx="1250450" cy="97268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82879" tIns="182879" rIns="182879" bIns="182879" anchor="ctr"/>
        <a:lstStyle>
          <a:lvl1pPr algn="l">
            <a:defRPr sz="4800"/>
          </a:lvl1pPr>
          <a:lvl2pPr marL="285750" indent="-285750" algn="l">
            <a:defRPr sz="3700"/>
          </a:lvl2pPr>
          <a:lvl3pPr marL="571500" indent="-285750" algn="l">
            <a:defRPr sz="3700"/>
          </a:lvl3pPr>
          <a:lvl4pPr marL="857250" indent="-285750" algn="l">
            <a:defRPr sz="3700"/>
          </a:lvl4pPr>
          <a:lvl5pPr marL="1143000" indent="-285750" algn="l">
            <a:defRPr sz="3700"/>
          </a:lvl5pPr>
          <a:lvl6pPr marL="1428750" indent="-285750" algn="l">
            <a:defRPr sz="3700"/>
          </a:lvl6pPr>
          <a:lvl7pPr marL="1714500" indent="-285750" algn="l">
            <a:defRPr sz="3700"/>
          </a:lvl7pPr>
          <a:lvl8pPr marL="2000250" indent="-285750" algn="l">
            <a:defRPr sz="3700"/>
          </a:lvl8pPr>
          <a:lvl9pPr marL="2286000" indent="-285750" algn="l">
            <a:defRPr sz="3700"/>
          </a:lvl9pPr>
        </a:lstStyle>
        <a:p>
          <a:pPr lvl="1">
            <a:lnSpc>
              <a:spcPct val="100000"/>
            </a:lnSpc>
            <a:spcBef>
              <a:spcPct val="0"/>
            </a:spcBef>
            <a:spcAft>
              <a:spcPct val="15000"/>
            </a:spcAft>
            <a:buChar char="•"/>
          </a:pPr>
          <a:endParaRPr lang="en-US">
            <a:solidFill>
              <a:schemeClr val="tx1"/>
            </a:solidFill>
          </a:endParaRPr>
        </a:p>
      </dsp:txBody>
      <dsp:txXfrm>
        <a:off x="2245365" y="121585"/>
        <a:ext cx="1250450" cy="972681"/>
      </dsp:txXfrm>
    </dsp:sp>
    <dsp:sp modelId="{51CC7859-C542-4B8B-8035-FEDA8E66B9DF}">
      <dsp:nvSpPr>
        <dsp:cNvPr id="6" name="Rounded Rectangle 5"/>
        <dsp:cNvSpPr/>
      </dsp:nvSpPr>
      <dsp:spPr bwMode="white">
        <a:xfrm>
          <a:off x="1977974" y="1507655"/>
          <a:ext cx="1719293" cy="1203450"/>
        </a:xfrm>
        <a:prstGeom prst="roundRect">
          <a:avLst>
            <a:gd name="adj" fmla="val 16670"/>
          </a:avLst>
        </a:prstGeom>
        <a:solidFill>
          <a:schemeClr val="accent2">
            <a:lumMod val="75000"/>
          </a:schemeClr>
        </a:solidFill>
      </dsp:spPr>
      <dsp:style>
        <a:lnRef idx="2">
          <a:schemeClr val="lt1"/>
        </a:lnRef>
        <a:fillRef idx="1">
          <a:schemeClr val="accent1"/>
        </a:fillRef>
        <a:effectRef idx="0">
          <a:scrgbClr r="0" g="0" b="0"/>
        </a:effectRef>
        <a:fontRef idx="minor">
          <a:schemeClr val="lt1"/>
        </a:fontRef>
      </dsp:style>
      <dsp:txBody>
        <a:bodyPr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sz="2000" b="1">
              <a:latin typeface="#9Slide03 SFU Futura_03" panose="00000400000000000000" pitchFamily="2" charset="0"/>
            </a:rPr>
            <a:t>DU LỊCH</a:t>
          </a:r>
          <a:endParaRPr lang="en-US" sz="2000" b="1">
            <a:latin typeface="#9Slide03 SFU Futura_03" panose="00000400000000000000" pitchFamily="2" charset="0"/>
          </a:endParaRPr>
        </a:p>
      </dsp:txBody>
      <dsp:txXfrm>
        <a:off x="1977974" y="1507655"/>
        <a:ext cx="1719293" cy="1203450"/>
      </dsp:txXfrm>
    </dsp:sp>
    <dsp:sp modelId="{63120DA7-4AAA-4956-A959-7E9FCB04086E}">
      <dsp:nvSpPr>
        <dsp:cNvPr id="7" name="Rectangle 6"/>
        <dsp:cNvSpPr/>
      </dsp:nvSpPr>
      <dsp:spPr bwMode="white">
        <a:xfrm>
          <a:off x="3697267" y="1629241"/>
          <a:ext cx="1250450" cy="97268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82879" tIns="182879" rIns="182879" bIns="182879" anchor="ctr"/>
        <a:lstStyle>
          <a:lvl1pPr algn="l">
            <a:defRPr sz="4800"/>
          </a:lvl1pPr>
          <a:lvl2pPr marL="285750" indent="-285750" algn="l">
            <a:defRPr sz="3700"/>
          </a:lvl2pPr>
          <a:lvl3pPr marL="571500" indent="-285750" algn="l">
            <a:defRPr sz="3700"/>
          </a:lvl3pPr>
          <a:lvl4pPr marL="857250" indent="-285750" algn="l">
            <a:defRPr sz="3700"/>
          </a:lvl4pPr>
          <a:lvl5pPr marL="1143000" indent="-285750" algn="l">
            <a:defRPr sz="3700"/>
          </a:lvl5pPr>
          <a:lvl6pPr marL="1428750" indent="-285750" algn="l">
            <a:defRPr sz="3700"/>
          </a:lvl6pPr>
          <a:lvl7pPr marL="1714500" indent="-285750" algn="l">
            <a:defRPr sz="3700"/>
          </a:lvl7pPr>
          <a:lvl8pPr marL="2000250" indent="-285750" algn="l">
            <a:defRPr sz="3700"/>
          </a:lvl8pPr>
          <a:lvl9pPr marL="2286000" indent="-285750" algn="l">
            <a:defRPr sz="3700"/>
          </a:lvl9pPr>
        </a:lstStyle>
        <a:p>
          <a:pPr lvl="1">
            <a:lnSpc>
              <a:spcPct val="100000"/>
            </a:lnSpc>
            <a:spcBef>
              <a:spcPct val="0"/>
            </a:spcBef>
            <a:spcAft>
              <a:spcPct val="15000"/>
            </a:spcAft>
            <a:buChar char="•"/>
          </a:pPr>
          <a:endParaRPr lang="en-US">
            <a:solidFill>
              <a:schemeClr val="tx1"/>
            </a:solidFill>
          </a:endParaRPr>
        </a:p>
      </dsp:txBody>
      <dsp:txXfrm>
        <a:off x="3697267" y="1629241"/>
        <a:ext cx="1250450" cy="972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603358" cy="3735572"/>
        <a:chOff x="0" y="0"/>
        <a:chExt cx="5603358" cy="3735572"/>
      </a:xfrm>
    </dsp:grpSpPr>
    <dsp:sp modelId="{CEDEBFBB-18AE-45ED-B30D-DAF7CEC4A6D6}">
      <dsp:nvSpPr>
        <dsp:cNvPr id="3" name="Bent-Up Arrow 2"/>
        <dsp:cNvSpPr/>
      </dsp:nvSpPr>
      <dsp:spPr bwMode="white">
        <a:xfrm rot="5400000">
          <a:off x="1004975" y="1065663"/>
          <a:ext cx="904340" cy="1029560"/>
        </a:xfrm>
        <a:prstGeom prst="bentUpArrow">
          <a:avLst>
            <a:gd name="adj1" fmla="val 32840"/>
            <a:gd name="adj2" fmla="val 25000"/>
            <a:gd name="adj3" fmla="val 35780"/>
          </a:avLst>
        </a:prstGeom>
        <a:solidFill>
          <a:srgbClr val="00B050"/>
        </a:solidFill>
      </dsp:spPr>
      <dsp:style>
        <a:lnRef idx="2">
          <a:schemeClr val="lt1"/>
        </a:lnRef>
        <a:fillRef idx="1">
          <a:schemeClr val="accent1">
            <a:tint val="50000"/>
          </a:schemeClr>
        </a:fillRef>
        <a:effectRef idx="0">
          <a:scrgbClr r="0" g="0" b="0"/>
        </a:effectRef>
        <a:fontRef idx="minor"/>
      </dsp:style>
      <dsp:txXfrm rot="5400000">
        <a:off x="1004975" y="1065663"/>
        <a:ext cx="904340" cy="1029560"/>
      </dsp:txXfrm>
    </dsp:sp>
    <dsp:sp modelId="{28A03CCF-B1CE-4FE0-B9A3-35CCFD7055F3}">
      <dsp:nvSpPr>
        <dsp:cNvPr id="4" name="Rounded Rectangle 3"/>
        <dsp:cNvSpPr/>
      </dsp:nvSpPr>
      <dsp:spPr bwMode="white">
        <a:xfrm>
          <a:off x="754880" y="0"/>
          <a:ext cx="1522377" cy="1065614"/>
        </a:xfrm>
        <a:prstGeom prst="roundRect">
          <a:avLst>
            <a:gd name="adj" fmla="val 16670"/>
          </a:avLst>
        </a:prstGeom>
        <a:solidFill>
          <a:srgbClr val="7030A0"/>
        </a:solidFill>
      </dsp:spPr>
      <dsp:style>
        <a:lnRef idx="2">
          <a:schemeClr val="lt1"/>
        </a:lnRef>
        <a:fillRef idx="1">
          <a:schemeClr val="accent1"/>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vi-VN" b="1">
              <a:latin typeface="#9Slide03 SFU Futura_03" panose="00000400000000000000" pitchFamily="2" charset="0"/>
            </a:rPr>
            <a:t>THƯƠNG MẠI</a:t>
          </a:r>
          <a:endParaRPr lang="en-US" b="1">
            <a:latin typeface="#9Slide03 SFU Futura_03" panose="00000400000000000000" pitchFamily="2" charset="0"/>
          </a:endParaRPr>
        </a:p>
      </dsp:txBody>
      <dsp:txXfrm>
        <a:off x="754880" y="0"/>
        <a:ext cx="1522377" cy="1065614"/>
      </dsp:txXfrm>
    </dsp:sp>
    <dsp:sp modelId="{8FAE1ABB-8D75-4DE7-8C8D-81F657DBE57A}">
      <dsp:nvSpPr>
        <dsp:cNvPr id="5" name="Rectangle 4"/>
        <dsp:cNvSpPr/>
      </dsp:nvSpPr>
      <dsp:spPr bwMode="white">
        <a:xfrm>
          <a:off x="2277257" y="107660"/>
          <a:ext cx="1107232" cy="86127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50" tIns="57150" rIns="57150" bIns="57150" anchor="ctr"/>
        <a:lstStyle>
          <a:lvl1pPr algn="l">
            <a:defRPr sz="15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endParaRPr>
            <a:solidFill>
              <a:schemeClr val="tx1"/>
            </a:solidFill>
          </a:endParaRPr>
        </a:p>
      </dsp:txBody>
      <dsp:txXfrm>
        <a:off x="2277257" y="107660"/>
        <a:ext cx="1107232" cy="861277"/>
      </dsp:txXfrm>
    </dsp:sp>
    <dsp:sp modelId="{71388E1A-EF5D-4B66-A62D-CE3865BA97E1}">
      <dsp:nvSpPr>
        <dsp:cNvPr id="6" name="Bent-Up Arrow 5"/>
        <dsp:cNvSpPr/>
      </dsp:nvSpPr>
      <dsp:spPr bwMode="white">
        <a:xfrm rot="5400000">
          <a:off x="2290585" y="2400642"/>
          <a:ext cx="904340" cy="1029560"/>
        </a:xfrm>
        <a:prstGeom prst="bentUpArrow">
          <a:avLst>
            <a:gd name="adj1" fmla="val 32840"/>
            <a:gd name="adj2" fmla="val 25000"/>
            <a:gd name="adj3" fmla="val 35780"/>
          </a:avLst>
        </a:prstGeom>
        <a:solidFill>
          <a:srgbClr val="7030A0"/>
        </a:solidFill>
      </dsp:spPr>
      <dsp:style>
        <a:lnRef idx="2">
          <a:schemeClr val="lt1"/>
        </a:lnRef>
        <a:fillRef idx="1">
          <a:schemeClr val="accent1">
            <a:tint val="50000"/>
          </a:schemeClr>
        </a:fillRef>
        <a:effectRef idx="0">
          <a:scrgbClr r="0" g="0" b="0"/>
        </a:effectRef>
        <a:fontRef idx="minor"/>
      </dsp:style>
      <dsp:txXfrm rot="5400000">
        <a:off x="2290585" y="2400642"/>
        <a:ext cx="904340" cy="1029560"/>
      </dsp:txXfrm>
    </dsp:sp>
    <dsp:sp modelId="{51CC7859-C542-4B8B-8035-FEDA8E66B9DF}">
      <dsp:nvSpPr>
        <dsp:cNvPr id="7" name="Rounded Rectangle 6"/>
        <dsp:cNvSpPr/>
      </dsp:nvSpPr>
      <dsp:spPr bwMode="white">
        <a:xfrm>
          <a:off x="2040491" y="1334979"/>
          <a:ext cx="1522377" cy="1065614"/>
        </a:xfrm>
        <a:prstGeom prst="roundRect">
          <a:avLst>
            <a:gd name="adj" fmla="val 16670"/>
          </a:avLst>
        </a:prstGeom>
        <a:solidFill>
          <a:srgbClr val="0070C0"/>
        </a:solidFill>
      </dsp:spPr>
      <dsp:style>
        <a:lnRef idx="2">
          <a:schemeClr val="lt1"/>
        </a:lnRef>
        <a:fillRef idx="1">
          <a:schemeClr val="accent1"/>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vi-VN" b="1">
              <a:latin typeface="#9Slide03 SFU Futura_03" panose="00000400000000000000" pitchFamily="2" charset="0"/>
            </a:rPr>
            <a:t>TÀI CHÍNH</a:t>
          </a:r>
          <a:endParaRPr lang="vi-VN" b="1">
            <a:latin typeface="#9Slide03 SFU Futura_03" panose="00000400000000000000" pitchFamily="2" charset="0"/>
          </a:endParaRPr>
        </a:p>
        <a:p>
          <a:pPr lvl="0">
            <a:lnSpc>
              <a:spcPct val="100000"/>
            </a:lnSpc>
            <a:spcBef>
              <a:spcPct val="0"/>
            </a:spcBef>
            <a:spcAft>
              <a:spcPct val="35000"/>
            </a:spcAft>
          </a:pPr>
          <a:r>
            <a:rPr lang="vi-VN" b="1">
              <a:latin typeface="#9Slide03 SFU Futura_03" panose="00000400000000000000" pitchFamily="2" charset="0"/>
            </a:rPr>
            <a:t>NGÂN HÀNG</a:t>
          </a:r>
          <a:endParaRPr lang="en-US" b="1">
            <a:latin typeface="#9Slide03 SFU Futura_03" panose="00000400000000000000" pitchFamily="2" charset="0"/>
          </a:endParaRPr>
        </a:p>
      </dsp:txBody>
      <dsp:txXfrm>
        <a:off x="2040491" y="1334979"/>
        <a:ext cx="1522377" cy="1065614"/>
      </dsp:txXfrm>
    </dsp:sp>
    <dsp:sp modelId="{BB570C3F-D0E6-4216-A104-430AF648C631}">
      <dsp:nvSpPr>
        <dsp:cNvPr id="8" name="Rectangle 7"/>
        <dsp:cNvSpPr/>
      </dsp:nvSpPr>
      <dsp:spPr bwMode="white">
        <a:xfrm>
          <a:off x="3562867" y="1442638"/>
          <a:ext cx="1107232" cy="86127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57150" tIns="57150" rIns="57150" bIns="57150" anchor="ctr"/>
        <a:lstStyle>
          <a:lvl1pPr algn="l">
            <a:defRPr sz="15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1">
            <a:lnSpc>
              <a:spcPct val="100000"/>
            </a:lnSpc>
            <a:spcBef>
              <a:spcPct val="0"/>
            </a:spcBef>
            <a:spcAft>
              <a:spcPct val="15000"/>
            </a:spcAft>
            <a:buChar char="•"/>
          </a:pPr>
          <a:r>
            <a:rPr lang="vi-VN">
              <a:solidFill>
                <a:schemeClr val="tx1"/>
              </a:solidFill>
            </a:rPr>
            <a:t>-</a:t>
          </a:r>
          <a:endParaRPr lang="en-US">
            <a:solidFill>
              <a:schemeClr val="tx1"/>
            </a:solidFill>
          </a:endParaRPr>
        </a:p>
      </dsp:txBody>
      <dsp:txXfrm>
        <a:off x="3562867" y="1442638"/>
        <a:ext cx="1107232" cy="861277"/>
      </dsp:txXfrm>
    </dsp:sp>
    <dsp:sp modelId="{8F190570-CB4E-4E59-BFF1-E226EE7300A4}">
      <dsp:nvSpPr>
        <dsp:cNvPr id="9" name="Rounded Rectangle 8"/>
        <dsp:cNvSpPr/>
      </dsp:nvSpPr>
      <dsp:spPr bwMode="white">
        <a:xfrm>
          <a:off x="3326101" y="2669958"/>
          <a:ext cx="1522377" cy="1065614"/>
        </a:xfrm>
        <a:prstGeom prst="roundRect">
          <a:avLst>
            <a:gd name="adj" fmla="val 16670"/>
          </a:avLst>
        </a:prstGeom>
      </dsp:spPr>
      <dsp:style>
        <a:lnRef idx="2">
          <a:schemeClr val="lt1"/>
        </a:lnRef>
        <a:fillRef idx="1">
          <a:schemeClr val="accent1"/>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vi-VN" b="1">
              <a:latin typeface="#9Slide03 SFU Futura_03" panose="00000400000000000000" pitchFamily="2" charset="0"/>
            </a:rPr>
            <a:t>GIAO THÔNG VẬN TẢI</a:t>
          </a:r>
          <a:endParaRPr lang="en-US" b="1">
            <a:latin typeface="#9Slide03 SFU Futura_03" panose="00000400000000000000" pitchFamily="2" charset="0"/>
          </a:endParaRPr>
        </a:p>
      </dsp:txBody>
      <dsp:txXfrm>
        <a:off x="3326101" y="2669958"/>
        <a:ext cx="1522377" cy="1065614"/>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473789" cy="2711105"/>
        <a:chOff x="0" y="0"/>
        <a:chExt cx="5473789" cy="2711105"/>
      </a:xfrm>
    </dsp:grpSpPr>
    <dsp:sp modelId="{CEDEBFBB-18AE-45ED-B30D-DAF7CEC4A6D6}">
      <dsp:nvSpPr>
        <dsp:cNvPr id="3" name="Bent-Up Arrow 2"/>
        <dsp:cNvSpPr/>
      </dsp:nvSpPr>
      <dsp:spPr bwMode="white">
        <a:xfrm rot="5400000">
          <a:off x="808516" y="1203504"/>
          <a:ext cx="1021315" cy="1162731"/>
        </a:xfrm>
        <a:prstGeom prst="bentUpArrow">
          <a:avLst>
            <a:gd name="adj1" fmla="val 32840"/>
            <a:gd name="adj2" fmla="val 25000"/>
            <a:gd name="adj3" fmla="val 35780"/>
          </a:avLst>
        </a:prstGeom>
        <a:solidFill>
          <a:srgbClr val="FFC000"/>
        </a:solidFill>
      </dsp:spPr>
      <dsp:style>
        <a:lnRef idx="2">
          <a:schemeClr val="lt1"/>
        </a:lnRef>
        <a:fillRef idx="1">
          <a:schemeClr val="accent1">
            <a:tint val="50000"/>
          </a:schemeClr>
        </a:fillRef>
        <a:effectRef idx="0">
          <a:scrgbClr r="0" g="0" b="0"/>
        </a:effectRef>
        <a:fontRef idx="minor"/>
      </dsp:style>
      <dsp:txXfrm rot="5400000">
        <a:off x="808516" y="1203504"/>
        <a:ext cx="1021315" cy="1162731"/>
      </dsp:txXfrm>
    </dsp:sp>
    <dsp:sp modelId="{28A03CCF-B1CE-4FE0-B9A3-35CCFD7055F3}">
      <dsp:nvSpPr>
        <dsp:cNvPr id="4" name="Rounded Rectangle 3"/>
        <dsp:cNvSpPr/>
      </dsp:nvSpPr>
      <dsp:spPr bwMode="white">
        <a:xfrm>
          <a:off x="526072" y="0"/>
          <a:ext cx="1719293" cy="1203450"/>
        </a:xfrm>
        <a:prstGeom prst="roundRect">
          <a:avLst>
            <a:gd name="adj" fmla="val 16670"/>
          </a:avLst>
        </a:prstGeom>
        <a:solidFill>
          <a:srgbClr val="00B050"/>
        </a:solidFill>
      </dsp:spPr>
      <dsp:style>
        <a:lnRef idx="2">
          <a:schemeClr val="lt1"/>
        </a:lnRef>
        <a:fillRef idx="1">
          <a:schemeClr val="accent1"/>
        </a:fillRef>
        <a:effectRef idx="0">
          <a:scrgbClr r="0" g="0" b="0"/>
        </a:effectRef>
        <a:fontRef idx="minor">
          <a:schemeClr val="lt1"/>
        </a:fontRef>
      </dsp:style>
      <dsp:txBody>
        <a:bodyPr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sz="2000" b="1">
              <a:latin typeface="#9Slide03 SFU Futura_03" panose="00000400000000000000" pitchFamily="2" charset="0"/>
            </a:rPr>
            <a:t>DỊCH VỤ LOGISTICS</a:t>
          </a:r>
          <a:endParaRPr lang="en-US" sz="2000" b="1">
            <a:latin typeface="#9Slide03 SFU Futura_03" panose="00000400000000000000" pitchFamily="2" charset="0"/>
          </a:endParaRPr>
        </a:p>
      </dsp:txBody>
      <dsp:txXfrm>
        <a:off x="526072" y="0"/>
        <a:ext cx="1719293" cy="1203450"/>
      </dsp:txXfrm>
    </dsp:sp>
    <dsp:sp modelId="{8FAE1ABB-8D75-4DE7-8C8D-81F657DBE57A}">
      <dsp:nvSpPr>
        <dsp:cNvPr id="5" name="Rectangle 4"/>
        <dsp:cNvSpPr/>
      </dsp:nvSpPr>
      <dsp:spPr bwMode="white">
        <a:xfrm>
          <a:off x="2245365" y="121585"/>
          <a:ext cx="1250450" cy="97268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82879" tIns="182879" rIns="182879" bIns="182879" anchor="ctr"/>
        <a:lstStyle>
          <a:lvl1pPr algn="l">
            <a:defRPr sz="4800"/>
          </a:lvl1pPr>
          <a:lvl2pPr marL="285750" indent="-285750" algn="l">
            <a:defRPr sz="3700"/>
          </a:lvl2pPr>
          <a:lvl3pPr marL="571500" indent="-285750" algn="l">
            <a:defRPr sz="3700"/>
          </a:lvl3pPr>
          <a:lvl4pPr marL="857250" indent="-285750" algn="l">
            <a:defRPr sz="3700"/>
          </a:lvl4pPr>
          <a:lvl5pPr marL="1143000" indent="-285750" algn="l">
            <a:defRPr sz="3700"/>
          </a:lvl5pPr>
          <a:lvl6pPr marL="1428750" indent="-285750" algn="l">
            <a:defRPr sz="3700"/>
          </a:lvl6pPr>
          <a:lvl7pPr marL="1714500" indent="-285750" algn="l">
            <a:defRPr sz="3700"/>
          </a:lvl7pPr>
          <a:lvl8pPr marL="2000250" indent="-285750" algn="l">
            <a:defRPr sz="3700"/>
          </a:lvl8pPr>
          <a:lvl9pPr marL="2286000" indent="-285750" algn="l">
            <a:defRPr sz="3700"/>
          </a:lvl9pPr>
        </a:lstStyle>
        <a:p>
          <a:pPr lvl="1">
            <a:lnSpc>
              <a:spcPct val="100000"/>
            </a:lnSpc>
            <a:spcBef>
              <a:spcPct val="0"/>
            </a:spcBef>
            <a:spcAft>
              <a:spcPct val="15000"/>
            </a:spcAft>
            <a:buChar char="•"/>
          </a:pPr>
          <a:endParaRPr lang="en-US">
            <a:solidFill>
              <a:schemeClr val="tx1"/>
            </a:solidFill>
          </a:endParaRPr>
        </a:p>
      </dsp:txBody>
      <dsp:txXfrm>
        <a:off x="2245365" y="121585"/>
        <a:ext cx="1250450" cy="972681"/>
      </dsp:txXfrm>
    </dsp:sp>
    <dsp:sp modelId="{51CC7859-C542-4B8B-8035-FEDA8E66B9DF}">
      <dsp:nvSpPr>
        <dsp:cNvPr id="6" name="Rounded Rectangle 5"/>
        <dsp:cNvSpPr/>
      </dsp:nvSpPr>
      <dsp:spPr bwMode="white">
        <a:xfrm>
          <a:off x="1977974" y="1507655"/>
          <a:ext cx="1719293" cy="1203450"/>
        </a:xfrm>
        <a:prstGeom prst="roundRect">
          <a:avLst>
            <a:gd name="adj" fmla="val 16670"/>
          </a:avLst>
        </a:prstGeom>
        <a:solidFill>
          <a:schemeClr val="accent2">
            <a:lumMod val="75000"/>
          </a:schemeClr>
        </a:solidFill>
      </dsp:spPr>
      <dsp:style>
        <a:lnRef idx="2">
          <a:schemeClr val="lt1"/>
        </a:lnRef>
        <a:fillRef idx="1">
          <a:schemeClr val="accent1"/>
        </a:fillRef>
        <a:effectRef idx="0">
          <a:scrgbClr r="0" g="0" b="0"/>
        </a:effectRef>
        <a:fontRef idx="minor">
          <a:schemeClr val="lt1"/>
        </a:fontRef>
      </dsp:style>
      <dsp:txBody>
        <a:bodyPr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vi-VN" sz="2000" b="1">
              <a:latin typeface="#9Slide03 SFU Futura_03" panose="00000400000000000000" pitchFamily="2" charset="0"/>
            </a:rPr>
            <a:t>DU LỊCH</a:t>
          </a:r>
          <a:endParaRPr lang="en-US" sz="2000" b="1">
            <a:latin typeface="#9Slide03 SFU Futura_03" panose="00000400000000000000" pitchFamily="2" charset="0"/>
          </a:endParaRPr>
        </a:p>
      </dsp:txBody>
      <dsp:txXfrm>
        <a:off x="1977974" y="1507655"/>
        <a:ext cx="1719293" cy="1203450"/>
      </dsp:txXfrm>
    </dsp:sp>
    <dsp:sp modelId="{63120DA7-4AAA-4956-A959-7E9FCB04086E}">
      <dsp:nvSpPr>
        <dsp:cNvPr id="7" name="Rectangle 6"/>
        <dsp:cNvSpPr/>
      </dsp:nvSpPr>
      <dsp:spPr bwMode="white">
        <a:xfrm>
          <a:off x="3697267" y="1629241"/>
          <a:ext cx="1250450" cy="972681"/>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82879" tIns="182879" rIns="182879" bIns="182879" anchor="ctr"/>
        <a:lstStyle>
          <a:lvl1pPr algn="l">
            <a:defRPr sz="4800"/>
          </a:lvl1pPr>
          <a:lvl2pPr marL="285750" indent="-285750" algn="l">
            <a:defRPr sz="3700"/>
          </a:lvl2pPr>
          <a:lvl3pPr marL="571500" indent="-285750" algn="l">
            <a:defRPr sz="3700"/>
          </a:lvl3pPr>
          <a:lvl4pPr marL="857250" indent="-285750" algn="l">
            <a:defRPr sz="3700"/>
          </a:lvl4pPr>
          <a:lvl5pPr marL="1143000" indent="-285750" algn="l">
            <a:defRPr sz="3700"/>
          </a:lvl5pPr>
          <a:lvl6pPr marL="1428750" indent="-285750" algn="l">
            <a:defRPr sz="3700"/>
          </a:lvl6pPr>
          <a:lvl7pPr marL="1714500" indent="-285750" algn="l">
            <a:defRPr sz="3700"/>
          </a:lvl7pPr>
          <a:lvl8pPr marL="2000250" indent="-285750" algn="l">
            <a:defRPr sz="3700"/>
          </a:lvl8pPr>
          <a:lvl9pPr marL="2286000" indent="-285750" algn="l">
            <a:defRPr sz="3700"/>
          </a:lvl9pPr>
        </a:lstStyle>
        <a:p>
          <a:pPr lvl="1">
            <a:lnSpc>
              <a:spcPct val="100000"/>
            </a:lnSpc>
            <a:spcBef>
              <a:spcPct val="0"/>
            </a:spcBef>
            <a:spcAft>
              <a:spcPct val="15000"/>
            </a:spcAft>
            <a:buChar char="•"/>
          </a:pPr>
          <a:endParaRPr lang="en-US">
            <a:solidFill>
              <a:schemeClr val="tx1"/>
            </a:solidFill>
          </a:endParaRPr>
        </a:p>
      </dsp:txBody>
      <dsp:txXfrm>
        <a:off x="3697267" y="1629241"/>
        <a:ext cx="1250450" cy="97268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tL"/>
          <dgm:param type="flowDir" val="row"/>
        </dgm:alg>
      </dgm:if>
      <dgm:else name="Name2">
        <dgm:alg type="snake">
          <dgm:param type="bkpt" val="fixed"/>
          <dgm:param type="bkPtFixedVal" val="1"/>
          <dgm:param type="off" val="off"/>
          <dgm:param type="grDir" val="tR"/>
          <dgm:param type="flowDir" val="row"/>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type="bentUpArrow" r:blip="" rot="90">
                    <dgm:adjLst>
                      <dgm:adj idx="1" val="0.3284"/>
                      <dgm:adj idx="2" val="0.25"/>
                      <dgm:adj idx="3" val="0.3578"/>
                    </dgm:adjLst>
                  </dgm:shape>
                </dgm:if>
                <dgm:else name="Name13">
                  <dgm:shape xmlns:r="http://schemas.openxmlformats.org/officeDocument/2006/relationships" type="bentArrow" r:blip="" rot="180">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tL"/>
          <dgm:param type="flowDir" val="row"/>
        </dgm:alg>
      </dgm:if>
      <dgm:else name="Name2">
        <dgm:alg type="snake">
          <dgm:param type="bkpt" val="fixed"/>
          <dgm:param type="bkPtFixedVal" val="1"/>
          <dgm:param type="off" val="off"/>
          <dgm:param type="grDir" val="tR"/>
          <dgm:param type="flowDir" val="row"/>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type="bentUpArrow" r:blip="" rot="90">
                    <dgm:adjLst>
                      <dgm:adj idx="1" val="0.3284"/>
                      <dgm:adj idx="2" val="0.25"/>
                      <dgm:adj idx="3" val="0.3578"/>
                    </dgm:adjLst>
                  </dgm:shape>
                </dgm:if>
                <dgm:else name="Name13">
                  <dgm:shape xmlns:r="http://schemas.openxmlformats.org/officeDocument/2006/relationships" type="bentArrow" r:blip="" rot="180">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tL"/>
          <dgm:param type="flowDir" val="row"/>
        </dgm:alg>
      </dgm:if>
      <dgm:else name="Name2">
        <dgm:alg type="snake">
          <dgm:param type="bkpt" val="fixed"/>
          <dgm:param type="bkPtFixedVal" val="1"/>
          <dgm:param type="off" val="off"/>
          <dgm:param type="grDir" val="tR"/>
          <dgm:param type="flowDir" val="row"/>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type="bentUpArrow" r:blip="" rot="90">
                    <dgm:adjLst>
                      <dgm:adj idx="1" val="0.3284"/>
                      <dgm:adj idx="2" val="0.25"/>
                      <dgm:adj idx="3" val="0.3578"/>
                    </dgm:adjLst>
                  </dgm:shape>
                </dgm:if>
                <dgm:else name="Name13">
                  <dgm:shape xmlns:r="http://schemas.openxmlformats.org/officeDocument/2006/relationships" type="bentArrow" r:blip="" rot="180">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tL"/>
          <dgm:param type="flowDir" val="row"/>
        </dgm:alg>
      </dgm:if>
      <dgm:else name="Name2">
        <dgm:alg type="snake">
          <dgm:param type="bkpt" val="fixed"/>
          <dgm:param type="bkPtFixedVal" val="1"/>
          <dgm:param type="off" val="off"/>
          <dgm:param type="grDir" val="tR"/>
          <dgm:param type="flowDir" val="row"/>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type="bentUpArrow" r:blip="" rot="90">
                    <dgm:adjLst>
                      <dgm:adj idx="1" val="0.3284"/>
                      <dgm:adj idx="2" val="0.25"/>
                      <dgm:adj idx="3" val="0.3578"/>
                    </dgm:adjLst>
                  </dgm:shape>
                </dgm:if>
                <dgm:else name="Name13">
                  <dgm:shape xmlns:r="http://schemas.openxmlformats.org/officeDocument/2006/relationships" type="bentArrow" r:blip="" rot="180">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D2D18-6885-4EDD-941C-3E26141F121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69D59-15FC-460C-844F-5845204581A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endParaRPr lang="en-US" sz="1200">
              <a:solidFill>
                <a:srgbClr val="7030A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endParaRPr lang="en-US" sz="1200">
              <a:solidFill>
                <a:srgbClr val="7030A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rPr>
              <a:t>https://www.facebook.com/ti.gon.566</a:t>
            </a:r>
            <a:r>
              <a:rPr lang="en-US" sz="1200">
                <a:solidFill>
                  <a:srgbClr val="3333FF"/>
                </a:solidFill>
                <a:latin typeface="Arial" panose="020B0604020202020204" pitchFamily="34" charset="0"/>
                <a:cs typeface="Arial" panose="020B0604020202020204" pitchFamily="34" charset="0"/>
              </a:rPr>
              <a:t>.</a:t>
            </a:r>
            <a:endParaRPr lang="en-US" sz="1200">
              <a:solidFill>
                <a:srgbClr val="3333FF"/>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endParaRPr lang="en-US" sz="1200">
              <a:solidFill>
                <a:srgbClr val="3333FF"/>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endParaRPr lang="en-US" sz="1200">
              <a:solidFill>
                <a:srgbClr val="7030A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653539E-BD87-45CC-97B6-53F30C4155F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69D59-15FC-460C-844F-5845204581A0}"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69D59-15FC-460C-844F-5845204581A0}"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69D59-15FC-460C-844F-5845204581A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40C28"/>
                </a:solidFill>
                <a:effectLst/>
                <a:highlight>
                  <a:srgbClr val="D3E3FD"/>
                </a:highlight>
                <a:latin typeface="Google Sans"/>
              </a:rPr>
              <a:t>Đồng bằng sông Cửu Long</a:t>
            </a:r>
            <a:r>
              <a:rPr lang="vi-VN" b="0" i="0">
                <a:solidFill>
                  <a:srgbClr val="202124"/>
                </a:solidFill>
                <a:effectLst/>
                <a:highlight>
                  <a:srgbClr val="FFFFFF"/>
                </a:highlight>
                <a:latin typeface="Google Sans"/>
              </a:rPr>
              <a:t> có </a:t>
            </a:r>
            <a:r>
              <a:rPr lang="vi-VN" b="0" i="0">
                <a:solidFill>
                  <a:srgbClr val="040C28"/>
                </a:solidFill>
                <a:effectLst/>
                <a:highlight>
                  <a:srgbClr val="D3E3FD"/>
                </a:highlight>
                <a:latin typeface="Google Sans"/>
              </a:rPr>
              <a:t>thế mạnh</a:t>
            </a:r>
            <a:r>
              <a:rPr lang="vi-VN" b="0" i="0">
                <a:solidFill>
                  <a:srgbClr val="202124"/>
                </a:solidFill>
                <a:effectLst/>
                <a:highlight>
                  <a:srgbClr val="FFFFFF"/>
                </a:highlight>
                <a:latin typeface="Google Sans"/>
              </a:rPr>
              <a:t> phát triển nghề nuôi trồng và đánh bắt </a:t>
            </a:r>
            <a:r>
              <a:rPr lang="vi-VN" b="0" i="0">
                <a:solidFill>
                  <a:srgbClr val="040C28"/>
                </a:solidFill>
                <a:effectLst/>
                <a:highlight>
                  <a:srgbClr val="D3E3FD"/>
                </a:highlight>
                <a:latin typeface="Google Sans"/>
              </a:rPr>
              <a:t>thuỷ sản là</a:t>
            </a:r>
            <a:r>
              <a:rPr lang="vi-VN" b="0" i="0">
                <a:solidFill>
                  <a:srgbClr val="202124"/>
                </a:solidFill>
                <a:effectLst/>
                <a:highlight>
                  <a:srgbClr val="FFFFFF"/>
                </a:highlight>
                <a:latin typeface="Google Sans"/>
              </a:rPr>
              <a:t> do: - Có vùng biển rộng và ấm quanh năm. - Vùng rừng ven biển cung cấp nguồn tôm giông tự nhiên và thức ăn cho các vùng nuôi tôm trên các vùng đất ngập mặn. - Lũ </a:t>
            </a:r>
            <a:r>
              <a:rPr lang="vi-VN" b="0" i="0">
                <a:solidFill>
                  <a:srgbClr val="040C28"/>
                </a:solidFill>
                <a:effectLst/>
                <a:highlight>
                  <a:srgbClr val="D3E3FD"/>
                </a:highlight>
                <a:latin typeface="Google Sans"/>
              </a:rPr>
              <a:t>hàng</a:t>
            </a:r>
            <a:r>
              <a:rPr lang="vi-VN" b="0" i="0">
                <a:solidFill>
                  <a:srgbClr val="202124"/>
                </a:solidFill>
                <a:effectLst/>
                <a:highlight>
                  <a:srgbClr val="FFFFFF"/>
                </a:highlight>
                <a:latin typeface="Google Sans"/>
              </a:rPr>
              <a:t> năm của </a:t>
            </a:r>
            <a:r>
              <a:rPr lang="vi-VN" b="0" i="0">
                <a:solidFill>
                  <a:srgbClr val="040C28"/>
                </a:solidFill>
                <a:effectLst/>
                <a:highlight>
                  <a:srgbClr val="D3E3FD"/>
                </a:highlight>
                <a:latin typeface="Google Sans"/>
              </a:rPr>
              <a:t>sông</a:t>
            </a:r>
            <a:r>
              <a:rPr lang="vi-VN" b="0" i="0">
                <a:solidFill>
                  <a:srgbClr val="202124"/>
                </a:solidFill>
                <a:effectLst/>
                <a:highlight>
                  <a:srgbClr val="FFFFFF"/>
                </a:highlight>
                <a:latin typeface="Google Sans"/>
              </a:rPr>
              <a:t> Mê Công đem lại nguồn </a:t>
            </a:r>
            <a:r>
              <a:rPr lang="vi-VN" b="0" i="0">
                <a:solidFill>
                  <a:srgbClr val="040C28"/>
                </a:solidFill>
                <a:effectLst/>
                <a:highlight>
                  <a:srgbClr val="D3E3FD"/>
                </a:highlight>
                <a:latin typeface="Google Sans"/>
              </a:rPr>
              <a:t>thuỷ sản</a:t>
            </a:r>
            <a:r>
              <a:rPr lang="vi-VN" b="0" i="0">
                <a:solidFill>
                  <a:srgbClr val="202124"/>
                </a:solidFill>
                <a:effectLst/>
                <a:highlight>
                  <a:srgbClr val="FFFFFF"/>
                </a:highlight>
                <a:latin typeface="Google Sans"/>
              </a:rPr>
              <a:t>, lượng phù sa lớn.</a:t>
            </a:r>
            <a:r>
              <a:rPr lang="vi-VN" b="0" i="0">
                <a:effectLst/>
                <a:highlight>
                  <a:srgbClr val="FFFFFF"/>
                </a:highlight>
                <a:latin typeface="Google Sans"/>
              </a:rPr>
              <a:t>Jul</a:t>
            </a:r>
            <a:endParaRPr lang="en-US"/>
          </a:p>
        </p:txBody>
      </p:sp>
      <p:sp>
        <p:nvSpPr>
          <p:cNvPr id="4" name="Slide Number Placeholder 3"/>
          <p:cNvSpPr>
            <a:spLocks noGrp="1"/>
          </p:cNvSpPr>
          <p:nvPr>
            <p:ph type="sldNum" sz="quarter" idx="5"/>
          </p:nvPr>
        </p:nvSpPr>
        <p:spPr/>
        <p:txBody>
          <a:bodyPr/>
          <a:lstStyle/>
          <a:p>
            <a:fld id="{42469D59-15FC-460C-844F-5845204581A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69D59-15FC-460C-844F-5845204581A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69D59-15FC-460C-844F-5845204581A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ADF32C1-E0E4-4E3C-86B3-B863786E68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ADF32C1-E0E4-4E3C-86B3-B863786E68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ADF32C1-E0E4-4E3C-86B3-B863786E68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29585" y="689546"/>
            <a:ext cx="10972801" cy="5486402"/>
          </a:xfrm>
          <a:custGeom>
            <a:avLst/>
            <a:gdLst>
              <a:gd name="connsiteX0" fmla="*/ 0 w 10972801"/>
              <a:gd name="connsiteY0" fmla="*/ 0 h 5486402"/>
              <a:gd name="connsiteX1" fmla="*/ 10972801 w 10972801"/>
              <a:gd name="connsiteY1" fmla="*/ 0 h 5486402"/>
              <a:gd name="connsiteX2" fmla="*/ 10972801 w 10972801"/>
              <a:gd name="connsiteY2" fmla="*/ 5486402 h 5486402"/>
              <a:gd name="connsiteX3" fmla="*/ 0 w 10972801"/>
              <a:gd name="connsiteY3" fmla="*/ 5486402 h 5486402"/>
            </a:gdLst>
            <a:ahLst/>
            <a:cxnLst>
              <a:cxn ang="0">
                <a:pos x="connsiteX0" y="connsiteY0"/>
              </a:cxn>
              <a:cxn ang="0">
                <a:pos x="connsiteX1" y="connsiteY1"/>
              </a:cxn>
              <a:cxn ang="0">
                <a:pos x="connsiteX2" y="connsiteY2"/>
              </a:cxn>
              <a:cxn ang="0">
                <a:pos x="connsiteX3" y="connsiteY3"/>
              </a:cxn>
            </a:cxnLst>
            <a:rect l="l" t="t" r="r" b="b"/>
            <a:pathLst>
              <a:path w="10972801" h="5486402">
                <a:moveTo>
                  <a:pt x="0" y="0"/>
                </a:moveTo>
                <a:lnTo>
                  <a:pt x="10972801" y="0"/>
                </a:lnTo>
                <a:lnTo>
                  <a:pt x="10972801" y="5486402"/>
                </a:lnTo>
                <a:lnTo>
                  <a:pt x="0" y="5486402"/>
                </a:lnTo>
                <a:close/>
              </a:path>
            </a:pathLst>
          </a:custGeom>
        </p:spPr>
        <p:txBody>
          <a:bodyPr wrap="square">
            <a:noAutofit/>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90"/>
        <p:cNvGrpSpPr/>
        <p:nvPr/>
      </p:nvGrpSpPr>
      <p:grpSpPr>
        <a:xfrm>
          <a:off x="0" y="0"/>
          <a:ext cx="0" cy="0"/>
          <a:chOff x="0" y="0"/>
          <a:chExt cx="0" cy="0"/>
        </a:xfrm>
      </p:grpSpPr>
      <p:sp>
        <p:nvSpPr>
          <p:cNvPr id="291" name="Google Shape;291;p26"/>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92" name="Google Shape;292;p26"/>
          <p:cNvSpPr txBox="1">
            <a:spLocks noGrp="1"/>
          </p:cNvSpPr>
          <p:nvPr>
            <p:ph type="subTitle" idx="1"/>
          </p:nvPr>
        </p:nvSpPr>
        <p:spPr>
          <a:xfrm>
            <a:off x="8755333" y="2750233"/>
            <a:ext cx="2203200" cy="85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5">
                <a:solidFill>
                  <a:schemeClr val="lt1"/>
                </a:solidFill>
              </a:defRPr>
            </a:lvl1pPr>
            <a:lvl2pPr lvl="1" rtl="0">
              <a:spcBef>
                <a:spcPts val="2135"/>
              </a:spcBef>
              <a:spcAft>
                <a:spcPts val="0"/>
              </a:spcAft>
              <a:buSzPts val="1600"/>
              <a:buNone/>
              <a:defRPr sz="2135"/>
            </a:lvl2pPr>
            <a:lvl3pPr lvl="2" rtl="0">
              <a:spcBef>
                <a:spcPts val="2135"/>
              </a:spcBef>
              <a:spcAft>
                <a:spcPts val="0"/>
              </a:spcAft>
              <a:buSzPts val="1600"/>
              <a:buNone/>
              <a:defRPr sz="2135"/>
            </a:lvl3pPr>
            <a:lvl4pPr lvl="3" rtl="0">
              <a:spcBef>
                <a:spcPts val="2135"/>
              </a:spcBef>
              <a:spcAft>
                <a:spcPts val="0"/>
              </a:spcAft>
              <a:buSzPts val="1600"/>
              <a:buNone/>
              <a:defRPr sz="2135"/>
            </a:lvl4pPr>
            <a:lvl5pPr lvl="4" rtl="0">
              <a:spcBef>
                <a:spcPts val="2135"/>
              </a:spcBef>
              <a:spcAft>
                <a:spcPts val="0"/>
              </a:spcAft>
              <a:buSzPts val="1600"/>
              <a:buNone/>
              <a:defRPr sz="2135"/>
            </a:lvl5pPr>
            <a:lvl6pPr lvl="5" rtl="0">
              <a:spcBef>
                <a:spcPts val="2135"/>
              </a:spcBef>
              <a:spcAft>
                <a:spcPts val="0"/>
              </a:spcAft>
              <a:buSzPts val="1600"/>
              <a:buNone/>
              <a:defRPr sz="2135"/>
            </a:lvl6pPr>
            <a:lvl7pPr lvl="6" rtl="0">
              <a:spcBef>
                <a:spcPts val="2135"/>
              </a:spcBef>
              <a:spcAft>
                <a:spcPts val="0"/>
              </a:spcAft>
              <a:buSzPts val="1600"/>
              <a:buNone/>
              <a:defRPr sz="2135"/>
            </a:lvl7pPr>
            <a:lvl8pPr lvl="7" rtl="0">
              <a:spcBef>
                <a:spcPts val="2135"/>
              </a:spcBef>
              <a:spcAft>
                <a:spcPts val="0"/>
              </a:spcAft>
              <a:buSzPts val="1600"/>
              <a:buNone/>
              <a:defRPr sz="2135"/>
            </a:lvl8pPr>
            <a:lvl9pPr lvl="8" rtl="0">
              <a:spcBef>
                <a:spcPts val="2135"/>
              </a:spcBef>
              <a:spcAft>
                <a:spcPts val="2135"/>
              </a:spcAft>
              <a:buSzPts val="1600"/>
              <a:buNone/>
              <a:defRPr sz="2135"/>
            </a:lvl9pPr>
          </a:lstStyle>
          <a:p/>
        </p:txBody>
      </p:sp>
      <p:sp>
        <p:nvSpPr>
          <p:cNvPr id="293" name="Google Shape;293;p26"/>
          <p:cNvSpPr txBox="1">
            <a:spLocks noGrp="1"/>
          </p:cNvSpPr>
          <p:nvPr>
            <p:ph type="subTitle" idx="2"/>
          </p:nvPr>
        </p:nvSpPr>
        <p:spPr>
          <a:xfrm>
            <a:off x="8755349" y="2280733"/>
            <a:ext cx="2203200" cy="49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665" b="1">
                <a:latin typeface="Paytone One"/>
                <a:ea typeface="Paytone One"/>
                <a:cs typeface="Paytone One"/>
                <a:sym typeface="Paytone One"/>
              </a:defRPr>
            </a:lvl1pPr>
            <a:lvl2pPr lvl="1" rtl="0">
              <a:spcBef>
                <a:spcPts val="2135"/>
              </a:spcBef>
              <a:spcAft>
                <a:spcPts val="0"/>
              </a:spcAft>
              <a:buSzPts val="3000"/>
              <a:buNone/>
              <a:defRPr sz="4000"/>
            </a:lvl2pPr>
            <a:lvl3pPr lvl="2" rtl="0">
              <a:spcBef>
                <a:spcPts val="2135"/>
              </a:spcBef>
              <a:spcAft>
                <a:spcPts val="0"/>
              </a:spcAft>
              <a:buSzPts val="3000"/>
              <a:buNone/>
              <a:defRPr sz="4000"/>
            </a:lvl3pPr>
            <a:lvl4pPr lvl="3" rtl="0">
              <a:spcBef>
                <a:spcPts val="2135"/>
              </a:spcBef>
              <a:spcAft>
                <a:spcPts val="0"/>
              </a:spcAft>
              <a:buSzPts val="3000"/>
              <a:buNone/>
              <a:defRPr sz="4000"/>
            </a:lvl4pPr>
            <a:lvl5pPr lvl="4" rtl="0">
              <a:spcBef>
                <a:spcPts val="2135"/>
              </a:spcBef>
              <a:spcAft>
                <a:spcPts val="0"/>
              </a:spcAft>
              <a:buSzPts val="3000"/>
              <a:buNone/>
              <a:defRPr sz="4000"/>
            </a:lvl5pPr>
            <a:lvl6pPr lvl="5" rtl="0">
              <a:spcBef>
                <a:spcPts val="2135"/>
              </a:spcBef>
              <a:spcAft>
                <a:spcPts val="0"/>
              </a:spcAft>
              <a:buSzPts val="3000"/>
              <a:buNone/>
              <a:defRPr sz="4000"/>
            </a:lvl6pPr>
            <a:lvl7pPr lvl="6" rtl="0">
              <a:spcBef>
                <a:spcPts val="2135"/>
              </a:spcBef>
              <a:spcAft>
                <a:spcPts val="0"/>
              </a:spcAft>
              <a:buSzPts val="3000"/>
              <a:buNone/>
              <a:defRPr sz="4000"/>
            </a:lvl7pPr>
            <a:lvl8pPr lvl="7" rtl="0">
              <a:spcBef>
                <a:spcPts val="2135"/>
              </a:spcBef>
              <a:spcAft>
                <a:spcPts val="0"/>
              </a:spcAft>
              <a:buSzPts val="3000"/>
              <a:buNone/>
              <a:defRPr sz="4000"/>
            </a:lvl8pPr>
            <a:lvl9pPr lvl="8" rtl="0">
              <a:spcBef>
                <a:spcPts val="2135"/>
              </a:spcBef>
              <a:spcAft>
                <a:spcPts val="2135"/>
              </a:spcAft>
              <a:buSzPts val="3000"/>
              <a:buNone/>
              <a:defRPr sz="4000"/>
            </a:lvl9pPr>
          </a:lstStyle>
          <a:p/>
        </p:txBody>
      </p:sp>
      <p:sp>
        <p:nvSpPr>
          <p:cNvPr id="294" name="Google Shape;294;p26"/>
          <p:cNvSpPr txBox="1">
            <a:spLocks noGrp="1"/>
          </p:cNvSpPr>
          <p:nvPr>
            <p:ph type="subTitle" idx="3"/>
          </p:nvPr>
        </p:nvSpPr>
        <p:spPr>
          <a:xfrm>
            <a:off x="1269111" y="4939467"/>
            <a:ext cx="2146000" cy="85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2135"/>
              </a:spcBef>
              <a:spcAft>
                <a:spcPts val="0"/>
              </a:spcAft>
              <a:buSzPts val="1600"/>
              <a:buNone/>
              <a:defRPr sz="2135"/>
            </a:lvl2pPr>
            <a:lvl3pPr lvl="2" rtl="0">
              <a:spcBef>
                <a:spcPts val="2135"/>
              </a:spcBef>
              <a:spcAft>
                <a:spcPts val="0"/>
              </a:spcAft>
              <a:buSzPts val="1600"/>
              <a:buNone/>
              <a:defRPr sz="2135"/>
            </a:lvl3pPr>
            <a:lvl4pPr lvl="3" rtl="0">
              <a:spcBef>
                <a:spcPts val="2135"/>
              </a:spcBef>
              <a:spcAft>
                <a:spcPts val="0"/>
              </a:spcAft>
              <a:buSzPts val="1600"/>
              <a:buNone/>
              <a:defRPr sz="2135"/>
            </a:lvl4pPr>
            <a:lvl5pPr lvl="4" rtl="0">
              <a:spcBef>
                <a:spcPts val="2135"/>
              </a:spcBef>
              <a:spcAft>
                <a:spcPts val="0"/>
              </a:spcAft>
              <a:buSzPts val="1600"/>
              <a:buNone/>
              <a:defRPr sz="2135"/>
            </a:lvl5pPr>
            <a:lvl6pPr lvl="5" rtl="0">
              <a:spcBef>
                <a:spcPts val="2135"/>
              </a:spcBef>
              <a:spcAft>
                <a:spcPts val="0"/>
              </a:spcAft>
              <a:buSzPts val="1600"/>
              <a:buNone/>
              <a:defRPr sz="2135"/>
            </a:lvl6pPr>
            <a:lvl7pPr lvl="6" rtl="0">
              <a:spcBef>
                <a:spcPts val="2135"/>
              </a:spcBef>
              <a:spcAft>
                <a:spcPts val="0"/>
              </a:spcAft>
              <a:buSzPts val="1600"/>
              <a:buNone/>
              <a:defRPr sz="2135"/>
            </a:lvl7pPr>
            <a:lvl8pPr lvl="7" rtl="0">
              <a:spcBef>
                <a:spcPts val="2135"/>
              </a:spcBef>
              <a:spcAft>
                <a:spcPts val="0"/>
              </a:spcAft>
              <a:buSzPts val="1600"/>
              <a:buNone/>
              <a:defRPr sz="2135"/>
            </a:lvl8pPr>
            <a:lvl9pPr lvl="8" rtl="0">
              <a:spcBef>
                <a:spcPts val="2135"/>
              </a:spcBef>
              <a:spcAft>
                <a:spcPts val="2135"/>
              </a:spcAft>
              <a:buSzPts val="1600"/>
              <a:buNone/>
              <a:defRPr sz="2135"/>
            </a:lvl9pPr>
          </a:lstStyle>
          <a:p/>
        </p:txBody>
      </p:sp>
      <p:sp>
        <p:nvSpPr>
          <p:cNvPr id="295" name="Google Shape;295;p26"/>
          <p:cNvSpPr txBox="1">
            <a:spLocks noGrp="1"/>
          </p:cNvSpPr>
          <p:nvPr>
            <p:ph type="subTitle" idx="4"/>
          </p:nvPr>
        </p:nvSpPr>
        <p:spPr>
          <a:xfrm>
            <a:off x="1269125" y="4469967"/>
            <a:ext cx="2146000" cy="49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5" b="1">
                <a:latin typeface="Paytone One"/>
                <a:ea typeface="Paytone One"/>
                <a:cs typeface="Paytone One"/>
                <a:sym typeface="Paytone One"/>
              </a:defRPr>
            </a:lvl1pPr>
            <a:lvl2pPr lvl="1" rtl="0">
              <a:spcBef>
                <a:spcPts val="2135"/>
              </a:spcBef>
              <a:spcAft>
                <a:spcPts val="0"/>
              </a:spcAft>
              <a:buSzPts val="3000"/>
              <a:buNone/>
              <a:defRPr sz="4000"/>
            </a:lvl2pPr>
            <a:lvl3pPr lvl="2" rtl="0">
              <a:spcBef>
                <a:spcPts val="2135"/>
              </a:spcBef>
              <a:spcAft>
                <a:spcPts val="0"/>
              </a:spcAft>
              <a:buSzPts val="3000"/>
              <a:buNone/>
              <a:defRPr sz="4000"/>
            </a:lvl3pPr>
            <a:lvl4pPr lvl="3" rtl="0">
              <a:spcBef>
                <a:spcPts val="2135"/>
              </a:spcBef>
              <a:spcAft>
                <a:spcPts val="0"/>
              </a:spcAft>
              <a:buSzPts val="3000"/>
              <a:buNone/>
              <a:defRPr sz="4000"/>
            </a:lvl4pPr>
            <a:lvl5pPr lvl="4" rtl="0">
              <a:spcBef>
                <a:spcPts val="2135"/>
              </a:spcBef>
              <a:spcAft>
                <a:spcPts val="0"/>
              </a:spcAft>
              <a:buSzPts val="3000"/>
              <a:buNone/>
              <a:defRPr sz="4000"/>
            </a:lvl5pPr>
            <a:lvl6pPr lvl="5" rtl="0">
              <a:spcBef>
                <a:spcPts val="2135"/>
              </a:spcBef>
              <a:spcAft>
                <a:spcPts val="0"/>
              </a:spcAft>
              <a:buSzPts val="3000"/>
              <a:buNone/>
              <a:defRPr sz="4000"/>
            </a:lvl6pPr>
            <a:lvl7pPr lvl="6" rtl="0">
              <a:spcBef>
                <a:spcPts val="2135"/>
              </a:spcBef>
              <a:spcAft>
                <a:spcPts val="0"/>
              </a:spcAft>
              <a:buSzPts val="3000"/>
              <a:buNone/>
              <a:defRPr sz="4000"/>
            </a:lvl7pPr>
            <a:lvl8pPr lvl="7" rtl="0">
              <a:spcBef>
                <a:spcPts val="2135"/>
              </a:spcBef>
              <a:spcAft>
                <a:spcPts val="0"/>
              </a:spcAft>
              <a:buSzPts val="3000"/>
              <a:buNone/>
              <a:defRPr sz="4000"/>
            </a:lvl8pPr>
            <a:lvl9pPr lvl="8" rtl="0">
              <a:spcBef>
                <a:spcPts val="2135"/>
              </a:spcBef>
              <a:spcAft>
                <a:spcPts val="2135"/>
              </a:spcAft>
              <a:buSzPts val="3000"/>
              <a:buNone/>
              <a:defRPr sz="4000"/>
            </a:lvl9pPr>
          </a:lstStyle>
          <a:p/>
        </p:txBody>
      </p:sp>
      <p:sp>
        <p:nvSpPr>
          <p:cNvPr id="296" name="Google Shape;296;p26"/>
          <p:cNvSpPr txBox="1">
            <a:spLocks noGrp="1"/>
          </p:cNvSpPr>
          <p:nvPr>
            <p:ph type="subTitle" idx="5"/>
          </p:nvPr>
        </p:nvSpPr>
        <p:spPr>
          <a:xfrm>
            <a:off x="8755344" y="4939467"/>
            <a:ext cx="2203200" cy="85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135">
                <a:solidFill>
                  <a:schemeClr val="lt1"/>
                </a:solidFill>
              </a:defRPr>
            </a:lvl1pPr>
            <a:lvl2pPr lvl="1" rtl="0">
              <a:spcBef>
                <a:spcPts val="2135"/>
              </a:spcBef>
              <a:spcAft>
                <a:spcPts val="0"/>
              </a:spcAft>
              <a:buSzPts val="1600"/>
              <a:buNone/>
              <a:defRPr sz="2135"/>
            </a:lvl2pPr>
            <a:lvl3pPr lvl="2" rtl="0">
              <a:spcBef>
                <a:spcPts val="2135"/>
              </a:spcBef>
              <a:spcAft>
                <a:spcPts val="0"/>
              </a:spcAft>
              <a:buSzPts val="1600"/>
              <a:buNone/>
              <a:defRPr sz="2135"/>
            </a:lvl3pPr>
            <a:lvl4pPr lvl="3" rtl="0">
              <a:spcBef>
                <a:spcPts val="2135"/>
              </a:spcBef>
              <a:spcAft>
                <a:spcPts val="0"/>
              </a:spcAft>
              <a:buSzPts val="1600"/>
              <a:buNone/>
              <a:defRPr sz="2135"/>
            </a:lvl4pPr>
            <a:lvl5pPr lvl="4" rtl="0">
              <a:spcBef>
                <a:spcPts val="2135"/>
              </a:spcBef>
              <a:spcAft>
                <a:spcPts val="0"/>
              </a:spcAft>
              <a:buSzPts val="1600"/>
              <a:buNone/>
              <a:defRPr sz="2135"/>
            </a:lvl5pPr>
            <a:lvl6pPr lvl="5" rtl="0">
              <a:spcBef>
                <a:spcPts val="2135"/>
              </a:spcBef>
              <a:spcAft>
                <a:spcPts val="0"/>
              </a:spcAft>
              <a:buSzPts val="1600"/>
              <a:buNone/>
              <a:defRPr sz="2135"/>
            </a:lvl6pPr>
            <a:lvl7pPr lvl="6" rtl="0">
              <a:spcBef>
                <a:spcPts val="2135"/>
              </a:spcBef>
              <a:spcAft>
                <a:spcPts val="0"/>
              </a:spcAft>
              <a:buSzPts val="1600"/>
              <a:buNone/>
              <a:defRPr sz="2135"/>
            </a:lvl7pPr>
            <a:lvl8pPr lvl="7" rtl="0">
              <a:spcBef>
                <a:spcPts val="2135"/>
              </a:spcBef>
              <a:spcAft>
                <a:spcPts val="0"/>
              </a:spcAft>
              <a:buSzPts val="1600"/>
              <a:buNone/>
              <a:defRPr sz="2135"/>
            </a:lvl8pPr>
            <a:lvl9pPr lvl="8" rtl="0">
              <a:spcBef>
                <a:spcPts val="2135"/>
              </a:spcBef>
              <a:spcAft>
                <a:spcPts val="2135"/>
              </a:spcAft>
              <a:buSzPts val="1600"/>
              <a:buNone/>
              <a:defRPr sz="2135"/>
            </a:lvl9pPr>
          </a:lstStyle>
          <a:p/>
        </p:txBody>
      </p:sp>
      <p:sp>
        <p:nvSpPr>
          <p:cNvPr id="297" name="Google Shape;297;p26"/>
          <p:cNvSpPr txBox="1">
            <a:spLocks noGrp="1"/>
          </p:cNvSpPr>
          <p:nvPr>
            <p:ph type="subTitle" idx="6"/>
          </p:nvPr>
        </p:nvSpPr>
        <p:spPr>
          <a:xfrm>
            <a:off x="8755359" y="4469967"/>
            <a:ext cx="2203200" cy="49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665" b="1">
                <a:latin typeface="Paytone One"/>
                <a:ea typeface="Paytone One"/>
                <a:cs typeface="Paytone One"/>
                <a:sym typeface="Paytone One"/>
              </a:defRPr>
            </a:lvl1pPr>
            <a:lvl2pPr lvl="1" rtl="0">
              <a:spcBef>
                <a:spcPts val="2135"/>
              </a:spcBef>
              <a:spcAft>
                <a:spcPts val="0"/>
              </a:spcAft>
              <a:buSzPts val="3000"/>
              <a:buNone/>
              <a:defRPr sz="4000"/>
            </a:lvl2pPr>
            <a:lvl3pPr lvl="2" rtl="0">
              <a:spcBef>
                <a:spcPts val="2135"/>
              </a:spcBef>
              <a:spcAft>
                <a:spcPts val="0"/>
              </a:spcAft>
              <a:buSzPts val="3000"/>
              <a:buNone/>
              <a:defRPr sz="4000"/>
            </a:lvl3pPr>
            <a:lvl4pPr lvl="3" rtl="0">
              <a:spcBef>
                <a:spcPts val="2135"/>
              </a:spcBef>
              <a:spcAft>
                <a:spcPts val="0"/>
              </a:spcAft>
              <a:buSzPts val="3000"/>
              <a:buNone/>
              <a:defRPr sz="4000"/>
            </a:lvl4pPr>
            <a:lvl5pPr lvl="4" rtl="0">
              <a:spcBef>
                <a:spcPts val="2135"/>
              </a:spcBef>
              <a:spcAft>
                <a:spcPts val="0"/>
              </a:spcAft>
              <a:buSzPts val="3000"/>
              <a:buNone/>
              <a:defRPr sz="4000"/>
            </a:lvl5pPr>
            <a:lvl6pPr lvl="5" rtl="0">
              <a:spcBef>
                <a:spcPts val="2135"/>
              </a:spcBef>
              <a:spcAft>
                <a:spcPts val="0"/>
              </a:spcAft>
              <a:buSzPts val="3000"/>
              <a:buNone/>
              <a:defRPr sz="4000"/>
            </a:lvl6pPr>
            <a:lvl7pPr lvl="6" rtl="0">
              <a:spcBef>
                <a:spcPts val="2135"/>
              </a:spcBef>
              <a:spcAft>
                <a:spcPts val="0"/>
              </a:spcAft>
              <a:buSzPts val="3000"/>
              <a:buNone/>
              <a:defRPr sz="4000"/>
            </a:lvl7pPr>
            <a:lvl8pPr lvl="7" rtl="0">
              <a:spcBef>
                <a:spcPts val="2135"/>
              </a:spcBef>
              <a:spcAft>
                <a:spcPts val="0"/>
              </a:spcAft>
              <a:buSzPts val="3000"/>
              <a:buNone/>
              <a:defRPr sz="4000"/>
            </a:lvl8pPr>
            <a:lvl9pPr lvl="8" rtl="0">
              <a:spcBef>
                <a:spcPts val="2135"/>
              </a:spcBef>
              <a:spcAft>
                <a:spcPts val="2135"/>
              </a:spcAft>
              <a:buSzPts val="3000"/>
              <a:buNone/>
              <a:defRPr sz="4000"/>
            </a:lvl9pPr>
          </a:lstStyle>
          <a:p/>
        </p:txBody>
      </p:sp>
      <p:sp>
        <p:nvSpPr>
          <p:cNvPr id="298" name="Google Shape;298;p26"/>
          <p:cNvSpPr txBox="1">
            <a:spLocks noGrp="1"/>
          </p:cNvSpPr>
          <p:nvPr>
            <p:ph type="subTitle" idx="7"/>
          </p:nvPr>
        </p:nvSpPr>
        <p:spPr>
          <a:xfrm>
            <a:off x="1269100" y="2750233"/>
            <a:ext cx="2146000" cy="85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2135"/>
              </a:spcBef>
              <a:spcAft>
                <a:spcPts val="0"/>
              </a:spcAft>
              <a:buSzPts val="1600"/>
              <a:buNone/>
              <a:defRPr sz="2135"/>
            </a:lvl2pPr>
            <a:lvl3pPr lvl="2" rtl="0">
              <a:spcBef>
                <a:spcPts val="2135"/>
              </a:spcBef>
              <a:spcAft>
                <a:spcPts val="0"/>
              </a:spcAft>
              <a:buSzPts val="1600"/>
              <a:buNone/>
              <a:defRPr sz="2135"/>
            </a:lvl3pPr>
            <a:lvl4pPr lvl="3" rtl="0">
              <a:spcBef>
                <a:spcPts val="2135"/>
              </a:spcBef>
              <a:spcAft>
                <a:spcPts val="0"/>
              </a:spcAft>
              <a:buSzPts val="1600"/>
              <a:buNone/>
              <a:defRPr sz="2135"/>
            </a:lvl4pPr>
            <a:lvl5pPr lvl="4" rtl="0">
              <a:spcBef>
                <a:spcPts val="2135"/>
              </a:spcBef>
              <a:spcAft>
                <a:spcPts val="0"/>
              </a:spcAft>
              <a:buSzPts val="1600"/>
              <a:buNone/>
              <a:defRPr sz="2135"/>
            </a:lvl5pPr>
            <a:lvl6pPr lvl="5" rtl="0">
              <a:spcBef>
                <a:spcPts val="2135"/>
              </a:spcBef>
              <a:spcAft>
                <a:spcPts val="0"/>
              </a:spcAft>
              <a:buSzPts val="1600"/>
              <a:buNone/>
              <a:defRPr sz="2135"/>
            </a:lvl6pPr>
            <a:lvl7pPr lvl="6" rtl="0">
              <a:spcBef>
                <a:spcPts val="2135"/>
              </a:spcBef>
              <a:spcAft>
                <a:spcPts val="0"/>
              </a:spcAft>
              <a:buSzPts val="1600"/>
              <a:buNone/>
              <a:defRPr sz="2135"/>
            </a:lvl7pPr>
            <a:lvl8pPr lvl="7" rtl="0">
              <a:spcBef>
                <a:spcPts val="2135"/>
              </a:spcBef>
              <a:spcAft>
                <a:spcPts val="0"/>
              </a:spcAft>
              <a:buSzPts val="1600"/>
              <a:buNone/>
              <a:defRPr sz="2135"/>
            </a:lvl8pPr>
            <a:lvl9pPr lvl="8" rtl="0">
              <a:spcBef>
                <a:spcPts val="2135"/>
              </a:spcBef>
              <a:spcAft>
                <a:spcPts val="2135"/>
              </a:spcAft>
              <a:buSzPts val="1600"/>
              <a:buNone/>
              <a:defRPr sz="2135"/>
            </a:lvl9pPr>
          </a:lstStyle>
          <a:p/>
        </p:txBody>
      </p:sp>
      <p:sp>
        <p:nvSpPr>
          <p:cNvPr id="299" name="Google Shape;299;p26"/>
          <p:cNvSpPr txBox="1">
            <a:spLocks noGrp="1"/>
          </p:cNvSpPr>
          <p:nvPr>
            <p:ph type="subTitle" idx="8"/>
          </p:nvPr>
        </p:nvSpPr>
        <p:spPr>
          <a:xfrm>
            <a:off x="1269116" y="2280733"/>
            <a:ext cx="2146000" cy="49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665" b="1">
                <a:latin typeface="Paytone One"/>
                <a:ea typeface="Paytone One"/>
                <a:cs typeface="Paytone One"/>
                <a:sym typeface="Paytone One"/>
              </a:defRPr>
            </a:lvl1pPr>
            <a:lvl2pPr lvl="1" rtl="0">
              <a:spcBef>
                <a:spcPts val="2135"/>
              </a:spcBef>
              <a:spcAft>
                <a:spcPts val="0"/>
              </a:spcAft>
              <a:buSzPts val="3000"/>
              <a:buNone/>
              <a:defRPr sz="4000"/>
            </a:lvl2pPr>
            <a:lvl3pPr lvl="2" rtl="0">
              <a:spcBef>
                <a:spcPts val="2135"/>
              </a:spcBef>
              <a:spcAft>
                <a:spcPts val="0"/>
              </a:spcAft>
              <a:buSzPts val="3000"/>
              <a:buNone/>
              <a:defRPr sz="4000"/>
            </a:lvl3pPr>
            <a:lvl4pPr lvl="3" rtl="0">
              <a:spcBef>
                <a:spcPts val="2135"/>
              </a:spcBef>
              <a:spcAft>
                <a:spcPts val="0"/>
              </a:spcAft>
              <a:buSzPts val="3000"/>
              <a:buNone/>
              <a:defRPr sz="4000"/>
            </a:lvl4pPr>
            <a:lvl5pPr lvl="4" rtl="0">
              <a:spcBef>
                <a:spcPts val="2135"/>
              </a:spcBef>
              <a:spcAft>
                <a:spcPts val="0"/>
              </a:spcAft>
              <a:buSzPts val="3000"/>
              <a:buNone/>
              <a:defRPr sz="4000"/>
            </a:lvl5pPr>
            <a:lvl6pPr lvl="5" rtl="0">
              <a:spcBef>
                <a:spcPts val="2135"/>
              </a:spcBef>
              <a:spcAft>
                <a:spcPts val="0"/>
              </a:spcAft>
              <a:buSzPts val="3000"/>
              <a:buNone/>
              <a:defRPr sz="4000"/>
            </a:lvl6pPr>
            <a:lvl7pPr lvl="6" rtl="0">
              <a:spcBef>
                <a:spcPts val="2135"/>
              </a:spcBef>
              <a:spcAft>
                <a:spcPts val="0"/>
              </a:spcAft>
              <a:buSzPts val="3000"/>
              <a:buNone/>
              <a:defRPr sz="4000"/>
            </a:lvl7pPr>
            <a:lvl8pPr lvl="7" rtl="0">
              <a:spcBef>
                <a:spcPts val="2135"/>
              </a:spcBef>
              <a:spcAft>
                <a:spcPts val="0"/>
              </a:spcAft>
              <a:buSzPts val="3000"/>
              <a:buNone/>
              <a:defRPr sz="4000"/>
            </a:lvl8pPr>
            <a:lvl9pPr lvl="8" rtl="0">
              <a:spcBef>
                <a:spcPts val="2135"/>
              </a:spcBef>
              <a:spcAft>
                <a:spcPts val="2135"/>
              </a:spcAft>
              <a:buSzPts val="3000"/>
              <a:buNone/>
              <a:defRPr sz="4000"/>
            </a:lvl9pPr>
          </a:lstStyle>
          <a:p/>
        </p:txBody>
      </p:sp>
      <p:sp>
        <p:nvSpPr>
          <p:cNvPr id="300" name="Google Shape;300;p26"/>
          <p:cNvSpPr/>
          <p:nvPr/>
        </p:nvSpPr>
        <p:spPr>
          <a:xfrm rot="10800000" flipH="1">
            <a:off x="11470874" y="-16"/>
            <a:ext cx="721125" cy="730029"/>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6"/>
          <p:cNvSpPr/>
          <p:nvPr/>
        </p:nvSpPr>
        <p:spPr>
          <a:xfrm rot="10800000">
            <a:off x="7" y="-16"/>
            <a:ext cx="721125" cy="730029"/>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2" name="Google Shape;302;p26"/>
          <p:cNvGrpSpPr/>
          <p:nvPr/>
        </p:nvGrpSpPr>
        <p:grpSpPr>
          <a:xfrm rot="10800000" flipH="1">
            <a:off x="11911733" y="5840061"/>
            <a:ext cx="280267" cy="988000"/>
            <a:chOff x="3698850" y="3013200"/>
            <a:chExt cx="210200" cy="741000"/>
          </a:xfrm>
        </p:grpSpPr>
        <p:sp>
          <p:nvSpPr>
            <p:cNvPr id="303" name="Google Shape;303;p26"/>
            <p:cNvSpPr/>
            <p:nvPr/>
          </p:nvSpPr>
          <p:spPr>
            <a:xfrm>
              <a:off x="3698850" y="3635825"/>
              <a:ext cx="128050" cy="118375"/>
            </a:xfrm>
            <a:custGeom>
              <a:avLst/>
              <a:gdLst/>
              <a:ahLst/>
              <a:cxnLst/>
              <a:rect l="l" t="t" r="r" b="b"/>
              <a:pathLst>
                <a:path w="5122" h="4735" extrusionOk="0">
                  <a:moveTo>
                    <a:pt x="2597" y="1"/>
                  </a:moveTo>
                  <a:cubicBezTo>
                    <a:pt x="1111" y="1"/>
                    <a:pt x="0" y="1356"/>
                    <a:pt x="301" y="2828"/>
                  </a:cubicBezTo>
                  <a:cubicBezTo>
                    <a:pt x="331" y="3043"/>
                    <a:pt x="1621" y="4732"/>
                    <a:pt x="2696" y="4732"/>
                  </a:cubicBezTo>
                  <a:cubicBezTo>
                    <a:pt x="2735" y="4734"/>
                    <a:pt x="2775" y="4735"/>
                    <a:pt x="2814" y="4735"/>
                  </a:cubicBezTo>
                  <a:cubicBezTo>
                    <a:pt x="3902" y="4735"/>
                    <a:pt x="4851" y="3924"/>
                    <a:pt x="4999" y="2828"/>
                  </a:cubicBezTo>
                  <a:cubicBezTo>
                    <a:pt x="5122" y="1415"/>
                    <a:pt x="4139" y="34"/>
                    <a:pt x="2696" y="3"/>
                  </a:cubicBezTo>
                  <a:cubicBezTo>
                    <a:pt x="2663" y="2"/>
                    <a:pt x="2630"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6"/>
            <p:cNvSpPr/>
            <p:nvPr/>
          </p:nvSpPr>
          <p:spPr>
            <a:xfrm>
              <a:off x="3703275" y="3451650"/>
              <a:ext cx="33050" cy="3072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6"/>
            <p:cNvSpPr/>
            <p:nvPr/>
          </p:nvSpPr>
          <p:spPr>
            <a:xfrm>
              <a:off x="3780825" y="3013200"/>
              <a:ext cx="128225" cy="128500"/>
            </a:xfrm>
            <a:custGeom>
              <a:avLst/>
              <a:gdLst/>
              <a:ahLst/>
              <a:cxnLst/>
              <a:rect l="l" t="t" r="r" b="b"/>
              <a:pathLst>
                <a:path w="5129" h="5140" extrusionOk="0">
                  <a:moveTo>
                    <a:pt x="3387" y="1"/>
                  </a:moveTo>
                  <a:cubicBezTo>
                    <a:pt x="2358" y="1"/>
                    <a:pt x="1337" y="460"/>
                    <a:pt x="1013" y="1203"/>
                  </a:cubicBezTo>
                  <a:cubicBezTo>
                    <a:pt x="0" y="3721"/>
                    <a:pt x="2242" y="4857"/>
                    <a:pt x="3593" y="5103"/>
                  </a:cubicBezTo>
                  <a:cubicBezTo>
                    <a:pt x="3706" y="5128"/>
                    <a:pt x="3820" y="5140"/>
                    <a:pt x="3933" y="5140"/>
                  </a:cubicBezTo>
                  <a:cubicBezTo>
                    <a:pt x="4376" y="5140"/>
                    <a:pt x="4810" y="4953"/>
                    <a:pt x="5128" y="4611"/>
                  </a:cubicBezTo>
                  <a:lnTo>
                    <a:pt x="5128" y="558"/>
                  </a:lnTo>
                  <a:cubicBezTo>
                    <a:pt x="4650" y="173"/>
                    <a:pt x="4017"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6"/>
            <p:cNvSpPr/>
            <p:nvPr/>
          </p:nvSpPr>
          <p:spPr>
            <a:xfrm>
              <a:off x="3803075" y="3302725"/>
              <a:ext cx="105975" cy="259500"/>
            </a:xfrm>
            <a:custGeom>
              <a:avLst/>
              <a:gdLst/>
              <a:ahLst/>
              <a:cxnLst/>
              <a:rect l="l" t="t" r="r" b="b"/>
              <a:pathLst>
                <a:path w="4239" h="10380" extrusionOk="0">
                  <a:moveTo>
                    <a:pt x="4238" y="0"/>
                  </a:moveTo>
                  <a:cubicBezTo>
                    <a:pt x="246" y="1106"/>
                    <a:pt x="1" y="6449"/>
                    <a:pt x="1290" y="8138"/>
                  </a:cubicBezTo>
                  <a:cubicBezTo>
                    <a:pt x="1935" y="8967"/>
                    <a:pt x="2733" y="9611"/>
                    <a:pt x="3655" y="10103"/>
                  </a:cubicBezTo>
                  <a:cubicBezTo>
                    <a:pt x="3839" y="10195"/>
                    <a:pt x="4054" y="10287"/>
                    <a:pt x="4238" y="10379"/>
                  </a:cubicBezTo>
                  <a:lnTo>
                    <a:pt x="42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26"/>
          <p:cNvGrpSpPr/>
          <p:nvPr/>
        </p:nvGrpSpPr>
        <p:grpSpPr>
          <a:xfrm rot="-5400000" flipH="1">
            <a:off x="507951" y="5936245"/>
            <a:ext cx="505400" cy="1388833"/>
            <a:chOff x="3530000" y="3095750"/>
            <a:chExt cx="379050" cy="1041625"/>
          </a:xfrm>
        </p:grpSpPr>
        <p:sp>
          <p:nvSpPr>
            <p:cNvPr id="308" name="Google Shape;308;p26"/>
            <p:cNvSpPr/>
            <p:nvPr/>
          </p:nvSpPr>
          <p:spPr>
            <a:xfrm>
              <a:off x="3530000" y="3095750"/>
              <a:ext cx="128050" cy="118375"/>
            </a:xfrm>
            <a:custGeom>
              <a:avLst/>
              <a:gdLst/>
              <a:ahLst/>
              <a:cxnLst/>
              <a:rect l="l" t="t" r="r" b="b"/>
              <a:pathLst>
                <a:path w="5122" h="4735" extrusionOk="0">
                  <a:moveTo>
                    <a:pt x="2597" y="1"/>
                  </a:moveTo>
                  <a:cubicBezTo>
                    <a:pt x="1111" y="1"/>
                    <a:pt x="0" y="1356"/>
                    <a:pt x="301" y="2828"/>
                  </a:cubicBezTo>
                  <a:cubicBezTo>
                    <a:pt x="331" y="3043"/>
                    <a:pt x="1621" y="4732"/>
                    <a:pt x="2696" y="4732"/>
                  </a:cubicBezTo>
                  <a:cubicBezTo>
                    <a:pt x="2735" y="4734"/>
                    <a:pt x="2775" y="4735"/>
                    <a:pt x="2814" y="4735"/>
                  </a:cubicBezTo>
                  <a:cubicBezTo>
                    <a:pt x="3902" y="4735"/>
                    <a:pt x="4851" y="3924"/>
                    <a:pt x="4999" y="2828"/>
                  </a:cubicBezTo>
                  <a:cubicBezTo>
                    <a:pt x="5122" y="1415"/>
                    <a:pt x="4139" y="34"/>
                    <a:pt x="2696" y="3"/>
                  </a:cubicBezTo>
                  <a:cubicBezTo>
                    <a:pt x="2663" y="2"/>
                    <a:pt x="2630"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6"/>
            <p:cNvSpPr/>
            <p:nvPr/>
          </p:nvSpPr>
          <p:spPr>
            <a:xfrm>
              <a:off x="3731425" y="3183400"/>
              <a:ext cx="33050" cy="3072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6"/>
            <p:cNvSpPr/>
            <p:nvPr/>
          </p:nvSpPr>
          <p:spPr>
            <a:xfrm>
              <a:off x="3780825" y="4008875"/>
              <a:ext cx="128225" cy="128500"/>
            </a:xfrm>
            <a:custGeom>
              <a:avLst/>
              <a:gdLst/>
              <a:ahLst/>
              <a:cxnLst/>
              <a:rect l="l" t="t" r="r" b="b"/>
              <a:pathLst>
                <a:path w="5129" h="5140" extrusionOk="0">
                  <a:moveTo>
                    <a:pt x="3387" y="1"/>
                  </a:moveTo>
                  <a:cubicBezTo>
                    <a:pt x="2358" y="1"/>
                    <a:pt x="1337" y="460"/>
                    <a:pt x="1013" y="1203"/>
                  </a:cubicBezTo>
                  <a:cubicBezTo>
                    <a:pt x="0" y="3721"/>
                    <a:pt x="2242" y="4857"/>
                    <a:pt x="3593" y="5103"/>
                  </a:cubicBezTo>
                  <a:cubicBezTo>
                    <a:pt x="3706" y="5128"/>
                    <a:pt x="3820" y="5140"/>
                    <a:pt x="3933" y="5140"/>
                  </a:cubicBezTo>
                  <a:cubicBezTo>
                    <a:pt x="4376" y="5140"/>
                    <a:pt x="4810" y="4953"/>
                    <a:pt x="5128" y="4611"/>
                  </a:cubicBezTo>
                  <a:lnTo>
                    <a:pt x="5128" y="558"/>
                  </a:lnTo>
                  <a:cubicBezTo>
                    <a:pt x="4650" y="173"/>
                    <a:pt x="4017"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6"/>
            <p:cNvSpPr/>
            <p:nvPr/>
          </p:nvSpPr>
          <p:spPr>
            <a:xfrm>
              <a:off x="3803075" y="3302725"/>
              <a:ext cx="105975" cy="259500"/>
            </a:xfrm>
            <a:custGeom>
              <a:avLst/>
              <a:gdLst/>
              <a:ahLst/>
              <a:cxnLst/>
              <a:rect l="l" t="t" r="r" b="b"/>
              <a:pathLst>
                <a:path w="4239" h="10380" extrusionOk="0">
                  <a:moveTo>
                    <a:pt x="4238" y="0"/>
                  </a:moveTo>
                  <a:cubicBezTo>
                    <a:pt x="246" y="1106"/>
                    <a:pt x="1" y="6449"/>
                    <a:pt x="1290" y="8138"/>
                  </a:cubicBezTo>
                  <a:cubicBezTo>
                    <a:pt x="1935" y="8967"/>
                    <a:pt x="2733" y="9611"/>
                    <a:pt x="3655" y="10103"/>
                  </a:cubicBezTo>
                  <a:cubicBezTo>
                    <a:pt x="3839" y="10195"/>
                    <a:pt x="4054" y="10287"/>
                    <a:pt x="4238" y="10379"/>
                  </a:cubicBezTo>
                  <a:lnTo>
                    <a:pt x="4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ADF32C1-E0E4-4E3C-86B3-B863786E68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ADF32C1-E0E4-4E3C-86B3-B863786E683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ADF32C1-E0E4-4E3C-86B3-B863786E683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ADF32C1-E0E4-4E3C-86B3-B863786E683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ADF32C1-E0E4-4E3C-86B3-B863786E683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F32C1-E0E4-4E3C-86B3-B863786E683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ADF32C1-E0E4-4E3C-86B3-B863786E683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ADF32C1-E0E4-4E3C-86B3-B863786E683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31525-E462-4A26-AD82-9E2A2980DF6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DF32C1-E0E4-4E3C-86B3-B863786E683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331525-E462-4A26-AD82-9E2A2980DF6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image" Target="../media/image35.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microsoft.com/office/2007/relationships/hdphoto" Target="../media/image23.wdp"/><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39.png"/><Relationship Id="rId3" Type="http://schemas.openxmlformats.org/officeDocument/2006/relationships/image" Target="../media/image38.png"/><Relationship Id="rId2" Type="http://schemas.microsoft.com/office/2007/relationships/hdphoto" Target="../media/image23.wdp"/><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4.png"/><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6.GIF"/><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9" Type="http://schemas.openxmlformats.org/officeDocument/2006/relationships/diagramColors" Target="../diagrams/colors6.xml"/><Relationship Id="rId8" Type="http://schemas.openxmlformats.org/officeDocument/2006/relationships/diagramQuickStyle" Target="../diagrams/quickStyle6.xml"/><Relationship Id="rId7" Type="http://schemas.openxmlformats.org/officeDocument/2006/relationships/diagramLayout" Target="../diagrams/layout6.xml"/><Relationship Id="rId6" Type="http://schemas.openxmlformats.org/officeDocument/2006/relationships/diagramData" Target="../diagrams/data6.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2" Type="http://schemas.openxmlformats.org/officeDocument/2006/relationships/slideLayout" Target="../slideLayouts/slideLayout7.xml"/><Relationship Id="rId11" Type="http://schemas.openxmlformats.org/officeDocument/2006/relationships/image" Target="../media/image51.png"/><Relationship Id="rId10" Type="http://schemas.microsoft.com/office/2007/relationships/diagramDrawing" Target="../diagrams/drawing6.xml"/><Relationship Id="rId1"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jpeg"/></Relationships>
</file>

<file path=ppt/slides/_rels/slide23.xml.rels><?xml version="1.0" encoding="UTF-8" standalone="yes"?>
<Relationships xmlns="http://schemas.openxmlformats.org/package/2006/relationships"><Relationship Id="rId9" Type="http://schemas.openxmlformats.org/officeDocument/2006/relationships/diagramColors" Target="../diagrams/colors8.xml"/><Relationship Id="rId8" Type="http://schemas.openxmlformats.org/officeDocument/2006/relationships/diagramQuickStyle" Target="../diagrams/quickStyle8.xml"/><Relationship Id="rId7" Type="http://schemas.openxmlformats.org/officeDocument/2006/relationships/diagramLayout" Target="../diagrams/layout8.xml"/><Relationship Id="rId6" Type="http://schemas.openxmlformats.org/officeDocument/2006/relationships/diagramData" Target="../diagrams/data8.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2" Type="http://schemas.openxmlformats.org/officeDocument/2006/relationships/slideLayout" Target="../slideLayouts/slideLayout7.xml"/><Relationship Id="rId11" Type="http://schemas.openxmlformats.org/officeDocument/2006/relationships/image" Target="../media/image16.GIF"/><Relationship Id="rId10" Type="http://schemas.microsoft.com/office/2007/relationships/diagramDrawing" Target="../diagrams/drawing8.xml"/><Relationship Id="rId1"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jpeg"/><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diagramData" Target="../diagrams/data2.xml"/><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7.png"/><Relationship Id="rId2" Type="http://schemas.microsoft.com/office/2007/relationships/media" Target="../media/media1.mp4"/><Relationship Id="rId16" Type="http://schemas.openxmlformats.org/officeDocument/2006/relationships/slideLayout" Target="../slideLayouts/slideLayout12.xml"/><Relationship Id="rId15" Type="http://schemas.openxmlformats.org/officeDocument/2006/relationships/image" Target="../media/image9.png"/><Relationship Id="rId14" Type="http://schemas.openxmlformats.org/officeDocument/2006/relationships/image" Target="../media/image8.png"/><Relationship Id="rId13" Type="http://schemas.microsoft.com/office/2007/relationships/diagramDrawing" Target="../diagrams/drawing2.xml"/><Relationship Id="rId12" Type="http://schemas.openxmlformats.org/officeDocument/2006/relationships/diagramColors" Target="../diagrams/colors2.xml"/><Relationship Id="rId11" Type="http://schemas.openxmlformats.org/officeDocument/2006/relationships/diagramQuickStyle" Target="../diagrams/quickStyle2.xml"/><Relationship Id="rId10" Type="http://schemas.openxmlformats.org/officeDocument/2006/relationships/diagramLayout" Target="../diagrams/layout2.xml"/><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16.GIF"/><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9" Type="http://schemas.openxmlformats.org/officeDocument/2006/relationships/diagramData" Target="../diagrams/data3.xml"/><Relationship Id="rId8" Type="http://schemas.microsoft.com/office/2007/relationships/hdphoto" Target="../media/image26.wdp"/><Relationship Id="rId7" Type="http://schemas.openxmlformats.org/officeDocument/2006/relationships/image" Target="../media/image25.png"/><Relationship Id="rId6" Type="http://schemas.openxmlformats.org/officeDocument/2006/relationships/image" Target="../media/image24.png"/><Relationship Id="rId5" Type="http://schemas.microsoft.com/office/2007/relationships/hdphoto" Target="../media/image23.wdp"/><Relationship Id="rId4" Type="http://schemas.openxmlformats.org/officeDocument/2006/relationships/image" Target="../media/image22.png"/><Relationship Id="rId3" Type="http://schemas.openxmlformats.org/officeDocument/2006/relationships/image" Target="../media/image21.png"/><Relationship Id="rId2" Type="http://schemas.microsoft.com/office/2007/relationships/hdphoto" Target="../media/image20.wdp"/><Relationship Id="rId17" Type="http://schemas.openxmlformats.org/officeDocument/2006/relationships/slideLayout" Target="../slideLayouts/slideLayout7.xml"/><Relationship Id="rId16" Type="http://schemas.openxmlformats.org/officeDocument/2006/relationships/image" Target="../media/image7.png"/><Relationship Id="rId15" Type="http://schemas.microsoft.com/office/2007/relationships/media" Target="../media/media1.mp4"/><Relationship Id="rId14" Type="http://schemas.openxmlformats.org/officeDocument/2006/relationships/video" Target="../media/media1.mp4"/><Relationship Id="rId13" Type="http://schemas.microsoft.com/office/2007/relationships/diagramDrawing" Target="../diagrams/drawing3.xml"/><Relationship Id="rId12" Type="http://schemas.openxmlformats.org/officeDocument/2006/relationships/diagramColors" Target="../diagrams/colors3.xml"/><Relationship Id="rId11" Type="http://schemas.openxmlformats.org/officeDocument/2006/relationships/diagramQuickStyle" Target="../diagrams/quickStyle3.xml"/><Relationship Id="rId10" Type="http://schemas.openxmlformats.org/officeDocument/2006/relationships/diagramLayout" Target="../diagrams/layout3.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microsoft.com/office/2007/relationships/hdphoto" Target="../media/image23.wdp"/><Relationship Id="rId6" Type="http://schemas.openxmlformats.org/officeDocument/2006/relationships/image" Target="../media/image22.png"/><Relationship Id="rId5" Type="http://schemas.microsoft.com/office/2007/relationships/hdphoto" Target="../media/image31.wdp"/><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Rot="1" noChangeAspect="1" noMove="1" noResize="1" noEditPoints="1" noAdjustHandles="1" noChangeArrowheads="1" noChangeShapeType="1" noCrop="1"/>
          </p:cNvPicPr>
          <p:nvPr/>
        </p:nvPicPr>
        <p:blipFill rotWithShape="1">
          <a:blip r:embed="rId1"/>
          <a:srcRect l="5672" t="7113" b="16860"/>
          <a:stretch>
            <a:fillRect/>
          </a:stretch>
        </p:blipFill>
        <p:spPr>
          <a:xfrm>
            <a:off x="201560" y="107577"/>
            <a:ext cx="11760068" cy="75761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Giá lúa tại Đồng bằng sông Cửu Long tiếp đà tăng nhẹ"/>
          <p:cNvPicPr>
            <a:picLocks noChangeAspect="1" noChangeArrowheads="1"/>
          </p:cNvPicPr>
          <p:nvPr/>
        </p:nvPicPr>
        <p:blipFill>
          <a:blip r:embed="rId1">
            <a:extLst>
              <a:ext uri="{28A0092B-C50C-407E-A947-70E740481C1C}">
                <a14:useLocalDpi xmlns:a14="http://schemas.microsoft.com/office/drawing/2010/main" val="0"/>
              </a:ext>
            </a:extLst>
          </a:blip>
          <a:srcRect l="1345" r="40148"/>
          <a:stretch>
            <a:fillRect/>
          </a:stretch>
        </p:blipFill>
        <p:spPr bwMode="auto">
          <a:xfrm>
            <a:off x="-6" y="10"/>
            <a:ext cx="7642746"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p:cNvSpPr>
            <a:spLocks noGrp="1" noRot="1" noChangeAspect="1" noMove="1" noResize="1" noEditPoints="1" noAdjustHandles="1" noChangeArrowheads="1" noChangeShapeType="1" noTextEdit="1"/>
          </p:cNvSpPr>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Đồng bằng sông Cửu Long cung cấp 90% lượng gạo xuất khẩu"/>
          <p:cNvPicPr>
            <a:picLocks noChangeAspect="1" noChangeArrowheads="1"/>
          </p:cNvPicPr>
          <p:nvPr/>
        </p:nvPicPr>
        <p:blipFill>
          <a:blip r:embed="rId2">
            <a:extLst>
              <a:ext uri="{28A0092B-C50C-407E-A947-70E740481C1C}">
                <a14:useLocalDpi xmlns:a14="http://schemas.microsoft.com/office/drawing/2010/main" val="0"/>
              </a:ext>
            </a:extLst>
          </a:blip>
          <a:srcRect l="4295" r="10236" b="3"/>
          <a:stretch>
            <a:fillRect/>
          </a:stretch>
        </p:blipFill>
        <p:spPr bwMode="auto">
          <a:xfrm>
            <a:off x="7809454" y="1"/>
            <a:ext cx="4382546" cy="3345645"/>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p:cNvSpPr>
            <a:spLocks noGrp="1" noRot="1" noChangeAspect="1" noMove="1" noResize="1" noEditPoints="1" noAdjustHandles="1" noChangeArrowheads="1" noChangeShapeType="1" noTextEdit="1"/>
          </p:cNvSpPr>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1" name="Rectangle 1040"/>
          <p:cNvSpPr>
            <a:spLocks noGrp="1" noRot="1" noChangeAspect="1" noMove="1" noResize="1" noEditPoints="1" noAdjustHandles="1" noChangeArrowheads="1" noChangeShapeType="1" noTextEdit="1"/>
          </p:cNvSpPr>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803273" y="4151376"/>
            <a:ext cx="5880991" cy="1920240"/>
          </a:xfrm>
          <a:prstGeom prst="rect">
            <a:avLst/>
          </a:prstGeom>
          <a:solidFill>
            <a:schemeClr val="bg1"/>
          </a:solidFill>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b="0" i="0">
                <a:solidFill>
                  <a:srgbClr val="0000FF"/>
                </a:solidFill>
                <a:effectLst/>
                <a:latin typeface="#9Slide03 SFU Futura_03" panose="00000400000000000000" pitchFamily="2" charset="0"/>
              </a:rPr>
              <a:t>Đồng bằng sông Cửu Long là vựa lúa số một cả nước khi đóng góp hơn 90% lượng gạo xuất khẩu của Việt Nam.</a:t>
            </a:r>
            <a:endParaRPr lang="en-US" sz="2800">
              <a:solidFill>
                <a:srgbClr val="0000FF"/>
              </a:solidFill>
              <a:latin typeface="#9Slide03 SFU Futura_03" panose="00000400000000000000" pitchFamily="2" charset="0"/>
            </a:endParaRPr>
          </a:p>
        </p:txBody>
      </p:sp>
      <p:pic>
        <p:nvPicPr>
          <p:cNvPr id="1026" name="Picture 2" descr="Đồng bằng sông Cửu Long: Vận hội mới cho phát triển"/>
          <p:cNvPicPr>
            <a:picLocks noChangeAspect="1" noChangeArrowheads="1"/>
          </p:cNvPicPr>
          <p:nvPr/>
        </p:nvPicPr>
        <p:blipFill>
          <a:blip r:embed="rId3">
            <a:extLst>
              <a:ext uri="{28A0092B-C50C-407E-A947-70E740481C1C}">
                <a14:useLocalDpi xmlns:a14="http://schemas.microsoft.com/office/drawing/2010/main" val="0"/>
              </a:ext>
            </a:extLst>
          </a:blip>
          <a:srcRect l="1451" r="25521" b="1"/>
          <a:stretch>
            <a:fillRect/>
          </a:stretch>
        </p:blipFill>
        <p:spPr bwMode="auto">
          <a:xfrm>
            <a:off x="7809462" y="3512354"/>
            <a:ext cx="4382545" cy="3345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ản xuất nông nghiệp vùng đồng bằng sông Cửu Long"/>
          <p:cNvPicPr>
            <a:picLocks noChangeAspect="1" noChangeArrowheads="1"/>
          </p:cNvPicPr>
          <p:nvPr/>
        </p:nvPicPr>
        <p:blipFill rotWithShape="1">
          <a:blip r:embed="rId1">
            <a:extLst>
              <a:ext uri="{28A0092B-C50C-407E-A947-70E740481C1C}">
                <a14:useLocalDpi xmlns:a14="http://schemas.microsoft.com/office/drawing/2010/main" val="0"/>
              </a:ext>
            </a:extLst>
          </a:blip>
          <a:srcRect t="298" b="5737"/>
          <a:stretch>
            <a:fillRect/>
          </a:stretch>
        </p:blipFill>
        <p:spPr bwMode="auto">
          <a:xfrm>
            <a:off x="124526" y="448847"/>
            <a:ext cx="5159375" cy="6444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ơ hội cho nông sản Việt Nam vào thị trường Đức là rất lớn"/>
          <p:cNvPicPr>
            <a:picLocks noChangeAspect="1" noChangeArrowheads="1"/>
          </p:cNvPicPr>
          <p:nvPr/>
        </p:nvPicPr>
        <p:blipFill rotWithShape="1">
          <a:blip r:embed="rId2">
            <a:extLst>
              <a:ext uri="{28A0092B-C50C-407E-A947-70E740481C1C}">
                <a14:useLocalDpi xmlns:a14="http://schemas.microsoft.com/office/drawing/2010/main" val="0"/>
              </a:ext>
            </a:extLst>
          </a:blip>
          <a:srcRect l="36766"/>
          <a:stretch>
            <a:fillRect/>
          </a:stretch>
        </p:blipFill>
        <p:spPr bwMode="auto">
          <a:xfrm>
            <a:off x="5385632" y="109375"/>
            <a:ext cx="6559808" cy="6639250"/>
          </a:xfrm>
          <a:prstGeom prst="rect">
            <a:avLst/>
          </a:prstGeom>
          <a:noFill/>
          <a:extLst>
            <a:ext uri="{909E8E84-426E-40DD-AFC4-6F175D3DCCD1}">
              <a14:hiddenFill xmlns:a14="http://schemas.microsoft.com/office/drawing/2010/main">
                <a:solidFill>
                  <a:srgbClr val="FFFFFF"/>
                </a:solidFill>
              </a14:hiddenFill>
            </a:ext>
          </a:extLst>
        </p:spPr>
      </p:pic>
      <p:sp>
        <p:nvSpPr>
          <p:cNvPr id="3" name="Minus Sign 2"/>
          <p:cNvSpPr/>
          <p:nvPr/>
        </p:nvSpPr>
        <p:spPr>
          <a:xfrm>
            <a:off x="4221127" y="-156440"/>
            <a:ext cx="8910084" cy="432888"/>
          </a:xfrm>
          <a:prstGeom prst="mathMinus">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inus Sign 3"/>
          <p:cNvSpPr/>
          <p:nvPr/>
        </p:nvSpPr>
        <p:spPr>
          <a:xfrm>
            <a:off x="4210494" y="6595979"/>
            <a:ext cx="8910084" cy="432888"/>
          </a:xfrm>
          <a:prstGeom prst="mathMinus">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46033" y="-15940"/>
            <a:ext cx="3317358" cy="584775"/>
          </a:xfrm>
          <a:prstGeom prst="rect">
            <a:avLst/>
          </a:prstGeom>
          <a:noFill/>
        </p:spPr>
        <p:txBody>
          <a:bodyPr wrap="square" rtlCol="0">
            <a:spAutoFit/>
          </a:bodyPr>
          <a:lstStyle/>
          <a:p>
            <a:r>
              <a:rPr lang="vi-VN" sz="3200">
                <a:solidFill>
                  <a:srgbClr val="FF0066"/>
                </a:solidFill>
                <a:latin typeface="Aptos Black" panose="020B0004020202020204" pitchFamily="34" charset="0"/>
              </a:rPr>
              <a:t>EM CÓ BIẾT</a:t>
            </a:r>
            <a:endParaRPr lang="en-US" sz="3200">
              <a:solidFill>
                <a:srgbClr val="FF0066"/>
              </a:solidFill>
              <a:latin typeface="Aptos Black" panose="020B0004020202020204" pitchFamily="34" charset="0"/>
            </a:endParaRPr>
          </a:p>
        </p:txBody>
      </p:sp>
      <p:pic>
        <p:nvPicPr>
          <p:cNvPr id="7" name="Picture 6"/>
          <p:cNvPicPr>
            <a:picLocks noChangeAspect="1"/>
          </p:cNvPicPr>
          <p:nvPr/>
        </p:nvPicPr>
        <p:blipFill>
          <a:blip r:embed="rId3"/>
          <a:stretch>
            <a:fillRect/>
          </a:stretch>
        </p:blipFill>
        <p:spPr>
          <a:xfrm>
            <a:off x="5385632" y="4077024"/>
            <a:ext cx="6558890" cy="26716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4884" y="1650200"/>
            <a:ext cx="5451732" cy="3908762"/>
          </a:xfrm>
          <a:prstGeom prst="rect">
            <a:avLst/>
          </a:prstGeom>
          <a:noFill/>
        </p:spPr>
        <p:txBody>
          <a:bodyPr wrap="square" rtlCol="0">
            <a:spAutoFit/>
          </a:bodyPr>
          <a:lstStyle/>
          <a:p>
            <a:pPr marL="342900" marR="0" lvl="0" indent="-342900" algn="just" defTabSz="914400" rtl="0" eaLnBrk="1" fontAlgn="auto" latinLnBrk="0" hangingPunct="1">
              <a:buClrTx/>
              <a:buSzTx/>
              <a:buFont typeface="Wingdings" panose="05000000000000000000" pitchFamily="2" charset="2"/>
              <a:buChar char="v"/>
              <a:defRPr/>
            </a:pPr>
            <a:r>
              <a:rPr kumimoji="0" lang="vi-VN" sz="2800" b="1" i="0" u="none" strike="noStrike" kern="1200" cap="none" spc="0" normalizeH="0" baseline="0" noProof="0">
                <a:ln>
                  <a:noFill/>
                </a:ln>
                <a:solidFill>
                  <a:srgbClr val="FF0066"/>
                </a:solidFill>
                <a:effectLst/>
                <a:uLnTx/>
                <a:uFillTx/>
                <a:latin typeface="#9Slide03 SFU Futura_03" panose="00000400000000000000" pitchFamily="2" charset="0"/>
              </a:rPr>
              <a:t>  </a:t>
            </a:r>
            <a:r>
              <a:rPr kumimoji="0" lang="en-US" sz="2800" b="1" i="0" u="none" strike="noStrike" kern="1200" cap="none" spc="0" normalizeH="0" baseline="0" noProof="0">
                <a:ln>
                  <a:noFill/>
                </a:ln>
                <a:solidFill>
                  <a:srgbClr val="FF0066"/>
                </a:solidFill>
                <a:effectLst/>
                <a:uLnTx/>
                <a:uFillTx/>
                <a:latin typeface="#9Slide03 SFU Futura_03" panose="00000400000000000000" pitchFamily="2" charset="0"/>
              </a:rPr>
              <a:t> </a:t>
            </a:r>
            <a:r>
              <a:rPr kumimoji="0" lang="vi-VN" sz="28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rPr>
              <a:t>Lúa: </a:t>
            </a:r>
            <a:endParaRPr kumimoji="0" lang="vi-VN" sz="28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endParaRPr>
          </a:p>
          <a:p>
            <a:pPr marL="285750" indent="-285750" algn="just">
              <a:buFont typeface="Wingdings" panose="05000000000000000000" pitchFamily="2" charset="2"/>
              <a:buChar char="§"/>
              <a:defRPr/>
            </a:pPr>
            <a:r>
              <a:rPr lang="vi-VN" sz="2800">
                <a:solidFill>
                  <a:srgbClr val="0000FF"/>
                </a:solidFill>
                <a:latin typeface="#9Slide03 SFU Futura_03" panose="00000400000000000000" pitchFamily="2" charset="0"/>
                <a:cs typeface="Arial" panose="020B0604020202020204" pitchFamily="34" charset="0"/>
              </a:rPr>
              <a:t>Kiên Giang, An Giang, Đồng Tháp</a:t>
            </a:r>
            <a:endParaRPr kumimoji="0" lang="vi-VN" sz="28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endParaRPr>
          </a:p>
          <a:p>
            <a:pPr marL="457200" marR="0" lvl="0" indent="-457200" algn="just" defTabSz="914400" rtl="0" eaLnBrk="1" fontAlgn="auto" latinLnBrk="0" hangingPunct="1">
              <a:buClrTx/>
              <a:buSzTx/>
              <a:buFont typeface="Wingdings" panose="05000000000000000000" pitchFamily="2" charset="2"/>
              <a:buChar char="v"/>
              <a:defRPr/>
            </a:pPr>
            <a:r>
              <a:rPr kumimoji="0" lang="vi-VN" sz="28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rPr>
              <a:t>Cây ăn quả </a:t>
            </a:r>
            <a:endParaRPr kumimoji="0" lang="vi-VN" sz="28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endParaRPr>
          </a:p>
          <a:p>
            <a:pPr marL="457200" marR="0" lvl="0" indent="-457200" algn="just" defTabSz="914400" rtl="0" eaLnBrk="1" fontAlgn="auto" latinLnBrk="0" hangingPunct="1">
              <a:buClrTx/>
              <a:buSzTx/>
              <a:buFont typeface="Wingdings" panose="05000000000000000000" pitchFamily="2" charset="2"/>
              <a:buChar char="§"/>
              <a:defRPr/>
            </a:pPr>
            <a:r>
              <a:rPr lang="vi-VN" sz="2800">
                <a:solidFill>
                  <a:srgbClr val="0000FF"/>
                </a:solidFill>
                <a:latin typeface="#9Slide03 SFU Futura_03" panose="00000400000000000000" pitchFamily="2" charset="0"/>
                <a:cs typeface="Arial" panose="020B0604020202020204" pitchFamily="34" charset="0"/>
              </a:rPr>
              <a:t>Tiền Giang, Hậu Giang,Vĩnh Long</a:t>
            </a:r>
            <a:endParaRPr kumimoji="0" lang="vi-VN" sz="280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endParaRPr>
          </a:p>
          <a:p>
            <a:pPr marL="457200" marR="0" lvl="0" indent="-457200" algn="just" defTabSz="914400" rtl="0" eaLnBrk="1" fontAlgn="auto" latinLnBrk="0" hangingPunct="1">
              <a:buClrTx/>
              <a:buSzTx/>
              <a:buFont typeface="Wingdings" panose="05000000000000000000" pitchFamily="2" charset="2"/>
              <a:buChar char="v"/>
              <a:defRPr/>
            </a:pPr>
            <a:r>
              <a:rPr kumimoji="0" lang="vi-VN" sz="28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rPr>
              <a:t>Chăn nuôi</a:t>
            </a:r>
            <a:endParaRPr kumimoji="0" lang="vi-VN" sz="280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endParaRPr>
          </a:p>
          <a:p>
            <a:pPr marL="342900" marR="0" lvl="0" indent="-342900" algn="just" defTabSz="914400" rtl="0" eaLnBrk="1" fontAlgn="auto" latinLnBrk="0" hangingPunct="1">
              <a:buClrTx/>
              <a:buSzTx/>
              <a:buFont typeface="Wingdings" panose="05000000000000000000" pitchFamily="2" charset="2"/>
              <a:buChar char="§"/>
              <a:defRPr/>
            </a:pPr>
            <a:r>
              <a:rPr lang="vi-VN" sz="2800">
                <a:solidFill>
                  <a:srgbClr val="0000FF"/>
                </a:solidFill>
                <a:latin typeface="#9Slide03 SFU Futura_03" panose="00000400000000000000" pitchFamily="2" charset="0"/>
                <a:cs typeface="Arial" panose="020B0604020202020204" pitchFamily="34" charset="0"/>
              </a:rPr>
              <a:t>Bạc Liêu, Cà Mau, Vĩnh Long</a:t>
            </a:r>
            <a:endParaRPr lang="vi-VN" sz="2800">
              <a:solidFill>
                <a:srgbClr val="0000FF"/>
              </a:solidFill>
              <a:latin typeface="#9Slide03 SFU Futura_03" panose="00000400000000000000" pitchFamily="2" charset="0"/>
              <a:cs typeface="Arial" panose="020B0604020202020204" pitchFamily="34" charset="0"/>
            </a:endParaRPr>
          </a:p>
          <a:p>
            <a:pPr marR="0" lvl="0" algn="just" defTabSz="914400" rtl="0" eaLnBrk="1" fontAlgn="auto" latinLnBrk="0" hangingPunct="1">
              <a:buClrTx/>
              <a:buSzTx/>
              <a:defRPr/>
            </a:pPr>
            <a:endParaRPr kumimoji="0" lang="vi-VN" sz="2400" b="1" i="0" u="none" strike="noStrike" kern="1200" cap="none" spc="0" normalizeH="0" baseline="0" noProof="0">
              <a:ln>
                <a:noFill/>
              </a:ln>
              <a:solidFill>
                <a:srgbClr val="002060"/>
              </a:solidFill>
              <a:effectLst/>
              <a:uLnTx/>
              <a:uFillTx/>
              <a:latin typeface="#9Slide03 SFU Futura_03" panose="00000400000000000000" pitchFamily="2" charset="0"/>
              <a:cs typeface="Arial" panose="020B0604020202020204" pitchFamily="34" charset="0"/>
            </a:endParaRPr>
          </a:p>
        </p:txBody>
      </p:sp>
      <p:pic>
        <p:nvPicPr>
          <p:cNvPr id="6" name="Picture 5"/>
          <p:cNvPicPr>
            <a:picLocks noChangeAspect="1"/>
          </p:cNvPicPr>
          <p:nvPr/>
        </p:nvPicPr>
        <p:blipFill rotWithShape="1">
          <a:blip r:embed="rId1"/>
          <a:srcRect t="1280"/>
          <a:stretch>
            <a:fillRect/>
          </a:stretch>
        </p:blipFill>
        <p:spPr>
          <a:xfrm>
            <a:off x="5923972" y="21266"/>
            <a:ext cx="6251353" cy="6858000"/>
          </a:xfrm>
          <a:prstGeom prst="rect">
            <a:avLst/>
          </a:prstGeom>
        </p:spPr>
      </p:pic>
      <p:pic>
        <p:nvPicPr>
          <p:cNvPr id="8" name="Picture 7" descr="A red location pin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348" y="719696"/>
            <a:ext cx="635064" cy="635064"/>
          </a:xfrm>
          <a:prstGeom prst="rect">
            <a:avLst/>
          </a:prstGeom>
        </p:spPr>
      </p:pic>
      <p:pic>
        <p:nvPicPr>
          <p:cNvPr id="9" name="Picture 8" descr="A red location pin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442" y="1662951"/>
            <a:ext cx="635064" cy="635064"/>
          </a:xfrm>
          <a:prstGeom prst="rect">
            <a:avLst/>
          </a:prstGeom>
        </p:spPr>
      </p:pic>
      <p:pic>
        <p:nvPicPr>
          <p:cNvPr id="10" name="Picture 9" descr="A red location pin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145" y="451170"/>
            <a:ext cx="635064" cy="635064"/>
          </a:xfrm>
          <a:prstGeom prst="rect">
            <a:avLst/>
          </a:prstGeom>
        </p:spPr>
      </p:pic>
      <p:sp>
        <p:nvSpPr>
          <p:cNvPr id="12" name="TextBox 11"/>
          <p:cNvSpPr txBox="1"/>
          <p:nvPr/>
        </p:nvSpPr>
        <p:spPr>
          <a:xfrm>
            <a:off x="288201" y="1037228"/>
            <a:ext cx="4735987" cy="523220"/>
          </a:xfrm>
          <a:prstGeom prst="rect">
            <a:avLst/>
          </a:prstGeom>
          <a:noFill/>
        </p:spPr>
        <p:txBody>
          <a:bodyPr wrap="square">
            <a:spAutoFit/>
          </a:bodyPr>
          <a:lstStyle/>
          <a:p>
            <a:pPr marR="0" lvl="0" algn="ctr" defTabSz="914400" rtl="0" eaLnBrk="1" fontAlgn="auto" latinLnBrk="0" hangingPunct="1">
              <a:buClrTx/>
              <a:buSzTx/>
              <a:defRPr/>
            </a:pPr>
            <a:r>
              <a:rPr lang="vi-VN" sz="2800" b="1">
                <a:solidFill>
                  <a:srgbClr val="FF0000"/>
                </a:solidFill>
                <a:latin typeface="#9Slide03 SFU Futura_03" panose="00000400000000000000" pitchFamily="2" charset="0"/>
                <a:cs typeface="Arial" panose="020B0604020202020204" pitchFamily="34" charset="0"/>
              </a:rPr>
              <a:t>PHÂN BỐ</a:t>
            </a:r>
            <a:endParaRPr kumimoji="0" lang="en-US" sz="2800" b="1" i="0" u="none" strike="noStrike" kern="1200" cap="none" spc="0" normalizeH="0" baseline="0" noProof="0">
              <a:ln>
                <a:noFill/>
              </a:ln>
              <a:solidFill>
                <a:srgbClr val="FF0000"/>
              </a:solidFill>
              <a:effectLst/>
              <a:uLnTx/>
              <a:uFillTx/>
              <a:latin typeface="#9Slide03 SFU Futura_03" panose="00000400000000000000" pitchFamily="2" charset="0"/>
              <a:cs typeface="Arial" panose="020B0604020202020204" pitchFamily="3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6000" b="90500" l="7500" r="95500">
                        <a14:foregroundMark x1="45500" y1="6000" x2="43000" y2="90500"/>
                        <a14:foregroundMark x1="7500" y1="51500" x2="95500" y2="50500"/>
                        <a14:foregroundMark x1="24000" y1="20500" x2="41000" y2="79000"/>
                        <a14:foregroundMark x1="64500" y1="20500" x2="63500" y2="80000"/>
                        <a14:foregroundMark x1="38500" y1="21500" x2="26500" y2="79000"/>
                        <a14:foregroundMark x1="57500" y1="20500" x2="57500" y2="39500"/>
                      </a14:backgroundRemoval>
                    </a14:imgEffect>
                    <a14:imgEffect>
                      <a14:saturation sat="400000"/>
                    </a14:imgEffect>
                  </a14:imgLayer>
                </a14:imgProps>
              </a:ext>
            </a:extLst>
          </a:blip>
          <a:stretch>
            <a:fillRect/>
          </a:stretch>
        </p:blipFill>
        <p:spPr>
          <a:xfrm>
            <a:off x="3610632" y="663600"/>
            <a:ext cx="956282" cy="956282"/>
          </a:xfrm>
          <a:prstGeom prst="rect">
            <a:avLst/>
          </a:prstGeom>
        </p:spPr>
      </p:pic>
      <p:sp>
        <p:nvSpPr>
          <p:cNvPr id="19" name="TextBox 18"/>
          <p:cNvSpPr txBox="1"/>
          <p:nvPr/>
        </p:nvSpPr>
        <p:spPr>
          <a:xfrm>
            <a:off x="210596" y="157738"/>
            <a:ext cx="3057643" cy="584775"/>
          </a:xfrm>
          <a:prstGeom prst="rect">
            <a:avLst/>
          </a:prstGeom>
          <a:solidFill>
            <a:srgbClr val="F5FCB2"/>
          </a:solidFill>
        </p:spPr>
        <p:txBody>
          <a:bodyPr wrap="square">
            <a:spAutoFit/>
          </a:bodyPr>
          <a:lstStyle/>
          <a:p>
            <a:pPr algn="just"/>
            <a:r>
              <a:rPr kumimoji="0" lang="vi-VN" sz="3200" b="1" i="0" u="none" strike="noStrike" kern="1200" cap="none" spc="0" normalizeH="0" baseline="0" noProof="0">
                <a:ln>
                  <a:noFill/>
                </a:ln>
                <a:solidFill>
                  <a:srgbClr val="0000FF"/>
                </a:solidFill>
                <a:effectLst/>
                <a:uLnTx/>
                <a:uFillTx/>
                <a:latin typeface="Aptos Black" panose="020B0004020202020204" pitchFamily="34" charset="0"/>
                <a:cs typeface="Arial" panose="020B0604020202020204" pitchFamily="34" charset="0"/>
              </a:rPr>
              <a:t> </a:t>
            </a:r>
            <a:r>
              <a:rPr kumimoji="0" lang="en-US" sz="3200" b="1" i="0" u="none" strike="noStrike" kern="1200" cap="none" spc="0" normalizeH="0" baseline="0" noProof="0">
                <a:ln>
                  <a:noFill/>
                </a:ln>
                <a:solidFill>
                  <a:srgbClr val="0000FF"/>
                </a:solidFill>
                <a:effectLst/>
                <a:uLnTx/>
                <a:uFillTx/>
                <a:latin typeface="Aptos Black" panose="020B0004020202020204" pitchFamily="34" charset="0"/>
                <a:cs typeface="Arial" panose="020B0604020202020204" pitchFamily="34" charset="0"/>
              </a:rPr>
              <a:t>NÔNG NGHIỆP</a:t>
            </a:r>
            <a:endParaRPr lang="en-US" sz="3200" b="1">
              <a:solidFill>
                <a:srgbClr val="0000FF"/>
              </a:solidFill>
              <a:latin typeface="Aptos Black" panose="020B0004020202020204" pitchFamily="34" charset="0"/>
              <a:cs typeface="Arial" panose="020B0604020202020204" pitchFamily="34" charset="0"/>
            </a:endParaRPr>
          </a:p>
        </p:txBody>
      </p:sp>
      <p:pic>
        <p:nvPicPr>
          <p:cNvPr id="27" name="Picture 26" descr="A red location pin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5942" y="993296"/>
            <a:ext cx="615552" cy="615552"/>
          </a:xfrm>
          <a:prstGeom prst="rect">
            <a:avLst/>
          </a:prstGeom>
        </p:spPr>
      </p:pic>
      <p:pic>
        <p:nvPicPr>
          <p:cNvPr id="28" name="Picture 27" descr="A red location pin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069" y="1698795"/>
            <a:ext cx="635064" cy="635064"/>
          </a:xfrm>
          <a:prstGeom prst="rect">
            <a:avLst/>
          </a:prstGeom>
        </p:spPr>
      </p:pic>
      <p:pic>
        <p:nvPicPr>
          <p:cNvPr id="29" name="Picture 28" descr="A red location pin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6334" y="1376377"/>
            <a:ext cx="547645" cy="547645"/>
          </a:xfrm>
          <a:prstGeom prst="rect">
            <a:avLst/>
          </a:prstGeom>
        </p:spPr>
      </p:pic>
      <p:pic>
        <p:nvPicPr>
          <p:cNvPr id="30" name="Picture 29" descr="A red location pin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397" y="2106274"/>
            <a:ext cx="635064" cy="635064"/>
          </a:xfrm>
          <a:prstGeom prst="rect">
            <a:avLst/>
          </a:prstGeom>
        </p:spPr>
      </p:pic>
      <p:pic>
        <p:nvPicPr>
          <p:cNvPr id="31" name="Picture 30" descr="A red location pin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4081" y="2867129"/>
            <a:ext cx="635064" cy="635064"/>
          </a:xfrm>
          <a:prstGeom prst="rect">
            <a:avLst/>
          </a:prstGeom>
        </p:spPr>
      </p:pic>
      <p:pic>
        <p:nvPicPr>
          <p:cNvPr id="32" name="Picture 31" descr="A red location pin on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957" y="1318838"/>
            <a:ext cx="635064" cy="635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barn(inVertical)">
                                      <p:cBhvr>
                                        <p:cTn id="10" dur="500"/>
                                        <p:tgtEl>
                                          <p:spTgt spid="16">
                                            <p:txEl>
                                              <p:pRg st="1" end="1"/>
                                            </p:txEl>
                                          </p:spTgt>
                                        </p:tgtEl>
                                      </p:cBhvr>
                                    </p:animEffect>
                                  </p:childTnLst>
                                </p:cTn>
                              </p:par>
                            </p:childTnLst>
                          </p:cTn>
                        </p:par>
                        <p:par>
                          <p:cTn id="11" fill="hold">
                            <p:stCondLst>
                              <p:cond delay="500"/>
                            </p:stCondLst>
                            <p:childTnLst>
                              <p:par>
                                <p:cTn id="12" presetID="6"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par>
                          <p:cTn id="15" fill="hold">
                            <p:stCondLst>
                              <p:cond delay="2500"/>
                            </p:stCondLst>
                            <p:childTnLst>
                              <p:par>
                                <p:cTn id="16" presetID="6"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par>
                          <p:cTn id="19" fill="hold">
                            <p:stCondLst>
                              <p:cond delay="4500"/>
                            </p:stCondLst>
                            <p:childTnLst>
                              <p:par>
                                <p:cTn id="20" presetID="6"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barn(inVertical)">
                                      <p:cBhvr>
                                        <p:cTn id="27" dur="500"/>
                                        <p:tgtEl>
                                          <p:spTgt spid="16">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xEl>
                                              <p:pRg st="3" end="3"/>
                                            </p:txEl>
                                          </p:spTgt>
                                        </p:tgtEl>
                                        <p:attrNameLst>
                                          <p:attrName>style.visibility</p:attrName>
                                        </p:attrNameLst>
                                      </p:cBhvr>
                                      <p:to>
                                        <p:strVal val="visible"/>
                                      </p:to>
                                    </p:set>
                                    <p:animEffect transition="in" filter="barn(inVertical)">
                                      <p:cBhvr>
                                        <p:cTn id="30" dur="500"/>
                                        <p:tgtEl>
                                          <p:spTgt spid="16">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childTnLst>
                          </p:cTn>
                        </p:par>
                        <p:par>
                          <p:cTn id="34" fill="hold">
                            <p:stCondLst>
                              <p:cond delay="500"/>
                            </p:stCondLst>
                            <p:childTnLst>
                              <p:par>
                                <p:cTn id="35" presetID="6" presetClass="entr" presetSubtype="16"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childTnLst>
                          </p:cTn>
                        </p:par>
                        <p:par>
                          <p:cTn id="38" fill="hold">
                            <p:stCondLst>
                              <p:cond delay="2500"/>
                            </p:stCondLst>
                            <p:childTnLst>
                              <p:par>
                                <p:cTn id="39" presetID="6" presetClass="entr" presetSubtype="16"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20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barn(inVertical)">
                                      <p:cBhvr>
                                        <p:cTn id="46" dur="500"/>
                                        <p:tgtEl>
                                          <p:spTgt spid="16">
                                            <p:txEl>
                                              <p:pRg st="4" end="4"/>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16">
                                            <p:txEl>
                                              <p:pRg st="5" end="5"/>
                                            </p:txEl>
                                          </p:spTgt>
                                        </p:tgtEl>
                                        <p:attrNameLst>
                                          <p:attrName>style.visibility</p:attrName>
                                        </p:attrNameLst>
                                      </p:cBhvr>
                                      <p:to>
                                        <p:strVal val="visible"/>
                                      </p:to>
                                    </p:set>
                                    <p:animEffect transition="in" filter="barn(inVertical)">
                                      <p:cBhvr>
                                        <p:cTn id="49" dur="500"/>
                                        <p:tgtEl>
                                          <p:spTgt spid="16">
                                            <p:txEl>
                                              <p:pRg st="5" end="5"/>
                                            </p:txEl>
                                          </p:spTgt>
                                        </p:tgtEl>
                                      </p:cBhvr>
                                    </p:animEffect>
                                  </p:childTnLst>
                                </p:cTn>
                              </p:par>
                            </p:childTnLst>
                          </p:cTn>
                        </p:par>
                        <p:par>
                          <p:cTn id="50" fill="hold">
                            <p:stCondLst>
                              <p:cond delay="500"/>
                            </p:stCondLst>
                            <p:childTnLst>
                              <p:par>
                                <p:cTn id="51" presetID="6" presetClass="entr" presetSubtype="16"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circle(in)">
                                      <p:cBhvr>
                                        <p:cTn id="53" dur="2000"/>
                                        <p:tgtEl>
                                          <p:spTgt spid="30"/>
                                        </p:tgtEl>
                                      </p:cBhvr>
                                    </p:animEffect>
                                  </p:childTnLst>
                                </p:cTn>
                              </p:par>
                            </p:childTnLst>
                          </p:cTn>
                        </p:par>
                        <p:par>
                          <p:cTn id="54" fill="hold">
                            <p:stCondLst>
                              <p:cond delay="2500"/>
                            </p:stCondLst>
                            <p:childTnLst>
                              <p:par>
                                <p:cTn id="55" presetID="6" presetClass="entr" presetSubtype="16"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circle(in)">
                                      <p:cBhvr>
                                        <p:cTn id="57" dur="2000"/>
                                        <p:tgtEl>
                                          <p:spTgt spid="31"/>
                                        </p:tgtEl>
                                      </p:cBhvr>
                                    </p:animEffect>
                                  </p:childTnLst>
                                </p:cTn>
                              </p:par>
                            </p:childTnLst>
                          </p:cTn>
                        </p:par>
                        <p:par>
                          <p:cTn id="58" fill="hold">
                            <p:stCondLst>
                              <p:cond delay="4500"/>
                            </p:stCondLst>
                            <p:childTnLst>
                              <p:par>
                                <p:cTn id="59" presetID="6" presetClass="entr" presetSubtype="16"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ircle(in)">
                                      <p:cBhvr>
                                        <p:cTn id="6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523570" y="2093622"/>
            <a:ext cx="6547960" cy="1132618"/>
          </a:xfrm>
          <a:prstGeom prst="rect">
            <a:avLst/>
          </a:prstGeom>
          <a:noFill/>
        </p:spPr>
        <p:txBody>
          <a:bodyPr wrap="square">
            <a:spAutoFit/>
          </a:bodyPr>
          <a:lstStyle/>
          <a:p>
            <a:pPr marL="0" marR="0" indent="180340" algn="ctr">
              <a:lnSpc>
                <a:spcPct val="107000"/>
              </a:lnSpc>
              <a:spcBef>
                <a:spcPts val="0"/>
              </a:spcBef>
              <a:spcAft>
                <a:spcPts val="600"/>
              </a:spcAft>
            </a:pPr>
            <a:r>
              <a:rPr lang="vi-VN">
                <a:solidFill>
                  <a:srgbClr val="0070C0"/>
                </a:solidFill>
                <a:latin typeface="#9Slide03 SFU Futura_03" panose="00000400000000000000" pitchFamily="2" charset="0"/>
              </a:rPr>
              <a:t>Bảng 20.4. SẢN LƯỢNG THỦY SẢN CỦA VÙNG ĐBSCL VÀ CẢ NƯỚC GIAI ĐOẠN 2010-2021</a:t>
            </a:r>
            <a:endParaRPr lang="vi-VN">
              <a:solidFill>
                <a:srgbClr val="0070C0"/>
              </a:solidFill>
              <a:latin typeface="#9Slide03 SFU Futura_03" panose="00000400000000000000" pitchFamily="2" charset="0"/>
            </a:endParaRPr>
          </a:p>
          <a:p>
            <a:pPr marL="0" marR="0" indent="180340" algn="ctr">
              <a:lnSpc>
                <a:spcPct val="107000"/>
              </a:lnSpc>
              <a:spcBef>
                <a:spcPts val="0"/>
              </a:spcBef>
              <a:spcAft>
                <a:spcPts val="600"/>
              </a:spcAft>
            </a:pPr>
            <a:endParaRPr lang="en-US" sz="2400">
              <a:solidFill>
                <a:srgbClr val="0070C0"/>
              </a:solidFill>
              <a:latin typeface="#9Slide03 SFU Futura_03" panose="00000400000000000000" pitchFamily="2" charset="0"/>
            </a:endParaRPr>
          </a:p>
        </p:txBody>
      </p:sp>
      <p:sp>
        <p:nvSpPr>
          <p:cNvPr id="16" name="TextBox 15"/>
          <p:cNvSpPr txBox="1"/>
          <p:nvPr/>
        </p:nvSpPr>
        <p:spPr>
          <a:xfrm>
            <a:off x="-23493" y="1632585"/>
            <a:ext cx="5460714" cy="5386090"/>
          </a:xfrm>
          <a:prstGeom prst="rect">
            <a:avLst/>
          </a:prstGeom>
          <a:noFill/>
        </p:spPr>
        <p:txBody>
          <a:bodyPr wrap="square" rtlCol="0">
            <a:spAutoFit/>
          </a:bodyPr>
          <a:lstStyle/>
          <a:p>
            <a:pPr marL="342900" lvl="0" indent="-342900" algn="just" fontAlgn="base">
              <a:buFont typeface="Wingdings" panose="05000000000000000000" pitchFamily="2" charset="2"/>
              <a:buChar char="§"/>
            </a:pPr>
            <a:r>
              <a:rPr lang="en-US" sz="3200">
                <a:solidFill>
                  <a:srgbClr val="0000FF"/>
                </a:solidFill>
                <a:latin typeface="#9Slide03 SFU Futura_03" panose="00000400000000000000" pitchFamily="2" charset="0"/>
              </a:rPr>
              <a:t>Thuỷ sản là thế mạnh hàng đầu</a:t>
            </a:r>
            <a:endParaRPr lang="vi-VN" sz="3200">
              <a:solidFill>
                <a:srgbClr val="0000FF"/>
              </a:solidFill>
              <a:latin typeface="#9Slide03 SFU Futura_03" panose="00000400000000000000" pitchFamily="2" charset="0"/>
            </a:endParaRPr>
          </a:p>
          <a:p>
            <a:pPr marL="342900" lvl="0" indent="-342900" algn="just" fontAlgn="base">
              <a:buFont typeface="Wingdings" panose="05000000000000000000" pitchFamily="2" charset="2"/>
              <a:buChar char="§"/>
            </a:pPr>
            <a:r>
              <a:rPr lang="en-US" sz="3200">
                <a:solidFill>
                  <a:srgbClr val="0000FF"/>
                </a:solidFill>
                <a:latin typeface="#9Slide03 SFU Futura_03" panose="00000400000000000000" pitchFamily="2" charset="0"/>
              </a:rPr>
              <a:t>Sản lượng tăng liên tục, chiếm trên </a:t>
            </a:r>
            <a:r>
              <a:rPr lang="en-US" sz="3200">
                <a:solidFill>
                  <a:srgbClr val="FF0066"/>
                </a:solidFill>
                <a:latin typeface="#9Slide03 SFU Futura_03" panose="00000400000000000000" pitchFamily="2" charset="0"/>
              </a:rPr>
              <a:t>55%</a:t>
            </a:r>
            <a:r>
              <a:rPr lang="en-US" sz="3200">
                <a:solidFill>
                  <a:srgbClr val="0000FF"/>
                </a:solidFill>
                <a:latin typeface="#9Slide03 SFU Futura_03" panose="00000400000000000000" pitchFamily="2" charset="0"/>
              </a:rPr>
              <a:t> cả nước.</a:t>
            </a:r>
            <a:endParaRPr lang="vi-VN" sz="3200">
              <a:solidFill>
                <a:srgbClr val="0000FF"/>
              </a:solidFill>
              <a:latin typeface="#9Slide03 SFU Futura_03" panose="00000400000000000000" pitchFamily="2" charset="0"/>
            </a:endParaRPr>
          </a:p>
          <a:p>
            <a:pPr marL="285750" lvl="0" indent="-285750" algn="just" fontAlgn="base">
              <a:buFont typeface="Wingdings" panose="05000000000000000000" pitchFamily="2" charset="2"/>
              <a:buChar char="§"/>
            </a:pPr>
            <a:r>
              <a:rPr lang="en-US" sz="3200">
                <a:solidFill>
                  <a:srgbClr val="0000FF"/>
                </a:solidFill>
                <a:latin typeface="#9Slide03 SFU Futura_03" panose="00000400000000000000" pitchFamily="2" charset="0"/>
              </a:rPr>
              <a:t>Sản lượng thuỷ sản </a:t>
            </a:r>
            <a:r>
              <a:rPr lang="en-US" sz="3200">
                <a:solidFill>
                  <a:srgbClr val="FF0066"/>
                </a:solidFill>
                <a:latin typeface="#9Slide03 SFU Futura_03" panose="00000400000000000000" pitchFamily="2" charset="0"/>
              </a:rPr>
              <a:t>nuôi trồng lớn hơn và tăng nhanh hơn</a:t>
            </a:r>
            <a:r>
              <a:rPr lang="en-US" sz="3200">
                <a:solidFill>
                  <a:srgbClr val="0000FF"/>
                </a:solidFill>
                <a:latin typeface="#9Slide03 SFU Futura_03" panose="00000400000000000000" pitchFamily="2" charset="0"/>
              </a:rPr>
              <a:t> sản lượng thuỷ sản </a:t>
            </a:r>
            <a:r>
              <a:rPr lang="en-US" sz="3200">
                <a:solidFill>
                  <a:srgbClr val="FF0066"/>
                </a:solidFill>
                <a:latin typeface="#9Slide03 SFU Futura_03" panose="00000400000000000000" pitchFamily="2" charset="0"/>
              </a:rPr>
              <a:t>khai thác</a:t>
            </a:r>
            <a:r>
              <a:rPr lang="en-US" sz="3200">
                <a:solidFill>
                  <a:srgbClr val="0000FF"/>
                </a:solidFill>
                <a:latin typeface="#9Slide03 SFU Futura_03" panose="00000400000000000000" pitchFamily="2" charset="0"/>
              </a:rPr>
              <a:t>.</a:t>
            </a:r>
            <a:endParaRPr lang="vi-VN" sz="3200">
              <a:solidFill>
                <a:srgbClr val="0000FF"/>
              </a:solidFill>
              <a:latin typeface="#9Slide03 SFU Futura_03" panose="00000400000000000000" pitchFamily="2" charset="0"/>
            </a:endParaRPr>
          </a:p>
          <a:p>
            <a:pPr marL="285750" lvl="0" indent="-285750" algn="just" fontAlgn="base">
              <a:buFont typeface="Wingdings" panose="05000000000000000000" pitchFamily="2" charset="2"/>
              <a:buChar char="§"/>
            </a:pPr>
            <a:r>
              <a:rPr lang="vi-VN" sz="3200">
                <a:solidFill>
                  <a:srgbClr val="0000FF"/>
                </a:solidFill>
                <a:latin typeface="#9Slide03 SFU Futura_03" panose="00000400000000000000" pitchFamily="2" charset="0"/>
              </a:rPr>
              <a:t>Đẩy mạnh ứng dụng công nghệ hiện đại</a:t>
            </a:r>
            <a:endParaRPr lang="en-US" sz="3200">
              <a:solidFill>
                <a:srgbClr val="0000FF"/>
              </a:solidFill>
              <a:latin typeface="#9Slide03 SFU Futura_03" panose="00000400000000000000" pitchFamily="2" charset="0"/>
            </a:endParaRPr>
          </a:p>
          <a:p>
            <a:pPr marL="342900" marR="0" lvl="0" indent="-342900" algn="just" defTabSz="914400" rtl="0" eaLnBrk="1" fontAlgn="auto" latinLnBrk="0" hangingPunct="1">
              <a:buClrTx/>
              <a:buSzTx/>
              <a:buFont typeface="Wingdings" panose="05000000000000000000" pitchFamily="2" charset="2"/>
              <a:buChar char="§"/>
              <a:defRPr/>
            </a:pPr>
            <a:endParaRPr kumimoji="0" lang="vi-VN" sz="2400" b="1" i="0" u="none" strike="noStrike" kern="1200" cap="none" spc="0" normalizeH="0" baseline="0" noProof="0">
              <a:ln>
                <a:noFill/>
              </a:ln>
              <a:solidFill>
                <a:srgbClr val="002060"/>
              </a:solidFill>
              <a:effectLst/>
              <a:uLnTx/>
              <a:uFillTx/>
              <a:latin typeface="#9Slide03 SFU Futura_03" panose="00000400000000000000" pitchFamily="2" charset="0"/>
              <a:cs typeface="Arial" panose="020B0604020202020204" pitchFamily="34" charset="0"/>
            </a:endParaRPr>
          </a:p>
        </p:txBody>
      </p:sp>
      <p:sp>
        <p:nvSpPr>
          <p:cNvPr id="2" name="TextBox 1"/>
          <p:cNvSpPr txBox="1"/>
          <p:nvPr/>
        </p:nvSpPr>
        <p:spPr>
          <a:xfrm>
            <a:off x="288201" y="1037228"/>
            <a:ext cx="4735987" cy="523220"/>
          </a:xfrm>
          <a:prstGeom prst="rect">
            <a:avLst/>
          </a:prstGeom>
          <a:noFill/>
        </p:spPr>
        <p:txBody>
          <a:bodyPr wrap="square">
            <a:spAutoFit/>
          </a:bodyPr>
          <a:lstStyle/>
          <a:p>
            <a:pPr marR="0" lvl="0" algn="ctr" defTabSz="914400" rtl="0" eaLnBrk="1" fontAlgn="auto" latinLnBrk="0" hangingPunct="1">
              <a:buClrTx/>
              <a:buSzTx/>
              <a:defRPr/>
            </a:pPr>
            <a:r>
              <a:rPr kumimoji="0" lang="en-US" sz="2800" b="1" i="0" u="none" strike="noStrike" kern="1200" cap="none" spc="0" normalizeH="0" baseline="0" noProof="0">
                <a:ln>
                  <a:noFill/>
                </a:ln>
                <a:solidFill>
                  <a:srgbClr val="FF0000"/>
                </a:solidFill>
                <a:effectLst/>
                <a:uLnTx/>
                <a:uFillTx/>
                <a:latin typeface="#9Slide03 SFU Futura_03" panose="00000400000000000000" pitchFamily="2" charset="0"/>
                <a:cs typeface="Arial" panose="020B0604020202020204" pitchFamily="34" charset="0"/>
              </a:rPr>
              <a:t>TÌNH HÌNH PHÁT TRIỂN</a:t>
            </a:r>
            <a:endParaRPr kumimoji="0" lang="en-US" sz="2800" b="1" i="0" u="none" strike="noStrike" kern="1200" cap="none" spc="0" normalizeH="0" baseline="0" noProof="0">
              <a:ln>
                <a:noFill/>
              </a:ln>
              <a:solidFill>
                <a:srgbClr val="FF0000"/>
              </a:solidFill>
              <a:effectLst/>
              <a:uLnTx/>
              <a:uFillTx/>
              <a:latin typeface="#9Slide03 SFU Futura_03" panose="00000400000000000000" pitchFamily="2" charset="0"/>
              <a:cs typeface="Arial" panose="020B0604020202020204" pitchFamily="34" charset="0"/>
            </a:endParaRPr>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ackgroundRemoval t="6000" b="90500" l="7500" r="95500">
                        <a14:foregroundMark x1="45500" y1="6000" x2="43000" y2="90500"/>
                        <a14:foregroundMark x1="7500" y1="51500" x2="95500" y2="50500"/>
                        <a14:foregroundMark x1="24000" y1="20500" x2="41000" y2="79000"/>
                        <a14:foregroundMark x1="64500" y1="20500" x2="63500" y2="80000"/>
                        <a14:foregroundMark x1="38500" y1="21500" x2="26500" y2="79000"/>
                        <a14:foregroundMark x1="57500" y1="20500" x2="57500" y2="39500"/>
                      </a14:backgroundRemoval>
                    </a14:imgEffect>
                    <a14:imgEffect>
                      <a14:saturation sat="400000"/>
                    </a14:imgEffect>
                  </a14:imgLayer>
                </a14:imgProps>
              </a:ext>
            </a:extLst>
          </a:blip>
          <a:stretch>
            <a:fillRect/>
          </a:stretch>
        </p:blipFill>
        <p:spPr>
          <a:xfrm>
            <a:off x="4608425" y="742513"/>
            <a:ext cx="956282" cy="956282"/>
          </a:xfrm>
          <a:prstGeom prst="rect">
            <a:avLst/>
          </a:prstGeom>
        </p:spPr>
      </p:pic>
      <p:graphicFrame>
        <p:nvGraphicFramePr>
          <p:cNvPr id="7" name="Table 6"/>
          <p:cNvGraphicFramePr>
            <a:graphicFrameLocks noGrp="1"/>
          </p:cNvGraphicFramePr>
          <p:nvPr/>
        </p:nvGraphicFramePr>
        <p:xfrm>
          <a:off x="5609920" y="2841346"/>
          <a:ext cx="6547959" cy="1656080"/>
        </p:xfrm>
        <a:graphic>
          <a:graphicData uri="http://schemas.openxmlformats.org/drawingml/2006/table">
            <a:tbl>
              <a:tblPr firstRow="1" bandRow="1">
                <a:tableStyleId>{5940675A-B579-460E-94D1-54222C63F5DA}</a:tableStyleId>
              </a:tblPr>
              <a:tblGrid>
                <a:gridCol w="4310257"/>
                <a:gridCol w="733646"/>
                <a:gridCol w="786810"/>
                <a:gridCol w="717246"/>
              </a:tblGrid>
              <a:tr h="370840">
                <a:tc>
                  <a:txBody>
                    <a:bodyPr/>
                    <a:lstStyle/>
                    <a:p>
                      <a:pPr algn="ctr"/>
                      <a:r>
                        <a:rPr lang="vi-VN">
                          <a:solidFill>
                            <a:srgbClr val="0000FF"/>
                          </a:solidFill>
                        </a:rPr>
                        <a:t>Năm</a:t>
                      </a:r>
                      <a:endParaRPr lang="en-US">
                        <a:solidFill>
                          <a:srgbClr val="0000FF"/>
                        </a:solidFill>
                      </a:endParaRPr>
                    </a:p>
                  </a:txBody>
                  <a:tcPr>
                    <a:solidFill>
                      <a:schemeClr val="accent4">
                        <a:lumMod val="60000"/>
                        <a:lumOff val="40000"/>
                      </a:schemeClr>
                    </a:solidFill>
                  </a:tcPr>
                </a:tc>
                <a:tc>
                  <a:txBody>
                    <a:bodyPr/>
                    <a:lstStyle/>
                    <a:p>
                      <a:r>
                        <a:rPr lang="vi-VN">
                          <a:solidFill>
                            <a:srgbClr val="0000FF"/>
                          </a:solidFill>
                        </a:rPr>
                        <a:t>2010</a:t>
                      </a:r>
                      <a:endParaRPr lang="en-US">
                        <a:solidFill>
                          <a:srgbClr val="0000FF"/>
                        </a:solidFill>
                      </a:endParaRPr>
                    </a:p>
                  </a:txBody>
                  <a:tcPr>
                    <a:solidFill>
                      <a:schemeClr val="accent4">
                        <a:lumMod val="60000"/>
                        <a:lumOff val="40000"/>
                      </a:schemeClr>
                    </a:solidFill>
                  </a:tcPr>
                </a:tc>
                <a:tc>
                  <a:txBody>
                    <a:bodyPr/>
                    <a:lstStyle/>
                    <a:p>
                      <a:r>
                        <a:rPr lang="vi-VN">
                          <a:solidFill>
                            <a:srgbClr val="0000FF"/>
                          </a:solidFill>
                        </a:rPr>
                        <a:t>2015</a:t>
                      </a:r>
                      <a:endParaRPr lang="en-US">
                        <a:solidFill>
                          <a:srgbClr val="0000FF"/>
                        </a:solidFill>
                      </a:endParaRPr>
                    </a:p>
                  </a:txBody>
                  <a:tcPr>
                    <a:solidFill>
                      <a:schemeClr val="accent4">
                        <a:lumMod val="60000"/>
                        <a:lumOff val="40000"/>
                      </a:schemeClr>
                    </a:solidFill>
                  </a:tcPr>
                </a:tc>
                <a:tc>
                  <a:txBody>
                    <a:bodyPr/>
                    <a:lstStyle/>
                    <a:p>
                      <a:r>
                        <a:rPr lang="vi-VN">
                          <a:solidFill>
                            <a:srgbClr val="0000FF"/>
                          </a:solidFill>
                        </a:rPr>
                        <a:t>2021</a:t>
                      </a:r>
                      <a:endParaRPr lang="en-US">
                        <a:solidFill>
                          <a:srgbClr val="0000FF"/>
                        </a:solidFill>
                      </a:endParaRPr>
                    </a:p>
                  </a:txBody>
                  <a:tcPr>
                    <a:solidFill>
                      <a:schemeClr val="accent4">
                        <a:lumMod val="60000"/>
                        <a:lumOff val="40000"/>
                      </a:schemeClr>
                    </a:solidFill>
                  </a:tcPr>
                </a:tc>
              </a:tr>
              <a:tr h="370840">
                <a:tc>
                  <a:txBody>
                    <a:bodyPr/>
                    <a:lstStyle/>
                    <a:p>
                      <a:r>
                        <a:rPr lang="vi-VN">
                          <a:solidFill>
                            <a:srgbClr val="002060"/>
                          </a:solidFill>
                        </a:rPr>
                        <a:t>Cả nước</a:t>
                      </a:r>
                      <a:endParaRPr lang="en-US">
                        <a:solidFill>
                          <a:srgbClr val="002060"/>
                        </a:solidFill>
                      </a:endParaRPr>
                    </a:p>
                  </a:txBody>
                  <a:tcPr/>
                </a:tc>
                <a:tc>
                  <a:txBody>
                    <a:bodyPr/>
                    <a:lstStyle/>
                    <a:p>
                      <a:r>
                        <a:rPr lang="vi-VN">
                          <a:solidFill>
                            <a:srgbClr val="002060"/>
                          </a:solidFill>
                        </a:rPr>
                        <a:t>5,20</a:t>
                      </a:r>
                      <a:endParaRPr lang="en-US">
                        <a:solidFill>
                          <a:srgbClr val="002060"/>
                        </a:solidFill>
                      </a:endParaRPr>
                    </a:p>
                  </a:txBody>
                  <a:tcPr/>
                </a:tc>
                <a:tc>
                  <a:txBody>
                    <a:bodyPr/>
                    <a:lstStyle/>
                    <a:p>
                      <a:r>
                        <a:rPr lang="vi-VN">
                          <a:solidFill>
                            <a:srgbClr val="002060"/>
                          </a:solidFill>
                        </a:rPr>
                        <a:t>6,72</a:t>
                      </a:r>
                      <a:endParaRPr lang="en-US">
                        <a:solidFill>
                          <a:srgbClr val="002060"/>
                        </a:solidFill>
                      </a:endParaRPr>
                    </a:p>
                  </a:txBody>
                  <a:tcPr/>
                </a:tc>
                <a:tc>
                  <a:txBody>
                    <a:bodyPr/>
                    <a:lstStyle/>
                    <a:p>
                      <a:r>
                        <a:rPr lang="vi-VN">
                          <a:solidFill>
                            <a:srgbClr val="002060"/>
                          </a:solidFill>
                        </a:rPr>
                        <a:t>8,81</a:t>
                      </a:r>
                      <a:endParaRPr lang="en-US">
                        <a:solidFill>
                          <a:srgbClr val="002060"/>
                        </a:solidFill>
                      </a:endParaRPr>
                    </a:p>
                  </a:txBody>
                  <a:tcPr/>
                </a:tc>
              </a:tr>
              <a:tr h="370840">
                <a:tc>
                  <a:txBody>
                    <a:bodyPr/>
                    <a:lstStyle/>
                    <a:p>
                      <a:r>
                        <a:rPr lang="vi-VN">
                          <a:solidFill>
                            <a:srgbClr val="002060"/>
                          </a:solidFill>
                        </a:rPr>
                        <a:t>Đồng bằng sông Cửu Long</a:t>
                      </a:r>
                      <a:endParaRPr lang="vi-VN">
                        <a:solidFill>
                          <a:srgbClr val="002060"/>
                        </a:solidFill>
                      </a:endParaRPr>
                    </a:p>
                    <a:p>
                      <a:pPr marL="285750" indent="-285750">
                        <a:buFontTx/>
                        <a:buChar char="-"/>
                      </a:pPr>
                      <a:r>
                        <a:rPr lang="vi-VN">
                          <a:solidFill>
                            <a:srgbClr val="002060"/>
                          </a:solidFill>
                        </a:rPr>
                        <a:t>Khai thác</a:t>
                      </a:r>
                      <a:endParaRPr lang="vi-VN">
                        <a:solidFill>
                          <a:srgbClr val="002060"/>
                        </a:solidFill>
                      </a:endParaRPr>
                    </a:p>
                    <a:p>
                      <a:pPr marL="285750" indent="-285750">
                        <a:buFontTx/>
                        <a:buChar char="-"/>
                      </a:pPr>
                      <a:r>
                        <a:rPr lang="vi-VN">
                          <a:solidFill>
                            <a:srgbClr val="002060"/>
                          </a:solidFill>
                        </a:rPr>
                        <a:t>Nuôi trồng</a:t>
                      </a:r>
                      <a:endParaRPr lang="en-US">
                        <a:solidFill>
                          <a:srgbClr val="002060"/>
                        </a:solidFill>
                      </a:endParaRPr>
                    </a:p>
                  </a:txBody>
                  <a:tcPr/>
                </a:tc>
                <a:tc>
                  <a:txBody>
                    <a:bodyPr/>
                    <a:lstStyle/>
                    <a:p>
                      <a:r>
                        <a:rPr lang="vi-VN">
                          <a:solidFill>
                            <a:srgbClr val="002060"/>
                          </a:solidFill>
                        </a:rPr>
                        <a:t>2,99</a:t>
                      </a:r>
                      <a:endParaRPr lang="vi-VN">
                        <a:solidFill>
                          <a:srgbClr val="002060"/>
                        </a:solidFill>
                      </a:endParaRPr>
                    </a:p>
                    <a:p>
                      <a:r>
                        <a:rPr lang="vi-VN">
                          <a:solidFill>
                            <a:srgbClr val="002060"/>
                          </a:solidFill>
                        </a:rPr>
                        <a:t>1,01</a:t>
                      </a:r>
                      <a:endParaRPr lang="vi-VN">
                        <a:solidFill>
                          <a:srgbClr val="002060"/>
                        </a:solidFill>
                      </a:endParaRPr>
                    </a:p>
                    <a:p>
                      <a:r>
                        <a:rPr lang="vi-VN">
                          <a:solidFill>
                            <a:srgbClr val="002060"/>
                          </a:solidFill>
                        </a:rPr>
                        <a:t>1,98</a:t>
                      </a:r>
                      <a:endParaRPr lang="en-US">
                        <a:solidFill>
                          <a:srgbClr val="002060"/>
                        </a:solidFill>
                      </a:endParaRPr>
                    </a:p>
                  </a:txBody>
                  <a:tcPr/>
                </a:tc>
                <a:tc>
                  <a:txBody>
                    <a:bodyPr/>
                    <a:lstStyle/>
                    <a:p>
                      <a:r>
                        <a:rPr lang="vi-VN">
                          <a:solidFill>
                            <a:srgbClr val="002060"/>
                          </a:solidFill>
                        </a:rPr>
                        <a:t>3,70</a:t>
                      </a:r>
                      <a:endParaRPr lang="vi-VN">
                        <a:solidFill>
                          <a:srgbClr val="002060"/>
                        </a:solidFill>
                      </a:endParaRPr>
                    </a:p>
                    <a:p>
                      <a:r>
                        <a:rPr lang="vi-VN">
                          <a:solidFill>
                            <a:srgbClr val="002060"/>
                          </a:solidFill>
                        </a:rPr>
                        <a:t>1,23</a:t>
                      </a:r>
                      <a:endParaRPr lang="vi-VN">
                        <a:solidFill>
                          <a:srgbClr val="002060"/>
                        </a:solidFill>
                      </a:endParaRPr>
                    </a:p>
                    <a:p>
                      <a:r>
                        <a:rPr lang="vi-VN">
                          <a:solidFill>
                            <a:srgbClr val="002060"/>
                          </a:solidFill>
                        </a:rPr>
                        <a:t>2,47</a:t>
                      </a:r>
                      <a:endParaRPr lang="en-US">
                        <a:solidFill>
                          <a:srgbClr val="002060"/>
                        </a:solidFill>
                      </a:endParaRPr>
                    </a:p>
                  </a:txBody>
                  <a:tcPr/>
                </a:tc>
                <a:tc>
                  <a:txBody>
                    <a:bodyPr/>
                    <a:lstStyle/>
                    <a:p>
                      <a:r>
                        <a:rPr lang="vi-VN">
                          <a:solidFill>
                            <a:srgbClr val="002060"/>
                          </a:solidFill>
                        </a:rPr>
                        <a:t>4,92</a:t>
                      </a:r>
                      <a:endParaRPr lang="vi-VN">
                        <a:solidFill>
                          <a:srgbClr val="002060"/>
                        </a:solidFill>
                      </a:endParaRPr>
                    </a:p>
                    <a:p>
                      <a:r>
                        <a:rPr lang="vi-VN">
                          <a:solidFill>
                            <a:srgbClr val="002060"/>
                          </a:solidFill>
                        </a:rPr>
                        <a:t>1,51</a:t>
                      </a:r>
                      <a:endParaRPr lang="vi-VN">
                        <a:solidFill>
                          <a:srgbClr val="002060"/>
                        </a:solidFill>
                      </a:endParaRPr>
                    </a:p>
                    <a:p>
                      <a:r>
                        <a:rPr lang="vi-VN">
                          <a:solidFill>
                            <a:srgbClr val="002060"/>
                          </a:solidFill>
                        </a:rPr>
                        <a:t>3,41</a:t>
                      </a:r>
                      <a:endParaRPr lang="en-US">
                        <a:solidFill>
                          <a:srgbClr val="002060"/>
                        </a:solidFill>
                      </a:endParaRPr>
                    </a:p>
                  </a:txBody>
                  <a:tcPr/>
                </a:tc>
              </a:tr>
            </a:tbl>
          </a:graphicData>
        </a:graphic>
      </p:graphicFrame>
      <p:sp>
        <p:nvSpPr>
          <p:cNvPr id="8" name="TextBox 7"/>
          <p:cNvSpPr txBox="1"/>
          <p:nvPr/>
        </p:nvSpPr>
        <p:spPr>
          <a:xfrm>
            <a:off x="5644041" y="4525872"/>
            <a:ext cx="6547959" cy="338554"/>
          </a:xfrm>
          <a:prstGeom prst="rect">
            <a:avLst/>
          </a:prstGeom>
          <a:noFill/>
        </p:spPr>
        <p:txBody>
          <a:bodyPr wrap="square" rtlCol="0">
            <a:spAutoFit/>
          </a:bodyPr>
          <a:lstStyle/>
          <a:p>
            <a:pPr algn="ctr"/>
            <a:r>
              <a:rPr lang="vi-VN" sz="1600">
                <a:solidFill>
                  <a:srgbClr val="0070C0"/>
                </a:solidFill>
                <a:latin typeface="#9Slide03 SFU Futura_03" panose="00000400000000000000" pitchFamily="2" charset="0"/>
              </a:rPr>
              <a:t>(Nguồn: Niên giám thống kê Việt Nam năm 2021, 2016, 2022)</a:t>
            </a:r>
            <a:endParaRPr lang="en-US" sz="1600">
              <a:solidFill>
                <a:srgbClr val="0070C0"/>
              </a:solidFill>
              <a:latin typeface="#9Slide03 SFU Futura_03" panose="00000400000000000000" pitchFamily="2" charset="0"/>
            </a:endParaRPr>
          </a:p>
        </p:txBody>
      </p:sp>
      <p:sp>
        <p:nvSpPr>
          <p:cNvPr id="9" name="TextBox 8"/>
          <p:cNvSpPr txBox="1"/>
          <p:nvPr/>
        </p:nvSpPr>
        <p:spPr>
          <a:xfrm>
            <a:off x="784155" y="212249"/>
            <a:ext cx="2341817" cy="584775"/>
          </a:xfrm>
          <a:prstGeom prst="rect">
            <a:avLst/>
          </a:prstGeom>
          <a:solidFill>
            <a:srgbClr val="F5FCB2"/>
          </a:solidFill>
        </p:spPr>
        <p:txBody>
          <a:bodyPr wrap="square">
            <a:spAutoFit/>
          </a:bodyPr>
          <a:lstStyle/>
          <a:p>
            <a:pPr algn="just"/>
            <a:r>
              <a:rPr kumimoji="0" lang="vi-VN" sz="3200" b="1" i="0" u="none" strike="noStrike" kern="1200" cap="none" spc="0" normalizeH="0" baseline="0" noProof="0">
                <a:ln>
                  <a:noFill/>
                </a:ln>
                <a:solidFill>
                  <a:srgbClr val="0000FF"/>
                </a:solidFill>
                <a:effectLst/>
                <a:uLnTx/>
                <a:uFillTx/>
                <a:latin typeface="Aptos Black" panose="020B0004020202020204" pitchFamily="34" charset="0"/>
                <a:cs typeface="Arial" panose="020B0604020202020204" pitchFamily="34" charset="0"/>
              </a:rPr>
              <a:t> THỦY SẢN</a:t>
            </a:r>
            <a:endParaRPr lang="en-US" sz="3200" b="1">
              <a:solidFill>
                <a:srgbClr val="0000FF"/>
              </a:solidFill>
              <a:latin typeface="Aptos Black" panose="020B0004020202020204" pitchFamily="34" charset="0"/>
              <a:cs typeface="Arial" panose="020B0604020202020204" pitchFamily="34" charset="0"/>
            </a:endParaRPr>
          </a:p>
        </p:txBody>
      </p:sp>
      <p:pic>
        <p:nvPicPr>
          <p:cNvPr id="12" name="Picture 11" descr="A group of cartoon animals&#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t="54283" r="46980" b="8326"/>
          <a:stretch>
            <a:fillRect/>
          </a:stretch>
        </p:blipFill>
        <p:spPr>
          <a:xfrm>
            <a:off x="6125151" y="656203"/>
            <a:ext cx="2627181" cy="1248580"/>
          </a:xfrm>
          <a:prstGeom prst="rect">
            <a:avLst/>
          </a:prstGeom>
        </p:spPr>
      </p:pic>
      <p:pic>
        <p:nvPicPr>
          <p:cNvPr id="15" name="Picture 14" descr="A green and yellow animal&#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968" y="550572"/>
            <a:ext cx="2962275" cy="1543050"/>
          </a:xfrm>
          <a:prstGeom prst="rect">
            <a:avLst/>
          </a:prstGeom>
        </p:spPr>
      </p:pic>
      <p:pic>
        <p:nvPicPr>
          <p:cNvPr id="5" name="Picture 4" descr="A group of animals in circles&#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t="50000"/>
          <a:stretch>
            <a:fillRect/>
          </a:stretch>
        </p:blipFill>
        <p:spPr>
          <a:xfrm>
            <a:off x="6205277" y="5205671"/>
            <a:ext cx="5094109" cy="1992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barn(inVertical)">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barn(inVertical)">
                                      <p:cBhvr>
                                        <p:cTn id="15" dur="500"/>
                                        <p:tgtEl>
                                          <p:spTgt spid="1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xEl>
                                              <p:pRg st="3" end="3"/>
                                            </p:txEl>
                                          </p:spTgt>
                                        </p:tgtEl>
                                        <p:attrNameLst>
                                          <p:attrName>style.visibility</p:attrName>
                                        </p:attrNameLst>
                                      </p:cBhvr>
                                      <p:to>
                                        <p:strVal val="visible"/>
                                      </p:to>
                                    </p:set>
                                    <p:animEffect transition="in" filter="barn(inVertical)">
                                      <p:cBhvr>
                                        <p:cTn id="20"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6674" y="1911446"/>
            <a:ext cx="5907297" cy="1323439"/>
          </a:xfrm>
          <a:prstGeom prst="rect">
            <a:avLst/>
          </a:prstGeom>
          <a:noFill/>
        </p:spPr>
        <p:txBody>
          <a:bodyPr wrap="square" rtlCol="0">
            <a:spAutoFit/>
          </a:bodyPr>
          <a:lstStyle/>
          <a:p>
            <a:pPr marL="285750" lvl="0" indent="-285750" algn="just" fontAlgn="base">
              <a:buFont typeface="Wingdings" panose="05000000000000000000" pitchFamily="2" charset="2"/>
              <a:buChar char="§"/>
            </a:pPr>
            <a:r>
              <a:rPr lang="en-US" sz="2800">
                <a:solidFill>
                  <a:srgbClr val="0070C0"/>
                </a:solidFill>
                <a:latin typeface="#9Slide03 SFU Futura_03" panose="00000400000000000000" pitchFamily="2" charset="0"/>
              </a:rPr>
              <a:t>Kiên Giang, Cà Mau, Đồng Tháp, An Giang, Bến Tre</a:t>
            </a:r>
            <a:endParaRPr lang="en-US" sz="2800">
              <a:solidFill>
                <a:srgbClr val="0070C0"/>
              </a:solidFill>
              <a:latin typeface="#9Slide03 SFU Futura_03" panose="00000400000000000000" pitchFamily="2" charset="0"/>
            </a:endParaRPr>
          </a:p>
          <a:p>
            <a:pPr marL="342900" marR="0" lvl="0" indent="-342900" algn="just" defTabSz="914400" rtl="0" eaLnBrk="1" fontAlgn="auto" latinLnBrk="0" hangingPunct="1">
              <a:buClrTx/>
              <a:buSzTx/>
              <a:buFont typeface="Wingdings" panose="05000000000000000000" pitchFamily="2" charset="2"/>
              <a:buChar char="§"/>
              <a:defRPr/>
            </a:pPr>
            <a:endParaRPr kumimoji="0" lang="vi-VN" sz="2400" b="1" i="0" u="none" strike="noStrike" kern="1200" cap="none" spc="0" normalizeH="0" baseline="0" noProof="0">
              <a:ln>
                <a:noFill/>
              </a:ln>
              <a:solidFill>
                <a:srgbClr val="002060"/>
              </a:solidFill>
              <a:effectLst/>
              <a:uLnTx/>
              <a:uFillTx/>
              <a:latin typeface="#9Slide03 SFU Futura_03" panose="00000400000000000000" pitchFamily="2" charset="0"/>
              <a:cs typeface="Arial" panose="020B0604020202020204" pitchFamily="34" charset="0"/>
            </a:endParaRPr>
          </a:p>
        </p:txBody>
      </p:sp>
      <p:sp>
        <p:nvSpPr>
          <p:cNvPr id="2" name="TextBox 1"/>
          <p:cNvSpPr txBox="1"/>
          <p:nvPr/>
        </p:nvSpPr>
        <p:spPr>
          <a:xfrm>
            <a:off x="-555007" y="1146598"/>
            <a:ext cx="4735987" cy="523220"/>
          </a:xfrm>
          <a:prstGeom prst="rect">
            <a:avLst/>
          </a:prstGeom>
          <a:noFill/>
        </p:spPr>
        <p:txBody>
          <a:bodyPr wrap="square">
            <a:spAutoFit/>
          </a:bodyPr>
          <a:lstStyle/>
          <a:p>
            <a:pPr marR="0" lvl="0" algn="ctr" defTabSz="914400" rtl="0" eaLnBrk="1" fontAlgn="auto" latinLnBrk="0" hangingPunct="1">
              <a:buClrTx/>
              <a:buSzTx/>
              <a:defRPr/>
            </a:pPr>
            <a:r>
              <a:rPr kumimoji="0" lang="vi-VN" sz="2800" b="1" i="0" u="none" strike="noStrike" kern="1200" cap="none" spc="0" normalizeH="0" baseline="0" noProof="0">
                <a:ln>
                  <a:noFill/>
                </a:ln>
                <a:solidFill>
                  <a:srgbClr val="FF0000"/>
                </a:solidFill>
                <a:effectLst/>
                <a:uLnTx/>
                <a:uFillTx/>
                <a:latin typeface="#9Slide03 SFU Futura_03" panose="00000400000000000000" pitchFamily="2" charset="0"/>
                <a:cs typeface="Arial" panose="020B0604020202020204" pitchFamily="34" charset="0"/>
              </a:rPr>
              <a:t>PHÂN BỐ</a:t>
            </a:r>
            <a:endParaRPr kumimoji="0" lang="en-US" sz="2800" b="1" i="0" u="none" strike="noStrike" kern="1200" cap="none" spc="0" normalizeH="0" baseline="0" noProof="0">
              <a:ln>
                <a:noFill/>
              </a:ln>
              <a:solidFill>
                <a:srgbClr val="FF0000"/>
              </a:solidFill>
              <a:effectLst/>
              <a:uLnTx/>
              <a:uFillTx/>
              <a:latin typeface="#9Slide03 SFU Futura_03" panose="00000400000000000000" pitchFamily="2" charset="0"/>
              <a:cs typeface="Arial" panose="020B0604020202020204" pitchFamily="34" charset="0"/>
            </a:endParaRPr>
          </a:p>
        </p:txBody>
      </p:sp>
      <p:pic>
        <p:nvPicPr>
          <p:cNvPr id="4" name="Picture 3"/>
          <p:cNvPicPr>
            <a:picLocks noChangeAspect="1"/>
          </p:cNvPicPr>
          <p:nvPr/>
        </p:nvPicPr>
        <p:blipFill>
          <a:blip r:embed="rId1">
            <a:extLst>
              <a:ext uri="{BEBA8EAE-BF5A-486C-A8C5-ECC9F3942E4B}">
                <a14:imgProps xmlns:a14="http://schemas.microsoft.com/office/drawing/2010/main">
                  <a14:imgLayer r:embed="rId2">
                    <a14:imgEffect>
                      <a14:backgroundRemoval t="6000" b="90500" l="7500" r="95500">
                        <a14:foregroundMark x1="45500" y1="6000" x2="43000" y2="90500"/>
                        <a14:foregroundMark x1="7500" y1="51500" x2="95500" y2="50500"/>
                        <a14:foregroundMark x1="24000" y1="20500" x2="41000" y2="79000"/>
                        <a14:foregroundMark x1="64500" y1="20500" x2="63500" y2="80000"/>
                        <a14:foregroundMark x1="38500" y1="21500" x2="26500" y2="79000"/>
                        <a14:foregroundMark x1="57500" y1="20500" x2="57500" y2="39500"/>
                      </a14:backgroundRemoval>
                    </a14:imgEffect>
                    <a14:imgEffect>
                      <a14:saturation sat="400000"/>
                    </a14:imgEffect>
                  </a14:imgLayer>
                </a14:imgProps>
              </a:ext>
            </a:extLst>
          </a:blip>
          <a:stretch>
            <a:fillRect/>
          </a:stretch>
        </p:blipFill>
        <p:spPr>
          <a:xfrm>
            <a:off x="2992276" y="826001"/>
            <a:ext cx="956282" cy="956282"/>
          </a:xfrm>
          <a:prstGeom prst="rect">
            <a:avLst/>
          </a:prstGeom>
        </p:spPr>
      </p:pic>
      <p:sp>
        <p:nvSpPr>
          <p:cNvPr id="9" name="TextBox 8"/>
          <p:cNvSpPr txBox="1"/>
          <p:nvPr/>
        </p:nvSpPr>
        <p:spPr>
          <a:xfrm>
            <a:off x="698730" y="80927"/>
            <a:ext cx="2341817" cy="584775"/>
          </a:xfrm>
          <a:prstGeom prst="rect">
            <a:avLst/>
          </a:prstGeom>
          <a:solidFill>
            <a:srgbClr val="F5FCB2"/>
          </a:solidFill>
        </p:spPr>
        <p:txBody>
          <a:bodyPr wrap="square">
            <a:spAutoFit/>
          </a:bodyPr>
          <a:lstStyle/>
          <a:p>
            <a:pPr algn="just"/>
            <a:r>
              <a:rPr kumimoji="0" lang="vi-VN" sz="3200" b="1" i="0" u="none" strike="noStrike" kern="1200" cap="none" spc="0" normalizeH="0" baseline="0" noProof="0">
                <a:ln>
                  <a:noFill/>
                </a:ln>
                <a:solidFill>
                  <a:srgbClr val="0000FF"/>
                </a:solidFill>
                <a:effectLst/>
                <a:uLnTx/>
                <a:uFillTx/>
                <a:latin typeface="Aptos Black" panose="020B0004020202020204" pitchFamily="34" charset="0"/>
                <a:cs typeface="Arial" panose="020B0604020202020204" pitchFamily="34" charset="0"/>
              </a:rPr>
              <a:t> THỦY SẢN</a:t>
            </a:r>
            <a:endParaRPr lang="en-US" sz="3200" b="1">
              <a:solidFill>
                <a:srgbClr val="0000FF"/>
              </a:solidFill>
              <a:latin typeface="Aptos Black" panose="020B00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1280"/>
          <a:stretch>
            <a:fillRect/>
          </a:stretch>
        </p:blipFill>
        <p:spPr>
          <a:xfrm>
            <a:off x="5923972" y="21266"/>
            <a:ext cx="6251353" cy="6858000"/>
          </a:xfrm>
          <a:prstGeom prst="rect">
            <a:avLst/>
          </a:prstGeom>
        </p:spPr>
      </p:pic>
      <p:pic>
        <p:nvPicPr>
          <p:cNvPr id="5" name="Picture 4" descr="A red location pin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4081" y="1593914"/>
            <a:ext cx="635064" cy="635064"/>
          </a:xfrm>
          <a:prstGeom prst="rect">
            <a:avLst/>
          </a:prstGeom>
        </p:spPr>
      </p:pic>
      <p:pic>
        <p:nvPicPr>
          <p:cNvPr id="6" name="Picture 5" descr="A red location pin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3080" y="2917353"/>
            <a:ext cx="635064" cy="635064"/>
          </a:xfrm>
          <a:prstGeom prst="rect">
            <a:avLst/>
          </a:prstGeom>
        </p:spPr>
      </p:pic>
      <p:pic>
        <p:nvPicPr>
          <p:cNvPr id="10" name="Picture 9" descr="A red location pin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9006" y="479492"/>
            <a:ext cx="635064" cy="635064"/>
          </a:xfrm>
          <a:prstGeom prst="rect">
            <a:avLst/>
          </a:prstGeom>
        </p:spPr>
      </p:pic>
      <p:pic>
        <p:nvPicPr>
          <p:cNvPr id="11" name="Picture 10" descr="A red location pin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1108" y="1304142"/>
            <a:ext cx="635064" cy="635064"/>
          </a:xfrm>
          <a:prstGeom prst="rect">
            <a:avLst/>
          </a:prstGeom>
        </p:spPr>
      </p:pic>
      <p:sp>
        <p:nvSpPr>
          <p:cNvPr id="14" name="TextBox 13"/>
          <p:cNvSpPr txBox="1"/>
          <p:nvPr/>
        </p:nvSpPr>
        <p:spPr>
          <a:xfrm>
            <a:off x="-85130" y="2999459"/>
            <a:ext cx="6251353" cy="954107"/>
          </a:xfrm>
          <a:prstGeom prst="rect">
            <a:avLst/>
          </a:prstGeom>
          <a:noFill/>
        </p:spPr>
        <p:txBody>
          <a:bodyPr wrap="square">
            <a:spAutoFit/>
          </a:bodyPr>
          <a:lstStyle/>
          <a:p>
            <a:pPr algn="ctr"/>
            <a:r>
              <a:rPr lang="en-US" sz="2800">
                <a:solidFill>
                  <a:srgbClr val="FF0000"/>
                </a:solidFill>
                <a:effectLst/>
                <a:latin typeface="#9Slide03 SFU Futura_03" panose="00000400000000000000" pitchFamily="2" charset="0"/>
                <a:ea typeface="Times New Roman" panose="02020603050405020304" pitchFamily="18" charset="0"/>
              </a:rPr>
              <a:t>Tại sao thuỷ sản là thế mạnh hàng đầu ở Đồng bằng sông Cửu Long?</a:t>
            </a:r>
            <a:endParaRPr lang="en-US" sz="2800">
              <a:solidFill>
                <a:srgbClr val="FF0000"/>
              </a:solidFill>
              <a:latin typeface="#9Slide03 SFU Futura_03" panose="00000400000000000000" pitchFamily="2" charset="0"/>
            </a:endParaRPr>
          </a:p>
        </p:txBody>
      </p:sp>
      <p:pic>
        <p:nvPicPr>
          <p:cNvPr id="15" name="Picture 14" descr="A beach with palm trees and buildings&#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t="59320"/>
          <a:stretch>
            <a:fillRect/>
          </a:stretch>
        </p:blipFill>
        <p:spPr>
          <a:xfrm>
            <a:off x="-340241" y="5428035"/>
            <a:ext cx="6717372" cy="1904363"/>
          </a:xfrm>
          <a:prstGeom prst="rect">
            <a:avLst/>
          </a:prstGeom>
        </p:spPr>
      </p:pic>
      <p:pic>
        <p:nvPicPr>
          <p:cNvPr id="19" name="Picture 18" descr="A group of animals in circles&#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t="50000"/>
          <a:stretch>
            <a:fillRect/>
          </a:stretch>
        </p:blipFill>
        <p:spPr>
          <a:xfrm>
            <a:off x="908873" y="4263420"/>
            <a:ext cx="3848100" cy="1504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par>
                          <p:cTn id="16" fill="hold">
                            <p:stCondLst>
                              <p:cond delay="4500"/>
                            </p:stCondLst>
                            <p:childTnLst>
                              <p:par>
                                <p:cTn id="17" presetID="6"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par>
                          <p:cTn id="20" fill="hold">
                            <p:stCondLst>
                              <p:cond delay="6500"/>
                            </p:stCondLst>
                            <p:childTnLst>
                              <p:par>
                                <p:cTn id="21" presetID="6"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ưu đồ: Điểm Kết Thúc 21"/>
          <p:cNvSpPr/>
          <p:nvPr/>
        </p:nvSpPr>
        <p:spPr>
          <a:xfrm>
            <a:off x="244205" y="19885"/>
            <a:ext cx="5146499" cy="859135"/>
          </a:xfrm>
          <a:prstGeom prst="flowChartTermina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7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Nông nghiệp và thủy sản    </a:t>
            </a:r>
            <a:endParaRPr lang="en-US" sz="2000">
              <a:latin typeface="Arial" panose="020B0604020202020204" pitchFamily="34" charset="0"/>
              <a:cs typeface="Arial" panose="020B0604020202020204" pitchFamily="34" charset="0"/>
            </a:endParaRPr>
          </a:p>
        </p:txBody>
      </p:sp>
      <p:sp>
        <p:nvSpPr>
          <p:cNvPr id="4" name="Oval 3"/>
          <p:cNvSpPr/>
          <p:nvPr/>
        </p:nvSpPr>
        <p:spPr>
          <a:xfrm>
            <a:off x="106330" y="0"/>
            <a:ext cx="913732" cy="879020"/>
          </a:xfrm>
          <a:prstGeom prst="ellipse">
            <a:avLst/>
          </a:prstGeom>
          <a:solidFill>
            <a:srgbClr val="00B050"/>
          </a:solidFill>
          <a:ln>
            <a:solidFill>
              <a:srgbClr val="021F73"/>
            </a:solidFill>
            <a:prstDash val="sysDash"/>
          </a:ln>
        </p:spPr>
        <p:style>
          <a:lnRef idx="2">
            <a:schemeClr val="lt1">
              <a:hueOff val="0"/>
              <a:satOff val="0"/>
              <a:lumOff val="0"/>
              <a:alphaOff val="0"/>
            </a:schemeClr>
          </a:lnRef>
          <a:fillRef idx="1">
            <a:scrgbClr r="0" g="0" b="0"/>
          </a:fillRef>
          <a:effectRef idx="0">
            <a:schemeClr val="accent4">
              <a:tint val="50000"/>
              <a:hueOff val="12377877"/>
              <a:satOff val="100000"/>
              <a:lumOff val="18571"/>
              <a:alphaOff val="0"/>
            </a:schemeClr>
          </a:effectRef>
          <a:fontRef idx="minor">
            <a:schemeClr val="lt1">
              <a:hueOff val="0"/>
              <a:satOff val="0"/>
              <a:lumOff val="0"/>
              <a:alphaOff val="0"/>
            </a:schemeClr>
          </a:fontRef>
        </p:style>
        <p:txBody>
          <a:bodyPr/>
          <a:lstStyle/>
          <a:p>
            <a:endParaRPr lang="en-US"/>
          </a:p>
        </p:txBody>
      </p:sp>
      <p:sp>
        <p:nvSpPr>
          <p:cNvPr id="2" name="TextBox 1"/>
          <p:cNvSpPr txBox="1"/>
          <p:nvPr/>
        </p:nvSpPr>
        <p:spPr>
          <a:xfrm>
            <a:off x="238881" y="0"/>
            <a:ext cx="542300" cy="769441"/>
          </a:xfrm>
          <a:prstGeom prst="rect">
            <a:avLst/>
          </a:prstGeom>
          <a:noFill/>
        </p:spPr>
        <p:txBody>
          <a:bodyPr wrap="square" rtlCol="0">
            <a:spAutoFit/>
          </a:bodyPr>
          <a:lstStyle/>
          <a:p>
            <a:pPr algn="ctr"/>
            <a:r>
              <a:rPr lang="en-US" sz="4400" b="1">
                <a:solidFill>
                  <a:schemeClr val="bg1"/>
                </a:solidFill>
                <a:latin typeface="#9Slide05 IcielSanelma" pitchFamily="2" charset="0"/>
              </a:rPr>
              <a:t>a</a:t>
            </a:r>
            <a:endParaRPr lang="en-US" sz="4400" b="1" dirty="0">
              <a:solidFill>
                <a:schemeClr val="bg1"/>
              </a:solidFill>
              <a:latin typeface="#9Slide05 IcielSanelma" pitchFamily="2" charset="0"/>
            </a:endParaRPr>
          </a:p>
        </p:txBody>
      </p:sp>
      <p:sp>
        <p:nvSpPr>
          <p:cNvPr id="3" name="TextBox 2"/>
          <p:cNvSpPr txBox="1"/>
          <p:nvPr/>
        </p:nvSpPr>
        <p:spPr>
          <a:xfrm>
            <a:off x="166756" y="1071474"/>
            <a:ext cx="12025244" cy="3046988"/>
          </a:xfrm>
          <a:prstGeom prst="rect">
            <a:avLst/>
          </a:prstGeom>
          <a:noFill/>
        </p:spPr>
        <p:txBody>
          <a:bodyPr wrap="square" rtlCol="0">
            <a:spAutoFit/>
          </a:bodyPr>
          <a:lstStyle/>
          <a:p>
            <a:pPr marL="342900" marR="0" lvl="0" indent="-342900" algn="just" defTabSz="914400" rtl="0" eaLnBrk="1" fontAlgn="auto" latinLnBrk="0" hangingPunct="1">
              <a:buClrTx/>
              <a:buSzTx/>
              <a:buFont typeface="Wingdings" panose="05000000000000000000" pitchFamily="2" charset="2"/>
              <a:buChar char="v"/>
              <a:defRPr/>
            </a:pPr>
            <a:r>
              <a:rPr kumimoji="0" lang="vi-VN" sz="3200" b="1" i="0" u="none" strike="noStrike" kern="1200" cap="none" spc="0" normalizeH="0" baseline="0" noProof="0">
                <a:ln>
                  <a:noFill/>
                </a:ln>
                <a:solidFill>
                  <a:srgbClr val="FF0066"/>
                </a:solidFill>
                <a:effectLst/>
                <a:uLnTx/>
                <a:uFillTx/>
                <a:latin typeface="#9Slide03 SFU Futura_03" panose="00000400000000000000" pitchFamily="2" charset="0"/>
              </a:rPr>
              <a:t>  </a:t>
            </a:r>
            <a:r>
              <a:rPr kumimoji="0" lang="en-US" sz="3200" b="1" i="0" u="none" strike="noStrike" kern="1200" cap="none" spc="0" normalizeH="0" baseline="0" noProof="0">
                <a:ln>
                  <a:noFill/>
                </a:ln>
                <a:solidFill>
                  <a:srgbClr val="FF0066"/>
                </a:solidFill>
                <a:effectLst/>
                <a:uLnTx/>
                <a:uFillTx/>
                <a:latin typeface="#9Slide03 SFU Futura_03" panose="00000400000000000000" pitchFamily="2" charset="0"/>
              </a:rPr>
              <a:t> </a:t>
            </a:r>
            <a:r>
              <a:rPr kumimoji="0" lang="vi-VN" sz="32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rPr>
              <a:t>Lúa: </a:t>
            </a:r>
            <a:r>
              <a:rPr kumimoji="0" lang="vi-VN" sz="32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rPr>
              <a:t>Diện tích và sản lượng lớn nhất nước </a:t>
            </a:r>
            <a:r>
              <a:rPr lang="en-US" sz="3200">
                <a:solidFill>
                  <a:srgbClr val="0000FF"/>
                </a:solidFill>
                <a:latin typeface="#9Slide03 SFU Futura_03" panose="00000400000000000000" pitchFamily="2" charset="0"/>
                <a:cs typeface="Arial" panose="020B0604020202020204" pitchFamily="34" charset="0"/>
              </a:rPr>
              <a:t> </a:t>
            </a:r>
            <a:r>
              <a:rPr kumimoji="0" lang="vi-VN" sz="32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rPr>
              <a:t>(trên 50%);Năng suất và sản lượng tăng nhanh.</a:t>
            </a:r>
            <a:endParaRPr kumimoji="0" lang="vi-VN" sz="32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endParaRPr>
          </a:p>
          <a:p>
            <a:pPr marL="457200" marR="0" lvl="0" indent="-457200" algn="just" defTabSz="914400" rtl="0" eaLnBrk="1" fontAlgn="auto" latinLnBrk="0" hangingPunct="1">
              <a:buClrTx/>
              <a:buSzTx/>
              <a:buFont typeface="Wingdings" panose="05000000000000000000" pitchFamily="2" charset="2"/>
              <a:buChar char="v"/>
              <a:defRPr/>
            </a:pPr>
            <a:r>
              <a:rPr kumimoji="0" lang="vi-VN" sz="32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rPr>
              <a:t>Vùng cây ăn quả số 1</a:t>
            </a:r>
            <a:r>
              <a:rPr lang="vi-VN" sz="3200" b="1">
                <a:solidFill>
                  <a:srgbClr val="FF0066"/>
                </a:solidFill>
                <a:latin typeface="#9Slide03 SFU Futura_03" panose="00000400000000000000" pitchFamily="2" charset="0"/>
                <a:cs typeface="Arial" panose="020B0604020202020204" pitchFamily="34" charset="0"/>
              </a:rPr>
              <a:t>: </a:t>
            </a:r>
            <a:r>
              <a:rPr lang="vi-VN" sz="3200">
                <a:solidFill>
                  <a:srgbClr val="0000FF"/>
                </a:solidFill>
                <a:latin typeface="#9Slide03 SFU Futura_03" panose="00000400000000000000" pitchFamily="2" charset="0"/>
              </a:rPr>
              <a:t>S</a:t>
            </a:r>
            <a:r>
              <a:rPr lang="en-US" sz="3200">
                <a:solidFill>
                  <a:srgbClr val="0000FF"/>
                </a:solidFill>
                <a:latin typeface="#9Slide03 SFU Futura_03" panose="00000400000000000000" pitchFamily="2" charset="0"/>
              </a:rPr>
              <a:t>ản xuất theo tiêu chuẩn VietGAP, GlobalGAP, có chỉ dẫn địa lí</a:t>
            </a:r>
            <a:r>
              <a:rPr lang="vi-VN" sz="3200">
                <a:solidFill>
                  <a:srgbClr val="0000FF"/>
                </a:solidFill>
                <a:latin typeface="#9Slide03 SFU Futura_03" panose="00000400000000000000" pitchFamily="2" charset="0"/>
              </a:rPr>
              <a:t>; </a:t>
            </a:r>
            <a:r>
              <a:rPr lang="en-US" sz="3200" kern="100">
                <a:solidFill>
                  <a:srgbClr val="0000FF"/>
                </a:solidFill>
                <a:effectLst/>
                <a:latin typeface="#9Slide03 SFU Futura_03" panose="00000400000000000000" pitchFamily="2" charset="0"/>
                <a:ea typeface="Times New Roman" panose="02020603050405020304" pitchFamily="18" charset="0"/>
              </a:rPr>
              <a:t>Cây dừa có diện tích lớn nhất cả nước.</a:t>
            </a:r>
            <a:endParaRPr lang="en-US" sz="3200" kern="100">
              <a:solidFill>
                <a:srgbClr val="0000FF"/>
              </a:solidFill>
              <a:effectLst/>
              <a:latin typeface="#9Slide03 SFU Futura_03" panose="00000400000000000000" pitchFamily="2" charset="0"/>
              <a:ea typeface="Times New Roman" panose="02020603050405020304" pitchFamily="18" charset="0"/>
            </a:endParaRPr>
          </a:p>
          <a:p>
            <a:pPr marL="457200" marR="0" lvl="0" indent="-457200" algn="just" defTabSz="914400" rtl="0" eaLnBrk="1" fontAlgn="auto" latinLnBrk="0" hangingPunct="1">
              <a:buClrTx/>
              <a:buSzTx/>
              <a:buFont typeface="Wingdings" panose="05000000000000000000" pitchFamily="2" charset="2"/>
              <a:buChar char="v"/>
              <a:defRPr/>
            </a:pPr>
            <a:r>
              <a:rPr kumimoji="0" lang="vi-VN" sz="32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rPr>
              <a:t>Chăn nuôi </a:t>
            </a:r>
            <a:r>
              <a:rPr kumimoji="0" lang="vi-VN" sz="320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rPr>
              <a:t>gia cầm phát triển nhất là vịt.</a:t>
            </a:r>
            <a:endParaRPr kumimoji="0" lang="vi-VN" sz="3200" b="1" i="0" u="none" strike="noStrike" kern="1200" cap="none" spc="0" normalizeH="0" baseline="0" noProof="0">
              <a:ln>
                <a:noFill/>
              </a:ln>
              <a:solidFill>
                <a:srgbClr val="002060"/>
              </a:solidFill>
              <a:effectLst/>
              <a:uLnTx/>
              <a:uFillTx/>
              <a:latin typeface="#9Slide03 SFU Futura_03" panose="00000400000000000000" pitchFamily="2" charset="0"/>
              <a:cs typeface="Arial" panose="020B0604020202020204" pitchFamily="34" charset="0"/>
            </a:endParaRPr>
          </a:p>
        </p:txBody>
      </p:sp>
      <p:sp>
        <p:nvSpPr>
          <p:cNvPr id="7" name="TextBox 6"/>
          <p:cNvSpPr txBox="1"/>
          <p:nvPr/>
        </p:nvSpPr>
        <p:spPr>
          <a:xfrm>
            <a:off x="166756" y="4222014"/>
            <a:ext cx="12025244" cy="1938992"/>
          </a:xfrm>
          <a:prstGeom prst="rect">
            <a:avLst/>
          </a:prstGeom>
          <a:noFill/>
        </p:spPr>
        <p:txBody>
          <a:bodyPr wrap="square" rtlCol="0">
            <a:spAutoFit/>
          </a:bodyPr>
          <a:lstStyle/>
          <a:p>
            <a:pPr marL="457200" lvl="0" indent="-457200" algn="just" fontAlgn="base">
              <a:buFont typeface="Wingdings" panose="05000000000000000000" pitchFamily="2" charset="2"/>
              <a:buChar char="v"/>
            </a:pPr>
            <a:r>
              <a:rPr lang="en-US" sz="3200">
                <a:solidFill>
                  <a:srgbClr val="FF0000"/>
                </a:solidFill>
                <a:latin typeface="#9Slide03 SFU Futura_03" panose="00000400000000000000" pitchFamily="2" charset="0"/>
              </a:rPr>
              <a:t>Thuỷ sản </a:t>
            </a:r>
            <a:r>
              <a:rPr lang="en-US" sz="3200">
                <a:solidFill>
                  <a:srgbClr val="0000FF"/>
                </a:solidFill>
                <a:latin typeface="#9Slide03 SFU Futura_03" panose="00000400000000000000" pitchFamily="2" charset="0"/>
              </a:rPr>
              <a:t>là thế mạnh hàng đầu</a:t>
            </a:r>
            <a:r>
              <a:rPr lang="vi-VN" sz="3200">
                <a:solidFill>
                  <a:srgbClr val="0000FF"/>
                </a:solidFill>
                <a:latin typeface="#9Slide03 SFU Futura_03" panose="00000400000000000000" pitchFamily="2" charset="0"/>
              </a:rPr>
              <a:t>;</a:t>
            </a:r>
            <a:r>
              <a:rPr lang="en-US" sz="3200">
                <a:solidFill>
                  <a:srgbClr val="0000FF"/>
                </a:solidFill>
                <a:latin typeface="#9Slide03 SFU Futura_03" panose="00000400000000000000" pitchFamily="2" charset="0"/>
              </a:rPr>
              <a:t>Sản lượng tăng liên tục, chiếm trên 55% cả nước</a:t>
            </a:r>
            <a:r>
              <a:rPr lang="vi-VN" sz="3200">
                <a:solidFill>
                  <a:srgbClr val="0000FF"/>
                </a:solidFill>
                <a:latin typeface="#9Slide03 SFU Futura_03" panose="00000400000000000000" pitchFamily="2" charset="0"/>
              </a:rPr>
              <a:t>; </a:t>
            </a:r>
            <a:r>
              <a:rPr lang="en-US" sz="3200">
                <a:solidFill>
                  <a:srgbClr val="0000FF"/>
                </a:solidFill>
                <a:latin typeface="#9Slide03 SFU Futura_03" panose="00000400000000000000" pitchFamily="2" charset="0"/>
              </a:rPr>
              <a:t>Sản lượng thuỷ sản nuôi trồng lớn hơn và tăng nhanh hơn sản lượng thuỷ sản khai thác</a:t>
            </a:r>
            <a:r>
              <a:rPr lang="vi-VN" sz="3200">
                <a:solidFill>
                  <a:srgbClr val="0000FF"/>
                </a:solidFill>
                <a:latin typeface="#9Slide03 SFU Futura_03" panose="00000400000000000000" pitchFamily="2" charset="0"/>
              </a:rPr>
              <a:t>; </a:t>
            </a:r>
            <a:endParaRPr lang="en-US" sz="3200">
              <a:solidFill>
                <a:srgbClr val="0000FF"/>
              </a:solidFill>
              <a:latin typeface="#9Slide03 SFU Futura_03" panose="00000400000000000000" pitchFamily="2" charset="0"/>
            </a:endParaRPr>
          </a:p>
          <a:p>
            <a:pPr marL="342900" marR="0" lvl="0" indent="-342900" algn="just" defTabSz="914400" rtl="0" eaLnBrk="1" fontAlgn="auto" latinLnBrk="0" hangingPunct="1">
              <a:buClrTx/>
              <a:buSzTx/>
              <a:buFont typeface="Wingdings" panose="05000000000000000000" pitchFamily="2" charset="2"/>
              <a:buChar char="§"/>
              <a:defRPr/>
            </a:pPr>
            <a:endParaRPr kumimoji="0" lang="vi-VN" sz="2400" b="1" i="0" u="none" strike="noStrike" kern="1200" cap="none" spc="0" normalizeH="0" baseline="0" noProof="0">
              <a:ln>
                <a:noFill/>
              </a:ln>
              <a:solidFill>
                <a:srgbClr val="002060"/>
              </a:solidFill>
              <a:effectLst/>
              <a:uLnTx/>
              <a:uFillTx/>
              <a:latin typeface="#9Slide03 SFU Futura_03" panose="00000400000000000000" pitchFamily="2" charset="0"/>
              <a:cs typeface="Arial" panose="020B0604020202020204" pitchFamily="34" charset="0"/>
            </a:endParaRPr>
          </a:p>
        </p:txBody>
      </p:sp>
      <p:sp>
        <p:nvSpPr>
          <p:cNvPr id="9" name="TextBox 8"/>
          <p:cNvSpPr txBox="1"/>
          <p:nvPr/>
        </p:nvSpPr>
        <p:spPr>
          <a:xfrm>
            <a:off x="238881" y="5972170"/>
            <a:ext cx="9840784" cy="584775"/>
          </a:xfrm>
          <a:prstGeom prst="rect">
            <a:avLst/>
          </a:prstGeom>
          <a:noFill/>
        </p:spPr>
        <p:txBody>
          <a:bodyPr wrap="square">
            <a:spAutoFit/>
          </a:bodyPr>
          <a:lstStyle/>
          <a:p>
            <a:pPr marL="285750" lvl="0" indent="-285750" algn="just" fontAlgn="base">
              <a:buFont typeface="Wingdings" panose="05000000000000000000" pitchFamily="2" charset="2"/>
              <a:buChar char="Ø"/>
            </a:pPr>
            <a:r>
              <a:rPr lang="vi-VN" sz="3200">
                <a:solidFill>
                  <a:srgbClr val="0000FF"/>
                </a:solidFill>
                <a:latin typeface="#9Slide03 SFU Futura_03" panose="00000400000000000000" pitchFamily="2" charset="0"/>
              </a:rPr>
              <a:t> Đẩy mạnh ứng dụng công nghệ hiện đại</a:t>
            </a:r>
            <a:endParaRPr lang="en-US" sz="3200">
              <a:solidFill>
                <a:srgbClr val="0000FF"/>
              </a:solidFill>
              <a:latin typeface="#9Slide03 SFU Futura_03" panose="00000400000000000000"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ưu đồ: Điểm Kết Thúc 21"/>
          <p:cNvSpPr/>
          <p:nvPr/>
        </p:nvSpPr>
        <p:spPr>
          <a:xfrm>
            <a:off x="471601" y="101950"/>
            <a:ext cx="3079673" cy="859135"/>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2700" b="0" i="0" u="none" strike="noStrike" kern="1200" cap="none" spc="0" normalizeH="0" baseline="0" noProof="0">
                <a:ln>
                  <a:noFill/>
                </a:ln>
                <a:solidFill>
                  <a:srgbClr val="0000FF"/>
                </a:solidFill>
                <a:effectLst/>
                <a:uLnTx/>
                <a:uFillTx/>
                <a:latin typeface="Arial" panose="020B0604020202020204" pitchFamily="34" charset="0"/>
                <a:cs typeface="Arial" panose="020B0604020202020204" pitchFamily="34" charset="0"/>
              </a:rPr>
              <a:t>    C</a:t>
            </a:r>
            <a:r>
              <a:rPr kumimoji="0" lang="en-US" sz="2700" b="0" i="0" u="none" strike="noStrike" kern="1200" cap="none" spc="0" normalizeH="0" baseline="0" noProof="0">
                <a:ln>
                  <a:noFill/>
                </a:ln>
                <a:solidFill>
                  <a:srgbClr val="0000FF"/>
                </a:solidFill>
                <a:effectLst/>
                <a:uLnTx/>
                <a:uFillTx/>
                <a:latin typeface="Arial" panose="020B0604020202020204" pitchFamily="34" charset="0"/>
                <a:cs typeface="Arial" panose="020B0604020202020204" pitchFamily="34" charset="0"/>
              </a:rPr>
              <a:t>ông nghiệp    </a:t>
            </a:r>
            <a:endParaRPr lang="en-US" sz="2000">
              <a:solidFill>
                <a:srgbClr val="0000FF"/>
              </a:solidFill>
              <a:latin typeface="Arial" panose="020B0604020202020204" pitchFamily="34" charset="0"/>
              <a:cs typeface="Arial" panose="020B0604020202020204" pitchFamily="34" charset="0"/>
            </a:endParaRPr>
          </a:p>
        </p:txBody>
      </p:sp>
      <p:sp>
        <p:nvSpPr>
          <p:cNvPr id="4" name="Oval 3"/>
          <p:cNvSpPr/>
          <p:nvPr/>
        </p:nvSpPr>
        <p:spPr>
          <a:xfrm>
            <a:off x="113962" y="82065"/>
            <a:ext cx="913732" cy="879020"/>
          </a:xfrm>
          <a:prstGeom prst="ellipse">
            <a:avLst/>
          </a:prstGeom>
          <a:solidFill>
            <a:srgbClr val="7030A0"/>
          </a:solidFill>
          <a:ln>
            <a:solidFill>
              <a:srgbClr val="021F73"/>
            </a:solidFill>
            <a:prstDash val="sysDash"/>
          </a:ln>
        </p:spPr>
        <p:style>
          <a:lnRef idx="2">
            <a:schemeClr val="lt1">
              <a:hueOff val="0"/>
              <a:satOff val="0"/>
              <a:lumOff val="0"/>
              <a:alphaOff val="0"/>
            </a:schemeClr>
          </a:lnRef>
          <a:fillRef idx="1">
            <a:scrgbClr r="0" g="0" b="0"/>
          </a:fillRef>
          <a:effectRef idx="0">
            <a:schemeClr val="accent4">
              <a:tint val="50000"/>
              <a:hueOff val="12377877"/>
              <a:satOff val="100000"/>
              <a:lumOff val="18571"/>
              <a:alphaOff val="0"/>
            </a:schemeClr>
          </a:effectRef>
          <a:fontRef idx="minor">
            <a:schemeClr val="lt1">
              <a:hueOff val="0"/>
              <a:satOff val="0"/>
              <a:lumOff val="0"/>
              <a:alphaOff val="0"/>
            </a:schemeClr>
          </a:fontRef>
        </p:style>
        <p:txBody>
          <a:bodyPr/>
          <a:lstStyle/>
          <a:p>
            <a:endParaRPr lang="en-US"/>
          </a:p>
        </p:txBody>
      </p:sp>
      <p:sp>
        <p:nvSpPr>
          <p:cNvPr id="5" name="TextBox 4"/>
          <p:cNvSpPr txBox="1"/>
          <p:nvPr/>
        </p:nvSpPr>
        <p:spPr>
          <a:xfrm>
            <a:off x="270978" y="93323"/>
            <a:ext cx="542300" cy="769441"/>
          </a:xfrm>
          <a:prstGeom prst="rect">
            <a:avLst/>
          </a:prstGeom>
          <a:noFill/>
        </p:spPr>
        <p:txBody>
          <a:bodyPr wrap="square" rtlCol="0">
            <a:spAutoFit/>
          </a:bodyPr>
          <a:lstStyle/>
          <a:p>
            <a:pPr algn="ctr"/>
            <a:r>
              <a:rPr lang="vi-VN" sz="4400" b="1" dirty="0">
                <a:solidFill>
                  <a:schemeClr val="bg1"/>
                </a:solidFill>
                <a:latin typeface="#9Slide05 IcielSanelma" pitchFamily="2" charset="0"/>
              </a:rPr>
              <a:t>b</a:t>
            </a:r>
            <a:endParaRPr lang="en-US" sz="4400" b="1" dirty="0">
              <a:solidFill>
                <a:schemeClr val="bg1"/>
              </a:solidFill>
              <a:latin typeface="#9Slide05 IcielSanelma" pitchFamily="2" charset="0"/>
            </a:endParaRPr>
          </a:p>
        </p:txBody>
      </p:sp>
      <p:pic>
        <p:nvPicPr>
          <p:cNvPr id="7" name="Picture 6"/>
          <p:cNvPicPr>
            <a:picLocks noChangeAspect="1"/>
          </p:cNvPicPr>
          <p:nvPr/>
        </p:nvPicPr>
        <p:blipFill rotWithShape="1">
          <a:blip r:embed="rId1"/>
          <a:srcRect t="1280"/>
          <a:stretch>
            <a:fillRect/>
          </a:stretch>
        </p:blipFill>
        <p:spPr>
          <a:xfrm>
            <a:off x="6202331" y="0"/>
            <a:ext cx="5989669" cy="6714461"/>
          </a:xfrm>
          <a:prstGeom prst="rect">
            <a:avLst/>
          </a:prstGeom>
        </p:spPr>
      </p:pic>
      <p:pic>
        <p:nvPicPr>
          <p:cNvPr id="9" name="Picture 8"/>
          <p:cNvPicPr>
            <a:picLocks noChangeAspect="1"/>
          </p:cNvPicPr>
          <p:nvPr/>
        </p:nvPicPr>
        <p:blipFill>
          <a:blip r:embed="rId2"/>
          <a:stretch>
            <a:fillRect/>
          </a:stretch>
        </p:blipFill>
        <p:spPr>
          <a:xfrm>
            <a:off x="0" y="1127050"/>
            <a:ext cx="6453963" cy="2923276"/>
          </a:xfrm>
          <a:prstGeom prst="rect">
            <a:avLst/>
          </a:prstGeom>
        </p:spPr>
      </p:pic>
      <p:sp>
        <p:nvSpPr>
          <p:cNvPr id="11" name="TextBox 10"/>
          <p:cNvSpPr txBox="1"/>
          <p:nvPr/>
        </p:nvSpPr>
        <p:spPr>
          <a:xfrm>
            <a:off x="53274" y="4216291"/>
            <a:ext cx="6273098" cy="830997"/>
          </a:xfrm>
          <a:prstGeom prst="rect">
            <a:avLst/>
          </a:prstGeom>
          <a:noFill/>
        </p:spPr>
        <p:txBody>
          <a:bodyPr wrap="square">
            <a:spAutoFit/>
          </a:bodyPr>
          <a:lstStyle/>
          <a:p>
            <a:pPr algn="just"/>
            <a:r>
              <a:rPr lang="vi-VN" sz="1800">
                <a:solidFill>
                  <a:srgbClr val="0000FF"/>
                </a:solidFill>
                <a:effectLst/>
                <a:latin typeface="#9Slide03 SFU Futura_03" panose="00000400000000000000" pitchFamily="2" charset="0"/>
                <a:ea typeface="Times New Roman" panose="02020603050405020304" pitchFamily="18" charset="0"/>
              </a:rPr>
              <a:t>- </a:t>
            </a:r>
            <a:r>
              <a:rPr lang="vi-VN" sz="2400">
                <a:solidFill>
                  <a:srgbClr val="0000FF"/>
                </a:solidFill>
                <a:effectLst/>
                <a:latin typeface="#9Slide03 SFU Futura_03" panose="00000400000000000000" pitchFamily="2" charset="0"/>
                <a:ea typeface="Times New Roman" panose="02020603050405020304" pitchFamily="18" charset="0"/>
              </a:rPr>
              <a:t>Tốc độ tăng trưởng khá cao, GRDP công nghiệp chiếm 20,5% GRDP toàn vùng.</a:t>
            </a:r>
            <a:endParaRPr lang="en-US" sz="2400"/>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70978" y="5122555"/>
            <a:ext cx="2596693" cy="1607286"/>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5"/>
          <a:stretch>
            <a:fillRect/>
          </a:stretch>
        </p:blipFill>
        <p:spPr>
          <a:xfrm>
            <a:off x="3226981" y="5069408"/>
            <a:ext cx="2596693" cy="162293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srcRect t="1280"/>
          <a:stretch>
            <a:fillRect/>
          </a:stretch>
        </p:blipFill>
        <p:spPr>
          <a:xfrm>
            <a:off x="6202331" y="0"/>
            <a:ext cx="5989669" cy="6714461"/>
          </a:xfrm>
          <a:prstGeom prst="rect">
            <a:avLst/>
          </a:prstGeom>
        </p:spPr>
      </p:pic>
      <p:pic>
        <p:nvPicPr>
          <p:cNvPr id="9" name="Picture 8"/>
          <p:cNvPicPr>
            <a:picLocks noChangeAspect="1"/>
          </p:cNvPicPr>
          <p:nvPr/>
        </p:nvPicPr>
        <p:blipFill>
          <a:blip r:embed="rId2"/>
          <a:stretch>
            <a:fillRect/>
          </a:stretch>
        </p:blipFill>
        <p:spPr>
          <a:xfrm>
            <a:off x="0" y="748743"/>
            <a:ext cx="6453963" cy="2923276"/>
          </a:xfrm>
          <a:prstGeom prst="rect">
            <a:avLst/>
          </a:prstGeom>
        </p:spPr>
      </p:pic>
      <p:sp>
        <p:nvSpPr>
          <p:cNvPr id="11" name="TextBox 10"/>
          <p:cNvSpPr txBox="1"/>
          <p:nvPr/>
        </p:nvSpPr>
        <p:spPr>
          <a:xfrm>
            <a:off x="0" y="90374"/>
            <a:ext cx="6273098" cy="523220"/>
          </a:xfrm>
          <a:prstGeom prst="rect">
            <a:avLst/>
          </a:prstGeom>
          <a:noFill/>
        </p:spPr>
        <p:txBody>
          <a:bodyPr wrap="square">
            <a:spAutoFit/>
          </a:bodyPr>
          <a:lstStyle/>
          <a:p>
            <a:pPr marL="285750" indent="-285750" algn="just">
              <a:buFont typeface="Wingdings" panose="05000000000000000000" pitchFamily="2" charset="2"/>
              <a:buChar char="q"/>
            </a:pPr>
            <a:r>
              <a:rPr lang="vi-VN" sz="2800" b="1">
                <a:solidFill>
                  <a:srgbClr val="0000FF"/>
                </a:solidFill>
                <a:effectLst/>
                <a:latin typeface="#9Slide03 SFU Futura_03" panose="00000400000000000000" pitchFamily="2" charset="0"/>
                <a:ea typeface="Times New Roman" panose="02020603050405020304" pitchFamily="18" charset="0"/>
              </a:rPr>
              <a:t> CN</a:t>
            </a:r>
            <a:r>
              <a:rPr lang="vi-VN" sz="2800" b="1">
                <a:solidFill>
                  <a:srgbClr val="0000FF"/>
                </a:solidFill>
                <a:latin typeface="#9Slide03 SFU Futura_03" panose="00000400000000000000" pitchFamily="2" charset="0"/>
              </a:rPr>
              <a:t> sản xuất, chế biến thực phẩm</a:t>
            </a:r>
            <a:endParaRPr lang="en-US" sz="2800" b="1">
              <a:solidFill>
                <a:srgbClr val="0000FF"/>
              </a:solidFill>
            </a:endParaRPr>
          </a:p>
        </p:txBody>
      </p:sp>
      <p:grpSp>
        <p:nvGrpSpPr>
          <p:cNvPr id="10" name="Group 9"/>
          <p:cNvGrpSpPr/>
          <p:nvPr/>
        </p:nvGrpSpPr>
        <p:grpSpPr>
          <a:xfrm>
            <a:off x="-10633" y="3825301"/>
            <a:ext cx="6780756" cy="3038022"/>
            <a:chOff x="0" y="3899732"/>
            <a:chExt cx="6780756" cy="3038022"/>
          </a:xfrm>
        </p:grpSpPr>
        <p:sp>
          <p:nvSpPr>
            <p:cNvPr id="3" name="TextBox 2"/>
            <p:cNvSpPr txBox="1"/>
            <p:nvPr/>
          </p:nvSpPr>
          <p:spPr>
            <a:xfrm>
              <a:off x="150547" y="5992698"/>
              <a:ext cx="1967079" cy="369332"/>
            </a:xfrm>
            <a:prstGeom prst="rect">
              <a:avLst/>
            </a:prstGeom>
            <a:noFill/>
          </p:spPr>
          <p:txBody>
            <a:bodyPr wrap="square">
              <a:spAutoFit/>
            </a:bodyPr>
            <a:lstStyle/>
            <a:p>
              <a:pPr algn="just"/>
              <a:r>
                <a:rPr lang="vi-VN">
                  <a:solidFill>
                    <a:srgbClr val="0070C0"/>
                  </a:solidFill>
                  <a:effectLst/>
                  <a:latin typeface="#9Slide03 SFU Futura_03" panose="00000400000000000000" pitchFamily="2" charset="0"/>
                  <a:ea typeface="Times New Roman" panose="02020603050405020304" pitchFamily="18" charset="0"/>
                </a:rPr>
                <a:t>G</a:t>
              </a:r>
              <a:r>
                <a:rPr lang="en-US">
                  <a:solidFill>
                    <a:srgbClr val="0070C0"/>
                  </a:solidFill>
                  <a:effectLst/>
                  <a:latin typeface="#9Slide03 SFU Futura_03" panose="00000400000000000000" pitchFamily="2" charset="0"/>
                  <a:ea typeface="Times New Roman" panose="02020603050405020304" pitchFamily="18" charset="0"/>
                </a:rPr>
                <a:t>ạo xay xát</a:t>
              </a:r>
              <a:endParaRPr lang="vi-VN">
                <a:solidFill>
                  <a:srgbClr val="0070C0"/>
                </a:solidFill>
                <a:effectLst/>
                <a:latin typeface="#9Slide03 SFU Futura_03" panose="00000400000000000000" pitchFamily="2" charset="0"/>
                <a:ea typeface="Times New Roman" panose="02020603050405020304" pitchFamily="18" charset="0"/>
              </a:endParaRPr>
            </a:p>
          </p:txBody>
        </p:sp>
        <p:sp>
          <p:nvSpPr>
            <p:cNvPr id="5" name="TextBox 4"/>
            <p:cNvSpPr txBox="1"/>
            <p:nvPr/>
          </p:nvSpPr>
          <p:spPr>
            <a:xfrm>
              <a:off x="2324937" y="3899732"/>
              <a:ext cx="2668828" cy="369332"/>
            </a:xfrm>
            <a:prstGeom prst="rect">
              <a:avLst/>
            </a:prstGeom>
            <a:noFill/>
          </p:spPr>
          <p:txBody>
            <a:bodyPr wrap="square">
              <a:spAutoFit/>
            </a:bodyPr>
            <a:lstStyle/>
            <a:p>
              <a:pPr algn="just"/>
              <a:r>
                <a:rPr lang="vi-VN">
                  <a:solidFill>
                    <a:srgbClr val="0070C0"/>
                  </a:solidFill>
                  <a:latin typeface="#9Slide03 SFU Futura_03" panose="00000400000000000000" pitchFamily="2" charset="0"/>
                  <a:ea typeface="Times New Roman" panose="02020603050405020304" pitchFamily="18" charset="0"/>
                </a:rPr>
                <a:t>T</a:t>
              </a:r>
              <a:r>
                <a:rPr lang="en-US">
                  <a:solidFill>
                    <a:srgbClr val="0070C0"/>
                  </a:solidFill>
                  <a:effectLst/>
                  <a:latin typeface="#9Slide03 SFU Futura_03" panose="00000400000000000000" pitchFamily="2" charset="0"/>
                  <a:ea typeface="Times New Roman" panose="02020603050405020304" pitchFamily="18" charset="0"/>
                </a:rPr>
                <a:t>huỷ sản ướp đông</a:t>
              </a:r>
              <a:endParaRPr lang="vi-VN">
                <a:solidFill>
                  <a:srgbClr val="0070C0"/>
                </a:solidFill>
                <a:effectLst/>
                <a:latin typeface="#9Slide03 SFU Futura_03" panose="00000400000000000000" pitchFamily="2" charset="0"/>
                <a:ea typeface="Times New Roman" panose="02020603050405020304" pitchFamily="18" charset="0"/>
              </a:endParaRPr>
            </a:p>
          </p:txBody>
        </p:sp>
        <p:pic>
          <p:nvPicPr>
            <p:cNvPr id="3074" name="Picture 2" descr="Ồ ạt nhập khẩu thủy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463" y="4316069"/>
              <a:ext cx="2229914" cy="16724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ạo xay xát càng trắng dinh dưỡng càng giảm - Báo VnExpress Sức khỏ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249"/>
              <a:ext cx="2156197" cy="16642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guyên liệu thức ăn chăn nuôi tăng cao, vì đâ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721" y="4324247"/>
              <a:ext cx="2015242" cy="17086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11928" y="6014424"/>
              <a:ext cx="2668828" cy="923330"/>
            </a:xfrm>
            <a:prstGeom prst="rect">
              <a:avLst/>
            </a:prstGeom>
            <a:noFill/>
          </p:spPr>
          <p:txBody>
            <a:bodyPr wrap="square">
              <a:spAutoFit/>
            </a:bodyPr>
            <a:lstStyle/>
            <a:p>
              <a:pPr algn="ctr"/>
              <a:r>
                <a:rPr lang="vi-VN">
                  <a:solidFill>
                    <a:srgbClr val="0070C0"/>
                  </a:solidFill>
                  <a:latin typeface="#9Slide03 SFU Futura_03" panose="00000400000000000000" pitchFamily="2" charset="0"/>
                  <a:ea typeface="Times New Roman" panose="02020603050405020304" pitchFamily="18" charset="0"/>
                </a:rPr>
                <a:t>Thức ăn chăn nuôi</a:t>
              </a:r>
              <a:endParaRPr lang="vi-VN">
                <a:solidFill>
                  <a:srgbClr val="0070C0"/>
                </a:solidFill>
                <a:latin typeface="#9Slide03 SFU Futura_03" panose="00000400000000000000" pitchFamily="2" charset="0"/>
                <a:ea typeface="Times New Roman" panose="02020603050405020304" pitchFamily="18" charset="0"/>
              </a:endParaRPr>
            </a:p>
            <a:p>
              <a:pPr algn="ctr"/>
              <a:r>
                <a:rPr lang="vi-VN">
                  <a:solidFill>
                    <a:srgbClr val="0070C0"/>
                  </a:solidFill>
                  <a:latin typeface="#9Slide03 SFU Futura_03" panose="00000400000000000000" pitchFamily="2" charset="0"/>
                  <a:ea typeface="Times New Roman" panose="02020603050405020304" pitchFamily="18" charset="0"/>
                </a:rPr>
                <a:t> gia súc, gia cầm</a:t>
              </a:r>
              <a:endParaRPr lang="vi-VN">
                <a:solidFill>
                  <a:srgbClr val="0070C0"/>
                </a:solidFill>
                <a:latin typeface="#9Slide03 SFU Futura_03" panose="00000400000000000000" pitchFamily="2" charset="0"/>
                <a:ea typeface="Times New Roman" panose="02020603050405020304" pitchFamily="18" charset="0"/>
              </a:endParaRPr>
            </a:p>
            <a:p>
              <a:pPr algn="ctr"/>
              <a:r>
                <a:rPr lang="vi-VN">
                  <a:solidFill>
                    <a:srgbClr val="0070C0"/>
                  </a:solidFill>
                  <a:latin typeface="#9Slide03 SFU Futura_03" panose="00000400000000000000" pitchFamily="2" charset="0"/>
                  <a:ea typeface="Times New Roman" panose="02020603050405020304" pitchFamily="18" charset="0"/>
                </a:rPr>
                <a:t> và thủy sản</a:t>
              </a:r>
              <a:endParaRPr lang="vi-VN">
                <a:solidFill>
                  <a:srgbClr val="0070C0"/>
                </a:solidFill>
                <a:effectLst/>
                <a:latin typeface="#9Slide03 SFU Futura_03" panose="00000400000000000000" pitchFamily="2" charset="0"/>
                <a:ea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srcRect t="1280"/>
          <a:stretch>
            <a:fillRect/>
          </a:stretch>
        </p:blipFill>
        <p:spPr>
          <a:xfrm>
            <a:off x="6202331" y="0"/>
            <a:ext cx="5989669" cy="6714461"/>
          </a:xfrm>
          <a:prstGeom prst="rect">
            <a:avLst/>
          </a:prstGeom>
        </p:spPr>
      </p:pic>
      <p:pic>
        <p:nvPicPr>
          <p:cNvPr id="9" name="Picture 8"/>
          <p:cNvPicPr>
            <a:picLocks noChangeAspect="1"/>
          </p:cNvPicPr>
          <p:nvPr/>
        </p:nvPicPr>
        <p:blipFill>
          <a:blip r:embed="rId2"/>
          <a:stretch>
            <a:fillRect/>
          </a:stretch>
        </p:blipFill>
        <p:spPr>
          <a:xfrm>
            <a:off x="0" y="748743"/>
            <a:ext cx="6453963" cy="2923276"/>
          </a:xfrm>
          <a:prstGeom prst="rect">
            <a:avLst/>
          </a:prstGeom>
        </p:spPr>
      </p:pic>
      <p:sp>
        <p:nvSpPr>
          <p:cNvPr id="11" name="TextBox 10"/>
          <p:cNvSpPr txBox="1"/>
          <p:nvPr/>
        </p:nvSpPr>
        <p:spPr>
          <a:xfrm>
            <a:off x="90432" y="4480"/>
            <a:ext cx="6273098" cy="584775"/>
          </a:xfrm>
          <a:prstGeom prst="rect">
            <a:avLst/>
          </a:prstGeom>
          <a:noFill/>
        </p:spPr>
        <p:txBody>
          <a:bodyPr wrap="square">
            <a:spAutoFit/>
          </a:bodyPr>
          <a:lstStyle/>
          <a:p>
            <a:pPr marL="285750" indent="-285750" algn="just">
              <a:buFont typeface="Wingdings" panose="05000000000000000000" pitchFamily="2" charset="2"/>
              <a:buChar char="q"/>
            </a:pPr>
            <a:r>
              <a:rPr lang="vi-VN" sz="3200" b="1">
                <a:solidFill>
                  <a:srgbClr val="0000FF"/>
                </a:solidFill>
                <a:effectLst/>
                <a:latin typeface="#9Slide03 SFU Futura_03" panose="00000400000000000000" pitchFamily="2" charset="0"/>
                <a:ea typeface="Times New Roman" panose="02020603050405020304" pitchFamily="18" charset="0"/>
              </a:rPr>
              <a:t> CN</a:t>
            </a:r>
            <a:r>
              <a:rPr lang="vi-VN" sz="3200" b="1">
                <a:solidFill>
                  <a:srgbClr val="0000FF"/>
                </a:solidFill>
                <a:latin typeface="#9Slide03 SFU Futura_03" panose="00000400000000000000" pitchFamily="2" charset="0"/>
              </a:rPr>
              <a:t> sản xuất điện</a:t>
            </a:r>
            <a:endParaRPr lang="en-US" sz="3200" b="1">
              <a:solidFill>
                <a:srgbClr val="0000FF"/>
              </a:solidFill>
            </a:endParaRPr>
          </a:p>
        </p:txBody>
      </p:sp>
      <p:sp>
        <p:nvSpPr>
          <p:cNvPr id="4" name="TextBox 3"/>
          <p:cNvSpPr txBox="1"/>
          <p:nvPr/>
        </p:nvSpPr>
        <p:spPr>
          <a:xfrm>
            <a:off x="-23978" y="3815558"/>
            <a:ext cx="6321054" cy="954107"/>
          </a:xfrm>
          <a:prstGeom prst="rect">
            <a:avLst/>
          </a:prstGeom>
          <a:noFill/>
        </p:spPr>
        <p:txBody>
          <a:bodyPr wrap="square">
            <a:spAutoFit/>
          </a:bodyPr>
          <a:lstStyle/>
          <a:p>
            <a:pPr marL="285750" indent="-285750" algn="just">
              <a:buFont typeface="Wingdings" panose="05000000000000000000" pitchFamily="2" charset="2"/>
              <a:buChar char="§"/>
            </a:pPr>
            <a:r>
              <a:rPr lang="en-US" sz="2800">
                <a:solidFill>
                  <a:srgbClr val="0070C0"/>
                </a:solidFill>
                <a:effectLst/>
                <a:latin typeface="#9Slide03 SFU Futura_03" panose="00000400000000000000" pitchFamily="2" charset="0"/>
                <a:ea typeface="Times New Roman" panose="02020603050405020304" pitchFamily="18" charset="0"/>
              </a:rPr>
              <a:t>Sản lượng điện tăng nhanh</a:t>
            </a:r>
            <a:r>
              <a:rPr lang="vi-VN" sz="2800">
                <a:solidFill>
                  <a:srgbClr val="0070C0"/>
                </a:solidFill>
                <a:effectLst/>
                <a:latin typeface="#9Slide03 SFU Futura_03" panose="00000400000000000000" pitchFamily="2" charset="0"/>
                <a:ea typeface="Times New Roman" panose="02020603050405020304" pitchFamily="18" charset="0"/>
              </a:rPr>
              <a:t> từ </a:t>
            </a:r>
            <a:r>
              <a:rPr lang="vi-VN" sz="2800">
                <a:solidFill>
                  <a:srgbClr val="FF0066"/>
                </a:solidFill>
                <a:effectLst/>
                <a:latin typeface="#9Slide03 SFU Futura_03" panose="00000400000000000000" pitchFamily="2" charset="0"/>
                <a:ea typeface="Times New Roman" panose="02020603050405020304" pitchFamily="18" charset="0"/>
              </a:rPr>
              <a:t>9,8 tỉ kWh </a:t>
            </a:r>
            <a:r>
              <a:rPr lang="vi-VN" sz="2800">
                <a:solidFill>
                  <a:srgbClr val="0070C0"/>
                </a:solidFill>
                <a:effectLst/>
                <a:latin typeface="#9Slide03 SFU Futura_03" panose="00000400000000000000" pitchFamily="2" charset="0"/>
                <a:ea typeface="Times New Roman" panose="02020603050405020304" pitchFamily="18" charset="0"/>
              </a:rPr>
              <a:t>tăng lên </a:t>
            </a:r>
            <a:r>
              <a:rPr lang="vi-VN" sz="2800">
                <a:solidFill>
                  <a:srgbClr val="FF0066"/>
                </a:solidFill>
                <a:effectLst/>
                <a:latin typeface="#9Slide03 SFU Futura_03" panose="00000400000000000000" pitchFamily="2" charset="0"/>
                <a:ea typeface="Times New Roman" panose="02020603050405020304" pitchFamily="18" charset="0"/>
              </a:rPr>
              <a:t>33,4 tỉ kWh.</a:t>
            </a:r>
            <a:endParaRPr lang="en-US" sz="2800">
              <a:solidFill>
                <a:srgbClr val="FF0066"/>
              </a:solidFill>
              <a:latin typeface="#9Slide03 SFU Futura_03" panose="00000400000000000000" pitchFamily="2" charset="0"/>
            </a:endParaRPr>
          </a:p>
        </p:txBody>
      </p:sp>
      <p:sp>
        <p:nvSpPr>
          <p:cNvPr id="12" name="TextBox 11"/>
          <p:cNvSpPr txBox="1"/>
          <p:nvPr/>
        </p:nvSpPr>
        <p:spPr>
          <a:xfrm>
            <a:off x="90432" y="732794"/>
            <a:ext cx="6273098" cy="1289584"/>
          </a:xfrm>
          <a:custGeom>
            <a:avLst/>
            <a:gdLst>
              <a:gd name="connsiteX0" fmla="*/ 0 w 6273098"/>
              <a:gd name="connsiteY0" fmla="*/ 0 h 1289584"/>
              <a:gd name="connsiteX1" fmla="*/ 822473 w 6273098"/>
              <a:gd name="connsiteY1" fmla="*/ 0 h 1289584"/>
              <a:gd name="connsiteX2" fmla="*/ 1582215 w 6273098"/>
              <a:gd name="connsiteY2" fmla="*/ 0 h 1289584"/>
              <a:gd name="connsiteX3" fmla="*/ 2279226 w 6273098"/>
              <a:gd name="connsiteY3" fmla="*/ 0 h 1289584"/>
              <a:gd name="connsiteX4" fmla="*/ 2976236 w 6273098"/>
              <a:gd name="connsiteY4" fmla="*/ 0 h 1289584"/>
              <a:gd name="connsiteX5" fmla="*/ 3798709 w 6273098"/>
              <a:gd name="connsiteY5" fmla="*/ 0 h 1289584"/>
              <a:gd name="connsiteX6" fmla="*/ 4558451 w 6273098"/>
              <a:gd name="connsiteY6" fmla="*/ 0 h 1289584"/>
              <a:gd name="connsiteX7" fmla="*/ 5067269 w 6273098"/>
              <a:gd name="connsiteY7" fmla="*/ 0 h 1289584"/>
              <a:gd name="connsiteX8" fmla="*/ 6273098 w 6273098"/>
              <a:gd name="connsiteY8" fmla="*/ 0 h 1289584"/>
              <a:gd name="connsiteX9" fmla="*/ 6273098 w 6273098"/>
              <a:gd name="connsiteY9" fmla="*/ 670584 h 1289584"/>
              <a:gd name="connsiteX10" fmla="*/ 6273098 w 6273098"/>
              <a:gd name="connsiteY10" fmla="*/ 1289584 h 1289584"/>
              <a:gd name="connsiteX11" fmla="*/ 5701549 w 6273098"/>
              <a:gd name="connsiteY11" fmla="*/ 1289584 h 1289584"/>
              <a:gd name="connsiteX12" fmla="*/ 4879076 w 6273098"/>
              <a:gd name="connsiteY12" fmla="*/ 1289584 h 1289584"/>
              <a:gd name="connsiteX13" fmla="*/ 4244796 w 6273098"/>
              <a:gd name="connsiteY13" fmla="*/ 1289584 h 1289584"/>
              <a:gd name="connsiteX14" fmla="*/ 3422323 w 6273098"/>
              <a:gd name="connsiteY14" fmla="*/ 1289584 h 1289584"/>
              <a:gd name="connsiteX15" fmla="*/ 2850775 w 6273098"/>
              <a:gd name="connsiteY15" fmla="*/ 1289584 h 1289584"/>
              <a:gd name="connsiteX16" fmla="*/ 2341957 w 6273098"/>
              <a:gd name="connsiteY16" fmla="*/ 1289584 h 1289584"/>
              <a:gd name="connsiteX17" fmla="*/ 1833139 w 6273098"/>
              <a:gd name="connsiteY17" fmla="*/ 1289584 h 1289584"/>
              <a:gd name="connsiteX18" fmla="*/ 1073397 w 6273098"/>
              <a:gd name="connsiteY18" fmla="*/ 1289584 h 1289584"/>
              <a:gd name="connsiteX19" fmla="*/ 0 w 6273098"/>
              <a:gd name="connsiteY19" fmla="*/ 1289584 h 1289584"/>
              <a:gd name="connsiteX20" fmla="*/ 0 w 6273098"/>
              <a:gd name="connsiteY20" fmla="*/ 644792 h 1289584"/>
              <a:gd name="connsiteX21" fmla="*/ 0 w 6273098"/>
              <a:gd name="connsiteY21" fmla="*/ 0 h 128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73098" h="1289584" fill="none" extrusionOk="0">
                <a:moveTo>
                  <a:pt x="0" y="0"/>
                </a:moveTo>
                <a:cubicBezTo>
                  <a:pt x="191962" y="-11415"/>
                  <a:pt x="432330" y="12820"/>
                  <a:pt x="822473" y="0"/>
                </a:cubicBezTo>
                <a:cubicBezTo>
                  <a:pt x="1212616" y="-12820"/>
                  <a:pt x="1363181" y="32423"/>
                  <a:pt x="1582215" y="0"/>
                </a:cubicBezTo>
                <a:cubicBezTo>
                  <a:pt x="1801249" y="-32423"/>
                  <a:pt x="1977185" y="5013"/>
                  <a:pt x="2279226" y="0"/>
                </a:cubicBezTo>
                <a:cubicBezTo>
                  <a:pt x="2581267" y="-5013"/>
                  <a:pt x="2770413" y="18487"/>
                  <a:pt x="2976236" y="0"/>
                </a:cubicBezTo>
                <a:cubicBezTo>
                  <a:pt x="3182059" y="-18487"/>
                  <a:pt x="3630832" y="-376"/>
                  <a:pt x="3798709" y="0"/>
                </a:cubicBezTo>
                <a:cubicBezTo>
                  <a:pt x="3966586" y="376"/>
                  <a:pt x="4327079" y="27522"/>
                  <a:pt x="4558451" y="0"/>
                </a:cubicBezTo>
                <a:cubicBezTo>
                  <a:pt x="4789823" y="-27522"/>
                  <a:pt x="4821552" y="14839"/>
                  <a:pt x="5067269" y="0"/>
                </a:cubicBezTo>
                <a:cubicBezTo>
                  <a:pt x="5312986" y="-14839"/>
                  <a:pt x="6010364" y="-25501"/>
                  <a:pt x="6273098" y="0"/>
                </a:cubicBezTo>
                <a:cubicBezTo>
                  <a:pt x="6254364" y="208853"/>
                  <a:pt x="6261660" y="447183"/>
                  <a:pt x="6273098" y="670584"/>
                </a:cubicBezTo>
                <a:cubicBezTo>
                  <a:pt x="6284536" y="893985"/>
                  <a:pt x="6292299" y="1073130"/>
                  <a:pt x="6273098" y="1289584"/>
                </a:cubicBezTo>
                <a:cubicBezTo>
                  <a:pt x="6075667" y="1286571"/>
                  <a:pt x="5883176" y="1294545"/>
                  <a:pt x="5701549" y="1289584"/>
                </a:cubicBezTo>
                <a:cubicBezTo>
                  <a:pt x="5519922" y="1284623"/>
                  <a:pt x="5276005" y="1325560"/>
                  <a:pt x="4879076" y="1289584"/>
                </a:cubicBezTo>
                <a:cubicBezTo>
                  <a:pt x="4482147" y="1253608"/>
                  <a:pt x="4504139" y="1320347"/>
                  <a:pt x="4244796" y="1289584"/>
                </a:cubicBezTo>
                <a:cubicBezTo>
                  <a:pt x="3985453" y="1258821"/>
                  <a:pt x="3731361" y="1304689"/>
                  <a:pt x="3422323" y="1289584"/>
                </a:cubicBezTo>
                <a:cubicBezTo>
                  <a:pt x="3113285" y="1274479"/>
                  <a:pt x="3100295" y="1299959"/>
                  <a:pt x="2850775" y="1289584"/>
                </a:cubicBezTo>
                <a:cubicBezTo>
                  <a:pt x="2601255" y="1279209"/>
                  <a:pt x="2593177" y="1275475"/>
                  <a:pt x="2341957" y="1289584"/>
                </a:cubicBezTo>
                <a:cubicBezTo>
                  <a:pt x="2090737" y="1303693"/>
                  <a:pt x="2009909" y="1277380"/>
                  <a:pt x="1833139" y="1289584"/>
                </a:cubicBezTo>
                <a:cubicBezTo>
                  <a:pt x="1656369" y="1301788"/>
                  <a:pt x="1449819" y="1272989"/>
                  <a:pt x="1073397" y="1289584"/>
                </a:cubicBezTo>
                <a:cubicBezTo>
                  <a:pt x="696975" y="1306179"/>
                  <a:pt x="252052" y="1292503"/>
                  <a:pt x="0" y="1289584"/>
                </a:cubicBezTo>
                <a:cubicBezTo>
                  <a:pt x="24822" y="978239"/>
                  <a:pt x="3325" y="918514"/>
                  <a:pt x="0" y="644792"/>
                </a:cubicBezTo>
                <a:cubicBezTo>
                  <a:pt x="-3325" y="371070"/>
                  <a:pt x="-13162" y="314855"/>
                  <a:pt x="0" y="0"/>
                </a:cubicBezTo>
                <a:close/>
              </a:path>
              <a:path w="6273098" h="1289584" stroke="0" extrusionOk="0">
                <a:moveTo>
                  <a:pt x="0" y="0"/>
                </a:moveTo>
                <a:cubicBezTo>
                  <a:pt x="176756" y="13653"/>
                  <a:pt x="479512" y="11533"/>
                  <a:pt x="634280" y="0"/>
                </a:cubicBezTo>
                <a:cubicBezTo>
                  <a:pt x="789048" y="-11533"/>
                  <a:pt x="909870" y="-23517"/>
                  <a:pt x="1143098" y="0"/>
                </a:cubicBezTo>
                <a:cubicBezTo>
                  <a:pt x="1376326" y="23517"/>
                  <a:pt x="1723526" y="-2505"/>
                  <a:pt x="1965571" y="0"/>
                </a:cubicBezTo>
                <a:cubicBezTo>
                  <a:pt x="2207616" y="2505"/>
                  <a:pt x="2455672" y="2195"/>
                  <a:pt x="2599851" y="0"/>
                </a:cubicBezTo>
                <a:cubicBezTo>
                  <a:pt x="2744030" y="-2195"/>
                  <a:pt x="3034916" y="-26845"/>
                  <a:pt x="3234131" y="0"/>
                </a:cubicBezTo>
                <a:cubicBezTo>
                  <a:pt x="3433346" y="26845"/>
                  <a:pt x="3693248" y="7231"/>
                  <a:pt x="4056603" y="0"/>
                </a:cubicBezTo>
                <a:cubicBezTo>
                  <a:pt x="4419958" y="-7231"/>
                  <a:pt x="4440631" y="-13529"/>
                  <a:pt x="4628152" y="0"/>
                </a:cubicBezTo>
                <a:cubicBezTo>
                  <a:pt x="4815673" y="13529"/>
                  <a:pt x="5079265" y="-20920"/>
                  <a:pt x="5450625" y="0"/>
                </a:cubicBezTo>
                <a:cubicBezTo>
                  <a:pt x="5821985" y="20920"/>
                  <a:pt x="6021007" y="-18384"/>
                  <a:pt x="6273098" y="0"/>
                </a:cubicBezTo>
                <a:cubicBezTo>
                  <a:pt x="6289065" y="219880"/>
                  <a:pt x="6273029" y="387208"/>
                  <a:pt x="6273098" y="644792"/>
                </a:cubicBezTo>
                <a:cubicBezTo>
                  <a:pt x="6273167" y="902376"/>
                  <a:pt x="6298938" y="1054762"/>
                  <a:pt x="6273098" y="1289584"/>
                </a:cubicBezTo>
                <a:cubicBezTo>
                  <a:pt x="5967381" y="1298373"/>
                  <a:pt x="5714830" y="1268436"/>
                  <a:pt x="5513356" y="1289584"/>
                </a:cubicBezTo>
                <a:cubicBezTo>
                  <a:pt x="5311882" y="1310732"/>
                  <a:pt x="4924991" y="1294446"/>
                  <a:pt x="4690883" y="1289584"/>
                </a:cubicBezTo>
                <a:cubicBezTo>
                  <a:pt x="4456775" y="1284722"/>
                  <a:pt x="4082341" y="1307804"/>
                  <a:pt x="3868410" y="1289584"/>
                </a:cubicBezTo>
                <a:cubicBezTo>
                  <a:pt x="3654479" y="1271364"/>
                  <a:pt x="3494159" y="1292416"/>
                  <a:pt x="3296862" y="1289584"/>
                </a:cubicBezTo>
                <a:cubicBezTo>
                  <a:pt x="3099565" y="1286752"/>
                  <a:pt x="2858184" y="1306502"/>
                  <a:pt x="2599851" y="1289584"/>
                </a:cubicBezTo>
                <a:cubicBezTo>
                  <a:pt x="2341518" y="1272666"/>
                  <a:pt x="2125496" y="1267516"/>
                  <a:pt x="1777378" y="1289584"/>
                </a:cubicBezTo>
                <a:cubicBezTo>
                  <a:pt x="1429260" y="1311652"/>
                  <a:pt x="1264673" y="1267493"/>
                  <a:pt x="1080367" y="1289584"/>
                </a:cubicBezTo>
                <a:cubicBezTo>
                  <a:pt x="896061" y="1311675"/>
                  <a:pt x="381266" y="1255086"/>
                  <a:pt x="0" y="1289584"/>
                </a:cubicBezTo>
                <a:cubicBezTo>
                  <a:pt x="29433" y="1050087"/>
                  <a:pt x="20836" y="860154"/>
                  <a:pt x="0" y="670584"/>
                </a:cubicBezTo>
                <a:cubicBezTo>
                  <a:pt x="-20836" y="481014"/>
                  <a:pt x="-30816" y="148315"/>
                  <a:pt x="0" y="0"/>
                </a:cubicBezTo>
                <a:close/>
              </a:path>
            </a:pathLst>
          </a:custGeom>
          <a:solidFill>
            <a:schemeClr val="accent4">
              <a:lumMod val="20000"/>
              <a:lumOff val="80000"/>
            </a:schemeClr>
          </a:solidFill>
          <a:ln>
            <a:solidFill>
              <a:srgbClr val="92D050"/>
            </a:solidFill>
          </a:ln>
        </p:spPr>
        <p:txBody>
          <a:bodyPr wrap="square">
            <a:spAutoFit/>
          </a:bodyPr>
          <a:lstStyle/>
          <a:p>
            <a:pPr marL="177165" indent="-6350" algn="ctr">
              <a:lnSpc>
                <a:spcPct val="112000"/>
              </a:lnSpc>
              <a:spcAft>
                <a:spcPts val="360"/>
              </a:spcAft>
            </a:pPr>
            <a:r>
              <a:rPr lang="en-US" sz="3600" kern="100">
                <a:solidFill>
                  <a:srgbClr val="FF0000"/>
                </a:solidFill>
                <a:effectLst/>
                <a:latin typeface="#9Slide03 SFU Futura_03" panose="00000400000000000000" pitchFamily="2" charset="0"/>
                <a:ea typeface="Times New Roman" panose="02020603050405020304" pitchFamily="18" charset="0"/>
              </a:rPr>
              <a:t>Xác định vị trí một số nhà máy điện trên bản đồ.</a:t>
            </a:r>
            <a:endParaRPr lang="en-US" sz="3600" kern="100">
              <a:solidFill>
                <a:srgbClr val="FF0000"/>
              </a:solidFill>
              <a:effectLst/>
              <a:latin typeface="#9Slide03 SFU Futura_03" panose="00000400000000000000" pitchFamily="2" charset="0"/>
              <a:ea typeface="Times New Roman" panose="02020603050405020304" pitchFamily="18" charset="0"/>
            </a:endParaRPr>
          </a:p>
        </p:txBody>
      </p:sp>
      <p:pic>
        <p:nvPicPr>
          <p:cNvPr id="13" name="Picture 12" descr="A red location pin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9248" y="1493022"/>
            <a:ext cx="635064" cy="635064"/>
          </a:xfrm>
          <a:prstGeom prst="rect">
            <a:avLst/>
          </a:prstGeom>
        </p:spPr>
      </p:pic>
      <p:pic>
        <p:nvPicPr>
          <p:cNvPr id="14" name="Picture 13" descr="A red location pin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9633" y="2463091"/>
            <a:ext cx="635064" cy="635064"/>
          </a:xfrm>
          <a:prstGeom prst="rect">
            <a:avLst/>
          </a:prstGeom>
        </p:spPr>
      </p:pic>
      <p:pic>
        <p:nvPicPr>
          <p:cNvPr id="15" name="Picture 14" descr="A red location pin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624" y="1377586"/>
            <a:ext cx="635064" cy="6350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500"/>
                            </p:stCondLst>
                            <p:childTnLst>
                              <p:par>
                                <p:cTn id="19" presetID="6" presetClass="entr" presetSubtype="16"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par>
                          <p:cTn id="22" fill="hold">
                            <p:stCondLst>
                              <p:cond delay="2500"/>
                            </p:stCondLst>
                            <p:childTnLst>
                              <p:par>
                                <p:cTn id="23" presetID="6"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par>
                          <p:cTn id="26" fill="hold">
                            <p:stCondLst>
                              <p:cond delay="4500"/>
                            </p:stCondLst>
                            <p:childTnLst>
                              <p:par>
                                <p:cTn id="27" presetID="6"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Khám phá cánh đồng điện gió Bạc Liêu, biến gió thành điện năng"/>
          <p:cNvPicPr>
            <a:picLocks noChangeAspect="1" noChangeArrowheads="1"/>
          </p:cNvPicPr>
          <p:nvPr/>
        </p:nvPicPr>
        <p:blipFill>
          <a:blip r:embed="rId1">
            <a:extLst>
              <a:ext uri="{28A0092B-C50C-407E-A947-70E740481C1C}">
                <a14:useLocalDpi xmlns:a14="http://schemas.microsoft.com/office/drawing/2010/main" val="0"/>
              </a:ext>
            </a:extLst>
          </a:blip>
          <a:srcRect r="4214" b="-1"/>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ự án Điện mặt trời 993kWp tại Hậu Giang - Biểu tượng cho chất lượng và sự  tin cậy!"/>
          <p:cNvPicPr>
            <a:picLocks noChangeAspect="1" noChangeArrowheads="1"/>
          </p:cNvPicPr>
          <p:nvPr/>
        </p:nvPicPr>
        <p:blipFill>
          <a:blip r:embed="rId2">
            <a:extLst>
              <a:ext uri="{28A0092B-C50C-407E-A947-70E740481C1C}">
                <a14:useLocalDpi xmlns:a14="http://schemas.microsoft.com/office/drawing/2010/main" val="0"/>
              </a:ext>
            </a:extLst>
          </a:blip>
          <a:srcRect t="4827" r="3" b="3"/>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4105" name="Rectangle 4104"/>
          <p:cNvSpPr>
            <a:spLocks noGrp="1" noRot="1" noChangeAspect="1" noMove="1" noResize="1" noEditPoints="1" noAdjustHandles="1" noChangeArrowheads="1" noChangeShapeType="1" noTextEdit="1"/>
          </p:cNvSpPr>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rgbClr val="5D6E7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581013" y="846373"/>
            <a:ext cx="3530009" cy="1384995"/>
          </a:xfrm>
          <a:prstGeom prst="rect">
            <a:avLst/>
          </a:prstGeom>
          <a:solidFill>
            <a:schemeClr val="bg1"/>
          </a:solidFill>
        </p:spPr>
        <p:txBody>
          <a:bodyPr wrap="square">
            <a:spAutoFit/>
          </a:bodyPr>
          <a:lstStyle/>
          <a:p>
            <a:pPr algn="ctr"/>
            <a:r>
              <a:rPr lang="en-US" sz="2800" b="0" i="0">
                <a:solidFill>
                  <a:srgbClr val="0000FF"/>
                </a:solidFill>
                <a:effectLst/>
                <a:latin typeface="#9Slide03 SFU Futura_03" panose="00000400000000000000" pitchFamily="2" charset="0"/>
                <a:ea typeface="ADLaM Display" panose="020F0502020204030204" pitchFamily="2" charset="0"/>
                <a:cs typeface="ADLaM Display" panose="020F0502020204030204" pitchFamily="2" charset="0"/>
              </a:rPr>
              <a:t>ĐIỆN MẶT TRỜI </a:t>
            </a:r>
            <a:endParaRPr lang="vi-VN" sz="2800" b="0" i="0">
              <a:solidFill>
                <a:srgbClr val="0000FF"/>
              </a:solidFill>
              <a:effectLst/>
              <a:latin typeface="#9Slide03 SFU Futura_03" panose="00000400000000000000" pitchFamily="2" charset="0"/>
              <a:ea typeface="ADLaM Display" panose="020F0502020204030204" pitchFamily="2" charset="0"/>
              <a:cs typeface="ADLaM Display" panose="020F0502020204030204" pitchFamily="2" charset="0"/>
            </a:endParaRPr>
          </a:p>
          <a:p>
            <a:pPr algn="ctr"/>
            <a:r>
              <a:rPr lang="en-US" sz="2800" b="0" i="0">
                <a:solidFill>
                  <a:srgbClr val="0000FF"/>
                </a:solidFill>
                <a:effectLst/>
                <a:latin typeface="#9Slide03 SFU Futura_03" panose="00000400000000000000" pitchFamily="2" charset="0"/>
                <a:ea typeface="ADLaM Display" panose="020F0502020204030204" pitchFamily="2" charset="0"/>
                <a:cs typeface="ADLaM Display" panose="020F0502020204030204" pitchFamily="2" charset="0"/>
              </a:rPr>
              <a:t>TẠI HẬU GIANG</a:t>
            </a:r>
            <a:endParaRPr lang="en-US" sz="2800" b="0" i="0">
              <a:solidFill>
                <a:srgbClr val="0000FF"/>
              </a:solidFill>
              <a:effectLst/>
              <a:latin typeface="#9Slide03 SFU Futura_03" panose="00000400000000000000" pitchFamily="2" charset="0"/>
              <a:ea typeface="ADLaM Display" panose="020F0502020204030204" pitchFamily="2" charset="0"/>
              <a:cs typeface="ADLaM Display" panose="020F0502020204030204" pitchFamily="2" charset="0"/>
            </a:endParaRPr>
          </a:p>
          <a:p>
            <a:pPr algn="ctr"/>
            <a:r>
              <a:rPr lang="en-US" sz="2800" b="0" i="0">
                <a:solidFill>
                  <a:srgbClr val="0000FF"/>
                </a:solidFill>
                <a:effectLst/>
                <a:latin typeface="#9Slide03 SFU Futura_03" panose="00000400000000000000" pitchFamily="2" charset="0"/>
                <a:ea typeface="ADLaM Display" panose="020F0502020204030204" pitchFamily="2" charset="0"/>
                <a:cs typeface="ADLaM Display" panose="020F0502020204030204" pitchFamily="2" charset="0"/>
              </a:rPr>
              <a:t>Công suất: 993kWp</a:t>
            </a:r>
            <a:endParaRPr lang="en-US" sz="2800" b="0" i="0">
              <a:solidFill>
                <a:srgbClr val="0000FF"/>
              </a:solidFill>
              <a:effectLst/>
              <a:latin typeface="#9Slide03 SFU Futura_03" panose="00000400000000000000" pitchFamily="2" charset="0"/>
              <a:ea typeface="ADLaM Display" panose="020F0502020204030204" pitchFamily="2" charset="0"/>
              <a:cs typeface="ADLaM Display" panose="020F0502020204030204" pitchFamily="2" charset="0"/>
            </a:endParaRPr>
          </a:p>
        </p:txBody>
      </p:sp>
      <p:sp>
        <p:nvSpPr>
          <p:cNvPr id="5" name="TextBox 4"/>
          <p:cNvSpPr txBox="1"/>
          <p:nvPr/>
        </p:nvSpPr>
        <p:spPr>
          <a:xfrm>
            <a:off x="37901" y="4296940"/>
            <a:ext cx="4920753" cy="2308324"/>
          </a:xfrm>
          <a:prstGeom prst="rect">
            <a:avLst/>
          </a:prstGeom>
          <a:solidFill>
            <a:schemeClr val="bg1"/>
          </a:solidFill>
        </p:spPr>
        <p:txBody>
          <a:bodyPr wrap="square">
            <a:spAutoFit/>
          </a:bodyPr>
          <a:lstStyle/>
          <a:p>
            <a:pPr algn="just"/>
            <a:r>
              <a:rPr lang="vi-VN" sz="2400" b="0" i="0">
                <a:solidFill>
                  <a:srgbClr val="0000FF"/>
                </a:solidFill>
                <a:effectLst/>
                <a:latin typeface="#9Slide03 SFU Futura_03" panose="00000400000000000000" pitchFamily="2" charset="0"/>
              </a:rPr>
              <a:t>Cánh đồng điện gió Bạc Liêu với sáu mươi hai cột tháp cao 80m và cánh quạt gió dài 42m đặt ngang mực nước biển tạo nên một cảnh quan thiên nhiên thơ mộng, kỳ vĩ và hùng vĩ không nơi nào có được.</a:t>
            </a:r>
            <a:endParaRPr lang="en-US" sz="2400">
              <a:solidFill>
                <a:srgbClr val="0000FF"/>
              </a:solidFill>
              <a:latin typeface="#9Slide03 SFU Futura_03" panose="00000400000000000000"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p:cNvPicPr>
            <a:picLocks noChangeAspect="1"/>
          </p:cNvPicPr>
          <p:nvPr/>
        </p:nvPicPr>
        <p:blipFill>
          <a:blip r:embed="rId1"/>
          <a:srcRect b="19"/>
          <a:stretch>
            <a:fillRect/>
          </a:stretch>
        </p:blipFill>
        <p:spPr>
          <a:xfrm>
            <a:off x="20" y="1282"/>
            <a:ext cx="12191980" cy="6856718"/>
          </a:xfrm>
          <a:prstGeom prst="rect">
            <a:avLst/>
          </a:prstGeom>
        </p:spPr>
      </p:pic>
      <p:sp>
        <p:nvSpPr>
          <p:cNvPr id="4" name="TextBox 3"/>
          <p:cNvSpPr txBox="1"/>
          <p:nvPr/>
        </p:nvSpPr>
        <p:spPr>
          <a:xfrm>
            <a:off x="260348" y="3429000"/>
            <a:ext cx="5342922" cy="2130364"/>
          </a:xfrm>
          <a:prstGeom prst="rect">
            <a:avLst/>
          </a:prstGeom>
        </p:spPr>
        <p:txBody>
          <a:bodyPr vert="horz" lIns="91440" tIns="45720" rIns="91440" bIns="45720" rtlCol="0" anchor="ctr">
            <a:normAutofit/>
          </a:bodyPr>
          <a:lstStyle/>
          <a:p>
            <a:pPr algn="ctr">
              <a:lnSpc>
                <a:spcPct val="90000"/>
              </a:lnSpc>
              <a:spcAft>
                <a:spcPts val="600"/>
              </a:spcAft>
            </a:pPr>
            <a:r>
              <a:rPr lang="en-US" sz="3600" b="1">
                <a:solidFill>
                  <a:srgbClr val="FFFFFF"/>
                </a:solidFill>
                <a:latin typeface="Arial" panose="020B0604020202020204" pitchFamily="34" charset="0"/>
                <a:cs typeface="Arial" panose="020B0604020202020204" pitchFamily="34" charset="0"/>
              </a:rPr>
              <a:t>BÀI 20. </a:t>
            </a:r>
            <a:endParaRPr lang="en-US" sz="3600" b="1">
              <a:solidFill>
                <a:srgbClr val="FFFFFF"/>
              </a:solidFill>
              <a:latin typeface="Arial" panose="020B0604020202020204" pitchFamily="34" charset="0"/>
              <a:cs typeface="Arial" panose="020B0604020202020204" pitchFamily="34" charset="0"/>
            </a:endParaRPr>
          </a:p>
          <a:p>
            <a:pPr algn="ctr">
              <a:lnSpc>
                <a:spcPct val="90000"/>
              </a:lnSpc>
              <a:spcAft>
                <a:spcPts val="600"/>
              </a:spcAft>
            </a:pPr>
            <a:r>
              <a:rPr lang="en-US" sz="3600" b="1">
                <a:solidFill>
                  <a:srgbClr val="FFFFFF"/>
                </a:solidFill>
                <a:latin typeface="Arial" panose="020B0604020202020204" pitchFamily="34" charset="0"/>
                <a:cs typeface="Arial" panose="020B0604020202020204" pitchFamily="34" charset="0"/>
              </a:rPr>
              <a:t>VÙNG ĐỒNG BẰNG</a:t>
            </a:r>
            <a:endParaRPr lang="en-US" sz="3600" b="1">
              <a:solidFill>
                <a:srgbClr val="FFFFFF"/>
              </a:solidFill>
              <a:latin typeface="Arial" panose="020B0604020202020204" pitchFamily="34" charset="0"/>
              <a:cs typeface="Arial" panose="020B0604020202020204" pitchFamily="34" charset="0"/>
            </a:endParaRPr>
          </a:p>
          <a:p>
            <a:pPr algn="ctr">
              <a:lnSpc>
                <a:spcPct val="90000"/>
              </a:lnSpc>
              <a:spcAft>
                <a:spcPts val="600"/>
              </a:spcAft>
            </a:pPr>
            <a:r>
              <a:rPr lang="en-US" sz="3600" b="1">
                <a:solidFill>
                  <a:srgbClr val="FFFFFF"/>
                </a:solidFill>
                <a:latin typeface="Arial" panose="020B0604020202020204" pitchFamily="34" charset="0"/>
                <a:cs typeface="Arial" panose="020B0604020202020204" pitchFamily="34" charset="0"/>
              </a:rPr>
              <a:t> SÔNG CỬU LONG (tt)</a:t>
            </a:r>
            <a:endParaRPr lang="en-US" sz="3600" b="1">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ưu đồ: Điểm Kết Thúc 21"/>
          <p:cNvSpPr/>
          <p:nvPr/>
        </p:nvSpPr>
        <p:spPr>
          <a:xfrm>
            <a:off x="471601" y="101950"/>
            <a:ext cx="3079673" cy="859135"/>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2700" b="0" i="0" u="none" strike="noStrike" kern="1200" cap="none" spc="0" normalizeH="0" baseline="0" noProof="0">
                <a:ln>
                  <a:noFill/>
                </a:ln>
                <a:solidFill>
                  <a:srgbClr val="0000FF"/>
                </a:solidFill>
                <a:effectLst/>
                <a:uLnTx/>
                <a:uFillTx/>
                <a:latin typeface="Arial" panose="020B0604020202020204" pitchFamily="34" charset="0"/>
                <a:cs typeface="Arial" panose="020B0604020202020204" pitchFamily="34" charset="0"/>
              </a:rPr>
              <a:t>    C</a:t>
            </a:r>
            <a:r>
              <a:rPr kumimoji="0" lang="en-US" sz="2700" b="0" i="0" u="none" strike="noStrike" kern="1200" cap="none" spc="0" normalizeH="0" baseline="0" noProof="0">
                <a:ln>
                  <a:noFill/>
                </a:ln>
                <a:solidFill>
                  <a:srgbClr val="0000FF"/>
                </a:solidFill>
                <a:effectLst/>
                <a:uLnTx/>
                <a:uFillTx/>
                <a:latin typeface="Arial" panose="020B0604020202020204" pitchFamily="34" charset="0"/>
                <a:cs typeface="Arial" panose="020B0604020202020204" pitchFamily="34" charset="0"/>
              </a:rPr>
              <a:t>ông nghiệp    </a:t>
            </a:r>
            <a:endParaRPr lang="en-US" sz="2000">
              <a:solidFill>
                <a:srgbClr val="0000FF"/>
              </a:solidFill>
              <a:latin typeface="Arial" panose="020B0604020202020204" pitchFamily="34" charset="0"/>
              <a:cs typeface="Arial" panose="020B0604020202020204" pitchFamily="34" charset="0"/>
            </a:endParaRPr>
          </a:p>
        </p:txBody>
      </p:sp>
      <p:sp>
        <p:nvSpPr>
          <p:cNvPr id="4" name="Oval 3"/>
          <p:cNvSpPr/>
          <p:nvPr/>
        </p:nvSpPr>
        <p:spPr>
          <a:xfrm>
            <a:off x="113962" y="82065"/>
            <a:ext cx="913732" cy="879020"/>
          </a:xfrm>
          <a:prstGeom prst="ellipse">
            <a:avLst/>
          </a:prstGeom>
          <a:solidFill>
            <a:srgbClr val="7030A0"/>
          </a:solidFill>
          <a:ln>
            <a:solidFill>
              <a:srgbClr val="021F73"/>
            </a:solidFill>
            <a:prstDash val="sysDash"/>
          </a:ln>
        </p:spPr>
        <p:style>
          <a:lnRef idx="2">
            <a:schemeClr val="lt1">
              <a:hueOff val="0"/>
              <a:satOff val="0"/>
              <a:lumOff val="0"/>
              <a:alphaOff val="0"/>
            </a:schemeClr>
          </a:lnRef>
          <a:fillRef idx="1">
            <a:scrgbClr r="0" g="0" b="0"/>
          </a:fillRef>
          <a:effectRef idx="0">
            <a:schemeClr val="accent4">
              <a:tint val="50000"/>
              <a:hueOff val="12377877"/>
              <a:satOff val="100000"/>
              <a:lumOff val="18571"/>
              <a:alphaOff val="0"/>
            </a:schemeClr>
          </a:effectRef>
          <a:fontRef idx="minor">
            <a:schemeClr val="lt1">
              <a:hueOff val="0"/>
              <a:satOff val="0"/>
              <a:lumOff val="0"/>
              <a:alphaOff val="0"/>
            </a:schemeClr>
          </a:fontRef>
        </p:style>
        <p:txBody>
          <a:bodyPr/>
          <a:lstStyle/>
          <a:p>
            <a:endParaRPr lang="en-US"/>
          </a:p>
        </p:txBody>
      </p:sp>
      <p:sp>
        <p:nvSpPr>
          <p:cNvPr id="5" name="TextBox 4"/>
          <p:cNvSpPr txBox="1"/>
          <p:nvPr/>
        </p:nvSpPr>
        <p:spPr>
          <a:xfrm>
            <a:off x="270978" y="93323"/>
            <a:ext cx="542300" cy="769441"/>
          </a:xfrm>
          <a:prstGeom prst="rect">
            <a:avLst/>
          </a:prstGeom>
          <a:noFill/>
        </p:spPr>
        <p:txBody>
          <a:bodyPr wrap="square" rtlCol="0">
            <a:spAutoFit/>
          </a:bodyPr>
          <a:lstStyle/>
          <a:p>
            <a:pPr algn="ctr"/>
            <a:r>
              <a:rPr lang="vi-VN" sz="4400" b="1" dirty="0">
                <a:solidFill>
                  <a:schemeClr val="bg1"/>
                </a:solidFill>
                <a:latin typeface="#9Slide05 IcielSanelma" pitchFamily="2" charset="0"/>
              </a:rPr>
              <a:t>b</a:t>
            </a:r>
            <a:endParaRPr lang="en-US" sz="4400" b="1" dirty="0">
              <a:solidFill>
                <a:schemeClr val="bg1"/>
              </a:solidFill>
              <a:latin typeface="#9Slide05 IcielSanelma" pitchFamily="2" charset="0"/>
            </a:endParaRPr>
          </a:p>
        </p:txBody>
      </p:sp>
      <p:graphicFrame>
        <p:nvGraphicFramePr>
          <p:cNvPr id="2" name="Diagram 1"/>
          <p:cNvGraphicFramePr/>
          <p:nvPr/>
        </p:nvGraphicFramePr>
        <p:xfrm>
          <a:off x="471600" y="251834"/>
          <a:ext cx="11373069" cy="758204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TextBox 2"/>
          <p:cNvSpPr txBox="1"/>
          <p:nvPr/>
        </p:nvSpPr>
        <p:spPr>
          <a:xfrm>
            <a:off x="471599" y="2761403"/>
            <a:ext cx="3079673" cy="1107996"/>
          </a:xfrm>
          <a:prstGeom prst="rect">
            <a:avLst/>
          </a:prstGeom>
          <a:noFill/>
        </p:spPr>
        <p:txBody>
          <a:bodyPr wrap="square" rtlCol="0">
            <a:spAutoFit/>
          </a:bodyPr>
          <a:lstStyle/>
          <a:p>
            <a:pPr algn="just"/>
            <a:r>
              <a:rPr lang="vi-VN" sz="2200">
                <a:solidFill>
                  <a:srgbClr val="0000FF"/>
                </a:solidFill>
                <a:effectLst/>
                <a:latin typeface="#9Slide03 SFU Futura_03" panose="00000400000000000000" pitchFamily="2" charset="0"/>
                <a:ea typeface="Times New Roman" panose="02020603050405020304" pitchFamily="18" charset="0"/>
              </a:rPr>
              <a:t>- GRDP công nghiệp chiếm 20,5% GRDP toàn vùng</a:t>
            </a:r>
            <a:endParaRPr lang="en-US" sz="2200">
              <a:solidFill>
                <a:srgbClr val="0000FF"/>
              </a:solidFill>
            </a:endParaRPr>
          </a:p>
        </p:txBody>
      </p:sp>
      <p:sp>
        <p:nvSpPr>
          <p:cNvPr id="14" name="TextBox 13"/>
          <p:cNvSpPr txBox="1"/>
          <p:nvPr/>
        </p:nvSpPr>
        <p:spPr>
          <a:xfrm>
            <a:off x="542128" y="3893175"/>
            <a:ext cx="3079673" cy="769441"/>
          </a:xfrm>
          <a:prstGeom prst="rect">
            <a:avLst/>
          </a:prstGeom>
          <a:noFill/>
        </p:spPr>
        <p:txBody>
          <a:bodyPr wrap="square" rtlCol="0">
            <a:spAutoFit/>
          </a:bodyPr>
          <a:lstStyle/>
          <a:p>
            <a:pPr algn="just"/>
            <a:r>
              <a:rPr lang="vi-VN" sz="2200">
                <a:solidFill>
                  <a:srgbClr val="0000FF"/>
                </a:solidFill>
                <a:effectLst/>
                <a:latin typeface="#9Slide03 SFU Futura_03" panose="00000400000000000000" pitchFamily="2" charset="0"/>
                <a:ea typeface="Times New Roman" panose="02020603050405020304" pitchFamily="18" charset="0"/>
              </a:rPr>
              <a:t>- Cơ cấu chuyển dịch mạnh mẽ</a:t>
            </a:r>
            <a:endParaRPr lang="en-US" sz="2200">
              <a:solidFill>
                <a:srgbClr val="0000FF"/>
              </a:solidFill>
            </a:endParaRPr>
          </a:p>
        </p:txBody>
      </p:sp>
      <p:sp>
        <p:nvSpPr>
          <p:cNvPr id="18" name="TextBox 17"/>
          <p:cNvSpPr txBox="1"/>
          <p:nvPr/>
        </p:nvSpPr>
        <p:spPr>
          <a:xfrm>
            <a:off x="4423144" y="3006205"/>
            <a:ext cx="3168503" cy="2677656"/>
          </a:xfrm>
          <a:prstGeom prst="rect">
            <a:avLst/>
          </a:prstGeom>
          <a:noFill/>
        </p:spPr>
        <p:txBody>
          <a:bodyPr wrap="square">
            <a:spAutoFit/>
          </a:bodyPr>
          <a:lstStyle/>
          <a:p>
            <a:pPr algn="just"/>
            <a:r>
              <a:rPr lang="vi-VN" sz="2400">
                <a:solidFill>
                  <a:srgbClr val="0000FF"/>
                </a:solidFill>
                <a:latin typeface="#9Slide03 SFU Futura_03" panose="00000400000000000000" pitchFamily="2" charset="0"/>
                <a:ea typeface="Times New Roman" panose="02020603050405020304" pitchFamily="18" charset="0"/>
              </a:rPr>
              <a:t>- P</a:t>
            </a:r>
            <a:r>
              <a:rPr lang="en-US" sz="2400">
                <a:solidFill>
                  <a:srgbClr val="0000FF"/>
                </a:solidFill>
                <a:effectLst/>
                <a:latin typeface="#9Slide03 SFU Futura_03" panose="00000400000000000000" pitchFamily="2" charset="0"/>
                <a:ea typeface="Times New Roman" panose="02020603050405020304" pitchFamily="18" charset="0"/>
              </a:rPr>
              <a:t>hân bố rộng khắp vùng</a:t>
            </a:r>
            <a:endParaRPr lang="vi-VN" sz="2400">
              <a:solidFill>
                <a:srgbClr val="0000FF"/>
              </a:solidFill>
              <a:effectLst/>
              <a:latin typeface="#9Slide03 SFU Futura_03" panose="00000400000000000000" pitchFamily="2" charset="0"/>
              <a:ea typeface="Times New Roman" panose="02020603050405020304" pitchFamily="18" charset="0"/>
            </a:endParaRPr>
          </a:p>
          <a:p>
            <a:pPr algn="just"/>
            <a:r>
              <a:rPr lang="vi-VN" sz="2400">
                <a:solidFill>
                  <a:srgbClr val="0000FF"/>
                </a:solidFill>
                <a:effectLst/>
                <a:latin typeface="#9Slide03 SFU Futura_03" panose="00000400000000000000" pitchFamily="2" charset="0"/>
                <a:ea typeface="Times New Roman" panose="02020603050405020304" pitchFamily="18" charset="0"/>
              </a:rPr>
              <a:t>- S</a:t>
            </a:r>
            <a:r>
              <a:rPr lang="en-US" sz="2400">
                <a:solidFill>
                  <a:srgbClr val="0000FF"/>
                </a:solidFill>
                <a:effectLst/>
                <a:latin typeface="#9Slide03 SFU Futura_03" panose="00000400000000000000" pitchFamily="2" charset="0"/>
                <a:ea typeface="Times New Roman" panose="02020603050405020304" pitchFamily="18" charset="0"/>
              </a:rPr>
              <a:t>ản phẩm</a:t>
            </a:r>
            <a:r>
              <a:rPr lang="vi-VN" sz="2400">
                <a:solidFill>
                  <a:srgbClr val="0000FF"/>
                </a:solidFill>
                <a:effectLst/>
                <a:latin typeface="#9Slide03 SFU Futura_03" panose="00000400000000000000" pitchFamily="2" charset="0"/>
                <a:ea typeface="Times New Roman" panose="02020603050405020304" pitchFamily="18" charset="0"/>
              </a:rPr>
              <a:t>: </a:t>
            </a:r>
            <a:r>
              <a:rPr lang="en-US" sz="2400">
                <a:solidFill>
                  <a:srgbClr val="0000FF"/>
                </a:solidFill>
                <a:effectLst/>
                <a:latin typeface="#9Slide03 SFU Futura_03" panose="00000400000000000000" pitchFamily="2" charset="0"/>
                <a:ea typeface="Times New Roman" panose="02020603050405020304" pitchFamily="18" charset="0"/>
              </a:rPr>
              <a:t>gạo xay xát, thuỷ sản ướp đông, rau quả đóng hộp, thức ăn chăn nuôi</a:t>
            </a:r>
            <a:endParaRPr lang="en-US" sz="2400">
              <a:solidFill>
                <a:srgbClr val="0000FF"/>
              </a:solidFill>
              <a:latin typeface="#9Slide03 SFU Futura_03" panose="00000400000000000000" pitchFamily="2" charset="0"/>
            </a:endParaRPr>
          </a:p>
        </p:txBody>
      </p:sp>
      <p:sp>
        <p:nvSpPr>
          <p:cNvPr id="20" name="TextBox 19"/>
          <p:cNvSpPr txBox="1"/>
          <p:nvPr/>
        </p:nvSpPr>
        <p:spPr>
          <a:xfrm>
            <a:off x="8392990" y="2628871"/>
            <a:ext cx="3150201" cy="2131353"/>
          </a:xfrm>
          <a:prstGeom prst="rect">
            <a:avLst/>
          </a:prstGeom>
          <a:noFill/>
        </p:spPr>
        <p:txBody>
          <a:bodyPr wrap="square">
            <a:spAutoFit/>
          </a:bodyPr>
          <a:lstStyle/>
          <a:p>
            <a:pPr marR="220345" lvl="0" algn="just" fontAlgn="base">
              <a:lnSpc>
                <a:spcPct val="112000"/>
              </a:lnSpc>
              <a:spcAft>
                <a:spcPts val="35"/>
              </a:spcAft>
              <a:buClr>
                <a:srgbClr val="181717"/>
              </a:buClr>
              <a:buSzPts val="1250"/>
            </a:pPr>
            <a:r>
              <a:rPr lang="vi-VN"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a:t>
            </a:r>
            <a:r>
              <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Sản lượng điện tăng nhanh </a:t>
            </a:r>
            <a:endParaRPr lang="vi-VN"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endParaRPr>
          </a:p>
          <a:p>
            <a:pPr marR="220345" lvl="0" algn="just" fontAlgn="base">
              <a:lnSpc>
                <a:spcPct val="112000"/>
              </a:lnSpc>
              <a:spcAft>
                <a:spcPts val="35"/>
              </a:spcAft>
              <a:buClr>
                <a:srgbClr val="181717"/>
              </a:buClr>
              <a:buSzPts val="1250"/>
            </a:pPr>
            <a:r>
              <a:rPr lang="vi-VN" sz="2400" kern="100">
                <a:solidFill>
                  <a:srgbClr val="0000FF"/>
                </a:solidFill>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-N</a:t>
            </a:r>
            <a:r>
              <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hà máy nhiệt điện, nhà máy điện gió, điện mặt trời</a:t>
            </a:r>
            <a:endPar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endParaRPr>
          </a:p>
        </p:txBody>
      </p:sp>
      <p:pic>
        <p:nvPicPr>
          <p:cNvPr id="25" name="Picture 24" descr="book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386950" y="85291"/>
            <a:ext cx="1307804" cy="97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451" y="-146911"/>
            <a:ext cx="542300" cy="1107996"/>
          </a:xfrm>
          <a:prstGeom prst="rect">
            <a:avLst/>
          </a:prstGeom>
          <a:noFill/>
        </p:spPr>
        <p:txBody>
          <a:bodyPr wrap="square" rtlCol="0">
            <a:spAutoFit/>
          </a:bodyPr>
          <a:lstStyle/>
          <a:p>
            <a:pPr algn="ctr"/>
            <a:r>
              <a:rPr lang="vi-VN" sz="6600" b="1">
                <a:solidFill>
                  <a:schemeClr val="bg1"/>
                </a:solidFill>
                <a:latin typeface="#9Slide05 IcielSanelma" pitchFamily="2" charset="0"/>
              </a:rPr>
              <a:t>c</a:t>
            </a:r>
            <a:endParaRPr lang="en-US" sz="6600" b="1" dirty="0">
              <a:solidFill>
                <a:schemeClr val="bg1"/>
              </a:solidFill>
              <a:latin typeface="#9Slide05 IcielSanelma" pitchFamily="2" charset="0"/>
            </a:endParaRPr>
          </a:p>
        </p:txBody>
      </p:sp>
      <p:graphicFrame>
        <p:nvGraphicFramePr>
          <p:cNvPr id="6" name="Diagram 5"/>
          <p:cNvGraphicFramePr/>
          <p:nvPr/>
        </p:nvGraphicFramePr>
        <p:xfrm>
          <a:off x="-510362" y="57100"/>
          <a:ext cx="5603358" cy="373557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Diagram 6"/>
          <p:cNvGraphicFramePr/>
          <p:nvPr/>
        </p:nvGraphicFramePr>
        <p:xfrm>
          <a:off x="3531987" y="3990754"/>
          <a:ext cx="5473789" cy="27111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p:cNvSpPr txBox="1"/>
          <p:nvPr/>
        </p:nvSpPr>
        <p:spPr>
          <a:xfrm>
            <a:off x="1740196" y="57100"/>
            <a:ext cx="10451804" cy="1200329"/>
          </a:xfrm>
          <a:prstGeom prst="rect">
            <a:avLst/>
          </a:prstGeom>
          <a:noFill/>
        </p:spPr>
        <p:txBody>
          <a:bodyPr wrap="square" rtlCol="0">
            <a:spAutoFit/>
          </a:bodyPr>
          <a:lstStyle/>
          <a:p>
            <a:pPr marL="342900" indent="-342900" algn="just">
              <a:buFont typeface="Wingdings" panose="05000000000000000000" pitchFamily="2" charset="2"/>
              <a:buChar char="§"/>
            </a:pPr>
            <a:r>
              <a:rPr lang="en-US" sz="2400" kern="100">
                <a:solidFill>
                  <a:srgbClr val="0000FF"/>
                </a:solidFill>
                <a:effectLst/>
                <a:latin typeface="#9Slide03 SFU Futura_03" panose="00000400000000000000" pitchFamily="2" charset="0"/>
                <a:ea typeface="Times New Roman" panose="02020603050405020304" pitchFamily="18" charset="0"/>
              </a:rPr>
              <a:t> </a:t>
            </a:r>
            <a:r>
              <a:rPr lang="vi-VN" sz="2400" kern="100">
                <a:solidFill>
                  <a:srgbClr val="0000FF"/>
                </a:solidFill>
                <a:latin typeface="#9Slide03 SFU Futura_03" panose="00000400000000000000" pitchFamily="2" charset="0"/>
                <a:ea typeface="Times New Roman" panose="02020603050405020304" pitchFamily="18" charset="0"/>
              </a:rPr>
              <a:t>N</a:t>
            </a:r>
            <a:r>
              <a:rPr lang="en-US" sz="2400" kern="100">
                <a:solidFill>
                  <a:srgbClr val="0000FF"/>
                </a:solidFill>
                <a:effectLst/>
                <a:latin typeface="#9Slide03 SFU Futura_03" panose="00000400000000000000" pitchFamily="2" charset="0"/>
                <a:ea typeface="Times New Roman" panose="02020603050405020304" pitchFamily="18" charset="0"/>
              </a:rPr>
              <a:t>ội thương phát triển đa dạng</a:t>
            </a:r>
            <a:endParaRPr lang="vi-VN" sz="2400" kern="100">
              <a:solidFill>
                <a:srgbClr val="0000FF"/>
              </a:solidFill>
              <a:effectLst/>
              <a:latin typeface="#9Slide03 SFU Futura_03" panose="00000400000000000000" pitchFamily="2" charset="0"/>
              <a:ea typeface="Times New Roman" panose="02020603050405020304" pitchFamily="18" charset="0"/>
            </a:endParaRPr>
          </a:p>
          <a:p>
            <a:pPr marL="342900" indent="-342900" algn="just">
              <a:buFont typeface="Wingdings" panose="05000000000000000000" pitchFamily="2" charset="2"/>
              <a:buChar char="§"/>
            </a:pPr>
            <a:r>
              <a:rPr lang="en-US" sz="2400" kern="100">
                <a:solidFill>
                  <a:srgbClr val="0000FF"/>
                </a:solidFill>
                <a:effectLst/>
                <a:latin typeface="#9Slide03 SFU Futura_03" panose="00000400000000000000" pitchFamily="2" charset="0"/>
                <a:ea typeface="Times New Roman" panose="02020603050405020304" pitchFamily="18" charset="0"/>
              </a:rPr>
              <a:t> Hoạt động ngoại thương được đẩy mạnh, các mặt hàng xuất khẩu chủ lực, đứng đầu cả nước là gạo, thuỷ sản ướp đông và rau quả.</a:t>
            </a:r>
            <a:endParaRPr lang="en-US">
              <a:solidFill>
                <a:srgbClr val="0000FF"/>
              </a:solidFill>
            </a:endParaRPr>
          </a:p>
        </p:txBody>
      </p:sp>
      <p:sp>
        <p:nvSpPr>
          <p:cNvPr id="3" name="TextBox 2"/>
          <p:cNvSpPr txBox="1"/>
          <p:nvPr/>
        </p:nvSpPr>
        <p:spPr>
          <a:xfrm>
            <a:off x="3187995" y="1432376"/>
            <a:ext cx="8539717" cy="830997"/>
          </a:xfrm>
          <a:prstGeom prst="rect">
            <a:avLst/>
          </a:prstGeom>
          <a:noFill/>
        </p:spPr>
        <p:txBody>
          <a:bodyPr wrap="square" rtlCol="0">
            <a:spAutoFit/>
          </a:bodyPr>
          <a:lstStyle/>
          <a:p>
            <a:pPr marL="285750" indent="-285750" algn="just">
              <a:buFont typeface="Wingdings" panose="05000000000000000000" pitchFamily="2" charset="2"/>
              <a:buChar char="§"/>
            </a:pPr>
            <a:r>
              <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Tài chính ngân hàng phát triển rộng rãi. Cần Thơ là trung tâm tài chính ngân hàng lớn nhất vùng.</a:t>
            </a:r>
            <a:endParaRPr lang="en-US" sz="2400"/>
          </a:p>
        </p:txBody>
      </p:sp>
      <p:sp>
        <p:nvSpPr>
          <p:cNvPr id="5" name="TextBox 4"/>
          <p:cNvSpPr txBox="1"/>
          <p:nvPr/>
        </p:nvSpPr>
        <p:spPr>
          <a:xfrm>
            <a:off x="4444409" y="2684676"/>
            <a:ext cx="7453424" cy="1107996"/>
          </a:xfrm>
          <a:prstGeom prst="rect">
            <a:avLst/>
          </a:prstGeom>
          <a:noFill/>
        </p:spPr>
        <p:txBody>
          <a:bodyPr wrap="square" rtlCol="0">
            <a:spAutoFit/>
          </a:bodyPr>
          <a:lstStyle/>
          <a:p>
            <a:pPr marL="285750" indent="-285750" algn="just">
              <a:buFont typeface="Wingdings" panose="05000000000000000000" pitchFamily="2" charset="2"/>
              <a:buChar char="§"/>
            </a:pPr>
            <a:r>
              <a:rPr lang="vi-VN" sz="2400" kern="100">
                <a:solidFill>
                  <a:srgbClr val="0000FF"/>
                </a:solidFill>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GTVT </a:t>
            </a:r>
            <a:r>
              <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đường thuỷ phát triển rộng khắp, một số tuyến đường bộ cao tốc đang được đầu tư xây dựng…</a:t>
            </a:r>
            <a:endPar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endParaRPr>
          </a:p>
          <a:p>
            <a:pPr algn="just"/>
            <a:endParaRPr lang="en-US"/>
          </a:p>
        </p:txBody>
      </p:sp>
      <p:sp>
        <p:nvSpPr>
          <p:cNvPr id="10" name="TextBox 9"/>
          <p:cNvSpPr txBox="1"/>
          <p:nvPr/>
        </p:nvSpPr>
        <p:spPr>
          <a:xfrm>
            <a:off x="5756641" y="4001958"/>
            <a:ext cx="6434471" cy="1200329"/>
          </a:xfrm>
          <a:prstGeom prst="rect">
            <a:avLst/>
          </a:prstGeom>
          <a:noFill/>
        </p:spPr>
        <p:txBody>
          <a:bodyPr wrap="square" rtlCol="0">
            <a:spAutoFit/>
          </a:bodyPr>
          <a:lstStyle/>
          <a:p>
            <a:pPr marL="285750" indent="-285750" algn="just">
              <a:buFont typeface="Wingdings" panose="05000000000000000000" pitchFamily="2" charset="2"/>
              <a:buChar char="§"/>
            </a:pPr>
            <a:r>
              <a:rPr lang="en-US" sz="2400" kern="100">
                <a:solidFill>
                  <a:srgbClr val="0000FF"/>
                </a:solidFill>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Đ</a:t>
            </a:r>
            <a:r>
              <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ược chú trọng phát triển, hỗ trợ hiệu quả hoạt động GTVT, thương mại, nhất là xuất khẩu nông sản và thuỷ sản</a:t>
            </a:r>
            <a:endParaRPr lang="en-US" sz="2400">
              <a:latin typeface="#9Slide03 SFU Futura_03" panose="00000400000000000000" pitchFamily="2" charset="0"/>
            </a:endParaRPr>
          </a:p>
        </p:txBody>
      </p:sp>
      <p:sp>
        <p:nvSpPr>
          <p:cNvPr id="12" name="TextBox 11"/>
          <p:cNvSpPr txBox="1"/>
          <p:nvPr/>
        </p:nvSpPr>
        <p:spPr>
          <a:xfrm>
            <a:off x="168110" y="4194143"/>
            <a:ext cx="3647854" cy="830997"/>
          </a:xfrm>
          <a:prstGeom prst="rect">
            <a:avLst/>
          </a:prstGeom>
          <a:solidFill>
            <a:schemeClr val="accent4">
              <a:lumMod val="20000"/>
              <a:lumOff val="80000"/>
            </a:schemeClr>
          </a:solidFill>
          <a:ln w="15875">
            <a:solidFill>
              <a:srgbClr val="00B050"/>
            </a:solidFill>
            <a:prstDash val="sysDash"/>
          </a:ln>
        </p:spPr>
        <p:txBody>
          <a:bodyPr wrap="square" rtlCol="0">
            <a:spAutoFit/>
          </a:bodyPr>
          <a:lstStyle/>
          <a:p>
            <a:pPr marL="285750" indent="-285750" algn="just">
              <a:buFont typeface="Wingdings" panose="05000000000000000000" pitchFamily="2" charset="2"/>
              <a:buChar char="§"/>
            </a:pPr>
            <a:r>
              <a:rPr lang="en-US" sz="2400" kern="100">
                <a:solidFill>
                  <a:srgbClr val="0000FF"/>
                </a:solidFill>
                <a:uFill>
                  <a:solidFill>
                    <a:srgbClr val="000000"/>
                  </a:solidFill>
                </a:uFill>
                <a:latin typeface="#9Slide03 SFU Futura_03" panose="00000400000000000000" pitchFamily="2" charset="0"/>
                <a:cs typeface="Times New Roman" panose="02020603050405020304" pitchFamily="18" charset="0"/>
              </a:rPr>
              <a:t>Cần Thơ là trung tâm dịch vụ của vùng</a:t>
            </a:r>
            <a:endParaRPr lang="en-US" sz="2400">
              <a:latin typeface="#9Slide03 SFU Futura_03" panose="00000400000000000000" pitchFamily="2" charset="0"/>
            </a:endParaRPr>
          </a:p>
        </p:txBody>
      </p:sp>
      <p:sp>
        <p:nvSpPr>
          <p:cNvPr id="14" name="TextBox 13"/>
          <p:cNvSpPr txBox="1"/>
          <p:nvPr/>
        </p:nvSpPr>
        <p:spPr>
          <a:xfrm>
            <a:off x="7404688" y="5346306"/>
            <a:ext cx="4692061" cy="1569660"/>
          </a:xfrm>
          <a:prstGeom prst="rect">
            <a:avLst/>
          </a:prstGeom>
          <a:noFill/>
        </p:spPr>
        <p:txBody>
          <a:bodyPr wrap="square" rtlCol="0">
            <a:spAutoFit/>
          </a:bodyPr>
          <a:lstStyle/>
          <a:p>
            <a:pPr marL="285750" indent="-285750" algn="just">
              <a:buFont typeface="Wingdings" panose="05000000000000000000" pitchFamily="2" charset="2"/>
              <a:buChar char="§"/>
            </a:pPr>
            <a:r>
              <a:rPr lang="en-US" sz="2400">
                <a:solidFill>
                  <a:srgbClr val="0000FF"/>
                </a:solidFill>
                <a:latin typeface="#9Slide03 SFU Futura_03" panose="00000400000000000000" pitchFamily="2" charset="0"/>
                <a:ea typeface="Times New Roman" panose="02020603050405020304" pitchFamily="18" charset="0"/>
              </a:rPr>
              <a:t>L</a:t>
            </a:r>
            <a:r>
              <a:rPr lang="en-US" sz="2400">
                <a:solidFill>
                  <a:srgbClr val="0000FF"/>
                </a:solidFill>
                <a:effectLst/>
                <a:latin typeface="#9Slide03 SFU Futura_03" panose="00000400000000000000" pitchFamily="2" charset="0"/>
                <a:ea typeface="Times New Roman" panose="02020603050405020304" pitchFamily="18" charset="0"/>
              </a:rPr>
              <a:t>à ngành kinh tế có thế mạnh của vùng, nhất là các loại hình du lịch sông nước, miệt vườn, biển đảo…</a:t>
            </a:r>
            <a:endParaRPr lang="en-US" sz="2400">
              <a:solidFill>
                <a:srgbClr val="0000FF"/>
              </a:solidFill>
              <a:latin typeface="#9Slide03 SFU Futura_03" panose="00000400000000000000" pitchFamily="2" charset="0"/>
            </a:endParaRPr>
          </a:p>
        </p:txBody>
      </p:sp>
      <p:sp>
        <p:nvSpPr>
          <p:cNvPr id="19" name="TextBox 18"/>
          <p:cNvSpPr txBox="1"/>
          <p:nvPr/>
        </p:nvSpPr>
        <p:spPr>
          <a:xfrm>
            <a:off x="187397" y="5231240"/>
            <a:ext cx="3647854" cy="1569660"/>
          </a:xfrm>
          <a:prstGeom prst="rect">
            <a:avLst/>
          </a:prstGeom>
          <a:solidFill>
            <a:schemeClr val="accent2">
              <a:lumMod val="20000"/>
              <a:lumOff val="80000"/>
            </a:schemeClr>
          </a:solidFill>
          <a:ln w="15875">
            <a:solidFill>
              <a:srgbClr val="00B050"/>
            </a:solidFill>
            <a:prstDash val="sysDash"/>
          </a:ln>
        </p:spPr>
        <p:txBody>
          <a:bodyPr wrap="square" rtlCol="0">
            <a:spAutoFit/>
          </a:bodyPr>
          <a:lstStyle/>
          <a:p>
            <a:pPr marL="285750" indent="-285750" algn="just">
              <a:buFont typeface="Wingdings" panose="05000000000000000000" pitchFamily="2" charset="2"/>
              <a:buChar char="§"/>
            </a:pPr>
            <a:r>
              <a:rPr lang="en-US" sz="2400" kern="100">
                <a:solidFill>
                  <a:srgbClr val="0000FF"/>
                </a:solidFill>
                <a:uFill>
                  <a:solidFill>
                    <a:srgbClr val="000000"/>
                  </a:solidFill>
                </a:uFill>
                <a:latin typeface="#9Slide03 SFU Futura_03" panose="00000400000000000000" pitchFamily="2" charset="0"/>
                <a:cs typeface="Times New Roman" panose="02020603050405020304" pitchFamily="18" charset="0"/>
              </a:rPr>
              <a:t>Phú Quốc và Cần Thơ là 2 trung tâm du dịch có sức hút khác DL trong và ngoài nước</a:t>
            </a:r>
            <a:endParaRPr lang="en-US" sz="2400">
              <a:latin typeface="#9Slide03 SFU Futura_03" panose="00000400000000000000" pitchFamily="2" charset="0"/>
            </a:endParaRPr>
          </a:p>
        </p:txBody>
      </p:sp>
      <p:pic>
        <p:nvPicPr>
          <p:cNvPr id="22" name="Picture 21"/>
          <p:cNvPicPr>
            <a:picLocks noChangeAspect="1"/>
          </p:cNvPicPr>
          <p:nvPr/>
        </p:nvPicPr>
        <p:blipFill>
          <a:blip r:embed="rId11"/>
          <a:stretch>
            <a:fillRect/>
          </a:stretch>
        </p:blipFill>
        <p:spPr>
          <a:xfrm>
            <a:off x="0" y="-44978"/>
            <a:ext cx="12229230" cy="5247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P spid="10" grpId="0"/>
      <p:bldP spid="12" grpId="0" animBg="1"/>
      <p:bldP spid="14"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451" y="-146911"/>
            <a:ext cx="542300" cy="1107996"/>
          </a:xfrm>
          <a:prstGeom prst="rect">
            <a:avLst/>
          </a:prstGeom>
          <a:noFill/>
        </p:spPr>
        <p:txBody>
          <a:bodyPr wrap="square" rtlCol="0">
            <a:spAutoFit/>
          </a:bodyPr>
          <a:lstStyle/>
          <a:p>
            <a:pPr algn="ctr"/>
            <a:r>
              <a:rPr lang="vi-VN" sz="6600" b="1">
                <a:solidFill>
                  <a:schemeClr val="bg1"/>
                </a:solidFill>
                <a:latin typeface="#9Slide05 IcielSanelma" pitchFamily="2" charset="0"/>
              </a:rPr>
              <a:t>c</a:t>
            </a:r>
            <a:endParaRPr lang="en-US" sz="6600" b="1" dirty="0">
              <a:solidFill>
                <a:schemeClr val="bg1"/>
              </a:solidFill>
              <a:latin typeface="#9Slide05 IcielSanelma" pitchFamily="2" charset="0"/>
            </a:endParaRPr>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59070"/>
          <a:stretch>
            <a:fillRect/>
          </a:stretch>
        </p:blipFill>
        <p:spPr bwMode="auto">
          <a:xfrm>
            <a:off x="1072321" y="187280"/>
            <a:ext cx="9762256" cy="6472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451" y="-146911"/>
            <a:ext cx="542300" cy="1107996"/>
          </a:xfrm>
          <a:prstGeom prst="rect">
            <a:avLst/>
          </a:prstGeom>
          <a:noFill/>
        </p:spPr>
        <p:txBody>
          <a:bodyPr wrap="square" rtlCol="0">
            <a:spAutoFit/>
          </a:bodyPr>
          <a:lstStyle/>
          <a:p>
            <a:pPr algn="ctr"/>
            <a:r>
              <a:rPr lang="vi-VN" sz="6600" b="1">
                <a:solidFill>
                  <a:schemeClr val="bg1"/>
                </a:solidFill>
                <a:latin typeface="#9Slide05 IcielSanelma" pitchFamily="2" charset="0"/>
              </a:rPr>
              <a:t>c</a:t>
            </a:r>
            <a:endParaRPr lang="en-US" sz="6600" b="1" dirty="0">
              <a:solidFill>
                <a:schemeClr val="bg1"/>
              </a:solidFill>
              <a:latin typeface="#9Slide05 IcielSanelma" pitchFamily="2" charset="0"/>
            </a:endParaRPr>
          </a:p>
        </p:txBody>
      </p:sp>
      <p:graphicFrame>
        <p:nvGraphicFramePr>
          <p:cNvPr id="6" name="Diagram 5"/>
          <p:cNvGraphicFramePr/>
          <p:nvPr/>
        </p:nvGraphicFramePr>
        <p:xfrm>
          <a:off x="-510362" y="57100"/>
          <a:ext cx="5603358" cy="373557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Diagram 6"/>
          <p:cNvGraphicFramePr/>
          <p:nvPr/>
        </p:nvGraphicFramePr>
        <p:xfrm>
          <a:off x="3531987" y="3990754"/>
          <a:ext cx="5473789" cy="27111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p:cNvSpPr txBox="1"/>
          <p:nvPr/>
        </p:nvSpPr>
        <p:spPr>
          <a:xfrm>
            <a:off x="1740196" y="57100"/>
            <a:ext cx="10451804" cy="1200329"/>
          </a:xfrm>
          <a:prstGeom prst="rect">
            <a:avLst/>
          </a:prstGeom>
          <a:noFill/>
        </p:spPr>
        <p:txBody>
          <a:bodyPr wrap="square" rtlCol="0">
            <a:spAutoFit/>
          </a:bodyPr>
          <a:lstStyle/>
          <a:p>
            <a:pPr marL="342900" indent="-342900" algn="just">
              <a:buFont typeface="Wingdings" panose="05000000000000000000" pitchFamily="2" charset="2"/>
              <a:buChar char="§"/>
            </a:pPr>
            <a:r>
              <a:rPr lang="en-US" sz="2400" kern="100">
                <a:solidFill>
                  <a:srgbClr val="0000FF"/>
                </a:solidFill>
                <a:effectLst/>
                <a:latin typeface="#9Slide03 SFU Futura_03" panose="00000400000000000000" pitchFamily="2" charset="0"/>
                <a:ea typeface="Times New Roman" panose="02020603050405020304" pitchFamily="18" charset="0"/>
              </a:rPr>
              <a:t> </a:t>
            </a:r>
            <a:r>
              <a:rPr lang="vi-VN" sz="2400" kern="100">
                <a:solidFill>
                  <a:srgbClr val="0000FF"/>
                </a:solidFill>
                <a:latin typeface="#9Slide03 SFU Futura_03" panose="00000400000000000000" pitchFamily="2" charset="0"/>
                <a:ea typeface="Times New Roman" panose="02020603050405020304" pitchFamily="18" charset="0"/>
              </a:rPr>
              <a:t>N</a:t>
            </a:r>
            <a:r>
              <a:rPr lang="en-US" sz="2400" kern="100">
                <a:solidFill>
                  <a:srgbClr val="0000FF"/>
                </a:solidFill>
                <a:effectLst/>
                <a:latin typeface="#9Slide03 SFU Futura_03" panose="00000400000000000000" pitchFamily="2" charset="0"/>
                <a:ea typeface="Times New Roman" panose="02020603050405020304" pitchFamily="18" charset="0"/>
              </a:rPr>
              <a:t>ội thương phát triển đa dạng</a:t>
            </a:r>
            <a:endParaRPr lang="vi-VN" sz="2400" kern="100">
              <a:solidFill>
                <a:srgbClr val="0000FF"/>
              </a:solidFill>
              <a:effectLst/>
              <a:latin typeface="#9Slide03 SFU Futura_03" panose="00000400000000000000" pitchFamily="2" charset="0"/>
              <a:ea typeface="Times New Roman" panose="02020603050405020304" pitchFamily="18" charset="0"/>
            </a:endParaRPr>
          </a:p>
          <a:p>
            <a:pPr marL="342900" indent="-342900" algn="just">
              <a:buFont typeface="Wingdings" panose="05000000000000000000" pitchFamily="2" charset="2"/>
              <a:buChar char="§"/>
            </a:pPr>
            <a:r>
              <a:rPr lang="en-US" sz="2400" kern="100">
                <a:solidFill>
                  <a:srgbClr val="0000FF"/>
                </a:solidFill>
                <a:effectLst/>
                <a:latin typeface="#9Slide03 SFU Futura_03" panose="00000400000000000000" pitchFamily="2" charset="0"/>
                <a:ea typeface="Times New Roman" panose="02020603050405020304" pitchFamily="18" charset="0"/>
              </a:rPr>
              <a:t> Hoạt động ngoại thương được đẩy mạnh, các mặt hàng xuất khẩu chủ lực, đứng đầu cả nước là gạo, thuỷ sản ướp đông và rau quả.</a:t>
            </a:r>
            <a:endParaRPr lang="en-US">
              <a:solidFill>
                <a:srgbClr val="0000FF"/>
              </a:solidFill>
            </a:endParaRPr>
          </a:p>
        </p:txBody>
      </p:sp>
      <p:sp>
        <p:nvSpPr>
          <p:cNvPr id="3" name="TextBox 2"/>
          <p:cNvSpPr txBox="1"/>
          <p:nvPr/>
        </p:nvSpPr>
        <p:spPr>
          <a:xfrm>
            <a:off x="3187995" y="1432376"/>
            <a:ext cx="8539717" cy="830997"/>
          </a:xfrm>
          <a:prstGeom prst="rect">
            <a:avLst/>
          </a:prstGeom>
          <a:noFill/>
        </p:spPr>
        <p:txBody>
          <a:bodyPr wrap="square" rtlCol="0">
            <a:spAutoFit/>
          </a:bodyPr>
          <a:lstStyle/>
          <a:p>
            <a:pPr marL="285750" indent="-285750" algn="just">
              <a:buFont typeface="Wingdings" panose="05000000000000000000" pitchFamily="2" charset="2"/>
              <a:buChar char="§"/>
            </a:pPr>
            <a:r>
              <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Tài chính ngân hàng phát triển rộng rãi. Cần Thơ là trung tâm tài chính ngân hàng lớn nhất vùng.</a:t>
            </a:r>
            <a:endParaRPr lang="en-US" sz="2400">
              <a:latin typeface="#9Slide03 SFU Futura_03" panose="00000400000000000000" pitchFamily="2" charset="0"/>
            </a:endParaRPr>
          </a:p>
        </p:txBody>
      </p:sp>
      <p:sp>
        <p:nvSpPr>
          <p:cNvPr id="5" name="TextBox 4"/>
          <p:cNvSpPr txBox="1"/>
          <p:nvPr/>
        </p:nvSpPr>
        <p:spPr>
          <a:xfrm>
            <a:off x="4444409" y="2684676"/>
            <a:ext cx="7453424" cy="1107996"/>
          </a:xfrm>
          <a:prstGeom prst="rect">
            <a:avLst/>
          </a:prstGeom>
          <a:noFill/>
        </p:spPr>
        <p:txBody>
          <a:bodyPr wrap="square" rtlCol="0">
            <a:spAutoFit/>
          </a:bodyPr>
          <a:lstStyle/>
          <a:p>
            <a:pPr marL="285750" indent="-285750" algn="just">
              <a:buFont typeface="Wingdings" panose="05000000000000000000" pitchFamily="2" charset="2"/>
              <a:buChar char="§"/>
            </a:pPr>
            <a:r>
              <a:rPr lang="vi-VN" sz="2400" kern="100">
                <a:solidFill>
                  <a:srgbClr val="0000FF"/>
                </a:solidFill>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GTVT </a:t>
            </a:r>
            <a:r>
              <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đường thuỷ phát triển rộng khắp, một số tuyến đường bộ cao tốc đang được đầu tư xây dựng…</a:t>
            </a:r>
            <a:endPar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endParaRPr>
          </a:p>
          <a:p>
            <a:pPr algn="just"/>
            <a:endParaRPr lang="en-US"/>
          </a:p>
        </p:txBody>
      </p:sp>
      <p:sp>
        <p:nvSpPr>
          <p:cNvPr id="10" name="TextBox 9"/>
          <p:cNvSpPr txBox="1"/>
          <p:nvPr/>
        </p:nvSpPr>
        <p:spPr>
          <a:xfrm>
            <a:off x="5756641" y="4001958"/>
            <a:ext cx="6434471" cy="1200329"/>
          </a:xfrm>
          <a:prstGeom prst="rect">
            <a:avLst/>
          </a:prstGeom>
          <a:noFill/>
        </p:spPr>
        <p:txBody>
          <a:bodyPr wrap="square" rtlCol="0">
            <a:spAutoFit/>
          </a:bodyPr>
          <a:lstStyle/>
          <a:p>
            <a:pPr marL="285750" indent="-285750" algn="just">
              <a:buFont typeface="Wingdings" panose="05000000000000000000" pitchFamily="2" charset="2"/>
              <a:buChar char="§"/>
            </a:pPr>
            <a:r>
              <a:rPr lang="en-US" sz="2400" kern="100">
                <a:solidFill>
                  <a:srgbClr val="0000FF"/>
                </a:solidFill>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Đ</a:t>
            </a:r>
            <a:r>
              <a:rPr lang="en-US" sz="2400" u="none" strike="noStrike" kern="100">
                <a:solidFill>
                  <a:srgbClr val="0000FF"/>
                </a:solidFill>
                <a:effectLst/>
                <a:uFill>
                  <a:solidFill>
                    <a:srgbClr val="000000"/>
                  </a:solidFill>
                </a:uFill>
                <a:latin typeface="#9Slide03 SFU Futura_03" panose="00000400000000000000" pitchFamily="2" charset="0"/>
                <a:ea typeface="Times New Roman" panose="02020603050405020304" pitchFamily="18" charset="0"/>
                <a:cs typeface="Times New Roman" panose="02020603050405020304" pitchFamily="18" charset="0"/>
              </a:rPr>
              <a:t>ược chú trọng phát triển, hỗ trợ hiệu quả hoạt động GTVT, thương mại, nhất là xuất khẩu nông sản và thuỷ sản</a:t>
            </a:r>
            <a:endParaRPr lang="en-US" sz="2400">
              <a:latin typeface="#9Slide03 SFU Futura_03" panose="00000400000000000000" pitchFamily="2" charset="0"/>
            </a:endParaRPr>
          </a:p>
        </p:txBody>
      </p:sp>
      <p:sp>
        <p:nvSpPr>
          <p:cNvPr id="12" name="TextBox 11"/>
          <p:cNvSpPr txBox="1"/>
          <p:nvPr/>
        </p:nvSpPr>
        <p:spPr>
          <a:xfrm>
            <a:off x="168110" y="4194143"/>
            <a:ext cx="3647854" cy="830997"/>
          </a:xfrm>
          <a:prstGeom prst="rect">
            <a:avLst/>
          </a:prstGeom>
          <a:solidFill>
            <a:schemeClr val="accent4">
              <a:lumMod val="20000"/>
              <a:lumOff val="80000"/>
            </a:schemeClr>
          </a:solidFill>
          <a:ln w="15875">
            <a:solidFill>
              <a:srgbClr val="00B050"/>
            </a:solidFill>
            <a:prstDash val="sysDash"/>
          </a:ln>
        </p:spPr>
        <p:txBody>
          <a:bodyPr wrap="square" rtlCol="0">
            <a:spAutoFit/>
          </a:bodyPr>
          <a:lstStyle/>
          <a:p>
            <a:pPr marL="285750" indent="-285750" algn="just">
              <a:buFont typeface="Wingdings" panose="05000000000000000000" pitchFamily="2" charset="2"/>
              <a:buChar char="§"/>
            </a:pPr>
            <a:r>
              <a:rPr lang="en-US" sz="2400" kern="100">
                <a:solidFill>
                  <a:srgbClr val="0000FF"/>
                </a:solidFill>
                <a:uFill>
                  <a:solidFill>
                    <a:srgbClr val="000000"/>
                  </a:solidFill>
                </a:uFill>
                <a:latin typeface="#9Slide03 SFU Futura_03" panose="00000400000000000000" pitchFamily="2" charset="0"/>
                <a:cs typeface="Times New Roman" panose="02020603050405020304" pitchFamily="18" charset="0"/>
              </a:rPr>
              <a:t>Cần Thơ là trung tâm dịch vụ của vùng</a:t>
            </a:r>
            <a:endParaRPr lang="en-US" sz="2400">
              <a:latin typeface="#9Slide03 SFU Futura_03" panose="00000400000000000000" pitchFamily="2" charset="0"/>
            </a:endParaRPr>
          </a:p>
        </p:txBody>
      </p:sp>
      <p:sp>
        <p:nvSpPr>
          <p:cNvPr id="14" name="TextBox 13"/>
          <p:cNvSpPr txBox="1"/>
          <p:nvPr/>
        </p:nvSpPr>
        <p:spPr>
          <a:xfrm>
            <a:off x="7404688" y="5346306"/>
            <a:ext cx="4692061" cy="1569660"/>
          </a:xfrm>
          <a:prstGeom prst="rect">
            <a:avLst/>
          </a:prstGeom>
          <a:noFill/>
        </p:spPr>
        <p:txBody>
          <a:bodyPr wrap="square" rtlCol="0">
            <a:spAutoFit/>
          </a:bodyPr>
          <a:lstStyle/>
          <a:p>
            <a:pPr marL="285750" indent="-285750" algn="just">
              <a:buFont typeface="Wingdings" panose="05000000000000000000" pitchFamily="2" charset="2"/>
              <a:buChar char="§"/>
            </a:pPr>
            <a:r>
              <a:rPr lang="en-US" sz="2400">
                <a:solidFill>
                  <a:srgbClr val="0000FF"/>
                </a:solidFill>
                <a:latin typeface="#9Slide03 SFU Futura_03" panose="00000400000000000000" pitchFamily="2" charset="0"/>
                <a:ea typeface="Times New Roman" panose="02020603050405020304" pitchFamily="18" charset="0"/>
              </a:rPr>
              <a:t>L</a:t>
            </a:r>
            <a:r>
              <a:rPr lang="en-US" sz="2400">
                <a:solidFill>
                  <a:srgbClr val="0000FF"/>
                </a:solidFill>
                <a:effectLst/>
                <a:latin typeface="#9Slide03 SFU Futura_03" panose="00000400000000000000" pitchFamily="2" charset="0"/>
                <a:ea typeface="Times New Roman" panose="02020603050405020304" pitchFamily="18" charset="0"/>
              </a:rPr>
              <a:t>à ngành kinh tế có thế mạnh của vùng, nhất là các loại hình du lịch sông nước, miệt vườn, biển đảo…</a:t>
            </a:r>
            <a:endParaRPr lang="en-US" sz="2400">
              <a:solidFill>
                <a:srgbClr val="0000FF"/>
              </a:solidFill>
              <a:latin typeface="#9Slide03 SFU Futura_03" panose="00000400000000000000" pitchFamily="2" charset="0"/>
            </a:endParaRPr>
          </a:p>
        </p:txBody>
      </p:sp>
      <p:sp>
        <p:nvSpPr>
          <p:cNvPr id="19" name="TextBox 18"/>
          <p:cNvSpPr txBox="1"/>
          <p:nvPr/>
        </p:nvSpPr>
        <p:spPr>
          <a:xfrm>
            <a:off x="187397" y="5231240"/>
            <a:ext cx="3647854" cy="1569660"/>
          </a:xfrm>
          <a:prstGeom prst="rect">
            <a:avLst/>
          </a:prstGeom>
          <a:solidFill>
            <a:schemeClr val="accent2">
              <a:lumMod val="20000"/>
              <a:lumOff val="80000"/>
            </a:schemeClr>
          </a:solidFill>
          <a:ln w="15875">
            <a:solidFill>
              <a:srgbClr val="00B050"/>
            </a:solidFill>
            <a:prstDash val="sysDash"/>
          </a:ln>
        </p:spPr>
        <p:txBody>
          <a:bodyPr wrap="square" rtlCol="0">
            <a:spAutoFit/>
          </a:bodyPr>
          <a:lstStyle/>
          <a:p>
            <a:pPr marL="285750" indent="-285750" algn="just">
              <a:buFont typeface="Wingdings" panose="05000000000000000000" pitchFamily="2" charset="2"/>
              <a:buChar char="§"/>
            </a:pPr>
            <a:r>
              <a:rPr lang="en-US" sz="2400" kern="100">
                <a:solidFill>
                  <a:srgbClr val="0000FF"/>
                </a:solidFill>
                <a:uFill>
                  <a:solidFill>
                    <a:srgbClr val="000000"/>
                  </a:solidFill>
                </a:uFill>
                <a:latin typeface="#9Slide03 SFU Futura_03" panose="00000400000000000000" pitchFamily="2" charset="0"/>
                <a:cs typeface="Times New Roman" panose="02020603050405020304" pitchFamily="18" charset="0"/>
              </a:rPr>
              <a:t>Phú Quốc và Cần Thơ là 2 trung tâm du dịch có sức hút khác DL trong và ngoài nước</a:t>
            </a:r>
            <a:endParaRPr lang="en-US" sz="2400">
              <a:latin typeface="#9Slide03 SFU Futura_03" panose="00000400000000000000" pitchFamily="2" charset="0"/>
            </a:endParaRPr>
          </a:p>
        </p:txBody>
      </p:sp>
      <p:pic>
        <p:nvPicPr>
          <p:cNvPr id="2" name="Picture 1" descr="book9"/>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68110" y="2578351"/>
            <a:ext cx="148842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p:cNvSpPr>
            <a:spLocks noGrp="1" noRot="1" noChangeAspect="1" noMove="1" noResize="1" noEditPoints="1" noAdjustHandles="1" noChangeArrowheads="1" noChangeShapeType="1" noTextEdit="1"/>
          </p:cNvSpPr>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052" name="Picture 4" descr="Đồng bằng sông Cửu Long có 10 điểm du lịch tiêu biểu được công nhận"/>
          <p:cNvPicPr>
            <a:picLocks noChangeAspect="1" noChangeArrowheads="1"/>
          </p:cNvPicPr>
          <p:nvPr/>
        </p:nvPicPr>
        <p:blipFill>
          <a:blip r:embed="rId1">
            <a:extLst>
              <a:ext uri="{28A0092B-C50C-407E-A947-70E740481C1C}">
                <a14:useLocalDpi xmlns:a14="http://schemas.microsoft.com/office/drawing/2010/main" val="0"/>
              </a:ext>
            </a:extLst>
          </a:blip>
          <a:srcRect r="3"/>
          <a:stretch>
            <a:fillRect/>
          </a:stretch>
        </p:blipFill>
        <p:spPr bwMode="auto">
          <a:xfrm>
            <a:off x="-1219" y="-8"/>
            <a:ext cx="121916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61" name="Freeform: Shape 2060"/>
          <p:cNvSpPr>
            <a:spLocks noGrp="1" noRot="1" noChangeAspect="1" noMove="1" noResize="1" noEditPoints="1" noAdjustHandles="1" noChangeArrowheads="1" noChangeShapeType="1" noTextEdit="1"/>
          </p:cNvSpPr>
          <p:nvPr/>
        </p:nvSpPr>
        <p:spPr>
          <a:xfrm flipH="1">
            <a:off x="1084996" y="1290918"/>
            <a:ext cx="4656579" cy="420873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3" name="Freeform: Shape 2062"/>
          <p:cNvSpPr>
            <a:spLocks noGrp="1" noRot="1" noChangeAspect="1" noMove="1" noResize="1" noEditPoints="1" noAdjustHandles="1" noChangeArrowheads="1" noChangeShapeType="1" noTextEdit="1"/>
          </p:cNvSpPr>
          <p:nvPr/>
        </p:nvSpPr>
        <p:spPr>
          <a:xfrm flipH="1">
            <a:off x="1207827" y="1378821"/>
            <a:ext cx="4333482" cy="401886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065" name="Freeform: Shape 2064"/>
          <p:cNvSpPr>
            <a:spLocks noGrp="1" noRot="1" noChangeAspect="1" noMove="1" noResize="1" noEditPoints="1" noAdjustHandles="1" noChangeArrowheads="1" noChangeShapeType="1" noTextEdit="1"/>
          </p:cNvSpPr>
          <p:nvPr/>
        </p:nvSpPr>
        <p:spPr>
          <a:xfrm flipV="1">
            <a:off x="7720717" y="756951"/>
            <a:ext cx="2843929" cy="25563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7" name="Freeform: Shape 2066"/>
          <p:cNvSpPr>
            <a:spLocks noGrp="1" noRot="1" noChangeAspect="1" noMove="1" noResize="1" noEditPoints="1" noAdjustHandles="1" noChangeArrowheads="1" noChangeShapeType="1" noTextEdit="1"/>
          </p:cNvSpPr>
          <p:nvPr/>
        </p:nvSpPr>
        <p:spPr>
          <a:xfrm flipV="1">
            <a:off x="7582263" y="628018"/>
            <a:ext cx="3172430" cy="28871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9" name="Freeform: Shape 2068"/>
          <p:cNvSpPr>
            <a:spLocks noGrp="1" noRot="1" noChangeAspect="1" noMove="1" noResize="1" noEditPoints="1" noAdjustHandles="1" noChangeArrowheads="1" noChangeShapeType="1" noTextEdit="1"/>
          </p:cNvSpPr>
          <p:nvPr/>
        </p:nvSpPr>
        <p:spPr>
          <a:xfrm flipH="1">
            <a:off x="6163982" y="3576909"/>
            <a:ext cx="2685901" cy="245888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71" name="Freeform: Shape 2070"/>
          <p:cNvSpPr>
            <a:spLocks noGrp="1" noRot="1" noChangeAspect="1" noMove="1" noResize="1" noEditPoints="1" noAdjustHandles="1" noChangeArrowheads="1" noChangeShapeType="1" noTextEdit="1"/>
          </p:cNvSpPr>
          <p:nvPr/>
        </p:nvSpPr>
        <p:spPr>
          <a:xfrm flipH="1">
            <a:off x="5981178" y="3487951"/>
            <a:ext cx="3051507" cy="274203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73" name="Freeform: Shape 2072"/>
          <p:cNvSpPr>
            <a:spLocks noGrp="1" noRot="1" noChangeAspect="1" noMove="1" noResize="1" noEditPoints="1" noAdjustHandles="1" noChangeArrowheads="1" noChangeShapeType="1" noTextEdit="1"/>
          </p:cNvSpPr>
          <p:nvPr/>
        </p:nvSpPr>
        <p:spPr>
          <a:xfrm rot="21300000" flipH="1">
            <a:off x="987224" y="1122042"/>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p:cNvSpPr txBox="1"/>
          <p:nvPr/>
        </p:nvSpPr>
        <p:spPr>
          <a:xfrm>
            <a:off x="873759" y="1852882"/>
            <a:ext cx="5135061" cy="201411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kern="1200" spc="543">
                <a:solidFill>
                  <a:srgbClr val="0000FF"/>
                </a:solidFill>
                <a:latin typeface="#9Slide03 IcielPanton Black" panose="00000A00000000000000" pitchFamily="2" charset="0"/>
                <a:ea typeface="+mj-ea"/>
                <a:cs typeface="+mj-cs"/>
              </a:rPr>
              <a:t>LUYỆN TẬP</a:t>
            </a:r>
            <a:endParaRPr lang="en-US" sz="4800" b="1" kern="1200">
              <a:solidFill>
                <a:srgbClr val="0000FF"/>
              </a:solidFill>
              <a:latin typeface="#9Slide03 IcielPanton Black" panose="00000A00000000000000" pitchFamily="2" charset="0"/>
              <a:ea typeface="+mj-ea"/>
              <a:cs typeface="+mj-cs"/>
            </a:endParaRPr>
          </a:p>
        </p:txBody>
      </p:sp>
      <p:pic>
        <p:nvPicPr>
          <p:cNvPr id="2054" name="Picture 6" descr="Bảo tồn và phát triển bền vững các hệ sinh thái vùng Đồng bằng sông Cửu Long"/>
          <p:cNvPicPr>
            <a:picLocks noChangeAspect="1" noChangeArrowheads="1"/>
          </p:cNvPicPr>
          <p:nvPr/>
        </p:nvPicPr>
        <p:blipFill>
          <a:blip r:embed="rId2">
            <a:extLst>
              <a:ext uri="{28A0092B-C50C-407E-A947-70E740481C1C}">
                <a14:useLocalDpi xmlns:a14="http://schemas.microsoft.com/office/drawing/2010/main" val="0"/>
              </a:ext>
            </a:extLst>
          </a:blip>
          <a:srcRect l="8173" r="25737" b="4"/>
          <a:stretch>
            <a:fillRect/>
          </a:stretch>
        </p:blipFill>
        <p:spPr bwMode="auto">
          <a:xfrm>
            <a:off x="7854697" y="822204"/>
            <a:ext cx="2606312" cy="2405492"/>
          </a:xfrm>
          <a:custGeom>
            <a:avLst/>
            <a:gdLst/>
            <a:ahLst/>
            <a:cxnLst/>
            <a:rect l="l" t="t" r="r" b="b"/>
            <a:pathLst>
              <a:path w="2442835" h="2236365">
                <a:moveTo>
                  <a:pt x="1178694" y="0"/>
                </a:moveTo>
                <a:cubicBezTo>
                  <a:pt x="1426542" y="0"/>
                  <a:pt x="1608393" y="124353"/>
                  <a:pt x="1857551" y="314024"/>
                </a:cubicBezTo>
                <a:cubicBezTo>
                  <a:pt x="1885386" y="335216"/>
                  <a:pt x="1913222" y="356156"/>
                  <a:pt x="1940168" y="376379"/>
                </a:cubicBezTo>
                <a:cubicBezTo>
                  <a:pt x="2086213" y="486125"/>
                  <a:pt x="2224133" y="589796"/>
                  <a:pt x="2315923" y="702353"/>
                </a:cubicBezTo>
                <a:cubicBezTo>
                  <a:pt x="2403676" y="809955"/>
                  <a:pt x="2442835" y="917915"/>
                  <a:pt x="2442835" y="1052431"/>
                </a:cubicBezTo>
                <a:cubicBezTo>
                  <a:pt x="2442835" y="1389589"/>
                  <a:pt x="2341663" y="1692735"/>
                  <a:pt x="2157925" y="1906050"/>
                </a:cubicBezTo>
                <a:cubicBezTo>
                  <a:pt x="2068023" y="2010385"/>
                  <a:pt x="1960192" y="2091482"/>
                  <a:pt x="1837422" y="2147045"/>
                </a:cubicBezTo>
                <a:cubicBezTo>
                  <a:pt x="1706420" y="2206285"/>
                  <a:pt x="1558592" y="2236365"/>
                  <a:pt x="1397973" y="2236365"/>
                </a:cubicBezTo>
                <a:cubicBezTo>
                  <a:pt x="1227656" y="2236365"/>
                  <a:pt x="1055033" y="2204038"/>
                  <a:pt x="885082" y="2140253"/>
                </a:cubicBezTo>
                <a:cubicBezTo>
                  <a:pt x="719588" y="2078255"/>
                  <a:pt x="562062" y="1986944"/>
                  <a:pt x="429436" y="1876226"/>
                </a:cubicBezTo>
                <a:cubicBezTo>
                  <a:pt x="294504" y="1763618"/>
                  <a:pt x="188455" y="1635487"/>
                  <a:pt x="114279" y="1495506"/>
                </a:cubicBezTo>
                <a:cubicBezTo>
                  <a:pt x="38477" y="1352411"/>
                  <a:pt x="0" y="1203340"/>
                  <a:pt x="0" y="1052431"/>
                </a:cubicBezTo>
                <a:cubicBezTo>
                  <a:pt x="0" y="900449"/>
                  <a:pt x="61386" y="811692"/>
                  <a:pt x="189137" y="641019"/>
                </a:cubicBezTo>
                <a:cubicBezTo>
                  <a:pt x="219961" y="599856"/>
                  <a:pt x="251833" y="557266"/>
                  <a:pt x="284438" y="510435"/>
                </a:cubicBezTo>
                <a:cubicBezTo>
                  <a:pt x="533598" y="152646"/>
                  <a:pt x="801051" y="0"/>
                  <a:pt x="1178694"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Kết nối mạng giao thông các tỉnh Đồng bằng sông Cửu Long"/>
          <p:cNvPicPr>
            <a:picLocks noChangeAspect="1" noChangeArrowheads="1"/>
          </p:cNvPicPr>
          <p:nvPr/>
        </p:nvPicPr>
        <p:blipFill>
          <a:blip r:embed="rId3">
            <a:extLst>
              <a:ext uri="{28A0092B-C50C-407E-A947-70E740481C1C}">
                <a14:useLocalDpi xmlns:a14="http://schemas.microsoft.com/office/drawing/2010/main" val="0"/>
              </a:ext>
            </a:extLst>
          </a:blip>
          <a:srcRect l="6096" r="6" b="6"/>
          <a:stretch>
            <a:fillRect/>
          </a:stretch>
        </p:blipFill>
        <p:spPr bwMode="auto">
          <a:xfrm>
            <a:off x="6243077" y="3675142"/>
            <a:ext cx="2438717" cy="2265923"/>
          </a:xfrm>
          <a:custGeom>
            <a:avLst/>
            <a:gdLst/>
            <a:ahLst/>
            <a:cxnLst/>
            <a:rect l="l" t="t" r="r" b="b"/>
            <a:pathLst>
              <a:path w="2442835" h="2236365">
                <a:moveTo>
                  <a:pt x="1044862" y="0"/>
                </a:moveTo>
                <a:cubicBezTo>
                  <a:pt x="1215179" y="0"/>
                  <a:pt x="1387802" y="32328"/>
                  <a:pt x="1557753" y="96112"/>
                </a:cubicBezTo>
                <a:cubicBezTo>
                  <a:pt x="1723247" y="158111"/>
                  <a:pt x="1880773" y="249422"/>
                  <a:pt x="2013399" y="360139"/>
                </a:cubicBezTo>
                <a:cubicBezTo>
                  <a:pt x="2148332" y="472747"/>
                  <a:pt x="2254380" y="600878"/>
                  <a:pt x="2328556" y="740859"/>
                </a:cubicBezTo>
                <a:cubicBezTo>
                  <a:pt x="2404358" y="883954"/>
                  <a:pt x="2442835" y="1033026"/>
                  <a:pt x="2442835" y="1183934"/>
                </a:cubicBezTo>
                <a:cubicBezTo>
                  <a:pt x="2442835" y="1335916"/>
                  <a:pt x="2381449" y="1424674"/>
                  <a:pt x="2253698" y="1595346"/>
                </a:cubicBezTo>
                <a:cubicBezTo>
                  <a:pt x="2222875" y="1636509"/>
                  <a:pt x="2191002" y="1679100"/>
                  <a:pt x="2158397" y="1725930"/>
                </a:cubicBezTo>
                <a:cubicBezTo>
                  <a:pt x="1909237" y="2083719"/>
                  <a:pt x="1641784" y="2236365"/>
                  <a:pt x="1264141" y="2236365"/>
                </a:cubicBezTo>
                <a:cubicBezTo>
                  <a:pt x="1016293" y="2236365"/>
                  <a:pt x="834443" y="2112012"/>
                  <a:pt x="585284" y="1922342"/>
                </a:cubicBezTo>
                <a:cubicBezTo>
                  <a:pt x="557449" y="1901149"/>
                  <a:pt x="529613" y="1880210"/>
                  <a:pt x="502667" y="1859987"/>
                </a:cubicBezTo>
                <a:cubicBezTo>
                  <a:pt x="356623" y="1750240"/>
                  <a:pt x="218702" y="1646569"/>
                  <a:pt x="126912" y="1534012"/>
                </a:cubicBezTo>
                <a:cubicBezTo>
                  <a:pt x="39159" y="1426410"/>
                  <a:pt x="0" y="1318451"/>
                  <a:pt x="0" y="1183934"/>
                </a:cubicBezTo>
                <a:cubicBezTo>
                  <a:pt x="0" y="846776"/>
                  <a:pt x="101173" y="543630"/>
                  <a:pt x="284911" y="330315"/>
                </a:cubicBezTo>
                <a:cubicBezTo>
                  <a:pt x="374812" y="225981"/>
                  <a:pt x="482643" y="144883"/>
                  <a:pt x="605414" y="89320"/>
                </a:cubicBezTo>
                <a:cubicBezTo>
                  <a:pt x="736415" y="30080"/>
                  <a:pt x="884243" y="0"/>
                  <a:pt x="1044862" y="0"/>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235" y="266666"/>
            <a:ext cx="11390128" cy="1569660"/>
          </a:xfrm>
          <a:prstGeom prst="rect">
            <a:avLst/>
          </a:prstGeom>
          <a:noFill/>
        </p:spPr>
        <p:txBody>
          <a:bodyPr wrap="square">
            <a:spAutoFit/>
          </a:bodyPr>
          <a:lstStyle/>
          <a:p>
            <a:pPr algn="just"/>
            <a:r>
              <a:rPr lang="vi-VN" sz="3200" b="0" i="0">
                <a:solidFill>
                  <a:srgbClr val="FF0000"/>
                </a:solidFill>
                <a:effectLst/>
                <a:highlight>
                  <a:srgbClr val="FFFFFF"/>
                </a:highlight>
                <a:latin typeface="#9Slide03 SFU Futura_03" panose="00000400000000000000" pitchFamily="2" charset="0"/>
              </a:rPr>
              <a:t>Dựa vào bảng 20.3, hãy tính tỉ lệ diện tích gieo trồng, sản lượng lúa của vùng Đồng bằng sông Cửu Long so với cả nước năm 2010 và năm 2021. Rút ra nhận xét.</a:t>
            </a:r>
            <a:endParaRPr lang="en-US" sz="3200">
              <a:solidFill>
                <a:srgbClr val="FF0000"/>
              </a:solidFill>
              <a:latin typeface="#9Slide03 SFU Futura_03" panose="00000400000000000000" pitchFamily="2" charset="0"/>
            </a:endParaRPr>
          </a:p>
        </p:txBody>
      </p:sp>
      <p:sp>
        <p:nvSpPr>
          <p:cNvPr id="4" name="TextBox 3"/>
          <p:cNvSpPr txBox="1"/>
          <p:nvPr/>
        </p:nvSpPr>
        <p:spPr>
          <a:xfrm>
            <a:off x="2019129" y="1974673"/>
            <a:ext cx="8452339" cy="1132618"/>
          </a:xfrm>
          <a:prstGeom prst="rect">
            <a:avLst/>
          </a:prstGeom>
          <a:noFill/>
        </p:spPr>
        <p:txBody>
          <a:bodyPr wrap="square">
            <a:spAutoFit/>
          </a:bodyPr>
          <a:lstStyle/>
          <a:p>
            <a:pPr marL="0" marR="0" indent="180340" algn="ctr">
              <a:lnSpc>
                <a:spcPct val="107000"/>
              </a:lnSpc>
              <a:spcBef>
                <a:spcPts val="0"/>
              </a:spcBef>
              <a:spcAft>
                <a:spcPts val="600"/>
              </a:spcAft>
            </a:pPr>
            <a:r>
              <a:rPr lang="vi-VN">
                <a:solidFill>
                  <a:srgbClr val="0000FF"/>
                </a:solidFill>
                <a:latin typeface="#9Slide03 SFU Futura_03" panose="00000400000000000000" pitchFamily="2" charset="0"/>
              </a:rPr>
              <a:t>Bảng 20.3. DIỆN TÍCH GIEO TRỒNG VÀ SẢN LƯỢNG LƯƠNG THỰC CÓ HẠT CỦA VÙNG ĐBSCL VÀ CẢ NƯỚC NĂM 2010 VÀ 2021</a:t>
            </a:r>
            <a:endParaRPr lang="vi-VN">
              <a:solidFill>
                <a:srgbClr val="0000FF"/>
              </a:solidFill>
              <a:latin typeface="#9Slide03 SFU Futura_03" panose="00000400000000000000" pitchFamily="2" charset="0"/>
            </a:endParaRPr>
          </a:p>
          <a:p>
            <a:pPr marL="0" marR="0" indent="180340" algn="ctr">
              <a:lnSpc>
                <a:spcPct val="107000"/>
              </a:lnSpc>
              <a:spcBef>
                <a:spcPts val="0"/>
              </a:spcBef>
              <a:spcAft>
                <a:spcPts val="600"/>
              </a:spcAft>
            </a:pPr>
            <a:endParaRPr lang="en-US" sz="2400">
              <a:solidFill>
                <a:srgbClr val="0070C0"/>
              </a:solidFill>
              <a:latin typeface="#9Slide03 SFU Futura_03" panose="00000400000000000000" pitchFamily="2" charset="0"/>
            </a:endParaRPr>
          </a:p>
        </p:txBody>
      </p:sp>
      <p:graphicFrame>
        <p:nvGraphicFramePr>
          <p:cNvPr id="5" name="Table 4"/>
          <p:cNvGraphicFramePr>
            <a:graphicFrameLocks noGrp="1"/>
          </p:cNvGraphicFramePr>
          <p:nvPr/>
        </p:nvGraphicFramePr>
        <p:xfrm>
          <a:off x="1063256" y="2785977"/>
          <a:ext cx="10536865" cy="2926080"/>
        </p:xfrm>
        <a:graphic>
          <a:graphicData uri="http://schemas.openxmlformats.org/drawingml/2006/table">
            <a:tbl>
              <a:tblPr firstRow="1" bandRow="1">
                <a:tableStyleId>{5940675A-B579-460E-94D1-54222C63F5DA}</a:tableStyleId>
              </a:tblPr>
              <a:tblGrid>
                <a:gridCol w="4232990"/>
                <a:gridCol w="1954451"/>
                <a:gridCol w="1401304"/>
                <a:gridCol w="1677493"/>
                <a:gridCol w="1270627"/>
              </a:tblGrid>
              <a:tr h="370840">
                <a:tc rowSpan="2">
                  <a:txBody>
                    <a:bodyPr/>
                    <a:lstStyle/>
                    <a:p>
                      <a:pPr algn="ctr"/>
                      <a:r>
                        <a:rPr lang="vi-VN" sz="2400">
                          <a:solidFill>
                            <a:srgbClr val="0000FF"/>
                          </a:solidFill>
                        </a:rPr>
                        <a:t>Chỉ số</a:t>
                      </a:r>
                      <a:endParaRPr lang="en-US" sz="24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gridSpan="2">
                  <a:txBody>
                    <a:bodyPr/>
                    <a:lstStyle/>
                    <a:p>
                      <a:r>
                        <a:rPr lang="vi-VN" sz="2400">
                          <a:solidFill>
                            <a:srgbClr val="0000FF"/>
                          </a:solidFill>
                        </a:rPr>
                        <a:t>Năm 2010</a:t>
                      </a:r>
                      <a:endParaRPr lang="en-US" sz="2400">
                        <a:solidFill>
                          <a:srgbClr val="0000FF"/>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hMerge="1">
                  <a:tcPr/>
                </a:tc>
                <a:tc gridSpan="2">
                  <a:txBody>
                    <a:bodyPr/>
                    <a:lstStyle/>
                    <a:p>
                      <a:r>
                        <a:rPr lang="vi-VN" sz="2400">
                          <a:solidFill>
                            <a:srgbClr val="0000FF"/>
                          </a:solidFill>
                        </a:rPr>
                        <a:t>Năm 2021</a:t>
                      </a:r>
                      <a:endParaRPr lang="en-US" sz="2400">
                        <a:solidFill>
                          <a:srgbClr val="0000FF"/>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hMerge="1">
                  <a:tcPr/>
                </a:tc>
              </a:tr>
              <a:tr h="370840">
                <a:tc vMerge="1">
                  <a:tcPr/>
                </a:tc>
                <a:tc>
                  <a:txBody>
                    <a:bodyPr/>
                    <a:lstStyle/>
                    <a:p>
                      <a:pPr algn="ctr"/>
                      <a:r>
                        <a:rPr lang="vi-VN" sz="2400">
                          <a:solidFill>
                            <a:srgbClr val="0000FF"/>
                          </a:solidFill>
                        </a:rPr>
                        <a:t>ĐBSCL</a:t>
                      </a:r>
                      <a:endParaRPr lang="en-US" sz="24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a:txBody>
                    <a:bodyPr/>
                    <a:lstStyle/>
                    <a:p>
                      <a:pPr algn="ctr"/>
                      <a:r>
                        <a:rPr lang="vi-VN" sz="2400">
                          <a:solidFill>
                            <a:srgbClr val="0000FF"/>
                          </a:solidFill>
                        </a:rPr>
                        <a:t>Cả nước</a:t>
                      </a:r>
                      <a:endParaRPr lang="en-US" sz="24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a:txBody>
                    <a:bodyPr/>
                    <a:lstStyle/>
                    <a:p>
                      <a:pPr algn="ctr"/>
                      <a:r>
                        <a:rPr lang="vi-VN" sz="2400">
                          <a:solidFill>
                            <a:srgbClr val="0000FF"/>
                          </a:solidFill>
                        </a:rPr>
                        <a:t>ĐBSCL</a:t>
                      </a:r>
                      <a:endParaRPr lang="en-US" sz="24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a:txBody>
                    <a:bodyPr/>
                    <a:lstStyle/>
                    <a:p>
                      <a:pPr algn="ctr"/>
                      <a:r>
                        <a:rPr lang="vi-VN" sz="2400">
                          <a:solidFill>
                            <a:srgbClr val="0000FF"/>
                          </a:solidFill>
                        </a:rPr>
                        <a:t>Cả nước</a:t>
                      </a:r>
                      <a:endParaRPr lang="en-US" sz="24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r>
              <a:tr h="0">
                <a:tc>
                  <a:txBody>
                    <a:bodyPr/>
                    <a:lstStyle/>
                    <a:p>
                      <a:pPr algn="just"/>
                      <a:r>
                        <a:rPr lang="vi-VN" sz="2400">
                          <a:solidFill>
                            <a:srgbClr val="002060"/>
                          </a:solidFill>
                        </a:rPr>
                        <a:t>Diện tích gieo trồng (triệu ha)</a:t>
                      </a:r>
                      <a:endParaRPr lang="vi-VN" sz="2400">
                        <a:solidFill>
                          <a:srgbClr val="002060"/>
                        </a:solidFill>
                      </a:endParaRPr>
                    </a:p>
                    <a:p>
                      <a:pPr algn="just"/>
                      <a:r>
                        <a:rPr lang="vi-VN" sz="2400">
                          <a:solidFill>
                            <a:srgbClr val="002060"/>
                          </a:solidFill>
                        </a:rPr>
                        <a:t>- Trong đó: Lúa</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400">
                          <a:solidFill>
                            <a:srgbClr val="002060"/>
                          </a:solidFill>
                        </a:rPr>
                        <a:t>3,98</a:t>
                      </a:r>
                      <a:endParaRPr lang="vi-VN" sz="2400">
                        <a:solidFill>
                          <a:srgbClr val="002060"/>
                        </a:solidFill>
                      </a:endParaRPr>
                    </a:p>
                    <a:p>
                      <a:pPr algn="ctr"/>
                      <a:r>
                        <a:rPr lang="vi-VN" sz="2400">
                          <a:solidFill>
                            <a:srgbClr val="002060"/>
                          </a:solidFill>
                        </a:rPr>
                        <a:t>3,94</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400">
                          <a:solidFill>
                            <a:srgbClr val="002060"/>
                          </a:solidFill>
                        </a:rPr>
                        <a:t>8,61</a:t>
                      </a:r>
                      <a:endParaRPr lang="vi-VN" sz="2400">
                        <a:solidFill>
                          <a:srgbClr val="002060"/>
                        </a:solidFill>
                      </a:endParaRPr>
                    </a:p>
                    <a:p>
                      <a:pPr algn="ctr"/>
                      <a:r>
                        <a:rPr lang="vi-VN" sz="2400">
                          <a:solidFill>
                            <a:srgbClr val="002060"/>
                          </a:solidFill>
                        </a:rPr>
                        <a:t>7,48</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400">
                          <a:solidFill>
                            <a:srgbClr val="002060"/>
                          </a:solidFill>
                        </a:rPr>
                        <a:t>3,92</a:t>
                      </a:r>
                      <a:endParaRPr lang="vi-VN" sz="2400">
                        <a:solidFill>
                          <a:srgbClr val="002060"/>
                        </a:solidFill>
                      </a:endParaRPr>
                    </a:p>
                    <a:p>
                      <a:pPr algn="ctr"/>
                      <a:r>
                        <a:rPr lang="vi-VN" sz="2400">
                          <a:solidFill>
                            <a:srgbClr val="002060"/>
                          </a:solidFill>
                        </a:rPr>
                        <a:t>3,89</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400">
                          <a:solidFill>
                            <a:srgbClr val="002060"/>
                          </a:solidFill>
                        </a:rPr>
                        <a:t>8,14</a:t>
                      </a:r>
                      <a:endParaRPr lang="vi-VN" sz="2400">
                        <a:solidFill>
                          <a:srgbClr val="002060"/>
                        </a:solidFill>
                      </a:endParaRPr>
                    </a:p>
                    <a:p>
                      <a:pPr algn="ctr"/>
                      <a:r>
                        <a:rPr lang="vi-VN" sz="2400">
                          <a:solidFill>
                            <a:srgbClr val="002060"/>
                          </a:solidFill>
                        </a:rPr>
                        <a:t>7,23</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243840">
                <a:tc>
                  <a:txBody>
                    <a:bodyPr/>
                    <a:lstStyle/>
                    <a:p>
                      <a:pPr marL="0" indent="0" algn="just">
                        <a:buFontTx/>
                        <a:buNone/>
                      </a:pPr>
                      <a:r>
                        <a:rPr lang="vi-VN" sz="2400">
                          <a:solidFill>
                            <a:srgbClr val="002060"/>
                          </a:solidFill>
                        </a:rPr>
                        <a:t>Sản lượng (triệu tấn)</a:t>
                      </a:r>
                      <a:endParaRPr lang="vi-VN" sz="2400">
                        <a:solidFill>
                          <a:srgbClr val="002060"/>
                        </a:solidFill>
                      </a:endParaRPr>
                    </a:p>
                    <a:p>
                      <a:pPr marL="0" indent="0" algn="just">
                        <a:buFontTx/>
                        <a:buNone/>
                      </a:pPr>
                      <a:r>
                        <a:rPr lang="vi-VN" sz="2400">
                          <a:solidFill>
                            <a:srgbClr val="002060"/>
                          </a:solidFill>
                        </a:rPr>
                        <a:t>- Trong đó lúa</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400">
                          <a:solidFill>
                            <a:srgbClr val="002060"/>
                          </a:solidFill>
                        </a:rPr>
                        <a:t>21,7</a:t>
                      </a:r>
                      <a:endParaRPr lang="vi-VN" sz="2400">
                        <a:solidFill>
                          <a:srgbClr val="002060"/>
                        </a:solidFill>
                      </a:endParaRPr>
                    </a:p>
                    <a:p>
                      <a:pPr algn="ctr"/>
                      <a:r>
                        <a:rPr lang="vi-VN" sz="2400">
                          <a:solidFill>
                            <a:srgbClr val="002060"/>
                          </a:solidFill>
                        </a:rPr>
                        <a:t>21,6</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400">
                          <a:solidFill>
                            <a:srgbClr val="002060"/>
                          </a:solidFill>
                        </a:rPr>
                        <a:t>44,6</a:t>
                      </a:r>
                      <a:endParaRPr lang="vi-VN" sz="2400">
                        <a:solidFill>
                          <a:srgbClr val="002060"/>
                        </a:solidFill>
                      </a:endParaRPr>
                    </a:p>
                    <a:p>
                      <a:pPr algn="ctr"/>
                      <a:r>
                        <a:rPr lang="vi-VN" sz="2400">
                          <a:solidFill>
                            <a:srgbClr val="002060"/>
                          </a:solidFill>
                        </a:rPr>
                        <a:t>40,0</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400">
                          <a:solidFill>
                            <a:srgbClr val="002060"/>
                          </a:solidFill>
                        </a:rPr>
                        <a:t>24,4</a:t>
                      </a:r>
                      <a:endParaRPr lang="vi-VN" sz="2400">
                        <a:solidFill>
                          <a:srgbClr val="002060"/>
                        </a:solidFill>
                      </a:endParaRPr>
                    </a:p>
                    <a:p>
                      <a:pPr algn="ctr"/>
                      <a:r>
                        <a:rPr lang="vi-VN" sz="2400">
                          <a:solidFill>
                            <a:srgbClr val="002060"/>
                          </a:solidFill>
                        </a:rPr>
                        <a:t>24,3</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400">
                          <a:solidFill>
                            <a:srgbClr val="002060"/>
                          </a:solidFill>
                        </a:rPr>
                        <a:t>48,3</a:t>
                      </a:r>
                      <a:endParaRPr lang="vi-VN" sz="2400">
                        <a:solidFill>
                          <a:srgbClr val="002060"/>
                        </a:solidFill>
                      </a:endParaRPr>
                    </a:p>
                    <a:p>
                      <a:pPr algn="ctr"/>
                      <a:r>
                        <a:rPr lang="vi-VN" sz="2400">
                          <a:solidFill>
                            <a:srgbClr val="002060"/>
                          </a:solidFill>
                        </a:rPr>
                        <a:t>43,8</a:t>
                      </a:r>
                      <a:endParaRPr lang="en-US" sz="24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6" name="TextBox 5"/>
          <p:cNvSpPr txBox="1"/>
          <p:nvPr/>
        </p:nvSpPr>
        <p:spPr>
          <a:xfrm>
            <a:off x="5052162" y="5831906"/>
            <a:ext cx="6547959" cy="338554"/>
          </a:xfrm>
          <a:prstGeom prst="rect">
            <a:avLst/>
          </a:prstGeom>
          <a:noFill/>
        </p:spPr>
        <p:txBody>
          <a:bodyPr wrap="square" rtlCol="0">
            <a:spAutoFit/>
          </a:bodyPr>
          <a:lstStyle/>
          <a:p>
            <a:pPr algn="ctr"/>
            <a:r>
              <a:rPr lang="vi-VN" sz="1600">
                <a:solidFill>
                  <a:srgbClr val="0070C0"/>
                </a:solidFill>
                <a:latin typeface="#9Slide03 SFU Futura_03" panose="00000400000000000000" pitchFamily="2" charset="0"/>
              </a:rPr>
              <a:t>(Nguồn: Niên giám thống kê Việt Nam năm 2010, 2021</a:t>
            </a:r>
            <a:endParaRPr lang="en-US" sz="1600">
              <a:solidFill>
                <a:srgbClr val="0070C0"/>
              </a:solidFill>
              <a:latin typeface="#9Slide03 SFU Futura_03" panose="00000400000000000000"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48392" y="1234440"/>
          <a:ext cx="9900854" cy="2194560"/>
        </p:xfrm>
        <a:graphic>
          <a:graphicData uri="http://schemas.openxmlformats.org/drawingml/2006/table">
            <a:tbl>
              <a:tblPr firstRow="1" bandRow="1">
                <a:tableStyleId>{5940675A-B579-460E-94D1-54222C63F5DA}</a:tableStyleId>
              </a:tblPr>
              <a:tblGrid>
                <a:gridCol w="3977484"/>
                <a:gridCol w="1836479"/>
                <a:gridCol w="1316721"/>
                <a:gridCol w="1576239"/>
                <a:gridCol w="1193931"/>
              </a:tblGrid>
              <a:tr h="370840">
                <a:tc rowSpan="2">
                  <a:txBody>
                    <a:bodyPr/>
                    <a:lstStyle/>
                    <a:p>
                      <a:pPr algn="ctr"/>
                      <a:r>
                        <a:rPr lang="vi-VN" sz="2000">
                          <a:solidFill>
                            <a:srgbClr val="0000FF"/>
                          </a:solidFill>
                        </a:rPr>
                        <a:t>Chỉ số</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gridSpan="2">
                  <a:txBody>
                    <a:bodyPr/>
                    <a:lstStyle/>
                    <a:p>
                      <a:r>
                        <a:rPr lang="vi-VN" sz="2000">
                          <a:solidFill>
                            <a:srgbClr val="0000FF"/>
                          </a:solidFill>
                        </a:rPr>
                        <a:t>Năm 2010</a:t>
                      </a:r>
                      <a:endParaRPr lang="en-US" sz="2000">
                        <a:solidFill>
                          <a:srgbClr val="0000FF"/>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hMerge="1">
                  <a:tcPr/>
                </a:tc>
                <a:tc gridSpan="2">
                  <a:txBody>
                    <a:bodyPr/>
                    <a:lstStyle/>
                    <a:p>
                      <a:r>
                        <a:rPr lang="vi-VN" sz="2000">
                          <a:solidFill>
                            <a:srgbClr val="0000FF"/>
                          </a:solidFill>
                        </a:rPr>
                        <a:t>Năm 2021</a:t>
                      </a:r>
                      <a:endParaRPr lang="en-US" sz="2000">
                        <a:solidFill>
                          <a:srgbClr val="0000FF"/>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hMerge="1">
                  <a:tcPr/>
                </a:tc>
              </a:tr>
              <a:tr h="370840">
                <a:tc vMerge="1">
                  <a:tcPr/>
                </a:tc>
                <a:tc>
                  <a:txBody>
                    <a:bodyPr/>
                    <a:lstStyle/>
                    <a:p>
                      <a:pPr algn="ctr"/>
                      <a:r>
                        <a:rPr lang="vi-VN" sz="2000">
                          <a:solidFill>
                            <a:srgbClr val="0000FF"/>
                          </a:solidFill>
                        </a:rPr>
                        <a:t>ĐBSCL</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a:txBody>
                    <a:bodyPr/>
                    <a:lstStyle/>
                    <a:p>
                      <a:pPr algn="ctr"/>
                      <a:r>
                        <a:rPr lang="vi-VN" sz="2000">
                          <a:solidFill>
                            <a:srgbClr val="0000FF"/>
                          </a:solidFill>
                        </a:rPr>
                        <a:t>Cả nước</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a:txBody>
                    <a:bodyPr/>
                    <a:lstStyle/>
                    <a:p>
                      <a:pPr algn="ctr"/>
                      <a:r>
                        <a:rPr lang="vi-VN" sz="2000">
                          <a:solidFill>
                            <a:srgbClr val="0000FF"/>
                          </a:solidFill>
                        </a:rPr>
                        <a:t>ĐBSCL</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a:txBody>
                    <a:bodyPr/>
                    <a:lstStyle/>
                    <a:p>
                      <a:pPr algn="ctr"/>
                      <a:r>
                        <a:rPr lang="vi-VN" sz="2000">
                          <a:solidFill>
                            <a:srgbClr val="0000FF"/>
                          </a:solidFill>
                        </a:rPr>
                        <a:t>Cả nước</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r>
              <a:tr h="0">
                <a:tc>
                  <a:txBody>
                    <a:bodyPr/>
                    <a:lstStyle/>
                    <a:p>
                      <a:pPr algn="just"/>
                      <a:r>
                        <a:rPr lang="vi-VN" sz="2000">
                          <a:solidFill>
                            <a:srgbClr val="002060"/>
                          </a:solidFill>
                        </a:rPr>
                        <a:t>Diện tích gieo trồng (triệu ha)</a:t>
                      </a:r>
                      <a:endParaRPr lang="vi-VN" sz="2000">
                        <a:solidFill>
                          <a:srgbClr val="002060"/>
                        </a:solidFill>
                      </a:endParaRPr>
                    </a:p>
                    <a:p>
                      <a:pPr algn="just"/>
                      <a:r>
                        <a:rPr lang="vi-VN" sz="2000">
                          <a:solidFill>
                            <a:srgbClr val="002060"/>
                          </a:solidFill>
                        </a:rPr>
                        <a:t>- Trong đó: Lúa</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a:solidFill>
                            <a:srgbClr val="002060"/>
                          </a:solidFill>
                        </a:rPr>
                        <a:t>52,4</a:t>
                      </a:r>
                      <a:endParaRPr lang="en-US" sz="2000">
                        <a:solidFill>
                          <a:srgbClr val="002060"/>
                        </a:solidFill>
                        <a:latin typeface="#9Slide03 SFU Futura_03" panose="00000400000000000000" pitchFamily="2"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a:solidFill>
                            <a:srgbClr val="002060"/>
                          </a:solidFill>
                        </a:rPr>
                        <a:t>100</a:t>
                      </a:r>
                      <a:endParaRPr lang="en-US" sz="2000">
                        <a:solidFill>
                          <a:srgbClr val="002060"/>
                        </a:solidFill>
                        <a:latin typeface="#9Slide03 SFU Futura_03" panose="00000400000000000000" pitchFamily="2"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a:solidFill>
                            <a:srgbClr val="002060"/>
                          </a:solidFill>
                        </a:rPr>
                        <a:t>53,8</a:t>
                      </a:r>
                      <a:endParaRPr lang="en-US" sz="2000">
                        <a:solidFill>
                          <a:srgbClr val="002060"/>
                        </a:solidFill>
                        <a:latin typeface="#9Slide03 SFU Futura_03" panose="00000400000000000000" pitchFamily="2"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a:solidFill>
                            <a:srgbClr val="002060"/>
                          </a:solidFill>
                        </a:rPr>
                        <a:t>100</a:t>
                      </a:r>
                      <a:endParaRPr lang="en-US" sz="2000">
                        <a:solidFill>
                          <a:srgbClr val="002060"/>
                        </a:solidFill>
                        <a:latin typeface="#9Slide03 SFU Futura_03" panose="00000400000000000000" pitchFamily="2"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243840">
                <a:tc>
                  <a:txBody>
                    <a:bodyPr/>
                    <a:lstStyle/>
                    <a:p>
                      <a:pPr marL="0" indent="0" algn="just">
                        <a:buFontTx/>
                        <a:buNone/>
                      </a:pPr>
                      <a:r>
                        <a:rPr lang="vi-VN" sz="2000">
                          <a:solidFill>
                            <a:srgbClr val="002060"/>
                          </a:solidFill>
                        </a:rPr>
                        <a:t>Sản lượng (triệu tấn)</a:t>
                      </a:r>
                      <a:endParaRPr lang="vi-VN" sz="2000">
                        <a:solidFill>
                          <a:srgbClr val="002060"/>
                        </a:solidFill>
                      </a:endParaRPr>
                    </a:p>
                    <a:p>
                      <a:pPr marL="0" indent="0" algn="just">
                        <a:buFontTx/>
                        <a:buNone/>
                      </a:pPr>
                      <a:r>
                        <a:rPr lang="vi-VN" sz="2000">
                          <a:solidFill>
                            <a:srgbClr val="002060"/>
                          </a:solidFill>
                        </a:rPr>
                        <a:t>- Trong đó lúa</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a:solidFill>
                            <a:srgbClr val="002060"/>
                          </a:solidFill>
                        </a:rPr>
                        <a:t>53,8</a:t>
                      </a:r>
                      <a:endParaRPr lang="en-US" sz="2000">
                        <a:solidFill>
                          <a:srgbClr val="002060"/>
                        </a:solidFill>
                        <a:latin typeface="#9Slide03 SFU Futura_03" panose="00000400000000000000" pitchFamily="2"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a:solidFill>
                            <a:srgbClr val="002060"/>
                          </a:solidFill>
                        </a:rPr>
                        <a:t>100</a:t>
                      </a:r>
                      <a:endParaRPr lang="en-US" sz="2000">
                        <a:solidFill>
                          <a:srgbClr val="002060"/>
                        </a:solidFill>
                        <a:latin typeface="#9Slide03 SFU Futura_03" panose="00000400000000000000" pitchFamily="2"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a:solidFill>
                            <a:srgbClr val="002060"/>
                          </a:solidFill>
                        </a:rPr>
                        <a:t>55,5</a:t>
                      </a:r>
                      <a:endParaRPr lang="en-US" sz="2000">
                        <a:solidFill>
                          <a:srgbClr val="002060"/>
                        </a:solidFill>
                        <a:latin typeface="#9Slide03 SFU Futura_03" panose="00000400000000000000" pitchFamily="2"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a:solidFill>
                            <a:srgbClr val="002060"/>
                          </a:solidFill>
                        </a:rPr>
                        <a:t>100</a:t>
                      </a:r>
                      <a:endParaRPr lang="en-US" sz="2000">
                        <a:solidFill>
                          <a:srgbClr val="002060"/>
                        </a:solidFill>
                        <a:latin typeface="#9Slide03 SFU Futura_03" panose="00000400000000000000" pitchFamily="2"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5" name="TextBox 4"/>
          <p:cNvSpPr txBox="1"/>
          <p:nvPr/>
        </p:nvSpPr>
        <p:spPr>
          <a:xfrm>
            <a:off x="0" y="0"/>
            <a:ext cx="12269973" cy="1015663"/>
          </a:xfrm>
          <a:prstGeom prst="rect">
            <a:avLst/>
          </a:prstGeom>
          <a:noFill/>
        </p:spPr>
        <p:txBody>
          <a:bodyPr wrap="square">
            <a:spAutoFit/>
          </a:bodyPr>
          <a:lstStyle/>
          <a:p>
            <a:pPr marL="457200" indent="-457200" algn="ctr">
              <a:buFont typeface="Wingdings" panose="05000000000000000000" pitchFamily="2" charset="2"/>
              <a:buChar char="q"/>
            </a:pPr>
            <a:r>
              <a:rPr lang="en-US" sz="3200" b="1" i="0">
                <a:solidFill>
                  <a:srgbClr val="FF0000"/>
                </a:solidFill>
                <a:effectLst/>
                <a:latin typeface="#9Slide03 SFU Futura_03" panose="00000400000000000000" pitchFamily="2" charset="0"/>
              </a:rPr>
              <a:t>T</a:t>
            </a:r>
            <a:r>
              <a:rPr lang="vi-VN" sz="3200" b="1" i="0">
                <a:solidFill>
                  <a:srgbClr val="FF0000"/>
                </a:solidFill>
                <a:effectLst/>
                <a:latin typeface="#9Slide03 SFU Futura_03" panose="00000400000000000000" pitchFamily="2" charset="0"/>
              </a:rPr>
              <a:t>ính tỉ lệ</a:t>
            </a:r>
            <a:r>
              <a:rPr lang="vi-VN" sz="3200" b="0" i="0">
                <a:solidFill>
                  <a:srgbClr val="FF0000"/>
                </a:solidFill>
                <a:effectLst/>
                <a:latin typeface="#9Slide03 SFU Futura_03" panose="00000400000000000000" pitchFamily="2" charset="0"/>
              </a:rPr>
              <a:t> </a:t>
            </a:r>
            <a:r>
              <a:rPr lang="en-US" sz="3200" b="0" i="0">
                <a:solidFill>
                  <a:srgbClr val="FF0000"/>
                </a:solidFill>
                <a:effectLst/>
                <a:latin typeface="#9Slide03 SFU Futura_03" panose="00000400000000000000" pitchFamily="2" charset="0"/>
              </a:rPr>
              <a:t>:</a:t>
            </a:r>
            <a:r>
              <a:rPr lang="vi-VN" sz="2800" b="0" i="0">
                <a:solidFill>
                  <a:srgbClr val="0000FF"/>
                </a:solidFill>
                <a:effectLst/>
                <a:latin typeface="#9Slide03 SFU Futura_03" panose="00000400000000000000" pitchFamily="2" charset="0"/>
              </a:rPr>
              <a:t>diện tích gieo trồng, sản lượng lúa của vùng Đồng bằng sông Cửu Long so với cả nước năm 2010 và năm 2021 (đơn vị %).</a:t>
            </a:r>
            <a:endParaRPr lang="en-US" sz="2800">
              <a:solidFill>
                <a:srgbClr val="0000FF"/>
              </a:solidFill>
              <a:latin typeface="#9Slide03 SFU Futura_03" panose="00000400000000000000" pitchFamily="2" charset="0"/>
            </a:endParaRPr>
          </a:p>
        </p:txBody>
      </p:sp>
      <p:sp>
        <p:nvSpPr>
          <p:cNvPr id="8" name="TextBox 7"/>
          <p:cNvSpPr txBox="1"/>
          <p:nvPr/>
        </p:nvSpPr>
        <p:spPr>
          <a:xfrm>
            <a:off x="409354" y="3762867"/>
            <a:ext cx="11414052" cy="2246769"/>
          </a:xfrm>
          <a:prstGeom prst="rect">
            <a:avLst/>
          </a:prstGeom>
          <a:noFill/>
        </p:spPr>
        <p:txBody>
          <a:bodyPr wrap="square">
            <a:spAutoFit/>
          </a:bodyPr>
          <a:lstStyle/>
          <a:p>
            <a:pPr marL="285750" indent="-285750" algn="just">
              <a:buFont typeface="Wingdings" panose="05000000000000000000" pitchFamily="2" charset="2"/>
              <a:buChar char="q"/>
            </a:pPr>
            <a:r>
              <a:rPr lang="en-US" sz="2800" b="1" i="0">
                <a:solidFill>
                  <a:srgbClr val="FF0000"/>
                </a:solidFill>
                <a:effectLst/>
                <a:latin typeface="#9Slide03 SFU Futura_03" panose="00000400000000000000" pitchFamily="2" charset="0"/>
              </a:rPr>
              <a:t> </a:t>
            </a:r>
            <a:r>
              <a:rPr lang="vi-VN" sz="2800" b="1" i="0">
                <a:solidFill>
                  <a:srgbClr val="FF0000"/>
                </a:solidFill>
                <a:effectLst/>
                <a:latin typeface="#9Slide03 SFU Futura_03" panose="00000400000000000000" pitchFamily="2" charset="0"/>
              </a:rPr>
              <a:t>Nhận xét:</a:t>
            </a:r>
            <a:r>
              <a:rPr lang="vi-VN" sz="2800" b="0" i="0">
                <a:solidFill>
                  <a:srgbClr val="FF0000"/>
                </a:solidFill>
                <a:effectLst/>
                <a:latin typeface="#9Slide03 SFU Futura_03" panose="00000400000000000000" pitchFamily="2" charset="0"/>
              </a:rPr>
              <a:t> </a:t>
            </a:r>
            <a:r>
              <a:rPr lang="vi-VN" sz="2800" b="0" i="0">
                <a:solidFill>
                  <a:srgbClr val="0000FF"/>
                </a:solidFill>
                <a:effectLst/>
                <a:latin typeface="#9Slide03 SFU Futura_03" panose="00000400000000000000" pitchFamily="2" charset="0"/>
              </a:rPr>
              <a:t>Nhìn chung tỉ lệ diện tích gieo trồng, sản lượng lúa của vùng Đồng bằng sông Cửu Long so với cả nước năm 2010 và năm 2021 luôn chiếm trên ½ cả nước và xu hướng tăng lên, cụ thể:</a:t>
            </a:r>
            <a:endParaRPr lang="vi-VN" sz="2800" b="0" i="0">
              <a:solidFill>
                <a:srgbClr val="0000FF"/>
              </a:solidFill>
              <a:effectLst/>
              <a:latin typeface="#9Slide03 SFU Futura_03" panose="00000400000000000000" pitchFamily="2" charset="0"/>
            </a:endParaRPr>
          </a:p>
          <a:p>
            <a:pPr algn="just"/>
            <a:r>
              <a:rPr lang="vi-VN" sz="2800" b="0" i="0">
                <a:solidFill>
                  <a:srgbClr val="0000FF"/>
                </a:solidFill>
                <a:effectLst/>
                <a:latin typeface="#9Slide03 SFU Futura_03" panose="00000400000000000000" pitchFamily="2" charset="0"/>
              </a:rPr>
              <a:t>+ Diện tích gieo trồng tăng từ 52,4% năm 2010 lên 53,8% năm 2021.</a:t>
            </a:r>
            <a:endParaRPr lang="vi-VN" sz="2800" b="0" i="0">
              <a:solidFill>
                <a:srgbClr val="0000FF"/>
              </a:solidFill>
              <a:effectLst/>
              <a:latin typeface="#9Slide03 SFU Futura_03" panose="00000400000000000000" pitchFamily="2" charset="0"/>
            </a:endParaRPr>
          </a:p>
          <a:p>
            <a:pPr algn="just"/>
            <a:r>
              <a:rPr lang="vi-VN" sz="2800" b="0" i="0">
                <a:solidFill>
                  <a:srgbClr val="0000FF"/>
                </a:solidFill>
                <a:effectLst/>
                <a:latin typeface="#9Slide03 SFU Futura_03" panose="00000400000000000000" pitchFamily="2" charset="0"/>
              </a:rPr>
              <a:t>+ Sản lượng tăng từ 53,8% năm 2010 lên 55,5% năm 2021.</a:t>
            </a:r>
            <a:endParaRPr lang="vi-VN" sz="2800" b="0" i="0">
              <a:solidFill>
                <a:srgbClr val="0000FF"/>
              </a:solidFill>
              <a:effectLst/>
              <a:latin typeface="#9Slide03 SFU Futura_03" panose="00000400000000000000"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67018" y="1818167"/>
            <a:ext cx="5580872" cy="22469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just" eaLnBrk="1" fontAlgn="base" hangingPunct="1">
              <a:lnSpc>
                <a:spcPct val="90000"/>
              </a:lnSpc>
              <a:spcBef>
                <a:spcPct val="0"/>
              </a:spcBef>
              <a:spcAft>
                <a:spcPts val="600"/>
              </a:spcAft>
              <a:buClrTx/>
              <a:buSzTx/>
              <a:buFont typeface="Arial" panose="020B0604020202020204" pitchFamily="34" charset="0"/>
              <a:buChar char="•"/>
            </a:pPr>
            <a:r>
              <a:rPr kumimoji="0" lang="en-US" altLang="en-US" sz="3200" b="0" i="0" u="none" strike="noStrike" cap="none" normalizeH="0" baseline="0">
                <a:ln>
                  <a:noFill/>
                </a:ln>
                <a:solidFill>
                  <a:srgbClr val="0000FF"/>
                </a:solidFill>
                <a:effectLst/>
                <a:latin typeface="#9Slide03 SFU Futura_12" panose="00000400000000000000" pitchFamily="2" charset="0"/>
              </a:rPr>
              <a:t>Tìm </a:t>
            </a:r>
            <a:r>
              <a:rPr kumimoji="0" lang="vi-VN" altLang="en-US" sz="3200" b="0" i="0" u="none" strike="noStrike" cap="none" normalizeH="0" baseline="0">
                <a:ln>
                  <a:noFill/>
                </a:ln>
                <a:solidFill>
                  <a:srgbClr val="0000FF"/>
                </a:solidFill>
                <a:effectLst/>
                <a:latin typeface="#9Slide03 SFU Futura_12" panose="00000400000000000000" pitchFamily="2" charset="0"/>
              </a:rPr>
              <a:t>kiếm thông tin về vùng động lực </a:t>
            </a:r>
            <a:r>
              <a:rPr kumimoji="0" lang="en-US" altLang="en-US" sz="3200" b="0" i="0" u="none" strike="noStrike" cap="none" normalizeH="0" baseline="0">
                <a:ln>
                  <a:noFill/>
                </a:ln>
                <a:solidFill>
                  <a:srgbClr val="0000FF"/>
                </a:solidFill>
                <a:effectLst/>
                <a:latin typeface="#9Slide03 SFU Futura_12" panose="00000400000000000000" pitchFamily="2" charset="0"/>
              </a:rPr>
              <a:t> Đồng bằng sông Cửu Long</a:t>
            </a:r>
            <a:r>
              <a:rPr kumimoji="0" lang="vi-VN" altLang="en-US" sz="3200" b="0" i="0" u="none" strike="noStrike" cap="none" normalizeH="0" baseline="0">
                <a:ln>
                  <a:noFill/>
                </a:ln>
                <a:solidFill>
                  <a:srgbClr val="0000FF"/>
                </a:solidFill>
                <a:effectLst/>
                <a:latin typeface="#9Slide03 SFU Futura_12" panose="00000400000000000000" pitchFamily="2" charset="0"/>
              </a:rPr>
              <a:t> và chia sẻ với các bạn.</a:t>
            </a:r>
            <a:endParaRPr kumimoji="0" lang="en-US" altLang="en-US" sz="3200" b="0" i="0" u="none" strike="noStrike" cap="none" normalizeH="0" baseline="0">
              <a:ln>
                <a:noFill/>
              </a:ln>
              <a:solidFill>
                <a:srgbClr val="0000FF"/>
              </a:solidFill>
              <a:effectLst/>
              <a:latin typeface="#9Slide03 SFU Futura_12" panose="00000400000000000000" pitchFamily="2" charset="0"/>
            </a:endParaRPr>
          </a:p>
        </p:txBody>
      </p:sp>
      <p:sp>
        <p:nvSpPr>
          <p:cNvPr id="6" name="TextBox 5"/>
          <p:cNvSpPr txBox="1"/>
          <p:nvPr/>
        </p:nvSpPr>
        <p:spPr>
          <a:xfrm>
            <a:off x="358509" y="710090"/>
            <a:ext cx="5121261" cy="858964"/>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5400" kern="1200" spc="543">
                <a:solidFill>
                  <a:srgbClr val="FF0000"/>
                </a:solidFill>
                <a:latin typeface="#9Slide03 SFU Futura_05" panose="00000800000000000000" pitchFamily="2" charset="0"/>
                <a:ea typeface="+mj-ea"/>
                <a:cs typeface="+mj-cs"/>
              </a:rPr>
              <a:t>VẬN DỤNG</a:t>
            </a:r>
            <a:endParaRPr lang="en-US" sz="5400" kern="1200">
              <a:solidFill>
                <a:srgbClr val="FF0000"/>
              </a:solidFill>
              <a:latin typeface="#9Slide03 SFU Futura_05" panose="00000800000000000000" pitchFamily="2" charset="0"/>
              <a:ea typeface="+mj-ea"/>
              <a:cs typeface="+mj-cs"/>
            </a:endParaRPr>
          </a:p>
        </p:txBody>
      </p:sp>
      <p:pic>
        <p:nvPicPr>
          <p:cNvPr id="4100" name="Picture 4" descr="Kiến tạo động lực để phát triển nhanh và bền vững vùng Đồng bằng Sông Cửu  Long"/>
          <p:cNvPicPr>
            <a:picLocks noChangeAspect="1" noChangeArrowheads="1"/>
          </p:cNvPicPr>
          <p:nvPr/>
        </p:nvPicPr>
        <p:blipFill rotWithShape="1">
          <a:blip r:embed="rId1">
            <a:extLst>
              <a:ext uri="{28A0092B-C50C-407E-A947-70E740481C1C}">
                <a14:useLocalDpi xmlns:a14="http://schemas.microsoft.com/office/drawing/2010/main" val="0"/>
              </a:ext>
            </a:extLst>
          </a:blip>
          <a:srcRect r="25584"/>
          <a:stretch>
            <a:fillRect/>
          </a:stretch>
        </p:blipFill>
        <p:spPr bwMode="auto">
          <a:xfrm>
            <a:off x="5847890" y="627319"/>
            <a:ext cx="6251415" cy="59414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p:cNvCxnSpPr>
            <a:cxnSpLocks noGrp="1" noRot="1" noChangeAspect="1" noMove="1" noResize="1" noEditPoints="1" noAdjustHandles="1" noChangeArrowheads="1" noChangeShapeType="1"/>
          </p:cNvCxnSpPr>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2907368"/>
            <a:ext cx="5564371" cy="521632"/>
          </a:xfrm>
          <a:prstGeom prst="rect">
            <a:avLst/>
          </a:prstGeom>
        </p:spPr>
        <p:txBody>
          <a:bodyPr vert="horz" lIns="91440" tIns="45720" rIns="91440" bIns="45720" rtlCol="0">
            <a:noAutofit/>
          </a:bodyPr>
          <a:lstStyle/>
          <a:p>
            <a:pPr>
              <a:lnSpc>
                <a:spcPct val="90000"/>
              </a:lnSpc>
              <a:spcAft>
                <a:spcPts val="600"/>
              </a:spcAft>
            </a:pPr>
            <a:r>
              <a:rPr lang="en-US" sz="4800" b="1">
                <a:solidFill>
                  <a:srgbClr val="00B050"/>
                </a:solidFill>
              </a:rPr>
              <a:t>3. DÂN CƯ, XÃ HỘI</a:t>
            </a:r>
            <a:endParaRPr lang="en-US" sz="4800" b="1">
              <a:solidFill>
                <a:srgbClr val="00B050"/>
              </a:solidFill>
            </a:endParaRPr>
          </a:p>
        </p:txBody>
      </p:sp>
      <p:pic>
        <p:nvPicPr>
          <p:cNvPr id="3" name="image370.jpg" descr="Image result for Há»i khÆ¡ me"/>
          <p:cNvPicPr/>
          <p:nvPr/>
        </p:nvPicPr>
        <p:blipFill>
          <a:blip r:embed="rId1"/>
          <a:srcRect r="5042" b="3"/>
          <a:stretch>
            <a:fillRect/>
          </a:stretch>
        </p:blipFill>
        <p:spPr>
          <a:xfrm>
            <a:off x="5344391" y="10"/>
            <a:ext cx="6847609" cy="4488855"/>
          </a:xfrm>
          <a:prstGeom prst="rect">
            <a:avLst/>
          </a:prstGeom>
        </p:spPr>
      </p:pic>
      <p:pic>
        <p:nvPicPr>
          <p:cNvPr id="5" name="Picture 4" descr="A city with lights at night&#10;&#10;Description automatically generated with medium confidence"/>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rcRect l="3505" r="-1" b="-1"/>
          <a:stretch>
            <a:fillRect/>
          </a:stretch>
        </p:blipFill>
        <p:spPr>
          <a:xfrm>
            <a:off x="5344392" y="4488874"/>
            <a:ext cx="3424845" cy="236912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image425.jpg" descr="Image result for Äá»n ca tÃ i tá»­ nam bá»"/>
          <p:cNvPicPr/>
          <p:nvPr/>
        </p:nvPicPr>
        <p:blipFill>
          <a:blip r:embed="rId4"/>
          <a:srcRect l="3867" r="-6" b="-6"/>
          <a:stretch>
            <a:fillRect/>
          </a:stretch>
        </p:blipFill>
        <p:spPr>
          <a:xfrm>
            <a:off x="8767155" y="4488873"/>
            <a:ext cx="3424845" cy="23691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p:nvPr/>
        </p:nvSpPr>
        <p:spPr>
          <a:xfrm>
            <a:off x="478073" y="118340"/>
            <a:ext cx="11333471" cy="1025508"/>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B050"/>
                </a:solidFill>
                <a:latin typeface="#9Slide07 IcielBC Cubano Normal" panose="00000500000000000000" pitchFamily="2" charset="0"/>
                <a:ea typeface="Tahoma" panose="020B0604030504040204" pitchFamily="34" charset="0"/>
                <a:cs typeface="Tahoma" panose="020B0604030504040204" pitchFamily="34" charset="0"/>
              </a:rPr>
              <a:t>Tranh tài hùng biện</a:t>
            </a:r>
            <a:endParaRPr lang="en-US" sz="6000" dirty="0">
              <a:solidFill>
                <a:srgbClr val="00B050"/>
              </a:solidFill>
              <a:latin typeface="#9Slide07 IcielBC Cubano Normal" panose="00000500000000000000" pitchFamily="2" charset="0"/>
              <a:ea typeface="Tahoma" panose="020B0604030504040204" pitchFamily="34" charset="0"/>
              <a:cs typeface="Tahoma" panose="020B0604030504040204" pitchFamily="34" charset="0"/>
            </a:endParaRPr>
          </a:p>
        </p:txBody>
      </p:sp>
      <p:pic>
        <p:nvPicPr>
          <p:cNvPr id="2" name="5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914809" y="4446570"/>
            <a:ext cx="3919167" cy="2204532"/>
          </a:xfrm>
          <a:prstGeom prst="rect">
            <a:avLst/>
          </a:prstGeom>
        </p:spPr>
      </p:pic>
      <p:graphicFrame>
        <p:nvGraphicFramePr>
          <p:cNvPr id="4" name="Diagram 3"/>
          <p:cNvGraphicFramePr/>
          <p:nvPr/>
        </p:nvGraphicFramePr>
        <p:xfrm>
          <a:off x="217157" y="951777"/>
          <a:ext cx="5738037" cy="3947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p:cNvGraphicFramePr/>
          <p:nvPr/>
        </p:nvGraphicFramePr>
        <p:xfrm>
          <a:off x="6334422" y="892999"/>
          <a:ext cx="5738037" cy="39476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TextBox 4"/>
          <p:cNvSpPr txBox="1"/>
          <p:nvPr/>
        </p:nvSpPr>
        <p:spPr>
          <a:xfrm>
            <a:off x="1802992" y="3623019"/>
            <a:ext cx="2290543" cy="707886"/>
          </a:xfrm>
          <a:prstGeom prst="rect">
            <a:avLst/>
          </a:prstGeom>
          <a:noFill/>
        </p:spPr>
        <p:txBody>
          <a:bodyPr wrap="square" rtlCol="0">
            <a:spAutoFit/>
          </a:bodyPr>
          <a:lstStyle/>
          <a:p>
            <a:pPr algn="ctr"/>
            <a:r>
              <a:rPr lang="en-US" sz="4000" b="1">
                <a:solidFill>
                  <a:srgbClr val="FF0000"/>
                </a:solidFill>
                <a:latin typeface="#9Slide03 SVNAguda Black" pitchFamily="2" charset="0"/>
                <a:cs typeface="#9Slide03 SVNAguda Black" pitchFamily="2" charset="0"/>
              </a:rPr>
              <a:t>ĐỘI A</a:t>
            </a:r>
            <a:endParaRPr lang="en-US" sz="4000" b="1">
              <a:solidFill>
                <a:srgbClr val="FF0000"/>
              </a:solidFill>
              <a:latin typeface="#9Slide03 SVNAguda Black" pitchFamily="2" charset="0"/>
              <a:cs typeface="#9Slide03 SVNAguda Black" pitchFamily="2" charset="0"/>
            </a:endParaRPr>
          </a:p>
        </p:txBody>
      </p:sp>
      <p:sp>
        <p:nvSpPr>
          <p:cNvPr id="7" name="TextBox 6"/>
          <p:cNvSpPr txBox="1"/>
          <p:nvPr/>
        </p:nvSpPr>
        <p:spPr>
          <a:xfrm>
            <a:off x="8114995" y="3623019"/>
            <a:ext cx="2290543" cy="707886"/>
          </a:xfrm>
          <a:prstGeom prst="rect">
            <a:avLst/>
          </a:prstGeom>
          <a:noFill/>
        </p:spPr>
        <p:txBody>
          <a:bodyPr wrap="square" rtlCol="0">
            <a:spAutoFit/>
          </a:bodyPr>
          <a:lstStyle/>
          <a:p>
            <a:pPr algn="ctr"/>
            <a:r>
              <a:rPr lang="en-US" sz="4000" b="1">
                <a:solidFill>
                  <a:srgbClr val="FF0000"/>
                </a:solidFill>
                <a:latin typeface="#9Slide03 SVNAguda Black" pitchFamily="2" charset="0"/>
                <a:cs typeface="#9Slide03 SVNAguda Black" pitchFamily="2" charset="0"/>
              </a:rPr>
              <a:t>ĐỘI B</a:t>
            </a:r>
            <a:endParaRPr lang="en-US" sz="4000" b="1">
              <a:solidFill>
                <a:srgbClr val="FF0000"/>
              </a:solidFill>
              <a:latin typeface="#9Slide03 SVNAguda Black" pitchFamily="2" charset="0"/>
              <a:cs typeface="#9Slide03 SVNAguda Black" pitchFamily="2" charset="0"/>
            </a:endParaRPr>
          </a:p>
        </p:txBody>
      </p:sp>
      <p:pic>
        <p:nvPicPr>
          <p:cNvPr id="9" name="Picture 8" descr="A group of people with a globe and arrow&#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54965" y="3646710"/>
            <a:ext cx="3919167" cy="3919167"/>
          </a:xfrm>
          <a:prstGeom prst="rect">
            <a:avLst/>
          </a:prstGeom>
        </p:spPr>
      </p:pic>
      <p:pic>
        <p:nvPicPr>
          <p:cNvPr id="1026" name="Picture 2" descr="Quy định dành cho người lao động tham gia BHXH bắt buộc"/>
          <p:cNvPicPr>
            <a:picLocks noChangeAspect="1" noChangeArrowheads="1"/>
          </p:cNvPicPr>
          <p:nvPr/>
        </p:nvPicPr>
        <p:blipFill rotWithShape="1">
          <a:blip r:embed="rId15">
            <a:extLst>
              <a:ext uri="{28A0092B-C50C-407E-A947-70E740481C1C}">
                <a14:useLocalDpi xmlns:a14="http://schemas.microsoft.com/office/drawing/2010/main" val="0"/>
              </a:ext>
            </a:extLst>
          </a:blip>
          <a:srcRect t="30307"/>
          <a:stretch>
            <a:fillRect/>
          </a:stretch>
        </p:blipFill>
        <p:spPr bwMode="auto">
          <a:xfrm>
            <a:off x="217157" y="4429597"/>
            <a:ext cx="4559878" cy="22045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1"/>
          <a:srcRect l="47350" r="35057" b="16593"/>
          <a:stretch>
            <a:fillRect/>
          </a:stretch>
        </p:blipFill>
        <p:spPr>
          <a:xfrm>
            <a:off x="9444018" y="5371558"/>
            <a:ext cx="1956305" cy="1510049"/>
          </a:xfrm>
          <a:prstGeom prst="rect">
            <a:avLst/>
          </a:prstGeom>
        </p:spPr>
      </p:pic>
      <p:sp>
        <p:nvSpPr>
          <p:cNvPr id="24" name="TextBox 23"/>
          <p:cNvSpPr txBox="1"/>
          <p:nvPr/>
        </p:nvSpPr>
        <p:spPr>
          <a:xfrm>
            <a:off x="7950172" y="256475"/>
            <a:ext cx="3456436" cy="1200329"/>
          </a:xfrm>
          <a:prstGeom prst="rect">
            <a:avLst/>
          </a:prstGeom>
          <a:noFill/>
        </p:spPr>
        <p:txBody>
          <a:bodyPr wrap="square">
            <a:spAutoFit/>
          </a:bodyPr>
          <a:lstStyle/>
          <a:p>
            <a:pPr algn="ctr"/>
            <a:r>
              <a:rPr lang="en-US" sz="2400">
                <a:solidFill>
                  <a:srgbClr val="5429F3"/>
                </a:solidFill>
                <a:effectLst/>
                <a:latin typeface="#9Slide03 SFU Futura_12" panose="00000400000000000000" pitchFamily="2" charset="0"/>
                <a:ea typeface="Arial" panose="020B0604020202020204" pitchFamily="34" charset="0"/>
                <a:cs typeface="Times New Roman" panose="02020603050405020304" pitchFamily="18" charset="0"/>
              </a:rPr>
              <a:t>Quy mô dân số đông, </a:t>
            </a:r>
            <a:endParaRPr lang="en-US" sz="2400">
              <a:solidFill>
                <a:srgbClr val="5429F3"/>
              </a:solidFill>
              <a:effectLst/>
              <a:latin typeface="#9Slide03 SFU Futura_12" panose="00000400000000000000" pitchFamily="2" charset="0"/>
              <a:ea typeface="Arial" panose="020B0604020202020204" pitchFamily="34" charset="0"/>
              <a:cs typeface="Times New Roman" panose="02020603050405020304" pitchFamily="18" charset="0"/>
            </a:endParaRPr>
          </a:p>
          <a:p>
            <a:pPr algn="ctr"/>
            <a:r>
              <a:rPr lang="en-US" sz="2400">
                <a:solidFill>
                  <a:srgbClr val="00B050"/>
                </a:solidFill>
                <a:latin typeface="#9Slide03 SFU Futura_12" panose="00000400000000000000" pitchFamily="2" charset="0"/>
                <a:ea typeface="Arial" panose="020B0604020202020204" pitchFamily="34" charset="0"/>
                <a:cs typeface="Times New Roman" panose="02020603050405020304" pitchFamily="18" charset="0"/>
              </a:rPr>
              <a:t>17,4 triệu người</a:t>
            </a:r>
            <a:endParaRPr lang="en-US" sz="2400">
              <a:solidFill>
                <a:srgbClr val="00B050"/>
              </a:solidFill>
              <a:latin typeface="#9Slide03 SFU Futura_12" panose="00000400000000000000" pitchFamily="2" charset="0"/>
              <a:ea typeface="Arial" panose="020B0604020202020204" pitchFamily="34" charset="0"/>
              <a:cs typeface="Times New Roman" panose="02020603050405020304" pitchFamily="18" charset="0"/>
            </a:endParaRPr>
          </a:p>
          <a:p>
            <a:pPr algn="ctr"/>
            <a:r>
              <a:rPr lang="en-US" sz="2400">
                <a:solidFill>
                  <a:srgbClr val="5429F3"/>
                </a:solidFill>
                <a:effectLst/>
                <a:latin typeface="#9Slide03 SFU Futura_12" panose="00000400000000000000" pitchFamily="2" charset="0"/>
                <a:ea typeface="Arial" panose="020B0604020202020204" pitchFamily="34" charset="0"/>
                <a:cs typeface="Times New Roman" panose="02020603050405020304" pitchFamily="18" charset="0"/>
              </a:rPr>
              <a:t>( 17,7 % d</a:t>
            </a:r>
            <a:r>
              <a:rPr lang="en-US" sz="2400">
                <a:solidFill>
                  <a:srgbClr val="5429F3"/>
                </a:solidFill>
                <a:latin typeface="#9Slide03 SFU Futura_12" panose="00000400000000000000" pitchFamily="2" charset="0"/>
                <a:ea typeface="Arial" panose="020B0604020202020204" pitchFamily="34" charset="0"/>
                <a:cs typeface="Times New Roman" panose="02020603050405020304" pitchFamily="18" charset="0"/>
              </a:rPr>
              <a:t>ân số cả nước)</a:t>
            </a:r>
            <a:endParaRPr lang="en-US" sz="2400">
              <a:solidFill>
                <a:srgbClr val="5429F3"/>
              </a:solidFill>
              <a:effectLst/>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9" name="Picture 2" descr="Mật độ dân số&quot; – 9.640 Ảnh, vector, đối tượng 3D và hình chụp có sẵn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l="76969"/>
          <a:stretch>
            <a:fillRect/>
          </a:stretch>
        </p:blipFill>
        <p:spPr bwMode="auto">
          <a:xfrm>
            <a:off x="7912282" y="1883444"/>
            <a:ext cx="1777437" cy="1200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96533" y="42384"/>
            <a:ext cx="4964892" cy="6816157"/>
          </a:xfrm>
          <a:prstGeom prst="rect">
            <a:avLst/>
          </a:prstGeom>
        </p:spPr>
      </p:pic>
      <p:sp>
        <p:nvSpPr>
          <p:cNvPr id="21" name="TextBox 20"/>
          <p:cNvSpPr txBox="1"/>
          <p:nvPr/>
        </p:nvSpPr>
        <p:spPr>
          <a:xfrm>
            <a:off x="5222384" y="3135911"/>
            <a:ext cx="2982301" cy="2308324"/>
          </a:xfrm>
          <a:prstGeom prst="rect">
            <a:avLst/>
          </a:prstGeom>
          <a:noFill/>
          <a:ln>
            <a:solidFill>
              <a:srgbClr val="00B0F0"/>
            </a:solidFill>
            <a:prstDash val="sysDash"/>
          </a:ln>
        </p:spPr>
        <p:txBody>
          <a:bodyPr wrap="square">
            <a:spAutoFit/>
          </a:bodyPr>
          <a:lstStyle/>
          <a:p>
            <a:pPr algn="just"/>
            <a:r>
              <a:rPr lang="en-US" sz="2400">
                <a:solidFill>
                  <a:srgbClr val="0000FF"/>
                </a:solidFill>
                <a:effectLst/>
                <a:latin typeface="#9Slide03 SFU Futura_12" panose="00000400000000000000" pitchFamily="2" charset="0"/>
                <a:ea typeface="Times New Roman" panose="02020603050405020304" pitchFamily="18" charset="0"/>
              </a:rPr>
              <a:t>- Gia tăng dân số thấp, xuất cư tăng…</a:t>
            </a:r>
            <a:endParaRPr lang="en-US" sz="2400">
              <a:solidFill>
                <a:srgbClr val="0000FF"/>
              </a:solidFill>
              <a:effectLst/>
              <a:latin typeface="#9Slide03 SFU Futura_12" panose="00000400000000000000" pitchFamily="2" charset="0"/>
              <a:ea typeface="Times New Roman" panose="02020603050405020304" pitchFamily="18" charset="0"/>
            </a:endParaRPr>
          </a:p>
          <a:p>
            <a:pPr algn="just"/>
            <a:r>
              <a:rPr lang="en-US" sz="2400">
                <a:solidFill>
                  <a:srgbClr val="0000FF"/>
                </a:solidFill>
                <a:latin typeface="#9Slide03 SFU Futura_12" panose="00000400000000000000" pitchFamily="2" charset="0"/>
              </a:rPr>
              <a:t>- Cơ cấu DS trẻ</a:t>
            </a:r>
            <a:endParaRPr lang="en-US" sz="2400">
              <a:solidFill>
                <a:srgbClr val="0000FF"/>
              </a:solidFill>
              <a:latin typeface="#9Slide03 SFU Futura_12" panose="00000400000000000000" pitchFamily="2" charset="0"/>
            </a:endParaRPr>
          </a:p>
          <a:p>
            <a:pPr algn="just"/>
            <a:r>
              <a:rPr lang="en-US" sz="2400">
                <a:solidFill>
                  <a:srgbClr val="0000FF"/>
                </a:solidFill>
                <a:latin typeface="#9Slide03 SFU Futura_12" panose="00000400000000000000" pitchFamily="2" charset="0"/>
              </a:rPr>
              <a:t>- </a:t>
            </a:r>
            <a:r>
              <a:rPr lang="en-US" sz="2400">
                <a:solidFill>
                  <a:srgbClr val="0000FF"/>
                </a:solidFill>
                <a:effectLst/>
                <a:latin typeface="#9Slide03 SFU Futura_12" panose="00000400000000000000" pitchFamily="2" charset="0"/>
                <a:ea typeface="Times New Roman" panose="02020603050405020304" pitchFamily="18" charset="0"/>
              </a:rPr>
              <a:t>Mật độ dân số cao: </a:t>
            </a:r>
            <a:r>
              <a:rPr lang="en-US" sz="2400">
                <a:solidFill>
                  <a:srgbClr val="0000FF"/>
                </a:solidFill>
                <a:latin typeface="#9Slide03 SFU Futura_12" panose="00000400000000000000" pitchFamily="2" charset="0"/>
                <a:ea typeface="Times New Roman" panose="02020603050405020304" pitchFamily="18" charset="0"/>
              </a:rPr>
              <a:t> 426 </a:t>
            </a:r>
            <a:r>
              <a:rPr lang="en-US" sz="2400">
                <a:solidFill>
                  <a:srgbClr val="0000FF"/>
                </a:solidFill>
                <a:effectLst/>
                <a:latin typeface="#9Slide03 SFU Futura_12" panose="00000400000000000000" pitchFamily="2" charset="0"/>
                <a:ea typeface="Times New Roman" panose="02020603050405020304" pitchFamily="18" charset="0"/>
              </a:rPr>
              <a:t>người/km</a:t>
            </a:r>
            <a:r>
              <a:rPr lang="en-US" sz="2400" baseline="30000">
                <a:solidFill>
                  <a:srgbClr val="0000FF"/>
                </a:solidFill>
                <a:effectLst/>
                <a:latin typeface="#9Slide03 SFU Futura_12" panose="00000400000000000000" pitchFamily="2" charset="0"/>
                <a:ea typeface="Times New Roman" panose="02020603050405020304" pitchFamily="18" charset="0"/>
              </a:rPr>
              <a:t>2</a:t>
            </a:r>
            <a:r>
              <a:rPr lang="en-US" sz="2400">
                <a:solidFill>
                  <a:srgbClr val="0000FF"/>
                </a:solidFill>
                <a:effectLst/>
                <a:latin typeface="#9Slide03 SFU Futura_12" panose="00000400000000000000" pitchFamily="2" charset="0"/>
                <a:ea typeface="Times New Roman" panose="02020603050405020304" pitchFamily="18" charset="0"/>
              </a:rPr>
              <a:t>,phân bố không đều.</a:t>
            </a:r>
            <a:endParaRPr lang="en-US" sz="2400">
              <a:solidFill>
                <a:srgbClr val="0000FF"/>
              </a:solidFill>
              <a:latin typeface="#9Slide03 SFU Futura_12" panose="00000400000000000000" pitchFamily="2" charset="0"/>
            </a:endParaRPr>
          </a:p>
        </p:txBody>
      </p:sp>
      <p:sp>
        <p:nvSpPr>
          <p:cNvPr id="1794" name="Google Shape;1794;p36"/>
          <p:cNvSpPr/>
          <p:nvPr/>
        </p:nvSpPr>
        <p:spPr>
          <a:xfrm rot="13021051">
            <a:off x="8256861" y="2952172"/>
            <a:ext cx="157882" cy="164959"/>
          </a:xfrm>
          <a:custGeom>
            <a:avLst/>
            <a:gdLst/>
            <a:ahLst/>
            <a:cxnLst/>
            <a:rect l="l" t="t" r="r" b="b"/>
            <a:pathLst>
              <a:path w="7585" h="7925" extrusionOk="0">
                <a:moveTo>
                  <a:pt x="2739" y="0"/>
                </a:moveTo>
                <a:lnTo>
                  <a:pt x="0" y="4441"/>
                </a:lnTo>
                <a:lnTo>
                  <a:pt x="1584" y="4441"/>
                </a:lnTo>
                <a:cubicBezTo>
                  <a:pt x="1584" y="4441"/>
                  <a:pt x="2012" y="6572"/>
                  <a:pt x="3786" y="7585"/>
                </a:cubicBezTo>
                <a:cubicBezTo>
                  <a:pt x="4219" y="7831"/>
                  <a:pt x="4665" y="7924"/>
                  <a:pt x="5094" y="7924"/>
                </a:cubicBezTo>
                <a:cubicBezTo>
                  <a:pt x="6426" y="7924"/>
                  <a:pt x="7584" y="7025"/>
                  <a:pt x="7585" y="7025"/>
                </a:cubicBezTo>
                <a:lnTo>
                  <a:pt x="7585" y="7025"/>
                </a:lnTo>
                <a:cubicBezTo>
                  <a:pt x="7397" y="7078"/>
                  <a:pt x="7185" y="7103"/>
                  <a:pt x="6963" y="7103"/>
                </a:cubicBezTo>
                <a:cubicBezTo>
                  <a:pt x="6144" y="7103"/>
                  <a:pt x="5178" y="6761"/>
                  <a:pt x="4691" y="6227"/>
                </a:cubicBezTo>
                <a:cubicBezTo>
                  <a:pt x="4060" y="5549"/>
                  <a:pt x="3691" y="4358"/>
                  <a:pt x="3691" y="4358"/>
                </a:cubicBezTo>
                <a:lnTo>
                  <a:pt x="5632" y="4358"/>
                </a:lnTo>
                <a:lnTo>
                  <a:pt x="2739"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Box 4"/>
          <p:cNvSpPr txBox="1"/>
          <p:nvPr/>
        </p:nvSpPr>
        <p:spPr>
          <a:xfrm>
            <a:off x="8303903" y="3148035"/>
            <a:ext cx="3926355" cy="2308324"/>
          </a:xfrm>
          <a:prstGeom prst="rect">
            <a:avLst/>
          </a:prstGeom>
          <a:noFill/>
          <a:ln>
            <a:solidFill>
              <a:srgbClr val="00B0F0"/>
            </a:solidFill>
            <a:prstDash val="sysDash"/>
          </a:ln>
        </p:spPr>
        <p:txBody>
          <a:bodyPr wrap="square">
            <a:spAutoFit/>
          </a:bodyPr>
          <a:lstStyle/>
          <a:p>
            <a:pPr algn="just"/>
            <a:r>
              <a:rPr lang="en-US" sz="2400">
                <a:solidFill>
                  <a:srgbClr val="0000FF"/>
                </a:solidFill>
                <a:latin typeface="#9Slide03 SFU Futura_12" panose="00000400000000000000" pitchFamily="2" charset="0"/>
              </a:rPr>
              <a:t>-Tỉ lệ dân thành thị thấp</a:t>
            </a:r>
            <a:endParaRPr lang="en-US" sz="2400">
              <a:solidFill>
                <a:srgbClr val="0000FF"/>
              </a:solidFill>
              <a:latin typeface="#9Slide03 SFU Futura_12" panose="00000400000000000000" pitchFamily="2" charset="0"/>
            </a:endParaRPr>
          </a:p>
          <a:p>
            <a:pPr algn="just"/>
            <a:r>
              <a:rPr lang="en-US" sz="2400">
                <a:solidFill>
                  <a:srgbClr val="0000FF"/>
                </a:solidFill>
                <a:latin typeface="#9Slide03 SFU Futura_12" panose="00000400000000000000" pitchFamily="2" charset="0"/>
              </a:rPr>
              <a:t>-Thành phần dân tộc đa dạng (Kinh, Khơ Me, Hoa, Chăm) văn hóa đặc sắc…</a:t>
            </a:r>
            <a:endParaRPr lang="en-US" sz="2400">
              <a:solidFill>
                <a:srgbClr val="0000FF"/>
              </a:solidFill>
              <a:latin typeface="#9Slide03 SFU Futura_12" panose="00000400000000000000" pitchFamily="2" charset="0"/>
            </a:endParaRPr>
          </a:p>
          <a:p>
            <a:pPr algn="just"/>
            <a:r>
              <a:rPr lang="en-US" sz="2400">
                <a:solidFill>
                  <a:srgbClr val="0000FF"/>
                </a:solidFill>
                <a:latin typeface="#9Slide03 SFU Futura_12" panose="00000400000000000000" pitchFamily="2" charset="0"/>
              </a:rPr>
              <a:t>-Đời sống dân cư được nâng cao.</a:t>
            </a:r>
            <a:endParaRPr lang="en-US" sz="2400">
              <a:solidFill>
                <a:srgbClr val="0000FF"/>
              </a:solidFill>
              <a:latin typeface="#9Slide03 SFU Futura_12" panose="00000400000000000000" pitchFamily="2" charset="0"/>
            </a:endParaRPr>
          </a:p>
        </p:txBody>
      </p:sp>
      <p:sp>
        <p:nvSpPr>
          <p:cNvPr id="1795" name="Google Shape;1795;p36"/>
          <p:cNvSpPr/>
          <p:nvPr/>
        </p:nvSpPr>
        <p:spPr>
          <a:xfrm>
            <a:off x="9286136" y="2952172"/>
            <a:ext cx="157882" cy="164959"/>
          </a:xfrm>
          <a:custGeom>
            <a:avLst/>
            <a:gdLst/>
            <a:ahLst/>
            <a:cxnLst/>
            <a:rect l="l" t="t" r="r" b="b"/>
            <a:pathLst>
              <a:path w="7585" h="7925" extrusionOk="0">
                <a:moveTo>
                  <a:pt x="2486" y="0"/>
                </a:moveTo>
                <a:cubicBezTo>
                  <a:pt x="1159" y="0"/>
                  <a:pt x="1" y="900"/>
                  <a:pt x="1" y="900"/>
                </a:cubicBezTo>
                <a:cubicBezTo>
                  <a:pt x="186" y="846"/>
                  <a:pt x="395" y="821"/>
                  <a:pt x="616" y="821"/>
                </a:cubicBezTo>
                <a:cubicBezTo>
                  <a:pt x="1430" y="821"/>
                  <a:pt x="2398" y="1163"/>
                  <a:pt x="2894" y="1697"/>
                </a:cubicBezTo>
                <a:cubicBezTo>
                  <a:pt x="3525" y="2376"/>
                  <a:pt x="3882" y="3567"/>
                  <a:pt x="3882" y="3567"/>
                </a:cubicBezTo>
                <a:lnTo>
                  <a:pt x="1942" y="3567"/>
                </a:lnTo>
                <a:lnTo>
                  <a:pt x="4847" y="7924"/>
                </a:lnTo>
                <a:lnTo>
                  <a:pt x="7585" y="3471"/>
                </a:lnTo>
                <a:lnTo>
                  <a:pt x="6002" y="3471"/>
                </a:lnTo>
                <a:cubicBezTo>
                  <a:pt x="6002" y="3471"/>
                  <a:pt x="5561" y="1352"/>
                  <a:pt x="3787" y="340"/>
                </a:cubicBezTo>
                <a:cubicBezTo>
                  <a:pt x="3358" y="93"/>
                  <a:pt x="2913" y="0"/>
                  <a:pt x="2486"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102" name="Picture 6" descr="Hình ảnh Dân Số Quá đông PNG, Vector, PSD, và biểu tượng để tải về miễn phí  | pngtree"/>
          <p:cNvPicPr>
            <a:picLocks noChangeAspect="1" noChangeArrowheads="1"/>
          </p:cNvPicPr>
          <p:nvPr/>
        </p:nvPicPr>
        <p:blipFill rotWithShape="1">
          <a:blip r:embed="rId4">
            <a:extLst>
              <a:ext uri="{28A0092B-C50C-407E-A947-70E740481C1C}">
                <a14:useLocalDpi xmlns:a14="http://schemas.microsoft.com/office/drawing/2010/main" val="0"/>
              </a:ext>
            </a:extLst>
          </a:blip>
          <a:srcRect t="17215"/>
          <a:stretch>
            <a:fillRect/>
          </a:stretch>
        </p:blipFill>
        <p:spPr bwMode="auto">
          <a:xfrm>
            <a:off x="5301362" y="261976"/>
            <a:ext cx="2671470" cy="22115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oup Of People Icon at Vectorified.com | Collection of Group Of People  Icon free for personal use"/>
          <p:cNvPicPr>
            <a:picLocks noChangeAspect="1" noChangeArrowheads="1"/>
          </p:cNvPicPr>
          <p:nvPr/>
        </p:nvPicPr>
        <p:blipFill rotWithShape="1">
          <a:blip r:embed="rId5">
            <a:extLst>
              <a:ext uri="{28A0092B-C50C-407E-A947-70E740481C1C}">
                <a14:useLocalDpi xmlns:a14="http://schemas.microsoft.com/office/drawing/2010/main" val="0"/>
              </a:ext>
            </a:extLst>
          </a:blip>
          <a:srcRect l="11879" r="12332"/>
          <a:stretch>
            <a:fillRect/>
          </a:stretch>
        </p:blipFill>
        <p:spPr bwMode="auto">
          <a:xfrm>
            <a:off x="5771497" y="5508033"/>
            <a:ext cx="1490672" cy="134996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5203956" y="3135911"/>
            <a:ext cx="7026302" cy="2977284"/>
          </a:xfrm>
          <a:prstGeom prst="rect">
            <a:avLst/>
          </a:prstGeom>
        </p:spPr>
      </p:pic>
      <p:pic>
        <p:nvPicPr>
          <p:cNvPr id="7" name="Picture 6" descr="book9"/>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570696" y="1757736"/>
            <a:ext cx="1424771" cy="116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Nét văn hóa đặc sắc vùng sông nước Cửu Long"/>
          <p:cNvPicPr>
            <a:picLocks noChangeAspect="1" noChangeArrowheads="1"/>
          </p:cNvPicPr>
          <p:nvPr/>
        </p:nvPicPr>
        <p:blipFill>
          <a:blip r:embed="rId1">
            <a:extLst>
              <a:ext uri="{28A0092B-C50C-407E-A947-70E740481C1C}">
                <a14:useLocalDpi xmlns:a14="http://schemas.microsoft.com/office/drawing/2010/main" val="0"/>
              </a:ext>
            </a:extLst>
          </a:blip>
          <a:srcRect t="925" b="14489"/>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p:cNvSpPr>
            <a:spLocks noGrp="1" noRot="1" noChangeAspect="1" noMove="1" noResize="1" noEditPoints="1" noAdjustHandles="1" noChangeArrowheads="1" noChangeShapeType="1" noTextEdit="1"/>
          </p:cNvSpPr>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81260" y="2644170"/>
            <a:ext cx="9058054" cy="1446550"/>
          </a:xfrm>
          <a:prstGeom prst="rect">
            <a:avLst/>
          </a:prstGeom>
          <a:noFill/>
        </p:spPr>
        <p:txBody>
          <a:bodyPr wrap="square">
            <a:spAutoFit/>
          </a:bodyPr>
          <a:lstStyle/>
          <a:p>
            <a:pPr algn="ctr"/>
            <a:r>
              <a:rPr lang="en-US" sz="4400" b="1">
                <a:solidFill>
                  <a:srgbClr val="0000FF"/>
                </a:solidFill>
                <a:latin typeface="#9Slide03 BoosterNextFYBlack" panose="02000A03000000020004" pitchFamily="2" charset="0"/>
              </a:rPr>
              <a:t>4.SỰ PHÁT TRIỂN VÀ PHÂN BỐ </a:t>
            </a:r>
            <a:endParaRPr lang="en-US" sz="4400" b="1">
              <a:solidFill>
                <a:srgbClr val="0000FF"/>
              </a:solidFill>
              <a:latin typeface="#9Slide03 BoosterNextFYBlack" panose="02000A03000000020004" pitchFamily="2" charset="0"/>
            </a:endParaRPr>
          </a:p>
          <a:p>
            <a:pPr algn="ctr"/>
            <a:r>
              <a:rPr lang="en-US" sz="4400" b="1">
                <a:solidFill>
                  <a:srgbClr val="0000FF"/>
                </a:solidFill>
                <a:latin typeface="#9Slide03 BoosterNextFYBlack" panose="02000A03000000020004" pitchFamily="2" charset="0"/>
              </a:rPr>
              <a:t>MỘT SỐ NGÀNH KINH TẾ</a:t>
            </a:r>
            <a:endParaRPr lang="en-US" sz="4400" b="1">
              <a:solidFill>
                <a:srgbClr val="0000FF"/>
              </a:solidFill>
              <a:latin typeface="#9Slide03 BoosterNextFYBlack" panose="02000A03000000020004"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709984" y="363679"/>
            <a:ext cx="9154803" cy="3791479"/>
          </a:xfrm>
          <a:prstGeom prst="rect">
            <a:avLst/>
          </a:prstGeom>
        </p:spPr>
      </p:pic>
      <p:sp>
        <p:nvSpPr>
          <p:cNvPr id="6" name="TextBox 5"/>
          <p:cNvSpPr txBox="1"/>
          <p:nvPr/>
        </p:nvSpPr>
        <p:spPr>
          <a:xfrm>
            <a:off x="1072030" y="4458974"/>
            <a:ext cx="10591886" cy="1323439"/>
          </a:xfrm>
          <a:prstGeom prst="rect">
            <a:avLst/>
          </a:prstGeom>
          <a:noFill/>
          <a:ln>
            <a:solidFill>
              <a:schemeClr val="accent4">
                <a:lumMod val="20000"/>
                <a:lumOff val="80000"/>
              </a:schemeClr>
            </a:solidFill>
            <a:prstDash val="sysDash"/>
          </a:ln>
        </p:spPr>
        <p:txBody>
          <a:bodyPr wrap="square" rtlCol="0">
            <a:spAutoFit/>
          </a:bodyPr>
          <a:lstStyle/>
          <a:p>
            <a:pPr algn="ctr"/>
            <a:r>
              <a:rPr lang="vi-VN" sz="4000">
                <a:solidFill>
                  <a:srgbClr val="FF0000"/>
                </a:solidFill>
                <a:latin typeface="#9Slide03 SFU Futura_12" panose="00000400000000000000" pitchFamily="2" charset="0"/>
              </a:rPr>
              <a:t>Em có nhận xét gì về tình hình phát triển kinh tế </a:t>
            </a:r>
            <a:endParaRPr lang="en-US" sz="4000">
              <a:solidFill>
                <a:srgbClr val="FF0000"/>
              </a:solidFill>
              <a:latin typeface="#9Slide03 SFU Futura_12" panose="00000400000000000000" pitchFamily="2" charset="0"/>
            </a:endParaRPr>
          </a:p>
          <a:p>
            <a:pPr algn="ctr"/>
            <a:r>
              <a:rPr lang="vi-VN" sz="4000">
                <a:solidFill>
                  <a:srgbClr val="FF0000"/>
                </a:solidFill>
                <a:latin typeface="#9Slide03 SFU Futura_12" panose="00000400000000000000" pitchFamily="2" charset="0"/>
              </a:rPr>
              <a:t>của vùng </a:t>
            </a:r>
            <a:r>
              <a:rPr lang="en-US" sz="4000">
                <a:solidFill>
                  <a:srgbClr val="FF0000"/>
                </a:solidFill>
                <a:latin typeface="#9Slide03 SFU Futura_12" panose="00000400000000000000" pitchFamily="2" charset="0"/>
              </a:rPr>
              <a:t>Đồng bằng sông Cửu Long</a:t>
            </a:r>
            <a:endParaRPr lang="en-US" sz="4000">
              <a:solidFill>
                <a:srgbClr val="FF0000"/>
              </a:solidFill>
              <a:latin typeface="#9Slide03 SFU Futura_12" panose="00000400000000000000" pitchFamily="2" charset="0"/>
            </a:endParaRPr>
          </a:p>
        </p:txBody>
      </p:sp>
      <p:sp>
        <p:nvSpPr>
          <p:cNvPr id="7" name="TextBox 6"/>
          <p:cNvSpPr txBox="1"/>
          <p:nvPr/>
        </p:nvSpPr>
        <p:spPr>
          <a:xfrm>
            <a:off x="776554" y="4206149"/>
            <a:ext cx="11182837" cy="2308324"/>
          </a:xfrm>
          <a:prstGeom prst="rect">
            <a:avLst/>
          </a:prstGeom>
          <a:solidFill>
            <a:schemeClr val="bg1"/>
          </a:solidFill>
          <a:ln>
            <a:solidFill>
              <a:schemeClr val="accent4">
                <a:lumMod val="20000"/>
                <a:lumOff val="80000"/>
              </a:schemeClr>
            </a:solidFill>
            <a:prstDash val="sysDash"/>
          </a:ln>
        </p:spPr>
        <p:txBody>
          <a:bodyPr wrap="square" rtlCol="0">
            <a:spAutoFit/>
          </a:bodyPr>
          <a:lstStyle/>
          <a:p>
            <a:pPr algn="just"/>
            <a:r>
              <a:rPr lang="en-US" sz="3600">
                <a:solidFill>
                  <a:srgbClr val="0000FF"/>
                </a:solidFill>
                <a:latin typeface="#9Slide03 SFU Futura_12" panose="00000400000000000000" pitchFamily="2" charset="0"/>
              </a:rPr>
              <a:t>GRDP của ĐBSCL chiếm 11,8% GDP cả nước. Cơ cấu kinh tế chuyển dịch theo hướng phát triển bền vững. Công nghiệp, dịch vụ ngày càng chiếm tỉ trọng cao trong cơ cấu GRDP của vùng.</a:t>
            </a:r>
            <a:endParaRPr lang="en-US" sz="3600">
              <a:solidFill>
                <a:srgbClr val="0000FF"/>
              </a:solidFill>
              <a:latin typeface="#9Slide03 SFU Futura_12" panose="000004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17125" y="1325096"/>
            <a:ext cx="6148171" cy="1014893"/>
            <a:chOff x="18170" y="1159276"/>
            <a:chExt cx="8599161" cy="1207480"/>
          </a:xfrm>
          <a:noFill/>
        </p:grpSpPr>
        <p:sp>
          <p:nvSpPr>
            <p:cNvPr id="11" name="TextBox 10"/>
            <p:cNvSpPr txBox="1"/>
            <p:nvPr/>
          </p:nvSpPr>
          <p:spPr>
            <a:xfrm>
              <a:off x="1336991" y="1337641"/>
              <a:ext cx="7280340" cy="793316"/>
            </a:xfrm>
            <a:prstGeom prst="rect">
              <a:avLst/>
            </a:prstGeom>
            <a:grpFill/>
          </p:spPr>
          <p:txBody>
            <a:bodyPr wrap="square" rtlCol="0">
              <a:spAutoFit/>
            </a:bodyPr>
            <a:lstStyle/>
            <a:p>
              <a:pPr defTabSz="1219200">
                <a:defRPr/>
              </a:pPr>
              <a:r>
                <a:rPr lang="en-US" sz="3735" b="1">
                  <a:solidFill>
                    <a:srgbClr val="7030A0"/>
                  </a:solidFill>
                  <a:latin typeface="Arial" panose="020B0604020202020204" pitchFamily="34" charset="0"/>
                  <a:cs typeface="Arial" panose="020B0604020202020204" pitchFamily="34" charset="0"/>
                </a:rPr>
                <a:t>CHUYÊN GIA KINH TẾ</a:t>
              </a:r>
              <a:endParaRPr lang="en-US" sz="3735" b="1">
                <a:solidFill>
                  <a:srgbClr val="7030A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
              <a:extLst>
                <a:ext uri="{BEBA8EAE-BF5A-486C-A8C5-ECC9F3942E4B}">
                  <a14:imgProps xmlns:a14="http://schemas.microsoft.com/office/drawing/2010/main">
                    <a14:imgLayer r:embed="rId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18170" y="1159276"/>
              <a:ext cx="1195905" cy="1207480"/>
            </a:xfrm>
            <a:prstGeom prst="rect">
              <a:avLst/>
            </a:prstGeom>
            <a:grpFill/>
          </p:spPr>
        </p:pic>
      </p:grpSp>
      <p:graphicFrame>
        <p:nvGraphicFramePr>
          <p:cNvPr id="21" name="Table 20"/>
          <p:cNvGraphicFramePr>
            <a:graphicFrameLocks noGrp="1"/>
          </p:cNvGraphicFramePr>
          <p:nvPr/>
        </p:nvGraphicFramePr>
        <p:xfrm>
          <a:off x="368250" y="2463581"/>
          <a:ext cx="7268398" cy="7725590"/>
        </p:xfrm>
        <a:graphic>
          <a:graphicData uri="http://schemas.openxmlformats.org/drawingml/2006/table">
            <a:tbl>
              <a:tblPr bandRow="1"/>
              <a:tblGrid>
                <a:gridCol w="7268398"/>
              </a:tblGrid>
              <a:tr h="3862795">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marL="0" marR="0" indent="0" algn="just">
                        <a:lnSpc>
                          <a:spcPct val="107000"/>
                        </a:lnSpc>
                        <a:spcBef>
                          <a:spcPts val="0"/>
                        </a:spcBef>
                        <a:spcAft>
                          <a:spcPts val="600"/>
                        </a:spcAft>
                      </a:pPr>
                      <a:r>
                        <a:rPr lang="en-US" sz="2800" kern="1200">
                          <a:solidFill>
                            <a:srgbClr val="FF0000"/>
                          </a:solidFill>
                          <a:latin typeface="#9Slide03 SFU Futura_03" panose="00000400000000000000" pitchFamily="2" charset="0"/>
                          <a:ea typeface="+mn-ea"/>
                          <a:cs typeface="Arial" panose="020B0604020202020204" pitchFamily="34" charset="0"/>
                        </a:rPr>
                        <a:t>Có 6 nhóm, 2 cụm. Nhiệm vụ</a:t>
                      </a:r>
                      <a:endParaRPr lang="en-US" sz="2800" kern="1200">
                        <a:solidFill>
                          <a:srgbClr val="FF0000"/>
                        </a:solidFill>
                        <a:latin typeface="#9Slide03 SFU Futura_03" panose="00000400000000000000" pitchFamily="2" charset="0"/>
                        <a:ea typeface="+mn-ea"/>
                        <a:cs typeface="Arial" panose="020B0604020202020204" pitchFamily="34" charset="0"/>
                      </a:endParaRPr>
                    </a:p>
                    <a:p>
                      <a:pPr marL="0" marR="0" indent="0" algn="just">
                        <a:lnSpc>
                          <a:spcPct val="107000"/>
                        </a:lnSpc>
                        <a:spcBef>
                          <a:spcPts val="0"/>
                        </a:spcBef>
                        <a:spcAft>
                          <a:spcPts val="1200"/>
                        </a:spcAft>
                      </a:pPr>
                      <a:r>
                        <a:rPr lang="en-US" sz="2800" kern="1200">
                          <a:solidFill>
                            <a:srgbClr val="002060"/>
                          </a:solidFill>
                          <a:latin typeface="#9Slide03 SFU Futura_03" panose="00000400000000000000" pitchFamily="2" charset="0"/>
                          <a:ea typeface="+mn-ea"/>
                          <a:cs typeface="Arial" panose="020B0604020202020204" pitchFamily="34" charset="0"/>
                        </a:rPr>
                        <a:t>                </a:t>
                      </a:r>
                      <a:r>
                        <a:rPr lang="en-US" sz="2800" kern="1200">
                          <a:solidFill>
                            <a:srgbClr val="FF0000"/>
                          </a:solidFill>
                          <a:latin typeface="#9Slide03 SFU Futura_03" panose="00000400000000000000" pitchFamily="2" charset="0"/>
                          <a:ea typeface="+mn-ea"/>
                          <a:cs typeface="Arial" panose="020B0604020202020204" pitchFamily="34" charset="0"/>
                        </a:rPr>
                        <a:t>    </a:t>
                      </a:r>
                      <a:r>
                        <a:rPr lang="en-US" sz="2800" kern="1200">
                          <a:solidFill>
                            <a:srgbClr val="0070C0"/>
                          </a:solidFill>
                          <a:latin typeface="#9Slide03 SFU Futura_03" panose="00000400000000000000" pitchFamily="2" charset="0"/>
                          <a:ea typeface="+mn-ea"/>
                          <a:cs typeface="Arial" panose="020B0604020202020204" pitchFamily="34" charset="0"/>
                        </a:rPr>
                        <a:t>Nông nghiệp và thủy sản</a:t>
                      </a:r>
                      <a:endParaRPr lang="en-US" sz="2800" kern="1200">
                        <a:solidFill>
                          <a:srgbClr val="0070C0"/>
                        </a:solidFill>
                        <a:latin typeface="#9Slide03 SFU Futura_03" panose="00000400000000000000" pitchFamily="2" charset="0"/>
                        <a:ea typeface="+mn-ea"/>
                        <a:cs typeface="Arial" panose="020B0604020202020204" pitchFamily="34" charset="0"/>
                      </a:endParaRPr>
                    </a:p>
                    <a:p>
                      <a:pPr marL="0" marR="0" indent="0" algn="just">
                        <a:lnSpc>
                          <a:spcPct val="107000"/>
                        </a:lnSpc>
                        <a:spcBef>
                          <a:spcPts val="0"/>
                        </a:spcBef>
                        <a:spcAft>
                          <a:spcPts val="1200"/>
                        </a:spcAft>
                      </a:pPr>
                      <a:r>
                        <a:rPr lang="en-US" sz="2800" kern="1200">
                          <a:solidFill>
                            <a:srgbClr val="00B050"/>
                          </a:solidFill>
                          <a:latin typeface="#9Slide03 SFU Futura_03" panose="00000400000000000000" pitchFamily="2" charset="0"/>
                          <a:ea typeface="+mn-ea"/>
                          <a:cs typeface="Arial" panose="020B0604020202020204" pitchFamily="34" charset="0"/>
                        </a:rPr>
                        <a:t>                         </a:t>
                      </a:r>
                      <a:r>
                        <a:rPr lang="en-US" sz="2800" kern="1200">
                          <a:solidFill>
                            <a:srgbClr val="FF0066"/>
                          </a:solidFill>
                          <a:latin typeface="#9Slide03 SFU Futura_03" panose="00000400000000000000" pitchFamily="2" charset="0"/>
                          <a:ea typeface="+mn-ea"/>
                          <a:cs typeface="Arial" panose="020B0604020202020204" pitchFamily="34" charset="0"/>
                        </a:rPr>
                        <a:t>Công nghiệp</a:t>
                      </a:r>
                      <a:endParaRPr lang="en-US" sz="2800" kern="1200">
                        <a:solidFill>
                          <a:srgbClr val="FF0066"/>
                        </a:solidFill>
                        <a:latin typeface="#9Slide03 SFU Futura_03" panose="00000400000000000000" pitchFamily="2" charset="0"/>
                        <a:ea typeface="+mn-ea"/>
                        <a:cs typeface="Arial" panose="020B0604020202020204" pitchFamily="34" charset="0"/>
                      </a:endParaRPr>
                    </a:p>
                    <a:p>
                      <a:pPr marL="0" marR="0" indent="0" algn="just">
                        <a:lnSpc>
                          <a:spcPct val="107000"/>
                        </a:lnSpc>
                        <a:spcBef>
                          <a:spcPts val="0"/>
                        </a:spcBef>
                        <a:spcAft>
                          <a:spcPts val="1200"/>
                        </a:spcAft>
                      </a:pPr>
                      <a:r>
                        <a:rPr lang="en-US" sz="2800" kern="1200">
                          <a:solidFill>
                            <a:srgbClr val="FFC000"/>
                          </a:solidFill>
                          <a:latin typeface="#9Slide03 SFU Futura_03" panose="00000400000000000000" pitchFamily="2" charset="0"/>
                          <a:ea typeface="+mn-ea"/>
                          <a:cs typeface="Arial" panose="020B0604020202020204" pitchFamily="34" charset="0"/>
                        </a:rPr>
                        <a:t>                                 Dịch vụ</a:t>
                      </a:r>
                      <a:endParaRPr lang="en-US" sz="2800" kern="1200">
                        <a:solidFill>
                          <a:srgbClr val="FFC000"/>
                        </a:solidFill>
                        <a:latin typeface="#9Slide03 SFU Futura_03" panose="00000400000000000000" pitchFamily="2" charset="0"/>
                        <a:ea typeface="+mn-ea"/>
                        <a:cs typeface="Arial" panose="020B0604020202020204" pitchFamily="34" charset="0"/>
                      </a:endParaRPr>
                    </a:p>
                    <a:p>
                      <a:pPr marL="0" marR="0" indent="0" algn="just">
                        <a:lnSpc>
                          <a:spcPct val="107000"/>
                        </a:lnSpc>
                        <a:spcBef>
                          <a:spcPts val="0"/>
                        </a:spcBef>
                        <a:spcAft>
                          <a:spcPts val="600"/>
                        </a:spcAft>
                      </a:pPr>
                      <a:r>
                        <a:rPr lang="en-US" sz="2800" kern="1200">
                          <a:solidFill>
                            <a:srgbClr val="7030A0"/>
                          </a:solidFill>
                          <a:latin typeface="#9Slide03 SFU Futura_03" panose="00000400000000000000" pitchFamily="2" charset="0"/>
                          <a:ea typeface="+mn-ea"/>
                          <a:cs typeface="Arial" panose="020B0604020202020204" pitchFamily="34" charset="0"/>
                        </a:rPr>
                        <a:t> </a:t>
                      </a:r>
                      <a:r>
                        <a:rPr lang="en-US" sz="2800" kern="1200">
                          <a:solidFill>
                            <a:srgbClr val="002060"/>
                          </a:solidFill>
                          <a:latin typeface="#9Slide03 SFU Futura_03" panose="00000400000000000000" pitchFamily="2" charset="0"/>
                          <a:ea typeface="+mn-ea"/>
                          <a:cs typeface="Arial" panose="020B0604020202020204" pitchFamily="34" charset="0"/>
                        </a:rPr>
                        <a:t>Mỗi nhóm sẽ hoàn thành các ngành :</a:t>
                      </a:r>
                      <a:endParaRPr lang="vi-VN" sz="2800" kern="1200">
                        <a:solidFill>
                          <a:srgbClr val="002060"/>
                        </a:solidFill>
                        <a:latin typeface="#9Slide03 SFU Futura_03" panose="00000400000000000000" pitchFamily="2" charset="0"/>
                        <a:ea typeface="+mn-ea"/>
                        <a:cs typeface="Arial" panose="020B0604020202020204" pitchFamily="34" charset="0"/>
                      </a:endParaRPr>
                    </a:p>
                    <a:p>
                      <a:pPr algn="just"/>
                      <a:r>
                        <a:rPr lang="vi-VN" sz="2800" kern="1200">
                          <a:solidFill>
                            <a:srgbClr val="002060"/>
                          </a:solidFill>
                          <a:latin typeface="#9Slide03 SFU Futura_03" panose="00000400000000000000" pitchFamily="2" charset="0"/>
                          <a:ea typeface="+mn-ea"/>
                          <a:cs typeface="Arial" panose="020B0604020202020204" pitchFamily="34" charset="0"/>
                        </a:rPr>
                        <a:t>         + </a:t>
                      </a:r>
                      <a:r>
                        <a:rPr lang="it-IT" sz="2800" kern="1200">
                          <a:solidFill>
                            <a:srgbClr val="002060"/>
                          </a:solidFill>
                          <a:latin typeface="#9Slide03 SFU Futura_03" panose="00000400000000000000" pitchFamily="2" charset="0"/>
                          <a:ea typeface="+mn-ea"/>
                          <a:cs typeface="Arial" panose="020B0604020202020204" pitchFamily="34" charset="0"/>
                        </a:rPr>
                        <a:t>Tình hình phát triển</a:t>
                      </a:r>
                      <a:endParaRPr lang="en-US" sz="2800" kern="1200">
                        <a:solidFill>
                          <a:srgbClr val="002060"/>
                        </a:solidFill>
                        <a:latin typeface="#9Slide03 SFU Futura_03" panose="00000400000000000000" pitchFamily="2" charset="0"/>
                        <a:ea typeface="+mn-ea"/>
                        <a:cs typeface="Arial" panose="020B0604020202020204" pitchFamily="34" charset="0"/>
                      </a:endParaRPr>
                    </a:p>
                    <a:p>
                      <a:pPr algn="just"/>
                      <a:r>
                        <a:rPr lang="it-IT" sz="2800" kern="1200">
                          <a:solidFill>
                            <a:srgbClr val="002060"/>
                          </a:solidFill>
                          <a:latin typeface="#9Slide03 SFU Futura_03" panose="00000400000000000000" pitchFamily="2" charset="0"/>
                          <a:ea typeface="+mn-ea"/>
                          <a:cs typeface="Arial" panose="020B0604020202020204" pitchFamily="34" charset="0"/>
                        </a:rPr>
                        <a:t>         + Phân bố</a:t>
                      </a:r>
                      <a:endParaRPr lang="en-US" sz="2800" kern="1200">
                        <a:solidFill>
                          <a:srgbClr val="002060"/>
                        </a:solidFill>
                        <a:latin typeface="#9Slide03 SFU Futura_03" panose="00000400000000000000" pitchFamily="2" charset="0"/>
                        <a:ea typeface="+mn-ea"/>
                        <a:cs typeface="Arial" panose="020B0604020202020204" pitchFamily="34"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862795">
                <a:tc>
                  <a:txBody>
                    <a:bodyPr/>
                    <a:lstStyle/>
                    <a:p>
                      <a:pPr algn="just"/>
                      <a:endParaRPr lang="en-US" sz="2800" kern="1200">
                        <a:solidFill>
                          <a:srgbClr val="002060"/>
                        </a:solidFill>
                        <a:latin typeface="#9Slide03 SFU Futura_03" panose="00000400000000000000" pitchFamily="2" charset="0"/>
                        <a:ea typeface="+mn-ea"/>
                        <a:cs typeface="Arial" panose="020B0604020202020204" pitchFamily="34"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0" name="Picture 29"/>
          <p:cNvPicPr>
            <a:picLocks noChangeAspect="1"/>
          </p:cNvPicPr>
          <p:nvPr/>
        </p:nvPicPr>
        <p:blipFill>
          <a:blip r:embed="rId3"/>
          <a:stretch>
            <a:fillRect/>
          </a:stretch>
        </p:blipFill>
        <p:spPr>
          <a:xfrm>
            <a:off x="6665076" y="750887"/>
            <a:ext cx="2137539" cy="1603154"/>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6000" b="90500" l="7500" r="95500">
                        <a14:foregroundMark x1="45500" y1="6000" x2="43000" y2="90500"/>
                        <a14:foregroundMark x1="7500" y1="51500" x2="95500" y2="50500"/>
                        <a14:foregroundMark x1="24000" y1="20500" x2="41000" y2="79000"/>
                        <a14:foregroundMark x1="64500" y1="20500" x2="63500" y2="80000"/>
                        <a14:foregroundMark x1="38500" y1="21500" x2="26500" y2="79000"/>
                        <a14:foregroundMark x1="57500" y1="20500" x2="57500" y2="39500"/>
                      </a14:backgroundRemoval>
                    </a14:imgEffect>
                    <a14:imgEffect>
                      <a14:saturation sat="400000"/>
                    </a14:imgEffect>
                  </a14:imgLayer>
                </a14:imgProps>
              </a:ext>
            </a:extLst>
          </a:blip>
          <a:stretch>
            <a:fillRect/>
          </a:stretch>
        </p:blipFill>
        <p:spPr>
          <a:xfrm>
            <a:off x="6727084" y="5664835"/>
            <a:ext cx="1145799" cy="1145799"/>
          </a:xfrm>
          <a:prstGeom prst="rect">
            <a:avLst/>
          </a:prstGeom>
        </p:spPr>
      </p:pic>
      <p:sp>
        <p:nvSpPr>
          <p:cNvPr id="34" name="Lưu đồ: Điểm Kết Thúc 21"/>
          <p:cNvSpPr/>
          <p:nvPr/>
        </p:nvSpPr>
        <p:spPr>
          <a:xfrm>
            <a:off x="656521" y="2953498"/>
            <a:ext cx="1611694" cy="4526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5 SVNUT Triumph" panose="00000500000000000000" pitchFamily="2" charset="0"/>
              </a:rPr>
              <a:t>Nhóm 1</a:t>
            </a:r>
            <a:endParaRPr lang="en-US" sz="2000">
              <a:latin typeface="#9Slide05 SVNUT Triumph" panose="00000500000000000000" pitchFamily="2" charset="0"/>
            </a:endParaRPr>
          </a:p>
        </p:txBody>
      </p:sp>
      <p:pic>
        <p:nvPicPr>
          <p:cNvPr id="35" name="Hình ảnh 22"/>
          <p:cNvPicPr>
            <a:picLocks noChangeAspect="1"/>
          </p:cNvPicPr>
          <p:nvPr/>
        </p:nvPicPr>
        <p:blipFill>
          <a:blip r:embed="rId6"/>
          <a:stretch>
            <a:fillRect/>
          </a:stretch>
        </p:blipFill>
        <p:spPr>
          <a:xfrm>
            <a:off x="334029" y="2904850"/>
            <a:ext cx="530398" cy="524301"/>
          </a:xfrm>
          <a:prstGeom prst="rect">
            <a:avLst/>
          </a:prstGeom>
        </p:spPr>
      </p:pic>
      <p:sp>
        <p:nvSpPr>
          <p:cNvPr id="36" name="Lưu đồ: Điểm Kết Thúc 21"/>
          <p:cNvSpPr/>
          <p:nvPr/>
        </p:nvSpPr>
        <p:spPr>
          <a:xfrm>
            <a:off x="1816037" y="4158240"/>
            <a:ext cx="1611694" cy="452628"/>
          </a:xfrm>
          <a:prstGeom prst="flowChartTerminator">
            <a:avLst/>
          </a:prstGeom>
          <a:solidFill>
            <a:srgbClr val="FC9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5 SVNUT Triumph" panose="00000500000000000000" pitchFamily="2" charset="0"/>
              </a:rPr>
              <a:t>Nhóm 3</a:t>
            </a:r>
            <a:endParaRPr lang="en-US" sz="2000">
              <a:latin typeface="#9Slide05 SVNUT Triumph" panose="00000500000000000000" pitchFamily="2" charset="0"/>
            </a:endParaRPr>
          </a:p>
        </p:txBody>
      </p:sp>
      <p:pic>
        <p:nvPicPr>
          <p:cNvPr id="37" name="Hình ảnh 22"/>
          <p:cNvPicPr>
            <a:picLocks noChangeAspect="1"/>
          </p:cNvPicPr>
          <p:nvPr/>
        </p:nvPicPr>
        <p:blipFill>
          <a:blip r:embed="rId6"/>
          <a:stretch>
            <a:fillRect/>
          </a:stretch>
        </p:blipFill>
        <p:spPr>
          <a:xfrm>
            <a:off x="1493473" y="4150442"/>
            <a:ext cx="523379" cy="517363"/>
          </a:xfrm>
          <a:prstGeom prst="rect">
            <a:avLst/>
          </a:prstGeom>
        </p:spPr>
      </p:pic>
      <p:sp>
        <p:nvSpPr>
          <p:cNvPr id="38" name="Lưu đồ: Điểm Kết Thúc 21"/>
          <p:cNvSpPr/>
          <p:nvPr/>
        </p:nvSpPr>
        <p:spPr>
          <a:xfrm>
            <a:off x="1120178" y="3618252"/>
            <a:ext cx="1611694" cy="452628"/>
          </a:xfrm>
          <a:prstGeom prst="flowChartTerminator">
            <a:avLst/>
          </a:prstGeom>
          <a:solidFill>
            <a:srgbClr val="FF3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5 SVNUT Triumph" panose="00000500000000000000" pitchFamily="2" charset="0"/>
              </a:rPr>
              <a:t>Nhóm 2</a:t>
            </a:r>
            <a:endParaRPr lang="en-US" sz="2000">
              <a:latin typeface="#9Slide05 SVNUT Triumph" panose="00000500000000000000" pitchFamily="2" charset="0"/>
            </a:endParaRPr>
          </a:p>
        </p:txBody>
      </p:sp>
      <p:pic>
        <p:nvPicPr>
          <p:cNvPr id="39" name="Hình ảnh 22"/>
          <p:cNvPicPr>
            <a:picLocks noChangeAspect="1"/>
          </p:cNvPicPr>
          <p:nvPr/>
        </p:nvPicPr>
        <p:blipFill>
          <a:blip r:embed="rId6"/>
          <a:stretch>
            <a:fillRect/>
          </a:stretch>
        </p:blipFill>
        <p:spPr>
          <a:xfrm>
            <a:off x="793674" y="3618252"/>
            <a:ext cx="530398" cy="524301"/>
          </a:xfrm>
          <a:prstGeom prst="rect">
            <a:avLst/>
          </a:prstGeom>
        </p:spPr>
      </p:pic>
      <p:grpSp>
        <p:nvGrpSpPr>
          <p:cNvPr id="51" name="Group 50"/>
          <p:cNvGrpSpPr/>
          <p:nvPr/>
        </p:nvGrpSpPr>
        <p:grpSpPr>
          <a:xfrm>
            <a:off x="7678720" y="2534133"/>
            <a:ext cx="3272451" cy="667864"/>
            <a:chOff x="704425" y="1953590"/>
            <a:chExt cx="3246248" cy="742547"/>
          </a:xfrm>
        </p:grpSpPr>
        <p:sp>
          <p:nvSpPr>
            <p:cNvPr id="52" name="Flowchart: Terminator 51"/>
            <p:cNvSpPr/>
            <p:nvPr/>
          </p:nvSpPr>
          <p:spPr>
            <a:xfrm>
              <a:off x="1443849" y="2084201"/>
              <a:ext cx="2506824" cy="537328"/>
            </a:xfrm>
            <a:prstGeom prst="flowChartTerminator">
              <a:avLst/>
            </a:prstGeom>
            <a:solidFill>
              <a:srgbClr val="00B050"/>
            </a:solidFill>
            <a:ln w="12700" cap="flat" cmpd="sng" algn="ctr">
              <a:noFill/>
              <a:prstDash val="solid"/>
              <a:miter lim="800000"/>
            </a:ln>
            <a:effectLst/>
          </p:spPr>
          <p:txBody>
            <a:bodyPr rtlCol="0" anchor="ctr"/>
            <a:lstStyle/>
            <a:p>
              <a:pPr algn="ctr" defTabSz="1219200">
                <a:defRPr/>
              </a:pPr>
              <a:r>
                <a:rPr lang="en-US" sz="2665" kern="0">
                  <a:solidFill>
                    <a:prstClr val="white"/>
                  </a:solidFill>
                  <a:latin typeface="#9Slide03 SFU Futura_03" panose="00000400000000000000" pitchFamily="2" charset="0"/>
                  <a:cs typeface="Tahoma" panose="020B0604030504040204" pitchFamily="34" charset="0"/>
                </a:rPr>
                <a:t>Sơ</a:t>
              </a:r>
              <a:r>
                <a:rPr lang="en-US" sz="2665" kern="0">
                  <a:solidFill>
                    <a:prstClr val="white"/>
                  </a:solidFill>
                  <a:latin typeface="#9Slide03 SFU Futura_12" panose="00000400000000000000" pitchFamily="2" charset="0"/>
                </a:rPr>
                <a:t> </a:t>
              </a:r>
              <a:r>
                <a:rPr lang="en-US" sz="2665" kern="0">
                  <a:solidFill>
                    <a:prstClr val="white"/>
                  </a:solidFill>
                  <a:latin typeface="#9Slide03 SFU Futura_03" panose="00000400000000000000" pitchFamily="2" charset="0"/>
                  <a:cs typeface="Tahoma" panose="020B0604030504040204" pitchFamily="34" charset="0"/>
                </a:rPr>
                <a:t>đồ nhóm</a:t>
              </a:r>
              <a:endParaRPr lang="en-US" sz="2665" kern="0">
                <a:solidFill>
                  <a:prstClr val="white"/>
                </a:solidFill>
                <a:latin typeface="#9Slide03 SFU Futura_03" panose="00000400000000000000" pitchFamily="2" charset="0"/>
                <a:cs typeface="Tahoma" panose="020B0604030504040204" pitchFamily="34" charset="0"/>
              </a:endParaRPr>
            </a:p>
          </p:txBody>
        </p:sp>
        <p:pic>
          <p:nvPicPr>
            <p:cNvPr id="53" name="Picture 52"/>
            <p:cNvPicPr>
              <a:picLocks noChangeAspect="1"/>
            </p:cNvPicPr>
            <p:nvPr/>
          </p:nvPicPr>
          <p:blipFill>
            <a:blip r:embed="rId7">
              <a:extLst>
                <a:ext uri="{BEBA8EAE-BF5A-486C-A8C5-ECC9F3942E4B}">
                  <a14:imgProps xmlns:a14="http://schemas.microsoft.com/office/drawing/2010/main">
                    <a14:imgLayer r:embed="rId8">
                      <a14:imgEffect>
                        <a14:backgroundRemoval t="1731" b="95962" l="10000" r="90000">
                          <a14:foregroundMark x1="43111" y1="10577" x2="36667" y2="29231"/>
                          <a14:foregroundMark x1="36667" y1="29231" x2="34778" y2="50385"/>
                          <a14:foregroundMark x1="34778" y1="50385" x2="40889" y2="72308"/>
                          <a14:foregroundMark x1="40889" y1="72308" x2="45444" y2="79615"/>
                          <a14:foregroundMark x1="45444" y1="79615" x2="52222" y2="83846"/>
                          <a14:foregroundMark x1="52222" y1="83846" x2="58000" y2="83462"/>
                          <a14:foregroundMark x1="58000" y1="83462" x2="64667" y2="79423"/>
                          <a14:foregroundMark x1="64667" y1="79423" x2="69222" y2="73462"/>
                          <a14:foregroundMark x1="69222" y1="73462" x2="71778" y2="64038"/>
                          <a14:foregroundMark x1="71778" y1="64038" x2="72889" y2="52692"/>
                          <a14:foregroundMark x1="72889" y1="52692" x2="69667" y2="30000"/>
                          <a14:foregroundMark x1="69667" y1="30000" x2="62556" y2="10577"/>
                          <a14:foregroundMark x1="62556" y1="10577" x2="55889" y2="5192"/>
                          <a14:foregroundMark x1="55889" y1="5192" x2="43889" y2="3462"/>
                          <a14:foregroundMark x1="43889" y1="3462" x2="37444" y2="8654"/>
                          <a14:foregroundMark x1="37444" y1="8654" x2="32556" y2="17115"/>
                          <a14:foregroundMark x1="32556" y1="17115" x2="28556" y2="36923"/>
                          <a14:foregroundMark x1="28556" y1="36923" x2="27556" y2="51538"/>
                          <a14:foregroundMark x1="27556" y1="51538" x2="28889" y2="63654"/>
                          <a14:foregroundMark x1="28889" y1="63654" x2="36667" y2="80192"/>
                          <a14:foregroundMark x1="36667" y1="80192" x2="47111" y2="88462"/>
                          <a14:foregroundMark x1="47111" y1="88462" x2="54778" y2="90192"/>
                          <a14:foregroundMark x1="46444" y1="7692" x2="59667" y2="23269"/>
                          <a14:foregroundMark x1="59667" y1="23269" x2="62889" y2="33077"/>
                          <a14:foregroundMark x1="62889" y1="33077" x2="65333" y2="50577"/>
                          <a14:foregroundMark x1="46000" y1="1731" x2="51222" y2="1923"/>
                          <a14:foregroundMark x1="65222" y1="57692" x2="68000" y2="73846"/>
                          <a14:foregroundMark x1="56444" y1="95962" x2="45444" y2="95577"/>
                          <a14:foregroundMark x1="41000" y1="47885" x2="60111" y2="72115"/>
                          <a14:foregroundMark x1="38556" y1="50577" x2="49222" y2="67692"/>
                          <a14:foregroundMark x1="49222" y1="67692" x2="60000" y2="79038"/>
                          <a14:foregroundMark x1="60000" y1="79038" x2="60222" y2="79231"/>
                          <a14:foregroundMark x1="34667" y1="53654" x2="31333" y2="64423"/>
                          <a14:foregroundMark x1="31333" y1="64423" x2="31000" y2="66923"/>
                          <a14:foregroundMark x1="38111" y1="76346" x2="51444" y2="78462"/>
                          <a14:foregroundMark x1="51444" y1="78462" x2="63000" y2="75769"/>
                          <a14:foregroundMark x1="51667" y1="74808" x2="55667" y2="76731"/>
                          <a14:foregroundMark x1="45444" y1="75000" x2="52222" y2="76346"/>
                        </a14:backgroundRemoval>
                      </a14:imgEffect>
                    </a14:imgLayer>
                  </a14:imgProps>
                </a:ext>
              </a:extLst>
            </a:blip>
            <a:stretch>
              <a:fillRect/>
            </a:stretch>
          </p:blipFill>
          <p:spPr>
            <a:xfrm>
              <a:off x="704425" y="1953590"/>
              <a:ext cx="1285177" cy="742547"/>
            </a:xfrm>
            <a:prstGeom prst="rect">
              <a:avLst/>
            </a:prstGeom>
          </p:spPr>
        </p:pic>
      </p:grpSp>
      <p:sp>
        <p:nvSpPr>
          <p:cNvPr id="54" name="Rectangle: Rounded Corners 53"/>
          <p:cNvSpPr/>
          <p:nvPr/>
        </p:nvSpPr>
        <p:spPr>
          <a:xfrm>
            <a:off x="8109119" y="3382089"/>
            <a:ext cx="1386992" cy="581948"/>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1185545">
              <a:lnSpc>
                <a:spcPct val="90000"/>
              </a:lnSpc>
              <a:spcBef>
                <a:spcPct val="0"/>
              </a:spcBef>
              <a:spcAft>
                <a:spcPct val="35000"/>
              </a:spcAft>
              <a:defRPr/>
            </a:pPr>
            <a:r>
              <a:rPr lang="en-US" sz="2665" kern="0">
                <a:solidFill>
                  <a:srgbClr val="FF0000"/>
                </a:solidFill>
                <a:latin typeface="#9Slide03 SFU Futura_03" panose="00000400000000000000" pitchFamily="2" charset="0"/>
                <a:cs typeface="Tahoma" panose="020B0604030504040204" pitchFamily="34" charset="0"/>
              </a:rPr>
              <a:t>CỤM1</a:t>
            </a:r>
            <a:endParaRPr lang="en-US" sz="2665" kern="0">
              <a:solidFill>
                <a:srgbClr val="FF0000"/>
              </a:solidFill>
              <a:latin typeface="#9Slide03 SFU Futura_03" panose="00000400000000000000" pitchFamily="2" charset="0"/>
              <a:cs typeface="Tahoma" panose="020B0604030504040204" pitchFamily="34" charset="0"/>
            </a:endParaRPr>
          </a:p>
        </p:txBody>
      </p:sp>
      <p:sp>
        <p:nvSpPr>
          <p:cNvPr id="55" name="Rectangle: Rounded Corners 54"/>
          <p:cNvSpPr/>
          <p:nvPr/>
        </p:nvSpPr>
        <p:spPr>
          <a:xfrm>
            <a:off x="9893273" y="3385239"/>
            <a:ext cx="1386992" cy="581948"/>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1185545">
              <a:lnSpc>
                <a:spcPct val="90000"/>
              </a:lnSpc>
              <a:spcBef>
                <a:spcPct val="0"/>
              </a:spcBef>
              <a:spcAft>
                <a:spcPct val="35000"/>
              </a:spcAft>
              <a:defRPr/>
            </a:pPr>
            <a:r>
              <a:rPr lang="en-US" sz="2665" kern="0">
                <a:solidFill>
                  <a:srgbClr val="FF0000"/>
                </a:solidFill>
                <a:latin typeface="#9Slide03 SFU Futura_03" panose="00000400000000000000" pitchFamily="2" charset="0"/>
                <a:cs typeface="Tahoma" panose="020B0604030504040204" pitchFamily="34" charset="0"/>
              </a:rPr>
              <a:t>CỤM2</a:t>
            </a:r>
            <a:endParaRPr lang="en-US" sz="2665" kern="0">
              <a:solidFill>
                <a:srgbClr val="FF0000"/>
              </a:solidFill>
              <a:latin typeface="#9Slide03 SFU Futura_03" panose="00000400000000000000" pitchFamily="2" charset="0"/>
              <a:cs typeface="Tahoma" panose="020B0604030504040204" pitchFamily="34" charset="0"/>
            </a:endParaRPr>
          </a:p>
        </p:txBody>
      </p:sp>
      <p:graphicFrame>
        <p:nvGraphicFramePr>
          <p:cNvPr id="56" name="Diagram 55"/>
          <p:cNvGraphicFramePr/>
          <p:nvPr/>
        </p:nvGraphicFramePr>
        <p:xfrm>
          <a:off x="7636648" y="4142553"/>
          <a:ext cx="4300168" cy="238826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5P">
            <a:hlinkClick r:id="" action="ppaction://media"/>
          </p:cNvPr>
          <p:cNvPicPr>
            <a:picLocks noChangeAspect="1"/>
          </p:cNvPicPr>
          <p:nvPr>
            <a:videoFile r:link="rId14"/>
            <p:extLst>
              <p:ext uri="{DAA4B4D4-6D71-4841-9C94-3DE7FCFB9230}">
                <p14:media xmlns:p14="http://schemas.microsoft.com/office/powerpoint/2010/main" r:embed="rId15"/>
              </p:ext>
            </p:extLst>
          </p:nvPr>
        </p:nvPicPr>
        <p:blipFill>
          <a:blip r:embed="rId16"/>
          <a:stretch>
            <a:fillRect/>
          </a:stretch>
        </p:blipFill>
        <p:spPr>
          <a:xfrm>
            <a:off x="9122034" y="946965"/>
            <a:ext cx="2599102" cy="1461995"/>
          </a:xfrm>
          <a:prstGeom prst="rect">
            <a:avLst/>
          </a:prstGeom>
        </p:spPr>
      </p:pic>
      <p:grpSp>
        <p:nvGrpSpPr>
          <p:cNvPr id="6" name="Group 5"/>
          <p:cNvGrpSpPr/>
          <p:nvPr/>
        </p:nvGrpSpPr>
        <p:grpSpPr>
          <a:xfrm>
            <a:off x="106330" y="0"/>
            <a:ext cx="5284374" cy="879020"/>
            <a:chOff x="106330" y="0"/>
            <a:chExt cx="5284374" cy="879020"/>
          </a:xfrm>
        </p:grpSpPr>
        <p:sp>
          <p:nvSpPr>
            <p:cNvPr id="7" name="Lưu đồ: Điểm Kết Thúc 21"/>
            <p:cNvSpPr/>
            <p:nvPr/>
          </p:nvSpPr>
          <p:spPr>
            <a:xfrm>
              <a:off x="244205" y="19885"/>
              <a:ext cx="5146499" cy="859135"/>
            </a:xfrm>
            <a:prstGeom prst="flowChartTermina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7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    Nông nghiệp và thủy sản    </a:t>
              </a:r>
              <a:endParaRPr lang="en-US" sz="2000">
                <a:latin typeface="Arial" panose="020B0604020202020204" pitchFamily="34" charset="0"/>
                <a:cs typeface="Arial" panose="020B0604020202020204" pitchFamily="34" charset="0"/>
              </a:endParaRPr>
            </a:p>
          </p:txBody>
        </p:sp>
        <p:sp>
          <p:nvSpPr>
            <p:cNvPr id="8" name="Oval 7"/>
            <p:cNvSpPr/>
            <p:nvPr/>
          </p:nvSpPr>
          <p:spPr>
            <a:xfrm>
              <a:off x="106330" y="0"/>
              <a:ext cx="913732" cy="879020"/>
            </a:xfrm>
            <a:prstGeom prst="ellipse">
              <a:avLst/>
            </a:prstGeom>
            <a:solidFill>
              <a:srgbClr val="00B050"/>
            </a:solidFill>
            <a:ln>
              <a:solidFill>
                <a:srgbClr val="021F73"/>
              </a:solidFill>
              <a:prstDash val="sysDash"/>
            </a:ln>
          </p:spPr>
          <p:style>
            <a:lnRef idx="2">
              <a:schemeClr val="lt1">
                <a:hueOff val="0"/>
                <a:satOff val="0"/>
                <a:lumOff val="0"/>
                <a:alphaOff val="0"/>
              </a:schemeClr>
            </a:lnRef>
            <a:fillRef idx="1">
              <a:scrgbClr r="0" g="0" b="0"/>
            </a:fillRef>
            <a:effectRef idx="0">
              <a:schemeClr val="accent4">
                <a:tint val="50000"/>
                <a:hueOff val="12377877"/>
                <a:satOff val="100000"/>
                <a:lumOff val="18571"/>
                <a:alphaOff val="0"/>
              </a:schemeClr>
            </a:effectRef>
            <a:fontRef idx="minor">
              <a:schemeClr val="lt1">
                <a:hueOff val="0"/>
                <a:satOff val="0"/>
                <a:lumOff val="0"/>
                <a:alphaOff val="0"/>
              </a:schemeClr>
            </a:fontRef>
          </p:style>
          <p:txBody>
            <a:bodyPr/>
            <a:lstStyle/>
            <a:p>
              <a:endParaRPr lang="en-US"/>
            </a:p>
          </p:txBody>
        </p:sp>
      </p:grpSp>
      <p:sp>
        <p:nvSpPr>
          <p:cNvPr id="9" name="TextBox 8"/>
          <p:cNvSpPr txBox="1"/>
          <p:nvPr/>
        </p:nvSpPr>
        <p:spPr>
          <a:xfrm>
            <a:off x="236142" y="-125811"/>
            <a:ext cx="542300" cy="1015663"/>
          </a:xfrm>
          <a:prstGeom prst="rect">
            <a:avLst/>
          </a:prstGeom>
          <a:noFill/>
        </p:spPr>
        <p:txBody>
          <a:bodyPr wrap="square" rtlCol="0">
            <a:spAutoFit/>
          </a:bodyPr>
          <a:lstStyle/>
          <a:p>
            <a:pPr algn="ctr"/>
            <a:r>
              <a:rPr lang="vi-VN" sz="6000" b="1">
                <a:solidFill>
                  <a:schemeClr val="bg1"/>
                </a:solidFill>
                <a:latin typeface="#9Slide05 IcielSanelma" pitchFamily="2" charset="0"/>
              </a:rPr>
              <a:t>a</a:t>
            </a:r>
            <a:endParaRPr lang="en-US" sz="6000" b="1" dirty="0">
              <a:solidFill>
                <a:schemeClr val="bg1"/>
              </a:solidFill>
              <a:latin typeface="#9Slide05 IcielSanelma"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circle(in)">
                                      <p:cBhvr>
                                        <p:cTn id="19" dur="400"/>
                                        <p:tgtEl>
                                          <p:spTgt spid="3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in)">
                                      <p:cBhvr>
                                        <p:cTn id="22" dur="600"/>
                                        <p:tgtEl>
                                          <p:spTgt spid="3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circle(in)">
                                      <p:cBhvr>
                                        <p:cTn id="25" dur="600"/>
                                        <p:tgtEl>
                                          <p:spTgt spid="36"/>
                                        </p:tgtEl>
                                      </p:cBhvr>
                                    </p:animEffect>
                                  </p:childTnLst>
                                </p:cTn>
                              </p:par>
                              <p:par>
                                <p:cTn id="26" presetID="16" presetClass="entr" presetSubtype="21"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par>
                                <p:cTn id="32" presetID="16" presetClass="entr" presetSubtype="21"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22" presetClass="entr" presetSubtype="1"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up)">
                                      <p:cBhvr>
                                        <p:cTn id="37" dur="500"/>
                                        <p:tgtEl>
                                          <p:spTgt spid="5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left)">
                                      <p:cBhvr>
                                        <p:cTn id="40" dur="500"/>
                                        <p:tgtEl>
                                          <p:spTgt spid="5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left)">
                                      <p:cBhvr>
                                        <p:cTn id="43" dur="500"/>
                                        <p:tgtEl>
                                          <p:spTgt spid="5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up)">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309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2"/>
                                        </p:tgtEl>
                                      </p:cBhvr>
                                    </p:cmd>
                                  </p:childTnLst>
                                </p:cTn>
                              </p:par>
                            </p:childTnLst>
                          </p:cTn>
                        </p:par>
                      </p:childTnLst>
                    </p:cTn>
                  </p:par>
                </p:childTnLst>
              </p:cTn>
              <p:nextCondLst>
                <p:cond evt="onClick" delay="0">
                  <p:tgtEl>
                    <p:spTgt spid="2"/>
                  </p:tgtEl>
                </p:cond>
              </p:nextCondLst>
            </p:seq>
            <p:video>
              <p:cMediaNode vol="80000">
                <p:cTn id="56" fill="hold" display="0">
                  <p:stCondLst>
                    <p:cond delay="indefinite"/>
                  </p:stCondLst>
                </p:cTn>
                <p:tgtEl>
                  <p:spTgt spid="2"/>
                </p:tgtEl>
              </p:cMediaNode>
            </p:video>
          </p:childTnLst>
        </p:cTn>
      </p:par>
    </p:tnLst>
    <p:bldLst>
      <p:bldP spid="34" grpId="0" animBg="1"/>
      <p:bldP spid="36" grpId="0" animBg="1"/>
      <p:bldP spid="38" grpId="0" animBg="1"/>
      <p:bldP spid="54" grpId="0" animBg="1"/>
      <p:bldP spid="55" grpId="0" animBg="1"/>
      <p:bldGraphic spid="5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444415" y="1936641"/>
            <a:ext cx="6547960" cy="1428981"/>
          </a:xfrm>
          <a:prstGeom prst="rect">
            <a:avLst/>
          </a:prstGeom>
          <a:noFill/>
        </p:spPr>
        <p:txBody>
          <a:bodyPr wrap="square">
            <a:spAutoFit/>
          </a:bodyPr>
          <a:lstStyle/>
          <a:p>
            <a:pPr marL="0" marR="0" indent="180340" algn="ctr">
              <a:lnSpc>
                <a:spcPct val="107000"/>
              </a:lnSpc>
              <a:spcBef>
                <a:spcPts val="0"/>
              </a:spcBef>
              <a:spcAft>
                <a:spcPts val="600"/>
              </a:spcAft>
            </a:pPr>
            <a:r>
              <a:rPr lang="vi-VN">
                <a:solidFill>
                  <a:srgbClr val="0070C0"/>
                </a:solidFill>
                <a:latin typeface="#9Slide03 SFU Futura_03" panose="00000400000000000000" pitchFamily="2" charset="0"/>
              </a:rPr>
              <a:t>Bảng 20.3. DIỆN TÍCH GIEO TRỒNG VÀ SẢN LƯỢNG LƯƠNG THỰC CÓ HẠT CỦA VÙNG ĐBSCL VÀ CẢ NƯỚC NĂM 2010 VÀ 2021</a:t>
            </a:r>
            <a:endParaRPr lang="vi-VN">
              <a:solidFill>
                <a:srgbClr val="0070C0"/>
              </a:solidFill>
              <a:latin typeface="#9Slide03 SFU Futura_03" panose="00000400000000000000" pitchFamily="2" charset="0"/>
            </a:endParaRPr>
          </a:p>
          <a:p>
            <a:pPr marL="0" marR="0" indent="180340" algn="ctr">
              <a:lnSpc>
                <a:spcPct val="107000"/>
              </a:lnSpc>
              <a:spcBef>
                <a:spcPts val="0"/>
              </a:spcBef>
              <a:spcAft>
                <a:spcPts val="600"/>
              </a:spcAft>
            </a:pPr>
            <a:endParaRPr lang="en-US" sz="2400">
              <a:solidFill>
                <a:srgbClr val="0070C0"/>
              </a:solidFill>
              <a:latin typeface="#9Slide03 SFU Futura_03" panose="00000400000000000000" pitchFamily="2" charset="0"/>
            </a:endParaRPr>
          </a:p>
        </p:txBody>
      </p:sp>
      <p:pic>
        <p:nvPicPr>
          <p:cNvPr id="13" name="Picture 12"/>
          <p:cNvPicPr>
            <a:picLocks noChangeAspect="1"/>
          </p:cNvPicPr>
          <p:nvPr/>
        </p:nvPicPr>
        <p:blipFill>
          <a:blip r:embed="rId1"/>
          <a:stretch>
            <a:fillRect/>
          </a:stretch>
        </p:blipFill>
        <p:spPr>
          <a:xfrm>
            <a:off x="5523570" y="295362"/>
            <a:ext cx="1234985" cy="1766070"/>
          </a:xfrm>
          <a:prstGeom prst="rect">
            <a:avLst/>
          </a:prstGeom>
        </p:spPr>
      </p:pic>
      <p:pic>
        <p:nvPicPr>
          <p:cNvPr id="21" name="Picture 20"/>
          <p:cNvPicPr>
            <a:picLocks noChangeAspect="1"/>
          </p:cNvPicPr>
          <p:nvPr/>
        </p:nvPicPr>
        <p:blipFill>
          <a:blip r:embed="rId2"/>
          <a:stretch>
            <a:fillRect/>
          </a:stretch>
        </p:blipFill>
        <p:spPr>
          <a:xfrm>
            <a:off x="10079472" y="381675"/>
            <a:ext cx="1419761" cy="1419761"/>
          </a:xfrm>
          <a:prstGeom prst="rect">
            <a:avLst/>
          </a:prstGeom>
        </p:spPr>
      </p:pic>
      <p:pic>
        <p:nvPicPr>
          <p:cNvPr id="22" name="Picture 21"/>
          <p:cNvPicPr>
            <a:picLocks noChangeAspect="1"/>
          </p:cNvPicPr>
          <p:nvPr/>
        </p:nvPicPr>
        <p:blipFill>
          <a:blip r:embed="rId3"/>
          <a:stretch>
            <a:fillRect/>
          </a:stretch>
        </p:blipFill>
        <p:spPr>
          <a:xfrm>
            <a:off x="8440327" y="356555"/>
            <a:ext cx="1580086" cy="1580086"/>
          </a:xfrm>
          <a:prstGeom prst="ellipse">
            <a:avLst/>
          </a:prstGeom>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473378" y="452991"/>
            <a:ext cx="1937419" cy="1369816"/>
          </a:xfrm>
          <a:prstGeom prst="ellipse">
            <a:avLst/>
          </a:prstGeom>
        </p:spPr>
      </p:pic>
      <p:graphicFrame>
        <p:nvGraphicFramePr>
          <p:cNvPr id="3" name="Table 2"/>
          <p:cNvGraphicFramePr>
            <a:graphicFrameLocks noGrp="1"/>
          </p:cNvGraphicFramePr>
          <p:nvPr/>
        </p:nvGraphicFramePr>
        <p:xfrm>
          <a:off x="5629115" y="2881669"/>
          <a:ext cx="6547959" cy="2804160"/>
        </p:xfrm>
        <a:graphic>
          <a:graphicData uri="http://schemas.openxmlformats.org/drawingml/2006/table">
            <a:tbl>
              <a:tblPr firstRow="1" bandRow="1">
                <a:tableStyleId>{5940675A-B579-460E-94D1-54222C63F5DA}</a:tableStyleId>
              </a:tblPr>
              <a:tblGrid>
                <a:gridCol w="2630521"/>
                <a:gridCol w="1214561"/>
                <a:gridCol w="870817"/>
                <a:gridCol w="1042450"/>
                <a:gridCol w="789610"/>
              </a:tblGrid>
              <a:tr h="370840">
                <a:tc rowSpan="2">
                  <a:txBody>
                    <a:bodyPr/>
                    <a:lstStyle/>
                    <a:p>
                      <a:pPr algn="ctr"/>
                      <a:r>
                        <a:rPr lang="vi-VN" sz="2000">
                          <a:solidFill>
                            <a:srgbClr val="0000FF"/>
                          </a:solidFill>
                        </a:rPr>
                        <a:t>Chỉ số</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gridSpan="2">
                  <a:txBody>
                    <a:bodyPr/>
                    <a:lstStyle/>
                    <a:p>
                      <a:r>
                        <a:rPr lang="vi-VN" sz="2000">
                          <a:solidFill>
                            <a:srgbClr val="0000FF"/>
                          </a:solidFill>
                        </a:rPr>
                        <a:t>Năm 2010</a:t>
                      </a:r>
                      <a:endParaRPr lang="en-US" sz="2000">
                        <a:solidFill>
                          <a:srgbClr val="0000FF"/>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hMerge="1">
                  <a:tcPr/>
                </a:tc>
                <a:tc gridSpan="2">
                  <a:txBody>
                    <a:bodyPr/>
                    <a:lstStyle/>
                    <a:p>
                      <a:r>
                        <a:rPr lang="vi-VN" sz="2000">
                          <a:solidFill>
                            <a:srgbClr val="0000FF"/>
                          </a:solidFill>
                        </a:rPr>
                        <a:t>Năm 2021</a:t>
                      </a:r>
                      <a:endParaRPr lang="en-US" sz="2000">
                        <a:solidFill>
                          <a:srgbClr val="0000FF"/>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hMerge="1">
                  <a:tcPr/>
                </a:tc>
              </a:tr>
              <a:tr h="370840">
                <a:tc vMerge="1">
                  <a:tcPr/>
                </a:tc>
                <a:tc>
                  <a:txBody>
                    <a:bodyPr/>
                    <a:lstStyle/>
                    <a:p>
                      <a:pPr algn="ctr"/>
                      <a:r>
                        <a:rPr lang="vi-VN" sz="2000">
                          <a:solidFill>
                            <a:srgbClr val="0000FF"/>
                          </a:solidFill>
                        </a:rPr>
                        <a:t>ĐBSCL</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a:txBody>
                    <a:bodyPr/>
                    <a:lstStyle/>
                    <a:p>
                      <a:pPr algn="ctr"/>
                      <a:r>
                        <a:rPr lang="vi-VN" sz="2000">
                          <a:solidFill>
                            <a:srgbClr val="0000FF"/>
                          </a:solidFill>
                        </a:rPr>
                        <a:t>Cả nước</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a:txBody>
                    <a:bodyPr/>
                    <a:lstStyle/>
                    <a:p>
                      <a:pPr algn="ctr"/>
                      <a:r>
                        <a:rPr lang="vi-VN" sz="2000">
                          <a:solidFill>
                            <a:srgbClr val="0000FF"/>
                          </a:solidFill>
                        </a:rPr>
                        <a:t>ĐBSCL</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c>
                  <a:txBody>
                    <a:bodyPr/>
                    <a:lstStyle/>
                    <a:p>
                      <a:pPr algn="ctr"/>
                      <a:r>
                        <a:rPr lang="vi-VN" sz="2000">
                          <a:solidFill>
                            <a:srgbClr val="0000FF"/>
                          </a:solidFill>
                        </a:rPr>
                        <a:t>Cả nước</a:t>
                      </a:r>
                      <a:endParaRPr lang="en-US" sz="2000">
                        <a:solidFill>
                          <a:srgbClr val="0000FF"/>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40000"/>
                        <a:lumOff val="60000"/>
                      </a:schemeClr>
                    </a:solidFill>
                  </a:tcPr>
                </a:tc>
              </a:tr>
              <a:tr h="0">
                <a:tc>
                  <a:txBody>
                    <a:bodyPr/>
                    <a:lstStyle/>
                    <a:p>
                      <a:pPr algn="just"/>
                      <a:r>
                        <a:rPr lang="vi-VN" sz="2000">
                          <a:solidFill>
                            <a:srgbClr val="002060"/>
                          </a:solidFill>
                        </a:rPr>
                        <a:t>Diện tích gieo trồng (triệu ha)</a:t>
                      </a:r>
                      <a:endParaRPr lang="vi-VN" sz="2000">
                        <a:solidFill>
                          <a:srgbClr val="002060"/>
                        </a:solidFill>
                      </a:endParaRPr>
                    </a:p>
                    <a:p>
                      <a:pPr algn="just"/>
                      <a:r>
                        <a:rPr lang="vi-VN" sz="2000">
                          <a:solidFill>
                            <a:srgbClr val="002060"/>
                          </a:solidFill>
                        </a:rPr>
                        <a:t>- Trong đó: Lúa</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000">
                          <a:solidFill>
                            <a:srgbClr val="002060"/>
                          </a:solidFill>
                        </a:rPr>
                        <a:t>3,98</a:t>
                      </a:r>
                      <a:endParaRPr lang="vi-VN" sz="2000">
                        <a:solidFill>
                          <a:srgbClr val="002060"/>
                        </a:solidFill>
                      </a:endParaRPr>
                    </a:p>
                    <a:p>
                      <a:pPr algn="ctr"/>
                      <a:r>
                        <a:rPr lang="vi-VN" sz="2000">
                          <a:solidFill>
                            <a:srgbClr val="002060"/>
                          </a:solidFill>
                        </a:rPr>
                        <a:t>3,94</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000">
                          <a:solidFill>
                            <a:srgbClr val="002060"/>
                          </a:solidFill>
                        </a:rPr>
                        <a:t>8,61</a:t>
                      </a:r>
                      <a:endParaRPr lang="vi-VN" sz="2000">
                        <a:solidFill>
                          <a:srgbClr val="002060"/>
                        </a:solidFill>
                      </a:endParaRPr>
                    </a:p>
                    <a:p>
                      <a:pPr algn="ctr"/>
                      <a:r>
                        <a:rPr lang="vi-VN" sz="2000">
                          <a:solidFill>
                            <a:srgbClr val="002060"/>
                          </a:solidFill>
                        </a:rPr>
                        <a:t>7,48</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000">
                          <a:solidFill>
                            <a:srgbClr val="002060"/>
                          </a:solidFill>
                        </a:rPr>
                        <a:t>3,92</a:t>
                      </a:r>
                      <a:endParaRPr lang="vi-VN" sz="2000">
                        <a:solidFill>
                          <a:srgbClr val="002060"/>
                        </a:solidFill>
                      </a:endParaRPr>
                    </a:p>
                    <a:p>
                      <a:pPr algn="ctr"/>
                      <a:r>
                        <a:rPr lang="vi-VN" sz="2000">
                          <a:solidFill>
                            <a:srgbClr val="002060"/>
                          </a:solidFill>
                        </a:rPr>
                        <a:t>3,89</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000">
                          <a:solidFill>
                            <a:srgbClr val="002060"/>
                          </a:solidFill>
                        </a:rPr>
                        <a:t>8,14</a:t>
                      </a:r>
                      <a:endParaRPr lang="vi-VN" sz="2000">
                        <a:solidFill>
                          <a:srgbClr val="002060"/>
                        </a:solidFill>
                      </a:endParaRPr>
                    </a:p>
                    <a:p>
                      <a:pPr algn="ctr"/>
                      <a:r>
                        <a:rPr lang="vi-VN" sz="2000">
                          <a:solidFill>
                            <a:srgbClr val="002060"/>
                          </a:solidFill>
                        </a:rPr>
                        <a:t>7,23</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243840">
                <a:tc>
                  <a:txBody>
                    <a:bodyPr/>
                    <a:lstStyle/>
                    <a:p>
                      <a:pPr marL="0" indent="0" algn="just">
                        <a:buFontTx/>
                        <a:buNone/>
                      </a:pPr>
                      <a:r>
                        <a:rPr lang="vi-VN" sz="2000">
                          <a:solidFill>
                            <a:srgbClr val="002060"/>
                          </a:solidFill>
                        </a:rPr>
                        <a:t>Sản lượng (triệu tấn)</a:t>
                      </a:r>
                      <a:endParaRPr lang="vi-VN" sz="2000">
                        <a:solidFill>
                          <a:srgbClr val="002060"/>
                        </a:solidFill>
                      </a:endParaRPr>
                    </a:p>
                    <a:p>
                      <a:pPr marL="0" indent="0" algn="just">
                        <a:buFontTx/>
                        <a:buNone/>
                      </a:pPr>
                      <a:r>
                        <a:rPr lang="vi-VN" sz="2000">
                          <a:solidFill>
                            <a:srgbClr val="002060"/>
                          </a:solidFill>
                        </a:rPr>
                        <a:t>- Trong đó lúa</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000">
                          <a:solidFill>
                            <a:srgbClr val="002060"/>
                          </a:solidFill>
                        </a:rPr>
                        <a:t>21,7</a:t>
                      </a:r>
                      <a:endParaRPr lang="vi-VN" sz="2000">
                        <a:solidFill>
                          <a:srgbClr val="002060"/>
                        </a:solidFill>
                      </a:endParaRPr>
                    </a:p>
                    <a:p>
                      <a:pPr algn="ctr"/>
                      <a:r>
                        <a:rPr lang="vi-VN" sz="2000">
                          <a:solidFill>
                            <a:srgbClr val="002060"/>
                          </a:solidFill>
                        </a:rPr>
                        <a:t>21,6</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000">
                          <a:solidFill>
                            <a:srgbClr val="002060"/>
                          </a:solidFill>
                        </a:rPr>
                        <a:t>44,6</a:t>
                      </a:r>
                      <a:endParaRPr lang="vi-VN" sz="2000">
                        <a:solidFill>
                          <a:srgbClr val="002060"/>
                        </a:solidFill>
                      </a:endParaRPr>
                    </a:p>
                    <a:p>
                      <a:pPr algn="ctr"/>
                      <a:r>
                        <a:rPr lang="vi-VN" sz="2000">
                          <a:solidFill>
                            <a:srgbClr val="002060"/>
                          </a:solidFill>
                        </a:rPr>
                        <a:t>40,0</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000">
                          <a:solidFill>
                            <a:srgbClr val="002060"/>
                          </a:solidFill>
                        </a:rPr>
                        <a:t>24,4</a:t>
                      </a:r>
                      <a:endParaRPr lang="vi-VN" sz="2000">
                        <a:solidFill>
                          <a:srgbClr val="002060"/>
                        </a:solidFill>
                      </a:endParaRPr>
                    </a:p>
                    <a:p>
                      <a:pPr algn="ctr"/>
                      <a:r>
                        <a:rPr lang="vi-VN" sz="2000">
                          <a:solidFill>
                            <a:srgbClr val="002060"/>
                          </a:solidFill>
                        </a:rPr>
                        <a:t>24,3</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vi-VN" sz="2000">
                          <a:solidFill>
                            <a:srgbClr val="002060"/>
                          </a:solidFill>
                        </a:rPr>
                        <a:t>48,3</a:t>
                      </a:r>
                      <a:endParaRPr lang="vi-VN" sz="2000">
                        <a:solidFill>
                          <a:srgbClr val="002060"/>
                        </a:solidFill>
                      </a:endParaRPr>
                    </a:p>
                    <a:p>
                      <a:pPr algn="ctr"/>
                      <a:r>
                        <a:rPr lang="vi-VN" sz="2000">
                          <a:solidFill>
                            <a:srgbClr val="002060"/>
                          </a:solidFill>
                        </a:rPr>
                        <a:t>43,8</a:t>
                      </a:r>
                      <a:endParaRPr lang="en-US" sz="2000">
                        <a:solidFill>
                          <a:srgbClr val="002060"/>
                        </a:solidFill>
                        <a:latin typeface="#9Slide03 SFU Futura_03" panose="000004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16" name="TextBox 15"/>
          <p:cNvSpPr txBox="1"/>
          <p:nvPr/>
        </p:nvSpPr>
        <p:spPr>
          <a:xfrm>
            <a:off x="166757" y="1698795"/>
            <a:ext cx="5451732" cy="4893647"/>
          </a:xfrm>
          <a:prstGeom prst="rect">
            <a:avLst/>
          </a:prstGeom>
          <a:noFill/>
        </p:spPr>
        <p:txBody>
          <a:bodyPr wrap="square" rtlCol="0">
            <a:spAutoFit/>
          </a:bodyPr>
          <a:lstStyle/>
          <a:p>
            <a:pPr marL="342900" marR="0" lvl="0" indent="-342900" algn="just" defTabSz="914400" rtl="0" eaLnBrk="1" fontAlgn="auto" latinLnBrk="0" hangingPunct="1">
              <a:buClrTx/>
              <a:buSzTx/>
              <a:buFont typeface="Wingdings" panose="05000000000000000000" pitchFamily="2" charset="2"/>
              <a:buChar char="v"/>
              <a:defRPr/>
            </a:pPr>
            <a:r>
              <a:rPr kumimoji="0" lang="vi-VN" sz="2400" b="1" i="0" u="none" strike="noStrike" kern="1200" cap="none" spc="0" normalizeH="0" baseline="0" noProof="0">
                <a:ln>
                  <a:noFill/>
                </a:ln>
                <a:solidFill>
                  <a:srgbClr val="FF0066"/>
                </a:solidFill>
                <a:effectLst/>
                <a:uLnTx/>
                <a:uFillTx/>
                <a:latin typeface="#9Slide03 SFU Futura_03" panose="00000400000000000000" pitchFamily="2" charset="0"/>
              </a:rPr>
              <a:t>  </a:t>
            </a:r>
            <a:r>
              <a:rPr kumimoji="0" lang="en-US" sz="2400" b="1" i="0" u="none" strike="noStrike" kern="1200" cap="none" spc="0" normalizeH="0" baseline="0" noProof="0">
                <a:ln>
                  <a:noFill/>
                </a:ln>
                <a:solidFill>
                  <a:srgbClr val="FF0066"/>
                </a:solidFill>
                <a:effectLst/>
                <a:uLnTx/>
                <a:uFillTx/>
                <a:latin typeface="#9Slide03 SFU Futura_03" panose="00000400000000000000" pitchFamily="2" charset="0"/>
              </a:rPr>
              <a:t> </a:t>
            </a:r>
            <a:r>
              <a:rPr kumimoji="0" lang="vi-VN" sz="24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rPr>
              <a:t>Lúa: </a:t>
            </a:r>
            <a:endParaRPr kumimoji="0" lang="vi-VN" sz="24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endParaRPr>
          </a:p>
          <a:p>
            <a:pPr marL="285750" marR="0" lvl="0" indent="-285750" algn="just" defTabSz="914400" rtl="0" eaLnBrk="1" fontAlgn="auto" latinLnBrk="0" hangingPunct="1">
              <a:buClrTx/>
              <a:buSzTx/>
              <a:buFont typeface="Wingdings" panose="05000000000000000000" pitchFamily="2" charset="2"/>
              <a:buChar char="§"/>
              <a:defRPr/>
            </a:pPr>
            <a:r>
              <a:rPr kumimoji="0" lang="vi-VN" sz="24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rPr>
              <a:t>Diện tích và sản lượng lớn nhất nước </a:t>
            </a:r>
            <a:r>
              <a:rPr lang="en-US" sz="2400">
                <a:solidFill>
                  <a:srgbClr val="0000FF"/>
                </a:solidFill>
                <a:latin typeface="#9Slide03 SFU Futura_03" panose="00000400000000000000" pitchFamily="2" charset="0"/>
                <a:cs typeface="Arial" panose="020B0604020202020204" pitchFamily="34" charset="0"/>
              </a:rPr>
              <a:t> </a:t>
            </a:r>
            <a:r>
              <a:rPr kumimoji="0" lang="vi-VN" sz="24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rPr>
              <a:t>(trên 50%)</a:t>
            </a:r>
            <a:endParaRPr kumimoji="0" lang="vi-VN" sz="24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endParaRPr>
          </a:p>
          <a:p>
            <a:pPr marL="285750" marR="0" lvl="0" indent="-285750" algn="just" defTabSz="914400" rtl="0" eaLnBrk="1" fontAlgn="auto" latinLnBrk="0" hangingPunct="1">
              <a:buClrTx/>
              <a:buSzTx/>
              <a:buFont typeface="Wingdings" panose="05000000000000000000" pitchFamily="2" charset="2"/>
              <a:buChar char="§"/>
              <a:defRPr/>
            </a:pPr>
            <a:r>
              <a:rPr kumimoji="0" lang="vi-VN" sz="24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rPr>
              <a:t>Năng suất và sản lượng tăng nhanh</a:t>
            </a:r>
            <a:endParaRPr kumimoji="0" lang="vi-VN" sz="24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endParaRPr>
          </a:p>
          <a:p>
            <a:pPr marL="342900" marR="0" lvl="0" indent="-342900" algn="just" defTabSz="914400" rtl="0" eaLnBrk="1" fontAlgn="auto" latinLnBrk="0" hangingPunct="1">
              <a:buClrTx/>
              <a:buSzTx/>
              <a:buFont typeface="Wingdings" panose="05000000000000000000" pitchFamily="2" charset="2"/>
              <a:buChar char="§"/>
              <a:defRPr/>
            </a:pPr>
            <a:r>
              <a:rPr lang="vi-VN" sz="2400">
                <a:solidFill>
                  <a:srgbClr val="0000FF"/>
                </a:solidFill>
                <a:latin typeface="#9Slide03 SFU Futura_03" panose="00000400000000000000" pitchFamily="2" charset="0"/>
                <a:cs typeface="Arial" panose="020B0604020202020204" pitchFamily="34" charset="0"/>
              </a:rPr>
              <a:t>Áp dụng công nghệ hiện đại</a:t>
            </a:r>
            <a:endParaRPr kumimoji="0" lang="vi-VN" sz="2400" b="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endParaRPr>
          </a:p>
          <a:p>
            <a:pPr marL="457200" marR="0" lvl="0" indent="-457200" algn="just" defTabSz="914400" rtl="0" eaLnBrk="1" fontAlgn="auto" latinLnBrk="0" hangingPunct="1">
              <a:buClrTx/>
              <a:buSzTx/>
              <a:buFont typeface="Wingdings" panose="05000000000000000000" pitchFamily="2" charset="2"/>
              <a:buChar char="v"/>
              <a:defRPr/>
            </a:pPr>
            <a:r>
              <a:rPr kumimoji="0" lang="vi-VN" sz="24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rPr>
              <a:t>Vùng cây ăn quả số 1</a:t>
            </a:r>
            <a:endParaRPr kumimoji="0" lang="vi-VN" sz="24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endParaRPr>
          </a:p>
          <a:p>
            <a:pPr marL="285750" lvl="0" indent="-285750" algn="just">
              <a:buFont typeface="Wingdings" panose="05000000000000000000" pitchFamily="2" charset="2"/>
              <a:buChar char="§"/>
              <a:defRPr/>
            </a:pPr>
            <a:r>
              <a:rPr lang="vi-VN" sz="2400">
                <a:solidFill>
                  <a:srgbClr val="0000FF"/>
                </a:solidFill>
                <a:latin typeface="#9Slide03 SFU Futura_03" panose="00000400000000000000" pitchFamily="2" charset="0"/>
              </a:rPr>
              <a:t>S</a:t>
            </a:r>
            <a:r>
              <a:rPr lang="en-US" sz="2400">
                <a:solidFill>
                  <a:srgbClr val="0000FF"/>
                </a:solidFill>
                <a:latin typeface="#9Slide03 SFU Futura_03" panose="00000400000000000000" pitchFamily="2" charset="0"/>
              </a:rPr>
              <a:t>ản xuất theo tiêu chuẩn VietGAP, GlobalGAP, có chỉ dẫn địa lí</a:t>
            </a:r>
            <a:endParaRPr kumimoji="0" lang="vi-VN" sz="2400" b="1"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endParaRPr>
          </a:p>
          <a:p>
            <a:pPr marL="285750" indent="-285750" algn="just">
              <a:buFont typeface="Wingdings" panose="05000000000000000000" pitchFamily="2" charset="2"/>
              <a:buChar char="§"/>
              <a:defRPr/>
            </a:pPr>
            <a:r>
              <a:rPr lang="en-US" sz="2400" kern="100">
                <a:solidFill>
                  <a:srgbClr val="0000FF"/>
                </a:solidFill>
                <a:effectLst/>
                <a:latin typeface="#9Slide03 SFU Futura_03" panose="00000400000000000000" pitchFamily="2" charset="0"/>
                <a:ea typeface="Times New Roman" panose="02020603050405020304" pitchFamily="18" charset="0"/>
              </a:rPr>
              <a:t>Cây dừa có diện tích lớn nhất cả nước.</a:t>
            </a:r>
            <a:endParaRPr lang="en-US" sz="2400" kern="100">
              <a:solidFill>
                <a:srgbClr val="0000FF"/>
              </a:solidFill>
              <a:effectLst/>
              <a:latin typeface="#9Slide03 SFU Futura_03" panose="00000400000000000000" pitchFamily="2" charset="0"/>
              <a:ea typeface="Times New Roman" panose="02020603050405020304" pitchFamily="18" charset="0"/>
            </a:endParaRPr>
          </a:p>
          <a:p>
            <a:pPr marL="457200" marR="0" lvl="0" indent="-457200" algn="just" defTabSz="914400" rtl="0" eaLnBrk="1" fontAlgn="auto" latinLnBrk="0" hangingPunct="1">
              <a:buClrTx/>
              <a:buSzTx/>
              <a:buFont typeface="Wingdings" panose="05000000000000000000" pitchFamily="2" charset="2"/>
              <a:buChar char="v"/>
              <a:defRPr/>
            </a:pPr>
            <a:r>
              <a:rPr kumimoji="0" lang="vi-VN" sz="2400" b="1" i="0" u="none" strike="noStrike" kern="1200" cap="none" spc="0" normalizeH="0" baseline="0" noProof="0">
                <a:ln>
                  <a:noFill/>
                </a:ln>
                <a:solidFill>
                  <a:srgbClr val="FF0066"/>
                </a:solidFill>
                <a:effectLst/>
                <a:uLnTx/>
                <a:uFillTx/>
                <a:latin typeface="#9Slide03 SFU Futura_03" panose="00000400000000000000" pitchFamily="2" charset="0"/>
                <a:cs typeface="Arial" panose="020B0604020202020204" pitchFamily="34" charset="0"/>
              </a:rPr>
              <a:t>Chăn nuôi </a:t>
            </a:r>
            <a:r>
              <a:rPr kumimoji="0" lang="vi-VN" sz="240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rPr>
              <a:t>gia cầm phát triển nhất là vịt</a:t>
            </a:r>
            <a:endParaRPr kumimoji="0" lang="vi-VN" sz="2400" i="0" u="none" strike="noStrike" kern="1200" cap="none" spc="0" normalizeH="0" baseline="0" noProof="0">
              <a:ln>
                <a:noFill/>
              </a:ln>
              <a:solidFill>
                <a:srgbClr val="0000FF"/>
              </a:solidFill>
              <a:effectLst/>
              <a:uLnTx/>
              <a:uFillTx/>
              <a:latin typeface="#9Slide03 SFU Futura_03" panose="00000400000000000000" pitchFamily="2" charset="0"/>
              <a:cs typeface="Arial" panose="020B0604020202020204" pitchFamily="34" charset="0"/>
            </a:endParaRPr>
          </a:p>
          <a:p>
            <a:pPr marL="342900" marR="0" lvl="0" indent="-342900" algn="just" defTabSz="914400" rtl="0" eaLnBrk="1" fontAlgn="auto" latinLnBrk="0" hangingPunct="1">
              <a:buClrTx/>
              <a:buSzTx/>
              <a:buFont typeface="Wingdings" panose="05000000000000000000" pitchFamily="2" charset="2"/>
              <a:buChar char="§"/>
              <a:defRPr/>
            </a:pPr>
            <a:endParaRPr kumimoji="0" lang="vi-VN" sz="2400" b="1" i="0" u="none" strike="noStrike" kern="1200" cap="none" spc="0" normalizeH="0" baseline="0" noProof="0">
              <a:ln>
                <a:noFill/>
              </a:ln>
              <a:solidFill>
                <a:srgbClr val="002060"/>
              </a:solidFill>
              <a:effectLst/>
              <a:uLnTx/>
              <a:uFillTx/>
              <a:latin typeface="#9Slide03 SFU Futura_03" panose="00000400000000000000" pitchFamily="2" charset="0"/>
              <a:cs typeface="Arial" panose="020B0604020202020204" pitchFamily="34" charset="0"/>
            </a:endParaRPr>
          </a:p>
        </p:txBody>
      </p:sp>
      <p:sp>
        <p:nvSpPr>
          <p:cNvPr id="2" name="TextBox 1"/>
          <p:cNvSpPr txBox="1"/>
          <p:nvPr/>
        </p:nvSpPr>
        <p:spPr>
          <a:xfrm>
            <a:off x="288201" y="1037228"/>
            <a:ext cx="4735987" cy="523220"/>
          </a:xfrm>
          <a:prstGeom prst="rect">
            <a:avLst/>
          </a:prstGeom>
          <a:noFill/>
        </p:spPr>
        <p:txBody>
          <a:bodyPr wrap="square">
            <a:spAutoFit/>
          </a:bodyPr>
          <a:lstStyle/>
          <a:p>
            <a:pPr marR="0" lvl="0" algn="ctr" defTabSz="914400" rtl="0" eaLnBrk="1" fontAlgn="auto" latinLnBrk="0" hangingPunct="1">
              <a:buClrTx/>
              <a:buSzTx/>
              <a:defRPr/>
            </a:pPr>
            <a:r>
              <a:rPr kumimoji="0" lang="en-US" sz="2800" b="1" i="0" u="none" strike="noStrike" kern="1200" cap="none" spc="0" normalizeH="0" baseline="0" noProof="0">
                <a:ln>
                  <a:noFill/>
                </a:ln>
                <a:solidFill>
                  <a:srgbClr val="FF0000"/>
                </a:solidFill>
                <a:effectLst/>
                <a:uLnTx/>
                <a:uFillTx/>
                <a:latin typeface="#9Slide03 SFU Futura_03" panose="00000400000000000000" pitchFamily="2" charset="0"/>
                <a:cs typeface="Arial" panose="020B0604020202020204" pitchFamily="34" charset="0"/>
              </a:rPr>
              <a:t>TÌNH HÌNH PHÁT TRIỂN</a:t>
            </a:r>
            <a:endParaRPr kumimoji="0" lang="en-US" sz="2800" b="1" i="0" u="none" strike="noStrike" kern="1200" cap="none" spc="0" normalizeH="0" baseline="0" noProof="0">
              <a:ln>
                <a:noFill/>
              </a:ln>
              <a:solidFill>
                <a:srgbClr val="FF0000"/>
              </a:solidFill>
              <a:effectLst/>
              <a:uLnTx/>
              <a:uFillTx/>
              <a:latin typeface="#9Slide03 SFU Futura_03" panose="00000400000000000000" pitchFamily="2" charset="0"/>
              <a:cs typeface="Arial" panose="020B06040202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6000" b="90500" l="7500" r="95500">
                        <a14:foregroundMark x1="45500" y1="6000" x2="43000" y2="90500"/>
                        <a14:foregroundMark x1="7500" y1="51500" x2="95500" y2="50500"/>
                        <a14:foregroundMark x1="24000" y1="20500" x2="41000" y2="79000"/>
                        <a14:foregroundMark x1="64500" y1="20500" x2="63500" y2="80000"/>
                        <a14:foregroundMark x1="38500" y1="21500" x2="26500" y2="79000"/>
                        <a14:foregroundMark x1="57500" y1="20500" x2="57500" y2="39500"/>
                      </a14:backgroundRemoval>
                    </a14:imgEffect>
                    <a14:imgEffect>
                      <a14:saturation sat="400000"/>
                    </a14:imgEffect>
                  </a14:imgLayer>
                </a14:imgProps>
              </a:ext>
            </a:extLst>
          </a:blip>
          <a:stretch>
            <a:fillRect/>
          </a:stretch>
        </p:blipFill>
        <p:spPr>
          <a:xfrm>
            <a:off x="4608425" y="742513"/>
            <a:ext cx="956282" cy="956282"/>
          </a:xfrm>
          <a:prstGeom prst="rect">
            <a:avLst/>
          </a:prstGeom>
        </p:spPr>
      </p:pic>
      <p:sp>
        <p:nvSpPr>
          <p:cNvPr id="7" name="TextBox 6"/>
          <p:cNvSpPr txBox="1"/>
          <p:nvPr/>
        </p:nvSpPr>
        <p:spPr>
          <a:xfrm>
            <a:off x="784155" y="212249"/>
            <a:ext cx="3057643" cy="584775"/>
          </a:xfrm>
          <a:prstGeom prst="rect">
            <a:avLst/>
          </a:prstGeom>
          <a:solidFill>
            <a:srgbClr val="F5FCB2"/>
          </a:solidFill>
        </p:spPr>
        <p:txBody>
          <a:bodyPr wrap="square">
            <a:spAutoFit/>
          </a:bodyPr>
          <a:lstStyle/>
          <a:p>
            <a:pPr algn="just"/>
            <a:r>
              <a:rPr kumimoji="0" lang="vi-VN" sz="3200" b="1" i="0" u="none" strike="noStrike" kern="1200" cap="none" spc="0" normalizeH="0" baseline="0" noProof="0">
                <a:ln>
                  <a:noFill/>
                </a:ln>
                <a:solidFill>
                  <a:srgbClr val="0000FF"/>
                </a:solidFill>
                <a:effectLst/>
                <a:uLnTx/>
                <a:uFillTx/>
                <a:latin typeface="Aptos Black" panose="020B0004020202020204" pitchFamily="34" charset="0"/>
                <a:cs typeface="Arial" panose="020B0604020202020204" pitchFamily="34" charset="0"/>
              </a:rPr>
              <a:t> </a:t>
            </a:r>
            <a:r>
              <a:rPr kumimoji="0" lang="en-US" sz="3200" b="1" i="0" u="none" strike="noStrike" kern="1200" cap="none" spc="0" normalizeH="0" baseline="0" noProof="0">
                <a:ln>
                  <a:noFill/>
                </a:ln>
                <a:solidFill>
                  <a:srgbClr val="0000FF"/>
                </a:solidFill>
                <a:effectLst/>
                <a:uLnTx/>
                <a:uFillTx/>
                <a:latin typeface="Aptos Black" panose="020B0004020202020204" pitchFamily="34" charset="0"/>
                <a:cs typeface="Arial" panose="020B0604020202020204" pitchFamily="34" charset="0"/>
              </a:rPr>
              <a:t>NÔNG NGHIỆP</a:t>
            </a:r>
            <a:endParaRPr lang="en-US" sz="3200" b="1">
              <a:solidFill>
                <a:srgbClr val="0000FF"/>
              </a:solidFill>
              <a:latin typeface="Aptos Black" panose="020B0004020202020204" pitchFamily="34" charset="0"/>
              <a:cs typeface="Arial" panose="020B0604020202020204" pitchFamily="34" charset="0"/>
            </a:endParaRPr>
          </a:p>
        </p:txBody>
      </p:sp>
      <p:sp>
        <p:nvSpPr>
          <p:cNvPr id="11" name="TextBox 10"/>
          <p:cNvSpPr txBox="1"/>
          <p:nvPr/>
        </p:nvSpPr>
        <p:spPr>
          <a:xfrm>
            <a:off x="5618489" y="5824176"/>
            <a:ext cx="6547959" cy="338554"/>
          </a:xfrm>
          <a:prstGeom prst="rect">
            <a:avLst/>
          </a:prstGeom>
          <a:noFill/>
        </p:spPr>
        <p:txBody>
          <a:bodyPr wrap="square" rtlCol="0">
            <a:spAutoFit/>
          </a:bodyPr>
          <a:lstStyle/>
          <a:p>
            <a:pPr algn="ctr"/>
            <a:r>
              <a:rPr lang="vi-VN" sz="1600">
                <a:solidFill>
                  <a:srgbClr val="0070C0"/>
                </a:solidFill>
                <a:latin typeface="#9Slide03 SFU Futura_03" panose="00000400000000000000" pitchFamily="2" charset="0"/>
              </a:rPr>
              <a:t>(Nguồn: Niên giám thống kê Việt Nam năm 2010, 2021</a:t>
            </a:r>
            <a:endParaRPr lang="en-US" sz="1600">
              <a:solidFill>
                <a:srgbClr val="0070C0"/>
              </a:solidFill>
              <a:latin typeface="#9Slide03 SFU Futura_03" panose="000004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barn(inVertical)">
                                      <p:cBhvr>
                                        <p:cTn id="7" dur="500"/>
                                        <p:tgtEl>
                                          <p:spTgt spid="16">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
                                            <p:txEl>
                                              <p:pRg st="2" end="2"/>
                                            </p:txEl>
                                          </p:spTgt>
                                        </p:tgtEl>
                                        <p:attrNameLst>
                                          <p:attrName>style.visibility</p:attrName>
                                        </p:attrNameLst>
                                      </p:cBhvr>
                                      <p:to>
                                        <p:strVal val="visible"/>
                                      </p:to>
                                    </p:set>
                                    <p:animEffect transition="in" filter="barn(inVertical)">
                                      <p:cBhvr>
                                        <p:cTn id="10" dur="500"/>
                                        <p:tgtEl>
                                          <p:spTgt spid="16">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animEffect transition="in" filter="barn(inVertical)">
                                      <p:cBhvr>
                                        <p:cTn id="13" dur="500"/>
                                        <p:tgtEl>
                                          <p:spTgt spid="1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4" end="4"/>
                                            </p:txEl>
                                          </p:spTgt>
                                        </p:tgtEl>
                                        <p:attrNameLst>
                                          <p:attrName>style.visibility</p:attrName>
                                        </p:attrNameLst>
                                      </p:cBhvr>
                                      <p:to>
                                        <p:strVal val="visible"/>
                                      </p:to>
                                    </p:set>
                                    <p:animEffect transition="in" filter="barn(inVertical)">
                                      <p:cBhvr>
                                        <p:cTn id="18" dur="500"/>
                                        <p:tgtEl>
                                          <p:spTgt spid="16">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animEffect transition="in" filter="barn(inVertical)">
                                      <p:cBhvr>
                                        <p:cTn id="23" dur="500"/>
                                        <p:tgtEl>
                                          <p:spTgt spid="1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animEffect transition="in" filter="barn(inVertical)">
                                      <p:cBhvr>
                                        <p:cTn id="28" dur="500"/>
                                        <p:tgtEl>
                                          <p:spTgt spid="16">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barn(inVertical)">
                                      <p:cBhvr>
                                        <p:cTn id="33"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6436</Words>
  <Application>WPS Presentation</Application>
  <PresentationFormat>Widescreen</PresentationFormat>
  <Paragraphs>403</Paragraphs>
  <Slides>27</Slides>
  <Notes>13</Notes>
  <HiddenSlides>0</HiddenSlides>
  <MMClips>7</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27</vt:i4>
      </vt:variant>
    </vt:vector>
  </HeadingPairs>
  <TitlesOfParts>
    <vt:vector size="59" baseType="lpstr">
      <vt:lpstr>Arial</vt:lpstr>
      <vt:lpstr>SimSun</vt:lpstr>
      <vt:lpstr>Wingdings</vt:lpstr>
      <vt:lpstr>Paytone One</vt:lpstr>
      <vt:lpstr>#9Slide03 NettoOTLight</vt:lpstr>
      <vt:lpstr>#9Slide07 IcielBC Cubano Normal</vt:lpstr>
      <vt:lpstr>Tahoma</vt:lpstr>
      <vt:lpstr>#9Slide03 SFU Futura_12</vt:lpstr>
      <vt:lpstr>#9Slide07 IcielBaliho Script</vt:lpstr>
      <vt:lpstr>#9Slide03 SVNAguda Black</vt:lpstr>
      <vt:lpstr>Times New Roman</vt:lpstr>
      <vt:lpstr>#9Slide03 BoosterNextFYBlack</vt:lpstr>
      <vt:lpstr>Calibri</vt:lpstr>
      <vt:lpstr>#9Slide03 SFU Futura_03</vt:lpstr>
      <vt:lpstr>#9Slide05 SVNUT Triumph</vt:lpstr>
      <vt:lpstr>#9Slide05 IcielSanelma</vt:lpstr>
      <vt:lpstr>Microsoft YaHei</vt:lpstr>
      <vt:lpstr>Arial Unicode MS</vt:lpstr>
      <vt:lpstr>Aptos Display</vt:lpstr>
      <vt:lpstr>Segoe UI</vt:lpstr>
      <vt:lpstr>Aptos</vt:lpstr>
      <vt:lpstr>Aptos Black</vt:lpstr>
      <vt:lpstr>Franklin Gothic Heavy</vt:lpstr>
      <vt:lpstr>Google Sans</vt:lpstr>
      <vt:lpstr>ADLaM Display</vt:lpstr>
      <vt:lpstr>Calibri</vt:lpstr>
      <vt:lpstr>#9Slide03 IcielNovecento sans E</vt:lpstr>
      <vt:lpstr>#9Slide03 SFU Futura_05</vt:lpstr>
      <vt:lpstr>Meiryo</vt:lpstr>
      <vt:lpstr>#9Slide03 IcielPanton Black</vt:lpstr>
      <vt:lpstr>#9Slide03 Cabin Condensed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Liên Hoàng Thị</cp:lastModifiedBy>
  <cp:revision>23</cp:revision>
  <dcterms:created xsi:type="dcterms:W3CDTF">2024-07-21T23:16:00Z</dcterms:created>
  <dcterms:modified xsi:type="dcterms:W3CDTF">2026-04-27T04:44:26Z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C52FC101FBA845198C841E5F216A5D8B_12</vt:lpwstr>
  </property>
  <property fmtid="{D5CDD505-2E9C-101B-9397-08002B2CF9AE}" pid="3" name="KSOProductBuildVer">
    <vt:lpwstr>1033-12.1.0.25242</vt:lpwstr>
  </property>
</Properties>
</file>