
<file path=[Content_Types].xml><?xml version="1.0" encoding="utf-8"?>
<Types xmlns="http://schemas.openxmlformats.org/package/2006/content-types"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4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87" r:id="rId3"/>
    <p:sldId id="256" r:id="rId4"/>
    <p:sldId id="260" r:id="rId5"/>
    <p:sldId id="289" r:id="rId6"/>
    <p:sldId id="284" r:id="rId7"/>
    <p:sldId id="283" r:id="rId8"/>
    <p:sldId id="282" r:id="rId9"/>
    <p:sldId id="263" r:id="rId10"/>
    <p:sldId id="264" r:id="rId11"/>
    <p:sldId id="265" r:id="rId12"/>
    <p:sldId id="266" r:id="rId13"/>
    <p:sldId id="281" r:id="rId14"/>
    <p:sldId id="267" r:id="rId15"/>
    <p:sldId id="296" r:id="rId16"/>
    <p:sldId id="268" r:id="rId17"/>
    <p:sldId id="290" r:id="rId18"/>
    <p:sldId id="270" r:id="rId19"/>
    <p:sldId id="271" r:id="rId20"/>
    <p:sldId id="272" r:id="rId21"/>
    <p:sldId id="293" r:id="rId22"/>
    <p:sldId id="274" r:id="rId23"/>
    <p:sldId id="291" r:id="rId24"/>
    <p:sldId id="295" r:id="rId25"/>
    <p:sldId id="279" r:id="rId27"/>
    <p:sldId id="280" r:id="rId2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E7"/>
    <a:srgbClr val="FEEBCD"/>
    <a:srgbClr val="90B1C4"/>
    <a:srgbClr val="FFFFF5"/>
    <a:srgbClr val="FF66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541" autoAdjust="0"/>
  </p:normalViewPr>
  <p:slideViewPr>
    <p:cSldViewPr>
      <p:cViewPr>
        <p:scale>
          <a:sx n="54" d="100"/>
          <a:sy n="54" d="100"/>
        </p:scale>
        <p:origin x="568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904E59-C576-44FE-896F-90F51A0D639B}" type="datetimeFigureOut">
              <a:rPr lang="en-US" smtClean="0"/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A3485-6193-45C1-B3A6-1093B34C4EF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https://gemini.google.com/share/5ca84be54ecb</a:t>
            </a:r>
            <a:endParaRPr lang="vi-VN" dirty="0"/>
          </a:p>
          <a:p>
            <a:endParaRPr lang="vi-VN" dirty="0"/>
          </a:p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A3485-6193-45C1-B3A6-1093B34C4EF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xStyles>
    <p:titleStyle>
      <a:lvl1pPr algn="ctr">
        <a:defRPr sz="4400" kern="1200">
          <a:solidFill>
            <a:schemeClr val="lt1"/>
          </a:solidFill>
        </a:defRPr>
      </a:lvl1pPr>
    </p:titleStyle>
    <p:bodyStyle>
      <a:lvl1pPr indent="-325120" algn="ctr">
        <a:defRPr sz="3200" kern="1200">
          <a:solidFill>
            <a:schemeClr val="tx1"/>
          </a:solidFill>
        </a:defRPr>
      </a:lvl1pPr>
    </p:bodyStyle>
    <p:otherStyle>
      <a:defPPr algn="ctr">
        <a:defRPr kern="1200">
          <a:solidFill>
            <a:schemeClr val="tx1"/>
          </a:solidFill>
        </a:defRPr>
      </a:def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hdphoto" Target="../media/image18.wdp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hdphoto" Target="../media/image20.wdp"/><Relationship Id="rId1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hdphoto" Target="../media/image22.wdp"/><Relationship Id="rId1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4.svg"/><Relationship Id="rId1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5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1" Type="http://schemas.openxmlformats.org/officeDocument/2006/relationships/hyperlink" Target="https://gemini.google.com/share/5ca84be54ecb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9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86961"/>
          <a:ext cx="9144000" cy="5992361"/>
          <a:chOff x="0" y="886961"/>
          <a:chExt cx="9144000" cy="5992361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1"/>
          <a:srcRect b="333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86961"/>
          <a:ext cx="9144000" cy="5992361"/>
          <a:chOff x="0" y="886961"/>
          <a:chExt cx="9144000" cy="5992361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1"/>
          <a:srcRect b="4445"/>
          <a:stretch>
            <a:fillRect/>
          </a:stretch>
        </p:blipFill>
        <p:spPr>
          <a:xfrm>
            <a:off x="-25401" y="0"/>
            <a:ext cx="1228298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77259" cy="6858000"/>
          </a:xfrm>
          <a:prstGeom prst="rect">
            <a:avLst/>
          </a:prstGeom>
        </p:spPr>
      </p:pic>
      <p:sp>
        <p:nvSpPr>
          <p:cNvPr id="3" name="Hộp Văn bản 2"/>
          <p:cNvSpPr txBox="1"/>
          <p:nvPr/>
        </p:nvSpPr>
        <p:spPr>
          <a:xfrm>
            <a:off x="990600" y="2590800"/>
            <a:ext cx="6248400" cy="111825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en-US" dirty="0">
                <a:solidFill>
                  <a:srgbClr val="C00000"/>
                </a:solidFill>
                <a:cs typeface="Times New Roman" panose="02020603050405020304" pitchFamily="18" charset="0"/>
              </a:rPr>
              <a:t>- </a:t>
            </a:r>
            <a:r>
              <a:rPr lang="vi-VN" dirty="0">
                <a:solidFill>
                  <a:srgbClr val="C00000"/>
                </a:solidFill>
                <a:cs typeface="Times New Roman" panose="02020603050405020304" pitchFamily="18" charset="0"/>
              </a:rPr>
              <a:t>Nước lấp đầy các khe hở trong đất, tạo áp lực nâng đỡ lớp đất bên trên.</a:t>
            </a:r>
            <a:endParaRPr lang="en-US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</a:pPr>
            <a:r>
              <a:rPr lang="en-US" dirty="0">
                <a:solidFill>
                  <a:srgbClr val="C00000"/>
                </a:solidFill>
                <a:cs typeface="Times New Roman" panose="02020603050405020304" pitchFamily="18" charset="0"/>
              </a:rPr>
              <a:t>- </a:t>
            </a:r>
            <a:r>
              <a:rPr lang="vi-VN" dirty="0">
                <a:solidFill>
                  <a:srgbClr val="C00000"/>
                </a:solidFill>
                <a:cs typeface="Times New Roman" panose="02020603050405020304" pitchFamily="18" charset="0"/>
              </a:rPr>
              <a:t>Hậu quả: Hút hết nước</a:t>
            </a:r>
            <a:r>
              <a:rPr lang="en-US" dirty="0">
                <a:solidFill>
                  <a:srgbClr val="C00000"/>
                </a:solidFill>
                <a:cs typeface="Times New Roman" panose="02020603050405020304" pitchFamily="18" charset="0"/>
              </a:rPr>
              <a:t>, </a:t>
            </a:r>
            <a:r>
              <a:rPr lang="vi-VN" dirty="0">
                <a:solidFill>
                  <a:srgbClr val="C00000"/>
                </a:solidFill>
                <a:cs typeface="Times New Roman" panose="02020603050405020304" pitchFamily="18" charset="0"/>
              </a:rPr>
              <a:t>Đất bị rỗng và nén chặt lại</a:t>
            </a:r>
            <a:r>
              <a:rPr lang="en-US" dirty="0">
                <a:solidFill>
                  <a:srgbClr val="C00000"/>
                </a:solidFill>
                <a:cs typeface="Times New Roman" panose="02020603050405020304" pitchFamily="18" charset="0"/>
              </a:rPr>
              <a:t> =&gt; </a:t>
            </a:r>
            <a:r>
              <a:rPr lang="vi-VN" dirty="0">
                <a:solidFill>
                  <a:srgbClr val="C00000"/>
                </a:solidFill>
                <a:cs typeface="Times New Roman" panose="02020603050405020304" pitchFamily="18" charset="0"/>
              </a:rPr>
              <a:t>Gây sụt lún mặt đất.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/>
          <p:cNvSpPr txBox="1"/>
          <p:nvPr/>
        </p:nvSpPr>
        <p:spPr>
          <a:xfrm>
            <a:off x="914400" y="5334000"/>
            <a:ext cx="6248400" cy="111825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Đào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C00000"/>
                </a:solidFill>
                <a:cs typeface="Times New Roman" panose="02020603050405020304" pitchFamily="18" charset="0"/>
              </a:rPr>
              <a:t>chạm tới mạch nước ngầm (tầng chứa nước) ổn định.</a:t>
            </a:r>
            <a:endParaRPr lang="en-US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just">
              <a:lnSpc>
                <a:spcPts val="2000"/>
              </a:lnSpc>
            </a:pPr>
            <a:r>
              <a:rPr lang="en-US" dirty="0">
                <a:solidFill>
                  <a:srgbClr val="C00000"/>
                </a:solidFill>
                <a:cs typeface="Times New Roman" panose="02020603050405020304" pitchFamily="18" charset="0"/>
              </a:rPr>
              <a:t>- </a:t>
            </a:r>
            <a:r>
              <a:rPr lang="vi-VN" dirty="0">
                <a:solidFill>
                  <a:srgbClr val="C00000"/>
                </a:solidFill>
                <a:cs typeface="Times New Roman" panose="02020603050405020304" pitchFamily="18" charset="0"/>
              </a:rPr>
              <a:t>Mùa mưa: Mực nước dâng cao (do nước mưa ngấm xuống bổ sung).</a:t>
            </a:r>
            <a:r>
              <a:rPr lang="en-US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C00000"/>
                </a:solidFill>
                <a:cs typeface="Times New Roman" panose="02020603050405020304" pitchFamily="18" charset="0"/>
              </a:rPr>
              <a:t>Mùa khô: Mực nước hạ thấp (do ít mưa và bốc hơi).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86961"/>
          <a:ext cx="9144000" cy="5992361"/>
          <a:chOff x="0" y="886961"/>
          <a:chExt cx="9144000" cy="5992361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1"/>
          <a:srcRect l="-267" r="267" b="73029"/>
          <a:stretch>
            <a:fillRect/>
          </a:stretch>
        </p:blipFill>
        <p:spPr>
          <a:xfrm>
            <a:off x="-45493" y="0"/>
            <a:ext cx="12282985" cy="1981200"/>
          </a:xfrm>
          <a:prstGeom prst="rect">
            <a:avLst/>
          </a:prstGeom>
        </p:spPr>
      </p:pic>
      <p:pic>
        <p:nvPicPr>
          <p:cNvPr id="3" name="Slide"/>
          <p:cNvPicPr>
            <a:picLocks noChangeAspect="1"/>
          </p:cNvPicPr>
          <p:nvPr/>
        </p:nvPicPr>
        <p:blipFill>
          <a:blip r:embed="rId1"/>
          <a:srcRect l="-267" t="25934" r="267" b="6638"/>
          <a:stretch>
            <a:fillRect/>
          </a:stretch>
        </p:blipFill>
        <p:spPr>
          <a:xfrm>
            <a:off x="-45493" y="1905000"/>
            <a:ext cx="12282985" cy="4953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1"/>
          <a:srcRect t="39700"/>
          <a:stretch>
            <a:fillRect/>
          </a:stretch>
        </p:blipFill>
        <p:spPr>
          <a:xfrm>
            <a:off x="0" y="0"/>
            <a:ext cx="12202160" cy="6944360"/>
          </a:xfrm>
          <a:prstGeom prst="rect">
            <a:avLst/>
          </a:prstGeom>
        </p:spPr>
      </p:pic>
      <p:sp>
        <p:nvSpPr>
          <p:cNvPr id="3" name="Hình chữ nhật: Góc Tròn 2"/>
          <p:cNvSpPr/>
          <p:nvPr/>
        </p:nvSpPr>
        <p:spPr>
          <a:xfrm>
            <a:off x="704850" y="612570"/>
            <a:ext cx="10782300" cy="5478114"/>
          </a:xfrm>
          <a:prstGeom prst="roundRect">
            <a:avLst>
              <a:gd name="adj" fmla="val 647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ộp Văn bản 4"/>
          <p:cNvSpPr txBox="1"/>
          <p:nvPr/>
        </p:nvSpPr>
        <p:spPr>
          <a:xfrm>
            <a:off x="1066800" y="990600"/>
            <a:ext cx="9906000" cy="5249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buNone/>
            </a:pPr>
            <a:r>
              <a:rPr lang="vi-VN" sz="4400" i="0" dirty="0">
                <a:solidFill>
                  <a:srgbClr val="0070C0"/>
                </a:solidFill>
                <a:effectLst/>
                <a:latin typeface="#9Slide07 IcielCadena" panose="02000503000000020004" pitchFamily="2" charset="0"/>
              </a:rPr>
              <a:t>2. Nước ngầm </a:t>
            </a:r>
            <a:endParaRPr lang="en-US" sz="4400" i="0" dirty="0">
              <a:solidFill>
                <a:srgbClr val="0070C0"/>
              </a:solidFill>
              <a:effectLst/>
              <a:latin typeface="#9Slide07 IcielCadena" panose="02000503000000020004" pitchFamily="2" charset="0"/>
            </a:endParaRPr>
          </a:p>
          <a:p>
            <a:pPr algn="just">
              <a:lnSpc>
                <a:spcPts val="4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ngầm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3200" i="0" dirty="0">
                <a:solidFill>
                  <a:srgbClr val="002060"/>
                </a:solidFill>
                <a:effectLst/>
                <a:latin typeface="+mj-lt"/>
              </a:rPr>
              <a:t>à lượng nước nằm trong các tầng chứa nước thường xuyên ở dưới bề mặt đất, được tạo nên chủ yếu do nước mưa, nước sông, hồ,... thấm xuống.</a:t>
            </a:r>
            <a:endParaRPr lang="en-US" sz="3200" dirty="0">
              <a:solidFill>
                <a:srgbClr val="002060"/>
              </a:solidFill>
              <a:latin typeface="+mj-lt"/>
            </a:endParaRPr>
          </a:p>
          <a:p>
            <a:pPr algn="just">
              <a:lnSpc>
                <a:spcPts val="4000"/>
              </a:lnSpc>
            </a:pPr>
            <a:r>
              <a:rPr lang="vi-VN" sz="3200" b="1" dirty="0">
                <a:solidFill>
                  <a:srgbClr val="002060"/>
                </a:solidFill>
                <a:effectLst/>
                <a:latin typeface="+mj-lt"/>
              </a:rPr>
              <a:t>- Vai trò</a:t>
            </a:r>
            <a:endParaRPr lang="en-US" sz="3200" b="1" dirty="0">
              <a:solidFill>
                <a:srgbClr val="002060"/>
              </a:solidFill>
              <a:latin typeface="+mj-lt"/>
            </a:endParaRPr>
          </a:p>
          <a:p>
            <a:pPr algn="just">
              <a:lnSpc>
                <a:spcPts val="4000"/>
              </a:lnSpc>
            </a:pPr>
            <a:r>
              <a:rPr lang="en-US" sz="3200" dirty="0">
                <a:solidFill>
                  <a:srgbClr val="002060"/>
                </a:solidFill>
                <a:latin typeface="+mj-lt"/>
              </a:rPr>
              <a:t>+ </a:t>
            </a:r>
            <a:r>
              <a:rPr lang="vi-VN" sz="3200" dirty="0">
                <a:solidFill>
                  <a:srgbClr val="002060"/>
                </a:solidFill>
                <a:latin typeface="+mj-lt"/>
              </a:rPr>
              <a:t>Là nguồn cung cấp nước sinh hoạt và nước tưới quan trọng.</a:t>
            </a:r>
            <a:endParaRPr lang="vi-VN" sz="3200" dirty="0">
              <a:solidFill>
                <a:srgbClr val="002060"/>
              </a:solidFill>
              <a:latin typeface="+mj-lt"/>
            </a:endParaRPr>
          </a:p>
          <a:p>
            <a:pPr>
              <a:lnSpc>
                <a:spcPts val="4000"/>
              </a:lnSpc>
            </a:pPr>
            <a:r>
              <a:rPr lang="en-US" sz="3200" dirty="0">
                <a:solidFill>
                  <a:srgbClr val="002060"/>
                </a:solidFill>
                <a:latin typeface="+mj-lt"/>
              </a:rPr>
              <a:t>+ </a:t>
            </a:r>
            <a:r>
              <a:rPr lang="vi-VN" sz="3200" dirty="0">
                <a:solidFill>
                  <a:srgbClr val="002060"/>
                </a:solidFill>
                <a:latin typeface="+mj-lt"/>
              </a:rPr>
              <a:t>Góp phần ổn định dòng chảy của sông ngòi.</a:t>
            </a:r>
            <a:endParaRPr lang="vi-VN" sz="3200" dirty="0">
              <a:solidFill>
                <a:srgbClr val="002060"/>
              </a:solidFill>
              <a:latin typeface="+mj-lt"/>
            </a:endParaRPr>
          </a:p>
          <a:p>
            <a:pPr>
              <a:lnSpc>
                <a:spcPts val="4000"/>
              </a:lnSpc>
            </a:pPr>
            <a:r>
              <a:rPr lang="en-US" sz="3200" dirty="0">
                <a:solidFill>
                  <a:srgbClr val="002060"/>
                </a:solidFill>
                <a:latin typeface="+mj-lt"/>
              </a:rPr>
              <a:t>+ </a:t>
            </a:r>
            <a:r>
              <a:rPr lang="vi-VN" sz="3200" dirty="0">
                <a:solidFill>
                  <a:srgbClr val="002060"/>
                </a:solidFill>
                <a:latin typeface="+mj-lt"/>
              </a:rPr>
              <a:t>Cố định các lớp đất đá bên trên, ngăn chặn sự sụt lún.</a:t>
            </a:r>
            <a:endParaRPr lang="vi-VN" sz="3200" dirty="0">
              <a:solidFill>
                <a:srgbClr val="002060"/>
              </a:solidFill>
              <a:latin typeface="+mj-lt"/>
            </a:endParaRPr>
          </a:p>
          <a:p>
            <a:pPr algn="just">
              <a:lnSpc>
                <a:spcPts val="5000"/>
              </a:lnSpc>
              <a:buNone/>
            </a:pPr>
            <a:endParaRPr lang="vi-VN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86961"/>
          <a:ext cx="9144000" cy="5992361"/>
          <a:chOff x="0" y="886961"/>
          <a:chExt cx="9144000" cy="5992361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92001" cy="6934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0" y="0"/>
            <a:ext cx="11841580" cy="6464300"/>
          </a:xfrm>
          <a:prstGeom prst="rect">
            <a:avLst/>
          </a:prstGeom>
        </p:spPr>
      </p:pic>
      <p:cxnSp>
        <p:nvCxnSpPr>
          <p:cNvPr id="4" name="Đường nối Thẳng 3"/>
          <p:cNvCxnSpPr/>
          <p:nvPr/>
        </p:nvCxnSpPr>
        <p:spPr>
          <a:xfrm flipV="1">
            <a:off x="4038600" y="2667000"/>
            <a:ext cx="2667000" cy="190500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Đường nối Thẳng 5"/>
          <p:cNvCxnSpPr/>
          <p:nvPr/>
        </p:nvCxnSpPr>
        <p:spPr>
          <a:xfrm flipV="1">
            <a:off x="4038600" y="3232150"/>
            <a:ext cx="2667000" cy="1958975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Đường nối Thẳng 8"/>
          <p:cNvCxnSpPr/>
          <p:nvPr/>
        </p:nvCxnSpPr>
        <p:spPr>
          <a:xfrm>
            <a:off x="4038600" y="3292475"/>
            <a:ext cx="2667000" cy="65405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/>
          <p:cNvCxnSpPr/>
          <p:nvPr/>
        </p:nvCxnSpPr>
        <p:spPr>
          <a:xfrm>
            <a:off x="4038600" y="2622550"/>
            <a:ext cx="2667000" cy="3244850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/>
          <p:cNvCxnSpPr/>
          <p:nvPr/>
        </p:nvCxnSpPr>
        <p:spPr>
          <a:xfrm>
            <a:off x="4038600" y="3946525"/>
            <a:ext cx="2667000" cy="1304925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nối Thẳng 16"/>
          <p:cNvCxnSpPr/>
          <p:nvPr/>
        </p:nvCxnSpPr>
        <p:spPr>
          <a:xfrm flipV="1">
            <a:off x="4038600" y="4598987"/>
            <a:ext cx="2667000" cy="1268413"/>
          </a:xfrm>
          <a:prstGeom prst="line">
            <a:avLst/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86961"/>
          <a:ext cx="9144000" cy="5992361"/>
          <a:chOff x="0" y="886961"/>
          <a:chExt cx="9144000" cy="5992361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2962" b="4428"/>
          <a:stretch>
            <a:fillRect/>
          </a:stretch>
        </p:blipFill>
        <p:spPr>
          <a:xfrm>
            <a:off x="-1" y="0"/>
            <a:ext cx="12192001" cy="6883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86961"/>
          <a:ext cx="9144000" cy="5992361"/>
          <a:chOff x="0" y="886961"/>
          <a:chExt cx="9144000" cy="5992361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701" y="0"/>
            <a:ext cx="1228298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86961"/>
          <a:ext cx="9144000" cy="5992361"/>
          <a:chOff x="0" y="886961"/>
          <a:chExt cx="9144000" cy="5992361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3333"/>
          <a:stretch>
            <a:fillRect/>
          </a:stretch>
        </p:blipFill>
        <p:spPr>
          <a:xfrm>
            <a:off x="-45493" y="0"/>
            <a:ext cx="12282985" cy="6705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86961"/>
          <a:ext cx="9144000" cy="5992361"/>
          <a:chOff x="0" y="886961"/>
          <a:chExt cx="9144000" cy="5992361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1"/>
          <a:srcRect b="752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2915900">
                <a:moveTo>
                  <a:pt x="0" y="0"/>
                </a:moveTo>
                <a:lnTo>
                  <a:pt x="18288000" y="0"/>
                </a:lnTo>
                <a:lnTo>
                  <a:pt x="18288000" y="12915900"/>
                </a:lnTo>
                <a:lnTo>
                  <a:pt x="0" y="129159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Hình chữ nhật: Góc Tròn 1"/>
          <p:cNvSpPr/>
          <p:nvPr/>
        </p:nvSpPr>
        <p:spPr>
          <a:xfrm>
            <a:off x="704850" y="612570"/>
            <a:ext cx="10782300" cy="5478114"/>
          </a:xfrm>
          <a:prstGeom prst="roundRect">
            <a:avLst>
              <a:gd name="adj" fmla="val 647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ộp Văn bản 2"/>
          <p:cNvSpPr txBox="1"/>
          <p:nvPr/>
        </p:nvSpPr>
        <p:spPr>
          <a:xfrm>
            <a:off x="1066800" y="990600"/>
            <a:ext cx="9906000" cy="46846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  <a:buNone/>
            </a:pPr>
            <a:r>
              <a:rPr lang="en-US" sz="4400" dirty="0">
                <a:solidFill>
                  <a:srgbClr val="0070C0"/>
                </a:solidFill>
                <a:latin typeface="#9Slide07 IcielCadena" panose="02000503000000020004" pitchFamily="2" charset="0"/>
              </a:rPr>
              <a:t>3</a:t>
            </a:r>
            <a:r>
              <a:rPr lang="vi-VN" sz="4400" i="0" dirty="0">
                <a:solidFill>
                  <a:srgbClr val="0070C0"/>
                </a:solidFill>
                <a:effectLst/>
                <a:latin typeface="#9Slide07 IcielCadena" panose="02000503000000020004" pitchFamily="2" charset="0"/>
              </a:rPr>
              <a:t>. </a:t>
            </a:r>
            <a:r>
              <a:rPr lang="en-US" sz="4400" i="0" dirty="0">
                <a:solidFill>
                  <a:srgbClr val="0070C0"/>
                </a:solidFill>
                <a:effectLst/>
                <a:latin typeface="#9Slide07 IcielCadena" panose="02000503000000020004" pitchFamily="2" charset="0"/>
              </a:rPr>
              <a:t>BĂNG HÀ</a:t>
            </a:r>
            <a:endParaRPr lang="en-US" sz="4400" i="0" dirty="0">
              <a:solidFill>
                <a:srgbClr val="0070C0"/>
              </a:solidFill>
              <a:effectLst/>
              <a:latin typeface="#9Slide07 IcielCadena" panose="02000503000000020004" pitchFamily="2" charset="0"/>
            </a:endParaRPr>
          </a:p>
          <a:p>
            <a:pPr algn="just">
              <a:lnSpc>
                <a:spcPts val="4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hà </a:t>
            </a:r>
            <a:r>
              <a:rPr lang="en-US" sz="3200" dirty="0">
                <a:solidFill>
                  <a:srgbClr val="002060"/>
                </a:solidFill>
                <a:cs typeface="Times New Roman" panose="02020603050405020304" pitchFamily="18" charset="0"/>
              </a:rPr>
              <a:t>l</a:t>
            </a:r>
            <a:r>
              <a:rPr lang="vi-VN" sz="3200" dirty="0">
                <a:solidFill>
                  <a:srgbClr val="002060"/>
                </a:solidFill>
                <a:cs typeface="Times New Roman" panose="02020603050405020304" pitchFamily="18" charset="0"/>
              </a:rPr>
              <a:t>à những khối băng có diện tích lớn. Băng hà bao phủ 10% diện tích lục địa trên Trái Đất. Trong đó, 99% khối lượng băng nằm tại châu Nam Cực và đảo </a:t>
            </a:r>
            <a:r>
              <a:rPr lang="vi-VN" sz="32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Grơn</a:t>
            </a:r>
            <a:r>
              <a:rPr lang="vi-VN" sz="3200" dirty="0">
                <a:solidFill>
                  <a:srgbClr val="002060"/>
                </a:solidFill>
                <a:cs typeface="Times New Roman" panose="02020603050405020304" pitchFamily="18" charset="0"/>
              </a:rPr>
              <a:t>-len.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4000"/>
              </a:lnSpc>
            </a:pPr>
            <a:r>
              <a:rPr lang="vi-VN" sz="3200" b="1" dirty="0">
                <a:solidFill>
                  <a:srgbClr val="002060"/>
                </a:solidFill>
                <a:effectLst/>
                <a:latin typeface="+mj-lt"/>
              </a:rPr>
              <a:t>- Vai trò</a:t>
            </a:r>
            <a:endParaRPr lang="en-US" sz="3200" b="1" dirty="0">
              <a:solidFill>
                <a:srgbClr val="002060"/>
              </a:solidFill>
              <a:latin typeface="+mj-lt"/>
            </a:endParaRPr>
          </a:p>
          <a:p>
            <a:pPr algn="just">
              <a:lnSpc>
                <a:spcPts val="4000"/>
              </a:lnSpc>
            </a:pPr>
            <a:r>
              <a:rPr lang="en-US" sz="3200" dirty="0">
                <a:solidFill>
                  <a:srgbClr val="002060"/>
                </a:solidFill>
                <a:latin typeface="+mj-lt"/>
              </a:rPr>
              <a:t>+</a:t>
            </a:r>
            <a:r>
              <a:rPr lang="vi-VN" sz="3200" dirty="0">
                <a:solidFill>
                  <a:srgbClr val="002060"/>
                </a:solidFill>
                <a:latin typeface="+mj-lt"/>
              </a:rPr>
              <a:t> Góp phần điều hòa nhiệt độ trên Trái Đất.</a:t>
            </a:r>
            <a:endParaRPr lang="vi-VN" sz="3200" dirty="0">
              <a:solidFill>
                <a:srgbClr val="002060"/>
              </a:solidFill>
              <a:latin typeface="+mj-lt"/>
            </a:endParaRPr>
          </a:p>
          <a:p>
            <a:pPr algn="just">
              <a:lnSpc>
                <a:spcPts val="4000"/>
              </a:lnSpc>
            </a:pPr>
            <a:r>
              <a:rPr lang="vi-VN" sz="3200" dirty="0">
                <a:solidFill>
                  <a:srgbClr val="002060"/>
                </a:solidFill>
                <a:latin typeface="+mj-lt"/>
              </a:rPr>
              <a:t>+ Cung cấp nước cho các dòng sông.</a:t>
            </a:r>
            <a:endParaRPr lang="vi-VN" sz="3200" dirty="0">
              <a:solidFill>
                <a:srgbClr val="002060"/>
              </a:solidFill>
              <a:latin typeface="+mj-lt"/>
            </a:endParaRPr>
          </a:p>
          <a:p>
            <a:pPr algn="just">
              <a:lnSpc>
                <a:spcPts val="4000"/>
              </a:lnSpc>
            </a:pPr>
            <a:r>
              <a:rPr lang="vi-VN" sz="3200" dirty="0">
                <a:solidFill>
                  <a:srgbClr val="002060"/>
                </a:solidFill>
                <a:latin typeface="+mj-lt"/>
              </a:rPr>
              <a:t>+ Nguồn cung cấp nước cho sinh hoạt, sản xuất,... trong tương lai.</a:t>
            </a:r>
            <a:endParaRPr lang="vi-VN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86961"/>
          <a:ext cx="9144000" cy="5992361"/>
          <a:chOff x="0" y="886961"/>
          <a:chExt cx="9144000" cy="5992361"/>
        </a:xfrm>
      </p:grpSpPr>
      <p:pic>
        <p:nvPicPr>
          <p:cNvPr id="3" name="download (43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22578" y="-12700"/>
            <a:ext cx="12214578" cy="6870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5400"/>
            <a:ext cx="12190546" cy="695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hlinkClick r:id="rId1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86961"/>
          <a:ext cx="9144000" cy="5992361"/>
          <a:chOff x="0" y="886961"/>
          <a:chExt cx="9144000" cy="5992361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1"/>
          <a:srcRect b="3333"/>
          <a:stretch>
            <a:fillRect/>
          </a:stretch>
        </p:blipFill>
        <p:spPr>
          <a:xfrm>
            <a:off x="-38101" y="0"/>
            <a:ext cx="1228298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86961"/>
          <a:ext cx="9144000" cy="5992361"/>
          <a:chOff x="0" y="886961"/>
          <a:chExt cx="9144000" cy="5992361"/>
        </a:xfrm>
      </p:grpSpPr>
      <p:pic>
        <p:nvPicPr>
          <p:cNvPr id="5" name="download (45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86961"/>
          <a:ext cx="9144000" cy="5992361"/>
          <a:chOff x="0" y="886961"/>
          <a:chExt cx="9144000" cy="5992361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1"/>
          <a:srcRect b="5435"/>
          <a:stretch>
            <a:fillRect/>
          </a:stretch>
        </p:blipFill>
        <p:spPr>
          <a:xfrm>
            <a:off x="-76200" y="0"/>
            <a:ext cx="12555940" cy="6858000"/>
          </a:xfrm>
          <a:prstGeom prst="rect">
            <a:avLst/>
          </a:prstGeom>
        </p:spPr>
      </p:pic>
      <p:sp>
        <p:nvSpPr>
          <p:cNvPr id="3" name="Hình Bầu dục 2"/>
          <p:cNvSpPr/>
          <p:nvPr/>
        </p:nvSpPr>
        <p:spPr>
          <a:xfrm>
            <a:off x="9601200" y="762000"/>
            <a:ext cx="914400" cy="7620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2</a:t>
            </a:r>
            <a:endParaRPr lang="en-US" sz="3200" b="1" dirty="0">
              <a:solidFill>
                <a:schemeClr val="bg1"/>
              </a:solidFill>
              <a:latin typeface="#9Slide03 Bebas Neue Bold" panose="020B0606020202050201" pitchFamily="34" charset="0"/>
            </a:endParaRPr>
          </a:p>
        </p:txBody>
      </p:sp>
      <p:sp>
        <p:nvSpPr>
          <p:cNvPr id="4" name="Hình Bầu dục 3"/>
          <p:cNvSpPr/>
          <p:nvPr/>
        </p:nvSpPr>
        <p:spPr>
          <a:xfrm>
            <a:off x="304800" y="5562600"/>
            <a:ext cx="914400" cy="7620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3</a:t>
            </a:r>
            <a:endParaRPr lang="en-US" sz="3200" b="1" dirty="0">
              <a:solidFill>
                <a:schemeClr val="bg1"/>
              </a:solidFill>
              <a:latin typeface="#9Slide03 Bebas Neue Bold" panose="020B0606020202050201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8100" y="0"/>
            <a:ext cx="12283604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562776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25400"/>
            <a:ext cx="12231787" cy="6832600"/>
          </a:xfrm>
          <a:prstGeom prst="rect">
            <a:avLst/>
          </a:prstGeom>
        </p:spPr>
      </p:pic>
      <p:sp>
        <p:nvSpPr>
          <p:cNvPr id="3" name="Hình Bầu dục 2"/>
          <p:cNvSpPr/>
          <p:nvPr/>
        </p:nvSpPr>
        <p:spPr>
          <a:xfrm>
            <a:off x="3581400" y="2590800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ình Bầu dục 3"/>
          <p:cNvSpPr/>
          <p:nvPr/>
        </p:nvSpPr>
        <p:spPr>
          <a:xfrm>
            <a:off x="7696200" y="3404616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ình Bầu dục 4"/>
          <p:cNvSpPr/>
          <p:nvPr/>
        </p:nvSpPr>
        <p:spPr>
          <a:xfrm>
            <a:off x="3048000" y="6019800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ình Bầu dục 5"/>
          <p:cNvSpPr/>
          <p:nvPr/>
        </p:nvSpPr>
        <p:spPr>
          <a:xfrm>
            <a:off x="9448800" y="6019800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ộp Văn bản 5"/>
          <p:cNvSpPr txBox="1"/>
          <p:nvPr/>
        </p:nvSpPr>
        <p:spPr>
          <a:xfrm>
            <a:off x="2743200" y="3957623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1219200" y="4495800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ngấm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/>
          <p:cNvSpPr txBox="1"/>
          <p:nvPr/>
        </p:nvSpPr>
        <p:spPr>
          <a:xfrm>
            <a:off x="3314700" y="4859334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8"/>
          <p:cNvSpPr txBox="1"/>
          <p:nvPr/>
        </p:nvSpPr>
        <p:spPr>
          <a:xfrm>
            <a:off x="2895600" y="5172045"/>
            <a:ext cx="2168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/>
          <p:cNvSpPr txBox="1"/>
          <p:nvPr/>
        </p:nvSpPr>
        <p:spPr>
          <a:xfrm>
            <a:off x="5079492" y="5791200"/>
            <a:ext cx="2168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ngầm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86961"/>
          <a:ext cx="9144000" cy="5992361"/>
          <a:chOff x="0" y="886961"/>
          <a:chExt cx="9144000" cy="5992361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1"/>
          <a:srcRect b="5435"/>
          <a:stretch>
            <a:fillRect/>
          </a:stretch>
        </p:blipFill>
        <p:spPr>
          <a:xfrm>
            <a:off x="-25400" y="0"/>
            <a:ext cx="122174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86961"/>
          <a:ext cx="9144000" cy="5992361"/>
          <a:chOff x="0" y="886961"/>
          <a:chExt cx="9144000" cy="5992361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2700"/>
            <a:ext cx="12669672" cy="7073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Theme89">
  <a:themeElements>
    <a:clrScheme name="Theme8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89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8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1035</Words>
  <Application>WPS Presentation</Application>
  <PresentationFormat>Màn hình rộng</PresentationFormat>
  <Paragraphs>35</Paragraphs>
  <Slides>25</Slides>
  <Notes>1</Notes>
  <HiddenSlides>0</HiddenSlides>
  <MMClips>5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9" baseType="lpstr">
      <vt:lpstr>Arial</vt:lpstr>
      <vt:lpstr>SimSun</vt:lpstr>
      <vt:lpstr>Wingdings</vt:lpstr>
      <vt:lpstr>#9Slide03 Bebas Neue Bold</vt:lpstr>
      <vt:lpstr>Times New Roman</vt:lpstr>
      <vt:lpstr>Microsoft YaHei</vt:lpstr>
      <vt:lpstr>Arial Unicode MS</vt:lpstr>
      <vt:lpstr>Aptos</vt:lpstr>
      <vt:lpstr>Segoe UI</vt:lpstr>
      <vt:lpstr>#9Slide07 IcielCadena</vt:lpstr>
      <vt:lpstr>Open Sans</vt:lpstr>
      <vt:lpstr>#9Slide03 Open Sans</vt:lpstr>
      <vt:lpstr>Calibri</vt:lpstr>
      <vt:lpstr>Theme89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creator>Unknown Creator</dc:creator>
  <cp:lastModifiedBy>Liên Hoàng Thị</cp:lastModifiedBy>
  <cp:revision>10</cp:revision>
  <dcterms:created xsi:type="dcterms:W3CDTF">2025-11-26T15:32:00Z</dcterms:created>
  <dcterms:modified xsi:type="dcterms:W3CDTF">2026-04-27T04:09:32Z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F043A783D6E1411E995E8253E243F022_12</vt:lpwstr>
  </property>
  <property fmtid="{D5CDD505-2E9C-101B-9397-08002B2CF9AE}" pid="3" name="KSOProductBuildVer">
    <vt:lpwstr>1033-12.1.0.25242</vt:lpwstr>
  </property>
</Properties>
</file>