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8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3.svg" ContentType="image/svg+xml"/>
  <Override PartName="/ppt/media/image44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11"/>
  </p:notesMasterIdLst>
  <p:sldIdLst>
    <p:sldId id="269" r:id="rId4"/>
    <p:sldId id="272" r:id="rId5"/>
    <p:sldId id="273" r:id="rId6"/>
    <p:sldId id="280" r:id="rId7"/>
    <p:sldId id="279" r:id="rId8"/>
    <p:sldId id="378" r:id="rId9"/>
    <p:sldId id="3294" r:id="rId10"/>
    <p:sldId id="275" r:id="rId12"/>
    <p:sldId id="3295" r:id="rId13"/>
    <p:sldId id="3296" r:id="rId14"/>
    <p:sldId id="3298" r:id="rId15"/>
    <p:sldId id="3297" r:id="rId16"/>
    <p:sldId id="3300" r:id="rId17"/>
    <p:sldId id="3306" r:id="rId18"/>
    <p:sldId id="3307" r:id="rId19"/>
    <p:sldId id="3302" r:id="rId20"/>
    <p:sldId id="3301" r:id="rId21"/>
    <p:sldId id="3304" r:id="rId22"/>
    <p:sldId id="276" r:id="rId23"/>
    <p:sldId id="3305" r:id="rId24"/>
  </p:sldIdLst>
  <p:sldSz cx="18288000" cy="10287000"/>
  <p:notesSz cx="6858000" cy="9144000"/>
  <p:embeddedFontLst>
    <p:embeddedFont>
      <p:font typeface="#9Slide07 Pangolin" panose="00000500000000000000" pitchFamily="2" charset="0"/>
      <p:regular r:id="rId28"/>
    </p:embeddedFont>
    <p:embeddedFont>
      <p:font typeface="#9Slide07 IcielBC Cubano Normal" panose="00000500000000000000" pitchFamily="2" charset="0"/>
      <p:regular r:id="rId29"/>
    </p:embeddedFont>
    <p:embeddedFont>
      <p:font typeface="#9Slide05 SVNBlenda Script" panose="02000804000000020003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3 Bebas Neue Bold" panose="020B0606020202050201" pitchFamily="34" charset="0"/>
      <p:bold r:id="rId35"/>
    </p:embeddedFont>
    <p:embeddedFont>
      <p:font typeface="#9Slide04 Abraham Lincoln" pitchFamily="2" charset="0"/>
      <p:regular r:id="rId36"/>
    </p:embeddedFont>
    <p:embeddedFont>
      <p:font typeface="Calibri" panose="020F0502020204030204"/>
      <p:regular r:id="rId37"/>
      <p:bold r:id="rId38"/>
      <p:italic r:id="rId39"/>
      <p:boldItalic r:id="rId40"/>
    </p:embeddedFont>
    <p:embeddedFont>
      <p:font typeface="#9Slide07 IcielBaliho Script" pitchFamily="2" charset="0"/>
      <p:regular r:id="rId41"/>
    </p:embeddedFont>
    <p:embeddedFont>
      <p:font typeface="#9Slide05 Claudia" pitchFamily="2" charset="0"/>
      <p:regular r:id="rId42"/>
    </p:embeddedFont>
    <p:embeddedFont>
      <p:font typeface="#9Slide07 Crocante" panose="02000000000000000000" pitchFamily="2" charset="0"/>
      <p:regular r:id="rId43"/>
    </p:embeddedFont>
    <p:embeddedFont>
      <p:font typeface="#9Slide05 FS Blonde Script" panose="03000503000000000000" pitchFamily="65" charset="0"/>
      <p:italic r:id="rId44"/>
    </p:embeddedFont>
    <p:embeddedFont>
      <p:font typeface="Calibri Light" panose="020F030202020403020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5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font" Target="fonts/font19.fntdata"/><Relationship Id="rId45" Type="http://schemas.openxmlformats.org/officeDocument/2006/relationships/font" Target="fonts/font18.fntdata"/><Relationship Id="rId44" Type="http://schemas.openxmlformats.org/officeDocument/2006/relationships/font" Target="fonts/font17.fntdata"/><Relationship Id="rId43" Type="http://schemas.openxmlformats.org/officeDocument/2006/relationships/font" Target="fonts/font16.fntdata"/><Relationship Id="rId42" Type="http://schemas.openxmlformats.org/officeDocument/2006/relationships/font" Target="fonts/font15.fntdata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slide" Target="slides/slide1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71227-0B01-4FD2-9EB8-F09700A22995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A1DEA-8AC8-4CBD-BBC2-886418962C5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A1DEA-8AC8-4CBD-BBC2-886418962C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https://gemini.google.com/share/0ee72d19da1f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A1DEA-8AC8-4CBD-BBC2-886418962C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D4249-C453-4F56-AEC9-F50FCF71A9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3551-C8BA-4311-9E53-A4A72E42F9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svg"/><Relationship Id="rId3" Type="http://schemas.openxmlformats.org/officeDocument/2006/relationships/image" Target="../media/image27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svg"/><Relationship Id="rId3" Type="http://schemas.openxmlformats.org/officeDocument/2006/relationships/image" Target="../media/image27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svg"/><Relationship Id="rId3" Type="http://schemas.openxmlformats.org/officeDocument/2006/relationships/image" Target="../media/image27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hyperlink" Target="https://gemini.google.com/share/0ee72d19da1f" TargetMode="Externa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8.svg"/><Relationship Id="rId3" Type="http://schemas.openxmlformats.org/officeDocument/2006/relationships/image" Target="../media/image27.png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5" name="Freeform 5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1"/>
              <a:stretch>
                <a:fillRect l="-17303" r="-19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2733970" y="7200900"/>
            <a:ext cx="5358204" cy="2908355"/>
          </a:xfrm>
          <a:custGeom>
            <a:avLst/>
            <a:gdLst/>
            <a:ahLst/>
            <a:cxnLst/>
            <a:rect l="l" t="t" r="r" b="b"/>
            <a:pathLst>
              <a:path w="7983895" h="4264731">
                <a:moveTo>
                  <a:pt x="0" y="0"/>
                </a:moveTo>
                <a:lnTo>
                  <a:pt x="7983896" y="0"/>
                </a:lnTo>
                <a:lnTo>
                  <a:pt x="7983896" y="4264731"/>
                </a:lnTo>
                <a:lnTo>
                  <a:pt x="0" y="426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207493" y="7926719"/>
            <a:ext cx="1416707" cy="2179549"/>
          </a:xfrm>
          <a:custGeom>
            <a:avLst/>
            <a:gdLst/>
            <a:ahLst/>
            <a:cxnLst/>
            <a:rect l="l" t="t" r="r" b="b"/>
            <a:pathLst>
              <a:path w="1416707" h="2179549">
                <a:moveTo>
                  <a:pt x="0" y="0"/>
                </a:moveTo>
                <a:lnTo>
                  <a:pt x="1416707" y="0"/>
                </a:lnTo>
                <a:lnTo>
                  <a:pt x="1416707" y="2179549"/>
                </a:lnTo>
                <a:lnTo>
                  <a:pt x="0" y="2179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4963301" y="219893"/>
            <a:ext cx="2597314" cy="235706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5"/>
          <p:cNvSpPr/>
          <p:nvPr/>
        </p:nvSpPr>
        <p:spPr>
          <a:xfrm>
            <a:off x="-820170" y="2416858"/>
            <a:ext cx="7228736" cy="9448800"/>
          </a:xfrm>
          <a:custGeom>
            <a:avLst/>
            <a:gdLst/>
            <a:ahLst/>
            <a:cxnLst/>
            <a:rect l="l" t="t" r="r" b="b"/>
            <a:pathLst>
              <a:path w="6390536" h="8229600">
                <a:moveTo>
                  <a:pt x="0" y="0"/>
                </a:moveTo>
                <a:lnTo>
                  <a:pt x="6390536" y="0"/>
                </a:lnTo>
                <a:lnTo>
                  <a:pt x="6390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Hộp Văn bản 33"/>
          <p:cNvSpPr txBox="1"/>
          <p:nvPr/>
        </p:nvSpPr>
        <p:spPr>
          <a:xfrm>
            <a:off x="4638137" y="1437181"/>
            <a:ext cx="12882349" cy="417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7200" b="1" dirty="0">
                <a:ln w="0"/>
                <a:solidFill>
                  <a:srgbClr val="FF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BÀI 16: </a:t>
            </a:r>
            <a:endParaRPr lang="en-US" sz="7200" b="1" dirty="0">
              <a:ln w="0"/>
              <a:solidFill>
                <a:srgbClr val="FF0000"/>
              </a:solidFill>
              <a:latin typeface="#9Slide07 Pangolin" panose="000005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ts val="11000"/>
              </a:lnSpc>
            </a:pPr>
            <a:r>
              <a:rPr lang="en-US" sz="8000" b="1" dirty="0">
                <a:ln w="0"/>
                <a:solidFill>
                  <a:srgbClr val="0070C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NHIỆT ĐỘ KHÔNG KHÍ. </a:t>
            </a:r>
            <a:endParaRPr lang="en-US" sz="8000" b="1" dirty="0">
              <a:ln w="0"/>
              <a:solidFill>
                <a:srgbClr val="0070C0"/>
              </a:solidFill>
              <a:latin typeface="#9Slide07 Pangolin" panose="000005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ts val="11000"/>
              </a:lnSpc>
            </a:pPr>
            <a:r>
              <a:rPr lang="en-US" sz="8000" b="1" dirty="0">
                <a:ln w="0"/>
                <a:solidFill>
                  <a:srgbClr val="0070C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MÂY VÀ MƯA</a:t>
            </a:r>
            <a:r>
              <a:rPr lang="vi-VN" sz="8000" b="1" dirty="0">
                <a:ln w="0"/>
                <a:solidFill>
                  <a:srgbClr val="0070C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 (T1)</a:t>
            </a:r>
            <a:endParaRPr lang="en-US" sz="8000" b="1" dirty="0">
              <a:ln w="0"/>
              <a:solidFill>
                <a:srgbClr val="0070C0"/>
              </a:solidFill>
              <a:latin typeface="#9Slide07 Pangolin" panose="000005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630" y="3076888"/>
            <a:ext cx="8526458" cy="5684306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9173570" y="2045143"/>
            <a:ext cx="8686800" cy="837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Quan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 – Nhiệt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năm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Trái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Đất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a) Nhiệt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trung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năm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ở: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-xi: ..............................................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Xích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..............................................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- Ma-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-la: ..............................................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xét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Khi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vĩ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tăng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tức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là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Xích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lên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Cực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thay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→................................................................................................</a:t>
            </a: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.....................</a:t>
            </a:r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..........................</a:t>
            </a: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2819400" y="342900"/>
            <a:ext cx="1114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6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2819400" y="1358563"/>
            <a:ext cx="156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b. Sự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83095" y="364069"/>
            <a:ext cx="2217472" cy="1695450"/>
          </a:xfrm>
          <a:custGeom>
            <a:avLst/>
            <a:gdLst/>
            <a:ahLst/>
            <a:cxnLst/>
            <a:rect l="l" t="t" r="r" b="b"/>
            <a:pathLst>
              <a:path w="3665349" h="3170527">
                <a:moveTo>
                  <a:pt x="0" y="0"/>
                </a:moveTo>
                <a:lnTo>
                  <a:pt x="3665349" y="0"/>
                </a:lnTo>
                <a:lnTo>
                  <a:pt x="3665349" y="3170527"/>
                </a:lnTo>
                <a:lnTo>
                  <a:pt x="0" y="3170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Hộp Văn bản 11"/>
          <p:cNvSpPr txBox="1"/>
          <p:nvPr/>
        </p:nvSpPr>
        <p:spPr>
          <a:xfrm>
            <a:off x="11734800" y="3924300"/>
            <a:ext cx="9260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12,8</a:t>
            </a:r>
            <a:r>
              <a:rPr lang="vi-VN" sz="3600" baseline="30000" dirty="0">
                <a:solidFill>
                  <a:srgbClr val="C00000"/>
                </a:solidFill>
                <a:latin typeface="+mj-lt"/>
              </a:rPr>
              <a:t>0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C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11747310" y="4546531"/>
            <a:ext cx="9260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13,3</a:t>
            </a:r>
            <a:r>
              <a:rPr lang="vi-VN" sz="3600" baseline="30000" dirty="0">
                <a:solidFill>
                  <a:srgbClr val="C00000"/>
                </a:solidFill>
                <a:latin typeface="+mj-lt"/>
              </a:rPr>
              <a:t>0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C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0167582" y="7734300"/>
            <a:ext cx="9260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Nhiệt độ giảm dần từ Xích đạo đến Cực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11887200" y="5243531"/>
            <a:ext cx="9260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27,3</a:t>
            </a:r>
            <a:r>
              <a:rPr lang="vi-VN" sz="3600" baseline="30000" dirty="0">
                <a:solidFill>
                  <a:srgbClr val="C00000"/>
                </a:solidFill>
                <a:latin typeface="+mj-lt"/>
              </a:rPr>
              <a:t>0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C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630" y="3076888"/>
            <a:ext cx="8526458" cy="5684306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9173570" y="2426986"/>
            <a:ext cx="8686800" cy="645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vi-VN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Quan sát Hình 2 - Góc chiếu của tia sáng Mặt Trời </a:t>
            </a:r>
            <a:endParaRPr lang="vi-VN" sz="3600" b="1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a) Ở vùng Xích đạo, góc chiếu của tia sáng Mặt Trời là: ................................................</a:t>
            </a:r>
            <a:endParaRPr lang="vi-VN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b) Ở vùng Cực, góc chiếu của tia sáng Mặt Trời là: ......................................................... </a:t>
            </a:r>
            <a:endParaRPr lang="vi-VN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c) Khi góc chiếu càng nhỏ, ánh sáng Mặt Trời chiếu xuống mặt đất như thế nào? </a:t>
            </a:r>
            <a:endParaRPr lang="vi-VN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→................................................................................................................................................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2819400" y="342900"/>
            <a:ext cx="1114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6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2819400" y="1358563"/>
            <a:ext cx="156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b. Sự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83095" y="364069"/>
            <a:ext cx="2217472" cy="1695450"/>
          </a:xfrm>
          <a:custGeom>
            <a:avLst/>
            <a:gdLst/>
            <a:ahLst/>
            <a:cxnLst/>
            <a:rect l="l" t="t" r="r" b="b"/>
            <a:pathLst>
              <a:path w="3665349" h="3170527">
                <a:moveTo>
                  <a:pt x="0" y="0"/>
                </a:moveTo>
                <a:lnTo>
                  <a:pt x="3665349" y="0"/>
                </a:lnTo>
                <a:lnTo>
                  <a:pt x="3665349" y="3170527"/>
                </a:lnTo>
                <a:lnTo>
                  <a:pt x="0" y="3170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Hộp Văn bản 11"/>
          <p:cNvSpPr txBox="1"/>
          <p:nvPr/>
        </p:nvSpPr>
        <p:spPr>
          <a:xfrm>
            <a:off x="11582400" y="4310288"/>
            <a:ext cx="9260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Lớn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9977082" y="7536848"/>
            <a:ext cx="7548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Khi góc chiếu nhỏ, ánh sáng chiếu xuống mặt đất càng ít.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11353800" y="5626367"/>
            <a:ext cx="9260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Nhỏ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630" y="3076888"/>
            <a:ext cx="8526458" cy="5684306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9173570" y="2045143"/>
            <a:ext cx="8686800" cy="709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vi-VN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Giải thích - Dựa vào hình 2, hãy giải thích vì sao vùng gần Xích đạo nóng, còn vùng gần Cực lạnh?</a:t>
            </a:r>
            <a:endParaRPr lang="vi-VN" sz="3600" b="1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→........................................................................................................................................................................................................................... ………………………………………………</a:t>
            </a:r>
            <a:endParaRPr lang="vi-VN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………………………………………………..</a:t>
            </a:r>
            <a:endParaRPr lang="vi-VN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vi-VN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Kết luận  </a:t>
            </a:r>
            <a:r>
              <a:rPr lang="vi-VN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2819400" y="342900"/>
            <a:ext cx="1114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6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2819400" y="1358563"/>
            <a:ext cx="156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b. Sự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83095" y="364069"/>
            <a:ext cx="2217472" cy="1695450"/>
          </a:xfrm>
          <a:custGeom>
            <a:avLst/>
            <a:gdLst/>
            <a:ahLst/>
            <a:cxnLst/>
            <a:rect l="l" t="t" r="r" b="b"/>
            <a:pathLst>
              <a:path w="3665349" h="3170527">
                <a:moveTo>
                  <a:pt x="0" y="0"/>
                </a:moveTo>
                <a:lnTo>
                  <a:pt x="3665349" y="0"/>
                </a:lnTo>
                <a:lnTo>
                  <a:pt x="3665349" y="3170527"/>
                </a:lnTo>
                <a:lnTo>
                  <a:pt x="0" y="3170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Hộp Văn bản 11"/>
          <p:cNvSpPr txBox="1"/>
          <p:nvPr/>
        </p:nvSpPr>
        <p:spPr>
          <a:xfrm>
            <a:off x="9677400" y="3980434"/>
            <a:ext cx="8001000" cy="3061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700"/>
              </a:lnSpc>
            </a:pPr>
            <a:r>
              <a:rPr lang="vi-VN" sz="3200" dirty="0">
                <a:solidFill>
                  <a:srgbClr val="C00000"/>
                </a:solidFill>
                <a:latin typeface="+mj-lt"/>
              </a:rPr>
              <a:t>Vùng gần Xích đạo có góc chiếu của tia sáng MT lớn=&gt; Nhận được nhiều nhiệt nên không khí trên mặt đất nóng. Càng gần </a:t>
            </a:r>
            <a:r>
              <a:rPr lang="vi-VN" sz="3200" dirty="0" err="1">
                <a:solidFill>
                  <a:srgbClr val="C00000"/>
                </a:solidFill>
                <a:latin typeface="+mj-lt"/>
              </a:rPr>
              <a:t>Cựcc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, góc chiếu của tia sáng MT càng nhỏ =&gt; Nhận được ít nhiệt nên không khí trên mặt đất ít nóng hơn.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9223612" y="7734300"/>
            <a:ext cx="92600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=&gt; Không khí ở các vùng vĩ độ thấp nóng hơn không khí ở các vùng vĩ độ cao.</a:t>
            </a:r>
            <a:endParaRPr lang="vi-VN" sz="3600" dirty="0">
              <a:solidFill>
                <a:srgbClr val="C00000"/>
              </a:solidFill>
              <a:latin typeface="+mj-lt"/>
            </a:endParaRPr>
          </a:p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 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364576" y="383448"/>
            <a:ext cx="1450222" cy="1524000"/>
          </a:xfrm>
          <a:custGeom>
            <a:avLst/>
            <a:gdLst/>
            <a:ahLst/>
            <a:cxnLst/>
            <a:rect l="l" t="t" r="r" b="b"/>
            <a:pathLst>
              <a:path w="3679317" h="4114800">
                <a:moveTo>
                  <a:pt x="0" y="0"/>
                </a:moveTo>
                <a:lnTo>
                  <a:pt x="3679317" y="0"/>
                </a:lnTo>
                <a:lnTo>
                  <a:pt x="36793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/>
          <p:cNvSpPr txBox="1"/>
          <p:nvPr/>
        </p:nvSpPr>
        <p:spPr>
          <a:xfrm>
            <a:off x="2209800" y="307010"/>
            <a:ext cx="1203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88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88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88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88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744940" y="2322285"/>
            <a:ext cx="1569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b. Sự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vĩ</a:t>
            </a:r>
            <a:r>
              <a:rPr lang="en-US" sz="4400" dirty="0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endParaRPr lang="en-US" sz="4400" dirty="0">
              <a:solidFill>
                <a:srgbClr val="C0000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744940" y="3506563"/>
            <a:ext cx="163068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4625" marR="0" lvl="1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Không khí ở các vùng vĩ độ thấp nóng hơn không khí ở các vùng vĩ độ cao.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  <a:p>
            <a:pPr marL="174625" marR="0" lvl="1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43084" t="39044" b="2261"/>
          <a:stretch>
            <a:fillRect/>
          </a:stretch>
        </p:blipFill>
        <p:spPr>
          <a:xfrm>
            <a:off x="990600" y="1767805"/>
            <a:ext cx="5779473" cy="42781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600" y="361860"/>
            <a:ext cx="15424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Tại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mùa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hạ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nhu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cầu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du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lịch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biển</a:t>
            </a:r>
            <a:r>
              <a:rPr lang="en-US" sz="540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?</a:t>
            </a:r>
            <a:endParaRPr lang="en-US" sz="54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pic>
        <p:nvPicPr>
          <p:cNvPr id="26" name="Picture 14" descr="Kết quả hình ảnh cho icon mũi t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6561">
            <a:off x="7094726" y="5315750"/>
            <a:ext cx="3216495" cy="146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91207" y="2485333"/>
            <a:ext cx="697230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Nhiệt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độ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sự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tỏa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nhiệt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mặt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đất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mặt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nước</a:t>
            </a:r>
            <a:r>
              <a:rPr lang="en-US" sz="4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endParaRPr lang="en-US" sz="4200" dirty="0">
              <a:solidFill>
                <a:srgbClr val="0070C0"/>
              </a:solidFill>
              <a:latin typeface="#9Slide05 Claudia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7200" y="7779489"/>
            <a:ext cx="57794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hạ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nóng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vùng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ven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do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nhiệt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. </a:t>
            </a:r>
            <a:endParaRPr lang="en-US" sz="4000" dirty="0">
              <a:solidFill>
                <a:srgbClr val="0000FF"/>
              </a:solidFill>
              <a:latin typeface="#9Slide05 Claudia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887201" y="7751625"/>
            <a:ext cx="5639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đông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lạnh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vùng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ven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do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tỏa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nhiệt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FF"/>
              </a:solidFill>
              <a:latin typeface="#9Slide05 Claudia" pitchFamily="2" charset="0"/>
            </a:endParaRPr>
          </a:p>
        </p:txBody>
      </p:sp>
      <p:pic>
        <p:nvPicPr>
          <p:cNvPr id="1026" name="Picture 2" descr="Engaging youth in climate action! | UNICEF Nepa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60152"/>
            <a:ext cx="3118086" cy="31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Kết quả hình ảnh cho icon mũi t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39600" y="4905391"/>
            <a:ext cx="2013827" cy="22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715500" y="3086100"/>
            <a:ext cx="8001000" cy="5486400"/>
            <a:chOff x="539626" y="2797508"/>
            <a:chExt cx="4921999" cy="2749024"/>
          </a:xfrm>
        </p:grpSpPr>
        <p:grpSp>
          <p:nvGrpSpPr>
            <p:cNvPr id="13" name="Group 12"/>
            <p:cNvGrpSpPr/>
            <p:nvPr/>
          </p:nvGrpSpPr>
          <p:grpSpPr>
            <a:xfrm>
              <a:off x="539626" y="2797508"/>
              <a:ext cx="4921999" cy="2749024"/>
              <a:chOff x="748882" y="1139806"/>
              <a:chExt cx="4921999" cy="274902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48882" y="1139806"/>
                <a:ext cx="4910634" cy="2734972"/>
                <a:chOff x="3945874" y="3050902"/>
                <a:chExt cx="4910634" cy="2475191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4021961" y="3050902"/>
                  <a:ext cx="4834547" cy="2475191"/>
                </a:xfrm>
                <a:prstGeom prst="rect">
                  <a:avLst/>
                </a:prstGeom>
              </p:spPr>
            </p:pic>
            <p:pic>
              <p:nvPicPr>
                <p:cNvPr id="2050" name="Picture 2" descr="Mẹo đơn giản để thành người sành rượu vang"/>
                <p:cNvPicPr>
                  <a:picLocks noChangeAspect="1" noChangeArrowheads="1" noCrop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5874" y="3582826"/>
                  <a:ext cx="1299113" cy="9930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836334" y="1304656"/>
                <a:ext cx="4834547" cy="2584174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94621" y="3050976"/>
              <a:ext cx="3837622" cy="25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2700" b="1" dirty="0" err="1">
                  <a:solidFill>
                    <a:prstClr val="black"/>
                  </a:solidFill>
                  <a:latin typeface="Calibri" panose="020F0502020204030204"/>
                </a:rPr>
                <a:t>Cứ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prstClr val="black"/>
                  </a:solidFill>
                  <a:latin typeface="Calibri" panose="020F0502020204030204"/>
                </a:rPr>
                <a:t>lên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prstClr val="black"/>
                  </a:solidFill>
                  <a:latin typeface="Calibri" panose="020F0502020204030204"/>
                </a:rPr>
                <a:t>cao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>
                  <a:solidFill>
                    <a:srgbClr val="FF0000"/>
                  </a:solidFill>
                  <a:latin typeface="Calibri" panose="020F0502020204030204"/>
                </a:rPr>
                <a:t>100m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prstClr val="black"/>
                  </a:solidFill>
                  <a:latin typeface="Calibri" panose="020F0502020204030204"/>
                </a:rPr>
                <a:t>nhiệt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prstClr val="black"/>
                  </a:solidFill>
                  <a:latin typeface="Calibri" panose="020F0502020204030204"/>
                </a:rPr>
                <a:t>độ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prstClr val="black"/>
                  </a:solidFill>
                  <a:latin typeface="Calibri" panose="020F0502020204030204"/>
                </a:rPr>
                <a:t>giảm</a:t>
              </a:r>
              <a:r>
                <a:rPr lang="en-US" sz="27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>
                  <a:solidFill>
                    <a:srgbClr val="FF0000"/>
                  </a:solidFill>
                  <a:latin typeface="Calibri" panose="020F0502020204030204"/>
                </a:rPr>
                <a:t>0,6</a:t>
              </a:r>
              <a:r>
                <a:rPr lang="en-US" sz="2700" b="1" baseline="30000" dirty="0">
                  <a:solidFill>
                    <a:srgbClr val="FF0000"/>
                  </a:solidFill>
                  <a:latin typeface="Calibri" panose="020F0502020204030204"/>
                </a:rPr>
                <a:t>0</a:t>
              </a:r>
              <a:r>
                <a:rPr lang="en-US" sz="2700" b="1" dirty="0">
                  <a:solidFill>
                    <a:srgbClr val="FF0000"/>
                  </a:solidFill>
                  <a:latin typeface="Calibri" panose="020F0502020204030204"/>
                </a:rPr>
                <a:t>C</a:t>
              </a:r>
              <a:endParaRPr lang="en-US" sz="27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08" y="3253794"/>
            <a:ext cx="9079931" cy="5674956"/>
          </a:xfrm>
          <a:prstGeom prst="rect">
            <a:avLst/>
          </a:prstGeom>
        </p:spPr>
      </p:pic>
      <p:sp>
        <p:nvSpPr>
          <p:cNvPr id="46" name="TextBox 47"/>
          <p:cNvSpPr txBox="1"/>
          <p:nvPr/>
        </p:nvSpPr>
        <p:spPr>
          <a:xfrm>
            <a:off x="2485020" y="1333795"/>
            <a:ext cx="140638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Càng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lên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cao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nhiệt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độ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không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khí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càng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#9Slide07 IcielBaliho Script" pitchFamily="2" charset="0"/>
              </a:rPr>
              <a:t>giảm</a:t>
            </a:r>
            <a:r>
              <a:rPr lang="en-US" sz="6600" dirty="0">
                <a:solidFill>
                  <a:srgbClr val="0000FF"/>
                </a:solidFill>
                <a:latin typeface="#9Slide07 IcielBaliho Script" pitchFamily="2" charset="0"/>
              </a:rPr>
              <a:t>.</a:t>
            </a:r>
            <a:endParaRPr lang="en-US" sz="6600" dirty="0">
              <a:solidFill>
                <a:srgbClr val="0000FF"/>
              </a:solidFill>
              <a:latin typeface="#9Slide07 IcielBaliho Scrip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8431467" y="834636"/>
            <a:ext cx="9147412" cy="898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🎁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Chơi: Hộp Quà May Mắn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🎁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Nhiệt độ không khí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2 đội chơi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buFont typeface="+mj-lt"/>
              <a:buAutoNum type="arabicPeriod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Quà: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màn hình có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hộp quà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bí ẩn. Người chơi lần lượt chọn một hộp quà bất kỳ.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buFont typeface="+mj-lt"/>
              <a:buAutoNum type="arabicPeriod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lời: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hộp quà ẩn chứa một câu hỏi trắc nghiệm (4 đáp án hoặc Đúng/Sai).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buFont typeface="+mj-lt"/>
              <a:buAutoNum type="arabicPeriod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Thưởng: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Trả lời đúng: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sẽ nghe âm thanh chúc mừng, pháo hoa/hoa giấy tung bay và nhận được số điểm ngẫu nhiên ẩn trong hộp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10 đến 50 điểm).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Trả lời sai: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Hộp quà đóng lại, bạn không ghi được điểm lượt này.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buNone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Điểm số trong mỗi hộp là bí mật cho đến khi bạn trả lời đúng! Chúc các bạn may mắn!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🎉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1"/>
          <a:srcRect l="2786" r="1961"/>
          <a:stretch>
            <a:fillRect/>
          </a:stretch>
        </p:blipFill>
        <p:spPr>
          <a:xfrm>
            <a:off x="609600" y="1866901"/>
            <a:ext cx="7293749" cy="7657267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32424"/>
          <a:stretch>
            <a:fillRect/>
          </a:stretch>
        </p:blipFill>
        <p:spPr>
          <a:xfrm>
            <a:off x="886124" y="852264"/>
            <a:ext cx="7017225" cy="1798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4926"/>
            <a:ext cx="16687800" cy="10157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4651" y="495300"/>
            <a:ext cx="13263349" cy="9026446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376451" y="3361584"/>
            <a:ext cx="4419600" cy="5031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-401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#9Slide07 IcielBaliho Script" pitchFamily="2" charset="0"/>
                <a:ea typeface="Georgia Pro Condensed"/>
                <a:cs typeface="Georgia Pro Condensed"/>
                <a:sym typeface="Georgia Pro Condensed"/>
              </a:rPr>
              <a:t>      </a:t>
            </a:r>
            <a:r>
              <a:rPr kumimoji="0" lang="en-US" sz="5400" b="0" i="0" u="none" strike="noStrike" kern="1200" cap="none" spc="-401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#9Slide07 IcielBaliho Script" pitchFamily="2" charset="0"/>
                <a:ea typeface="Georgia Pro Condensed"/>
                <a:cs typeface="Georgia Pro Condensed"/>
                <a:sym typeface="Georgia Pro Condensed"/>
              </a:rPr>
              <a:t>TẠI SAO</a:t>
            </a:r>
            <a:r>
              <a:rPr lang="vi-VN" sz="5400" spc="-401" dirty="0">
                <a:solidFill>
                  <a:srgbClr val="004AAD"/>
                </a:solidFill>
                <a:latin typeface="#9Slide07 IcielBaliho Script" pitchFamily="2" charset="0"/>
                <a:ea typeface="Georgia Pro Condensed"/>
                <a:cs typeface="Georgia Pro Condensed"/>
                <a:sym typeface="Georgia Pro Condensed"/>
              </a:rPr>
              <a:t> Ở NƯỚC TA</a:t>
            </a:r>
            <a:r>
              <a:rPr kumimoji="0" lang="en-US" sz="5400" b="0" i="0" u="none" strike="noStrike" kern="1200" cap="none" spc="-401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#9Slide07 IcielBaliho Script" pitchFamily="2" charset="0"/>
                <a:ea typeface="Georgia Pro Condensed"/>
                <a:cs typeface="Georgia Pro Condensed"/>
                <a:sym typeface="Georgia Pro Condensed"/>
              </a:rPr>
              <a:t> MIỀN </a:t>
            </a:r>
            <a:r>
              <a:rPr kumimoji="0" lang="vi-VN" sz="5400" b="0" i="0" u="none" strike="noStrike" kern="1200" cap="none" spc="-401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#9Slide07 IcielBaliho Script" pitchFamily="2" charset="0"/>
                <a:ea typeface="Georgia Pro Condensed"/>
                <a:cs typeface="Georgia Pro Condensed"/>
                <a:sym typeface="Georgia Pro Condensed"/>
              </a:rPr>
              <a:t>BẮC CÓ NHIỆT ĐỘ TRUNG BÌNH NĂM THẤP </a:t>
            </a:r>
            <a:r>
              <a:rPr kumimoji="0" lang="en-US" sz="5400" b="0" i="0" u="none" strike="noStrike" kern="1200" cap="none" spc="-401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#9Slide07 IcielBaliho Script" pitchFamily="2" charset="0"/>
                <a:ea typeface="Georgia Pro Condensed"/>
                <a:cs typeface="Georgia Pro Condensed"/>
                <a:sym typeface="Georgia Pro Condensed"/>
              </a:rPr>
              <a:t>HƠN MIỀN NAM?</a:t>
            </a:r>
            <a:endParaRPr kumimoji="0" lang="en-US" sz="5400" b="0" i="0" u="none" strike="noStrike" kern="1200" cap="none" spc="-401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#9Slide07 IcielBaliho Script" pitchFamily="2" charset="0"/>
              <a:ea typeface="Georgia Pro Condensed"/>
              <a:cs typeface="Georgia Pro Condensed"/>
              <a:sym typeface="Georgia Pro Condensed"/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410508" y="902763"/>
            <a:ext cx="1454678" cy="13989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6" name="Đường nối Thẳng 5"/>
          <p:cNvCxnSpPr/>
          <p:nvPr/>
        </p:nvCxnSpPr>
        <p:spPr>
          <a:xfrm>
            <a:off x="5481851" y="4533900"/>
            <a:ext cx="1249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6851" y="3543300"/>
            <a:ext cx="609600" cy="609600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1915889" y="1159832"/>
            <a:ext cx="901124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srgbClr val="BE49DF"/>
                </a:solidFill>
                <a:effectLst/>
                <a:uLnTx/>
                <a:uFillTx/>
                <a:latin typeface="#9Slide07 Crocante" panose="02000000000000000000" pitchFamily="2" charset="0"/>
                <a:ea typeface="Source Serif Pro Bold"/>
                <a:cs typeface="Source Serif Pro Bold"/>
                <a:sym typeface="Source Serif Pro Bold"/>
              </a:rPr>
              <a:t>VẬN DỤNG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BE49DF"/>
              </a:solidFill>
              <a:effectLst/>
              <a:uLnTx/>
              <a:uFillTx/>
              <a:latin typeface="#9Slide07 Crocante" panose="02000000000000000000" pitchFamily="2" charset="0"/>
              <a:ea typeface="Source Serif Pro Bold"/>
              <a:cs typeface="Source Serif Pro Bold"/>
              <a:sym typeface="Source Serif Pr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032813" y="2940769"/>
            <a:ext cx="38100" cy="1967061"/>
            <a:chOff x="0" y="0"/>
            <a:chExt cx="50800" cy="26227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800" cy="2622804"/>
            </a:xfrm>
            <a:custGeom>
              <a:avLst/>
              <a:gdLst/>
              <a:ahLst/>
              <a:cxnLst/>
              <a:rect l="l" t="t" r="r" b="b"/>
              <a:pathLst>
                <a:path w="50800" h="2622804">
                  <a:moveTo>
                    <a:pt x="0" y="0"/>
                  </a:moveTo>
                  <a:lnTo>
                    <a:pt x="50800" y="0"/>
                  </a:lnTo>
                  <a:lnTo>
                    <a:pt x="50800" y="2622804"/>
                  </a:lnTo>
                  <a:lnTo>
                    <a:pt x="0" y="2622804"/>
                  </a:lnTo>
                  <a:close/>
                </a:path>
              </a:pathLst>
            </a:custGeom>
            <a:solidFill>
              <a:srgbClr val="BE49D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1028700"/>
            <a:ext cx="7416927" cy="8229600"/>
          </a:xfrm>
          <a:custGeom>
            <a:avLst/>
            <a:gdLst/>
            <a:ahLst/>
            <a:cxnLst/>
            <a:rect l="l" t="t" r="r" b="b"/>
            <a:pathLst>
              <a:path w="7416927" h="8229600">
                <a:moveTo>
                  <a:pt x="0" y="0"/>
                </a:moveTo>
                <a:lnTo>
                  <a:pt x="7416927" y="0"/>
                </a:lnTo>
                <a:lnTo>
                  <a:pt x="7416927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763000" y="853320"/>
            <a:ext cx="901124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BE49DF"/>
                </a:solidFill>
                <a:effectLst/>
                <a:uLnTx/>
                <a:uFillTx/>
                <a:latin typeface="#9Slide07 Crocante" panose="02000000000000000000" pitchFamily="2" charset="0"/>
                <a:ea typeface="Source Serif Pro Bold"/>
                <a:cs typeface="Source Serif Pro Bold"/>
                <a:sym typeface="Source Serif Pro Bold"/>
              </a:rPr>
              <a:t>ỨNG DỤNG THỰC TẾ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BE49DF"/>
              </a:solidFill>
              <a:effectLst/>
              <a:uLnTx/>
              <a:uFillTx/>
              <a:latin typeface="#9Slide07 Crocante" panose="02000000000000000000" pitchFamily="2" charset="0"/>
              <a:ea typeface="Source Serif Pro Bold"/>
              <a:cs typeface="Source Serif Pro Bold"/>
              <a:sym typeface="Source Serif Pr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340222" y="3151287"/>
            <a:ext cx="933569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18°C,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?”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aliho Script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64285" y="3924300"/>
            <a:ext cx="933569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trưa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nắng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35°C,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sức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khỏe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0"/>
                <a:ea typeface="Source Sans Pro"/>
                <a:cs typeface="Source Sans Pro"/>
                <a:sym typeface="Source Sans Pro"/>
              </a:rPr>
              <a:t>?”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aliho Script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312148" y="8036935"/>
            <a:ext cx="8886974" cy="1288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“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Hiểu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nhiệt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độ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chúng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ta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chăm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sóc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sức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khỏe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tốt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hơn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.”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0" y="5178633"/>
            <a:ext cx="2341066" cy="2057578"/>
          </a:xfrm>
          <a:prstGeom prst="rect">
            <a:avLst/>
          </a:prstGeom>
        </p:spPr>
      </p:pic>
      <p:sp>
        <p:nvSpPr>
          <p:cNvPr id="24" name="Freeform 8"/>
          <p:cNvSpPr/>
          <p:nvPr/>
        </p:nvSpPr>
        <p:spPr>
          <a:xfrm>
            <a:off x="11704270" y="1875008"/>
            <a:ext cx="1792526" cy="777154"/>
          </a:xfrm>
          <a:custGeom>
            <a:avLst/>
            <a:gdLst/>
            <a:ahLst/>
            <a:cxnLst/>
            <a:rect l="l" t="t" r="r" b="b"/>
            <a:pathLst>
              <a:path w="16230600" h="7946090">
                <a:moveTo>
                  <a:pt x="0" y="0"/>
                </a:moveTo>
                <a:lnTo>
                  <a:pt x="16230600" y="0"/>
                </a:lnTo>
                <a:lnTo>
                  <a:pt x="16230600" y="7946090"/>
                </a:lnTo>
                <a:lnTo>
                  <a:pt x="0" y="794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>
            <a:off x="1504926" y="3366819"/>
            <a:ext cx="1450222" cy="1524000"/>
          </a:xfrm>
          <a:custGeom>
            <a:avLst/>
            <a:gdLst/>
            <a:ahLst/>
            <a:cxnLst/>
            <a:rect l="l" t="t" r="r" b="b"/>
            <a:pathLst>
              <a:path w="3679317" h="4114800">
                <a:moveTo>
                  <a:pt x="0" y="0"/>
                </a:moveTo>
                <a:lnTo>
                  <a:pt x="3679317" y="0"/>
                </a:lnTo>
                <a:lnTo>
                  <a:pt x="36793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-1143000" y="8496300"/>
            <a:ext cx="21869400" cy="4550604"/>
            <a:chOff x="0" y="0"/>
            <a:chExt cx="24384000" cy="6067472"/>
          </a:xfrm>
        </p:grpSpPr>
        <p:sp>
          <p:nvSpPr>
            <p:cNvPr id="7" name="Freeform 5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5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5"/>
          <p:cNvSpPr/>
          <p:nvPr/>
        </p:nvSpPr>
        <p:spPr>
          <a:xfrm>
            <a:off x="13563600" y="4991100"/>
            <a:ext cx="4760794" cy="6096000"/>
          </a:xfrm>
          <a:custGeom>
            <a:avLst/>
            <a:gdLst/>
            <a:ahLst/>
            <a:cxnLst/>
            <a:rect l="l" t="t" r="r" b="b"/>
            <a:pathLst>
              <a:path w="6390536" h="8229600">
                <a:moveTo>
                  <a:pt x="0" y="0"/>
                </a:moveTo>
                <a:lnTo>
                  <a:pt x="6390536" y="0"/>
                </a:lnTo>
                <a:lnTo>
                  <a:pt x="6390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ộp Văn bản 1"/>
          <p:cNvSpPr txBox="1"/>
          <p:nvPr/>
        </p:nvSpPr>
        <p:spPr>
          <a:xfrm>
            <a:off x="1076230" y="220867"/>
            <a:ext cx="16449770" cy="21441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b="1" dirty="0">
                <a:ln w="0"/>
                <a:solidFill>
                  <a:schemeClr val="bg1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BÀI 16: </a:t>
            </a:r>
            <a:endParaRPr lang="en-US" sz="7200" b="1" dirty="0">
              <a:ln w="0"/>
              <a:solidFill>
                <a:schemeClr val="bg1"/>
              </a:solidFill>
              <a:latin typeface="#9Slide07 Pangolin" panose="000005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ts val="8000"/>
              </a:lnSpc>
            </a:pPr>
            <a:r>
              <a:rPr lang="en-US" sz="7200" b="1" dirty="0">
                <a:ln w="0"/>
                <a:solidFill>
                  <a:schemeClr val="bg1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NHIỆT ĐỘ KHÔNG KHÍ. MÂY VÀ MƯA</a:t>
            </a:r>
            <a:endParaRPr lang="en-US" sz="7200" b="1" dirty="0">
              <a:ln w="0"/>
              <a:solidFill>
                <a:schemeClr val="bg1"/>
              </a:solidFill>
              <a:latin typeface="#9Slide07 Pangolin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0857" y="3567380"/>
            <a:ext cx="11143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8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3647815" y="6104691"/>
            <a:ext cx="10272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Mây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mưa</a:t>
            </a:r>
            <a:endParaRPr lang="en-US" sz="8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Hình ảnh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778" y="5654781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500"/>
            <a:ext cx="8077200" cy="10785789"/>
          </a:xfrm>
          <a:prstGeom prst="rect">
            <a:avLst/>
          </a:prstGeom>
        </p:spPr>
      </p:pic>
      <p:sp>
        <p:nvSpPr>
          <p:cNvPr id="3" name="TextBox 22"/>
          <p:cNvSpPr txBox="1"/>
          <p:nvPr/>
        </p:nvSpPr>
        <p:spPr>
          <a:xfrm>
            <a:off x="7696200" y="8621546"/>
            <a:ext cx="9601200" cy="1093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19900" dirty="0">
                <a:solidFill>
                  <a:srgbClr val="C00000"/>
                </a:solidFill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T</a:t>
            </a:r>
            <a:r>
              <a:rPr kumimoji="0" lang="vi-VN" sz="199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hankyou</a:t>
            </a:r>
            <a:r>
              <a:rPr kumimoji="0" lang="vi-VN" sz="19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Source Sans Pro"/>
                <a:cs typeface="Source Sans Pro"/>
                <a:sym typeface="Source Sans Pro"/>
              </a:rPr>
              <a:t>!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42950" y="3059027"/>
            <a:ext cx="1122045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4625" marR="0" lvl="1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Em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trị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nhiệt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hiển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nhiệt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1?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2469" y="370939"/>
            <a:ext cx="1450222" cy="1524000"/>
          </a:xfrm>
          <a:custGeom>
            <a:avLst/>
            <a:gdLst/>
            <a:ahLst/>
            <a:cxnLst/>
            <a:rect l="l" t="t" r="r" b="b"/>
            <a:pathLst>
              <a:path w="3679317" h="4114800">
                <a:moveTo>
                  <a:pt x="0" y="0"/>
                </a:moveTo>
                <a:lnTo>
                  <a:pt x="3679317" y="0"/>
                </a:lnTo>
                <a:lnTo>
                  <a:pt x="36793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/>
          <p:cNvSpPr txBox="1"/>
          <p:nvPr/>
        </p:nvSpPr>
        <p:spPr>
          <a:xfrm>
            <a:off x="2362200" y="471219"/>
            <a:ext cx="11143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8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762000" y="1942416"/>
            <a:ext cx="156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a. Nhiệt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kế</a:t>
            </a:r>
            <a:endParaRPr lang="en-US" sz="4800" dirty="0">
              <a:solidFill>
                <a:srgbClr val="0070C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8104" y="2247900"/>
            <a:ext cx="4797896" cy="7802762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892051" y="7268905"/>
            <a:ext cx="93356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4625" marR="0" lvl="1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Nhiệt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919162" y="4095480"/>
            <a:ext cx="156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=&gt; 18</a:t>
            </a:r>
            <a:r>
              <a:rPr lang="en-US" sz="4800" baseline="300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0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C</a:t>
            </a:r>
            <a:endParaRPr lang="en-US" sz="4800" dirty="0">
              <a:solidFill>
                <a:srgbClr val="FF000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901576" y="5903530"/>
            <a:ext cx="156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=&gt; Nhiệt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781050" y="5171347"/>
            <a:ext cx="93356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4625" marR="0" lvl="1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nóng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lạnh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gọi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là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892051" y="8133882"/>
            <a:ext cx="156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=&gt;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Đo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42950" y="3116634"/>
            <a:ext cx="1122045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4625" marR="0" lvl="1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Nhiệt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là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nóng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lạnh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khí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2469" y="370939"/>
            <a:ext cx="1450222" cy="1524000"/>
          </a:xfrm>
          <a:custGeom>
            <a:avLst/>
            <a:gdLst/>
            <a:ahLst/>
            <a:cxnLst/>
            <a:rect l="l" t="t" r="r" b="b"/>
            <a:pathLst>
              <a:path w="3679317" h="4114800">
                <a:moveTo>
                  <a:pt x="0" y="0"/>
                </a:moveTo>
                <a:lnTo>
                  <a:pt x="3679317" y="0"/>
                </a:lnTo>
                <a:lnTo>
                  <a:pt x="36793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/>
          <p:cNvSpPr txBox="1"/>
          <p:nvPr/>
        </p:nvSpPr>
        <p:spPr>
          <a:xfrm>
            <a:off x="2362200" y="471219"/>
            <a:ext cx="11143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8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8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762000" y="1942416"/>
            <a:ext cx="156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a. Nhiệt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4800" dirty="0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kế</a:t>
            </a:r>
            <a:endParaRPr lang="en-US" sz="4800" dirty="0">
              <a:solidFill>
                <a:srgbClr val="0070C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742950" y="3947168"/>
            <a:ext cx="93356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4625" marR="0" lvl="1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Dụng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: Nhiệt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kế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995" y="2584682"/>
            <a:ext cx="5678055" cy="6345509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728165" y="4777502"/>
            <a:ext cx="933569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4625" marR="0" lvl="1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: 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/>
          <p:cNvSpPr txBox="1"/>
          <p:nvPr/>
        </p:nvSpPr>
        <p:spPr>
          <a:xfrm>
            <a:off x="533400" y="301727"/>
            <a:ext cx="1569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8000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8000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8000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nhiệt</a:t>
            </a:r>
            <a:r>
              <a:rPr lang="en-US" sz="8000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8000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?</a:t>
            </a:r>
            <a:endParaRPr lang="en-US" sz="8000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8104" y="2247900"/>
            <a:ext cx="4797896" cy="7802762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04761" y="2446383"/>
            <a:ext cx="11623343" cy="539423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Treo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v.v.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770798" y="721136"/>
            <a:ext cx="16755202" cy="226260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 defTabSz="1371600">
              <a:lnSpc>
                <a:spcPct val="115000"/>
              </a:lnSpc>
              <a:defRPr/>
            </a:pP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Ở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(Hà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25/7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là: 27</a:t>
            </a:r>
            <a:r>
              <a:rPr lang="en-US" sz="4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aseline="30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27</a:t>
            </a:r>
            <a:r>
              <a:rPr lang="en-US" sz="4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aseline="30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32</a:t>
            </a:r>
            <a:r>
              <a:rPr lang="en-US" sz="4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aseline="30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30</a:t>
            </a:r>
            <a:r>
              <a:rPr lang="en-US" sz="4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Em hay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123802" y="3543300"/>
            <a:ext cx="10393244" cy="1345977"/>
            <a:chOff x="934941" y="3466342"/>
            <a:chExt cx="6928829" cy="897318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934941" y="3671467"/>
              <a:ext cx="4265365" cy="38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  <a:tabLst>
                  <a:tab pos="171450" algn="l"/>
                  <a:tab pos="342900" algn="l"/>
                  <a:tab pos="537845" algn="l"/>
                  <a:tab pos="809625" algn="l"/>
                  <a:tab pos="1371600" algn="l"/>
                  <a:tab pos="1733550" algn="l"/>
                </a:tabLs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trung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4601094" y="3466342"/>
              <a:ext cx="3262676" cy="38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5358074" y="3973810"/>
              <a:ext cx="1844579" cy="38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4629873" y="3890365"/>
              <a:ext cx="3036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512336" y="4461131"/>
            <a:ext cx="840312" cy="1219332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3892694" y="5404340"/>
            <a:ext cx="9101288" cy="1345977"/>
            <a:chOff x="1030540" y="3516610"/>
            <a:chExt cx="6067525" cy="897318"/>
          </a:xfrm>
        </p:grpSpPr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030540" y="3716635"/>
              <a:ext cx="4265365" cy="38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  <a:tabLst>
                  <a:tab pos="171450" algn="l"/>
                  <a:tab pos="342900" algn="l"/>
                  <a:tab pos="537845" algn="l"/>
                  <a:tab pos="809625" algn="l"/>
                  <a:tab pos="1371600" algn="l"/>
                  <a:tab pos="1733550" algn="l"/>
                </a:tabLst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TB Hà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25/7 =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4983580" y="3516610"/>
              <a:ext cx="2114485" cy="38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 + 27 + 32 +30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>
              <a:spLocks noChangeArrowheads="1"/>
            </p:cNvSpPr>
            <p:nvPr/>
          </p:nvSpPr>
          <p:spPr bwMode="auto">
            <a:xfrm>
              <a:off x="5740560" y="4024078"/>
              <a:ext cx="489773" cy="38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5012359" y="3916660"/>
              <a:ext cx="2085706" cy="2397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13079533" y="5573658"/>
            <a:ext cx="1675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40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24907" y="6794525"/>
            <a:ext cx="149962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798" y="7033051"/>
            <a:ext cx="1085837" cy="969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78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54817" y="1018354"/>
            <a:ext cx="17739225" cy="8871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#9Slide05 Lobster" panose="02000506000000020003"/>
            </a:endParaRPr>
          </a:p>
        </p:txBody>
      </p:sp>
      <p:sp>
        <p:nvSpPr>
          <p:cNvPr id="21" name="Hình chữ nhật: Góc Tròn 5"/>
          <p:cNvSpPr/>
          <p:nvPr/>
        </p:nvSpPr>
        <p:spPr>
          <a:xfrm>
            <a:off x="5755683" y="523475"/>
            <a:ext cx="6283917" cy="108392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6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ea typeface="#9Slide04 Abraham Lincoln" pitchFamily="2" charset="0"/>
              </a:rPr>
              <a:t>BÀI TẬP VẬN DỤNG</a:t>
            </a:r>
            <a:endParaRPr lang="en-US" sz="6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ea typeface="#9Slide04 Abraham Lincol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4361" y="1970700"/>
            <a:ext cx="17120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Hà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altLang="en-US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altLang="en-US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bao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4783" y="3497368"/>
            <a:ext cx="1702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977465" y="5173692"/>
          <a:ext cx="16333069" cy="1019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8414"/>
                <a:gridCol w="1002723"/>
                <a:gridCol w="1018895"/>
                <a:gridCol w="1099760"/>
                <a:gridCol w="1196798"/>
                <a:gridCol w="1196798"/>
                <a:gridCol w="1196796"/>
                <a:gridCol w="1229144"/>
                <a:gridCol w="1229142"/>
                <a:gridCol w="1229144"/>
                <a:gridCol w="1245315"/>
                <a:gridCol w="1051242"/>
                <a:gridCol w="1018898"/>
              </a:tblGrid>
              <a:tr h="509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Tháng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II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III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IV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V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VI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VII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VIII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IX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X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>
                          <a:solidFill>
                            <a:srgbClr val="002060"/>
                          </a:solidFill>
                          <a:effectLst/>
                        </a:rPr>
                        <a:t>XI</a:t>
                      </a:r>
                      <a:endParaRPr lang="en-US" sz="2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XII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0967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Nhiệt độ (</a:t>
                      </a:r>
                      <a:r>
                        <a:rPr lang="vi-VN" sz="2700" b="1" baseline="30000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C)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15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17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20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22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29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28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22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19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</a:rPr>
                        <a:t>16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429" marR="59429" marT="29715" marB="29715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3450564" y="6746705"/>
            <a:ext cx="6960390" cy="1315200"/>
            <a:chOff x="1030540" y="3469377"/>
            <a:chExt cx="4640260" cy="876800"/>
          </a:xfrm>
        </p:grpSpPr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030540" y="3716635"/>
              <a:ext cx="31974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  <a:tabLst>
                  <a:tab pos="171450" algn="l"/>
                  <a:tab pos="342900" algn="l"/>
                  <a:tab pos="537845" algn="l"/>
                  <a:tab pos="809625" algn="l"/>
                  <a:tab pos="1371600" algn="l"/>
                  <a:tab pos="1733550" algn="l"/>
                </a:tabLst>
              </a:pP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Nhiệt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TB Hà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endPara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>
              <a:spLocks noChangeArrowheads="1"/>
            </p:cNvSpPr>
            <p:nvPr/>
          </p:nvSpPr>
          <p:spPr bwMode="auto">
            <a:xfrm>
              <a:off x="3983371" y="3469377"/>
              <a:ext cx="16706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+ 29 + 22 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>
              <a:spLocks noChangeArrowheads="1"/>
            </p:cNvSpPr>
            <p:nvPr/>
          </p:nvSpPr>
          <p:spPr bwMode="auto">
            <a:xfrm>
              <a:off x="4740351" y="3976845"/>
              <a:ext cx="4897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4012150" y="3869427"/>
              <a:ext cx="1658650" cy="2397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0578383" y="6970813"/>
            <a:ext cx="1675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29</a:t>
            </a:r>
            <a:r>
              <a:rPr lang="en-US" sz="3600" baseline="30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381866" y="8412319"/>
            <a:ext cx="7438535" cy="1343960"/>
            <a:chOff x="911975" y="3450204"/>
            <a:chExt cx="4959023" cy="895973"/>
          </a:xfrm>
        </p:grpSpPr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911975" y="3716300"/>
              <a:ext cx="31974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14300" algn="l"/>
                  <a:tab pos="228600" algn="l"/>
                  <a:tab pos="358775" algn="l"/>
                  <a:tab pos="539750" algn="l"/>
                  <a:tab pos="914400" algn="l"/>
                  <a:tab pos="1155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  <a:tabLst>
                  <a:tab pos="171450" algn="l"/>
                  <a:tab pos="342900" algn="l"/>
                  <a:tab pos="537845" algn="l"/>
                  <a:tab pos="809625" algn="l"/>
                  <a:tab pos="1371600" algn="l"/>
                  <a:tab pos="1733550" algn="l"/>
                </a:tabLst>
              </a:pP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Nhiệt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TB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=</a:t>
              </a:r>
              <a:endPara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>
              <a:off x="3972675" y="3450204"/>
              <a:ext cx="18983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>
              <a:off x="4740351" y="3976845"/>
              <a:ext cx="4897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3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4012150" y="3869427"/>
              <a:ext cx="1658650" cy="2397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10687532" y="8665185"/>
            <a:ext cx="1675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29</a:t>
            </a:r>
            <a:r>
              <a:rPr lang="en-US" sz="3600" baseline="30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-102824" y="7671590"/>
            <a:ext cx="2656248" cy="2476500"/>
          </a:xfrm>
          <a:custGeom>
            <a:avLst/>
            <a:gdLst/>
            <a:ahLst/>
            <a:cxnLst/>
            <a:rect l="l" t="t" r="r" b="b"/>
            <a:pathLst>
              <a:path w="3665349" h="3170527">
                <a:moveTo>
                  <a:pt x="0" y="0"/>
                </a:moveTo>
                <a:lnTo>
                  <a:pt x="3665349" y="0"/>
                </a:lnTo>
                <a:lnTo>
                  <a:pt x="3665349" y="3170527"/>
                </a:lnTo>
                <a:lnTo>
                  <a:pt x="0" y="317052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49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114106" y="3344550"/>
            <a:ext cx="5198417" cy="3939928"/>
            <a:chOff x="0" y="0"/>
            <a:chExt cx="6931223" cy="5253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31152" cy="5253228"/>
            </a:xfrm>
            <a:custGeom>
              <a:avLst/>
              <a:gdLst/>
              <a:ahLst/>
              <a:cxnLst/>
              <a:rect l="l" t="t" r="r" b="b"/>
              <a:pathLst>
                <a:path w="6931152" h="5253228">
                  <a:moveTo>
                    <a:pt x="0" y="243840"/>
                  </a:moveTo>
                  <a:cubicBezTo>
                    <a:pt x="0" y="109220"/>
                    <a:pt x="109220" y="0"/>
                    <a:pt x="243840" y="0"/>
                  </a:cubicBezTo>
                  <a:lnTo>
                    <a:pt x="6687312" y="0"/>
                  </a:lnTo>
                  <a:cubicBezTo>
                    <a:pt x="6821932" y="0"/>
                    <a:pt x="6931152" y="109220"/>
                    <a:pt x="6931152" y="243840"/>
                  </a:cubicBezTo>
                  <a:lnTo>
                    <a:pt x="6931152" y="5009388"/>
                  </a:lnTo>
                  <a:cubicBezTo>
                    <a:pt x="6931152" y="5144008"/>
                    <a:pt x="6821932" y="5253228"/>
                    <a:pt x="6687312" y="5253228"/>
                  </a:cubicBezTo>
                  <a:lnTo>
                    <a:pt x="243840" y="5253228"/>
                  </a:lnTo>
                  <a:cubicBezTo>
                    <a:pt x="109220" y="5253228"/>
                    <a:pt x="0" y="5144008"/>
                    <a:pt x="0" y="5009388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11669" y="3344550"/>
            <a:ext cx="5198566" cy="3939928"/>
            <a:chOff x="0" y="0"/>
            <a:chExt cx="6931422" cy="52532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31406" cy="5253228"/>
            </a:xfrm>
            <a:custGeom>
              <a:avLst/>
              <a:gdLst/>
              <a:ahLst/>
              <a:cxnLst/>
              <a:rect l="l" t="t" r="r" b="b"/>
              <a:pathLst>
                <a:path w="6931406" h="5253228">
                  <a:moveTo>
                    <a:pt x="0" y="243840"/>
                  </a:moveTo>
                  <a:cubicBezTo>
                    <a:pt x="0" y="109220"/>
                    <a:pt x="109220" y="0"/>
                    <a:pt x="243840" y="0"/>
                  </a:cubicBezTo>
                  <a:lnTo>
                    <a:pt x="6687566" y="0"/>
                  </a:lnTo>
                  <a:cubicBezTo>
                    <a:pt x="6822186" y="0"/>
                    <a:pt x="6931406" y="109220"/>
                    <a:pt x="6931406" y="243840"/>
                  </a:cubicBezTo>
                  <a:lnTo>
                    <a:pt x="6931406" y="5009388"/>
                  </a:lnTo>
                  <a:cubicBezTo>
                    <a:pt x="6931406" y="5144008"/>
                    <a:pt x="6822186" y="5253228"/>
                    <a:pt x="6687566" y="5253228"/>
                  </a:cubicBezTo>
                  <a:lnTo>
                    <a:pt x="243840" y="5253228"/>
                  </a:lnTo>
                  <a:cubicBezTo>
                    <a:pt x="109220" y="5253228"/>
                    <a:pt x="0" y="5144008"/>
                    <a:pt x="0" y="5009388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031391" y="3120266"/>
            <a:ext cx="358974" cy="448716"/>
            <a:chOff x="0" y="0"/>
            <a:chExt cx="478632" cy="598288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78663" cy="598297"/>
            </a:xfrm>
            <a:custGeom>
              <a:avLst/>
              <a:gdLst/>
              <a:ahLst/>
              <a:cxnLst/>
              <a:rect l="l" t="t" r="r" b="b"/>
              <a:pathLst>
                <a:path w="478663" h="598297">
                  <a:moveTo>
                    <a:pt x="0" y="0"/>
                  </a:moveTo>
                  <a:lnTo>
                    <a:pt x="478663" y="0"/>
                  </a:lnTo>
                  <a:lnTo>
                    <a:pt x="478663" y="598297"/>
                  </a:lnTo>
                  <a:lnTo>
                    <a:pt x="0" y="598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531" r="-525" b="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96167" y="2604011"/>
            <a:ext cx="16230600" cy="5173504"/>
          </a:xfrm>
          <a:custGeom>
            <a:avLst/>
            <a:gdLst/>
            <a:ahLst/>
            <a:cxnLst/>
            <a:rect l="l" t="t" r="r" b="b"/>
            <a:pathLst>
              <a:path w="16230600" h="5173504">
                <a:moveTo>
                  <a:pt x="0" y="0"/>
                </a:moveTo>
                <a:lnTo>
                  <a:pt x="16230600" y="0"/>
                </a:lnTo>
                <a:lnTo>
                  <a:pt x="16230600" y="5173504"/>
                </a:lnTo>
                <a:lnTo>
                  <a:pt x="0" y="5173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52800" y="434274"/>
            <a:ext cx="13601700" cy="171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BE49DF"/>
                </a:solidFill>
                <a:latin typeface="Times New Roman" panose="02020603050405020304" pitchFamily="18" charset="0"/>
                <a:ea typeface="Source Serif Pro Bold"/>
                <a:cs typeface="Times New Roman" panose="02020603050405020304" pitchFamily="18" charset="0"/>
                <a:sym typeface="Source Serif Pro Bold"/>
              </a:rPr>
              <a:t>TẠI SAO PHẢI ĐO NHIỆT ĐỘ KHÔNG KHÍ Ở CÁC THỜI ĐIỂM KHÁC NHAU TRONG NGÀY?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49DF"/>
                </a:solidFill>
                <a:effectLst/>
                <a:uLnTx/>
                <a:uFillTx/>
                <a:latin typeface="Times New Roman" panose="02020603050405020304" pitchFamily="18" charset="0"/>
                <a:ea typeface="Source Serif Pro Bold"/>
                <a:cs typeface="Times New Roman" panose="02020603050405020304" pitchFamily="18" charset="0"/>
                <a:sym typeface="Source Serif Pro Bold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E49DF"/>
              </a:solidFill>
              <a:effectLst/>
              <a:uLnTx/>
              <a:uFillTx/>
              <a:latin typeface="Times New Roman" panose="02020603050405020304" pitchFamily="18" charset="0"/>
              <a:ea typeface="Source Serif Pro Bold"/>
              <a:cs typeface="Times New Roman" panose="02020603050405020304" pitchFamily="18" charset="0"/>
              <a:sym typeface="Source Serif Pro Bold"/>
            </a:endParaRPr>
          </a:p>
        </p:txBody>
      </p:sp>
      <p:sp>
        <p:nvSpPr>
          <p:cNvPr id="2" name="Freeform 11"/>
          <p:cNvSpPr/>
          <p:nvPr/>
        </p:nvSpPr>
        <p:spPr>
          <a:xfrm>
            <a:off x="1593849" y="308899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12"/>
          <p:cNvSpPr/>
          <p:nvPr/>
        </p:nvSpPr>
        <p:spPr>
          <a:xfrm>
            <a:off x="12649200" y="308899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13"/>
          <p:cNvSpPr/>
          <p:nvPr/>
        </p:nvSpPr>
        <p:spPr>
          <a:xfrm>
            <a:off x="7160788" y="308899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914400" y="331493"/>
            <a:ext cx="2252032" cy="203543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8788" y="7863931"/>
            <a:ext cx="17602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364576" y="383448"/>
            <a:ext cx="1450222" cy="1524000"/>
          </a:xfrm>
          <a:custGeom>
            <a:avLst/>
            <a:gdLst/>
            <a:ahLst/>
            <a:cxnLst/>
            <a:rect l="l" t="t" r="r" b="b"/>
            <a:pathLst>
              <a:path w="3679317" h="4114800">
                <a:moveTo>
                  <a:pt x="0" y="0"/>
                </a:moveTo>
                <a:lnTo>
                  <a:pt x="3679317" y="0"/>
                </a:lnTo>
                <a:lnTo>
                  <a:pt x="36793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/>
          <p:cNvSpPr txBox="1"/>
          <p:nvPr/>
        </p:nvSpPr>
        <p:spPr>
          <a:xfrm>
            <a:off x="2209800" y="307010"/>
            <a:ext cx="1114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1. Nhiệt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khí</a:t>
            </a:r>
            <a:endParaRPr lang="en-US" sz="6000" b="1" dirty="0">
              <a:solidFill>
                <a:srgbClr val="0070C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2190967" y="1322673"/>
            <a:ext cx="156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b. Sự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1865" y="6896100"/>
            <a:ext cx="3665349" cy="3390900"/>
          </a:xfrm>
          <a:custGeom>
            <a:avLst/>
            <a:gdLst/>
            <a:ahLst/>
            <a:cxnLst/>
            <a:rect l="l" t="t" r="r" b="b"/>
            <a:pathLst>
              <a:path w="3665349" h="3170527">
                <a:moveTo>
                  <a:pt x="0" y="0"/>
                </a:moveTo>
                <a:lnTo>
                  <a:pt x="3665349" y="0"/>
                </a:lnTo>
                <a:lnTo>
                  <a:pt x="3665349" y="3170527"/>
                </a:lnTo>
                <a:lnTo>
                  <a:pt x="0" y="3170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Đồng hồ đếm ngược 5 phút có âm thanh - 5 minute countdown timer with sound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8278" y="7389220"/>
            <a:ext cx="4846808" cy="2726329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628027" y="4574141"/>
            <a:ext cx="931545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4625" marR="0" lvl="1" algn="just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Dựa vào hình 2 và thông tin SGK, các em hãy trao đổi và hoàn thành bài PHT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ource Sans Pro"/>
              <a:cs typeface="Times New Roman" panose="02020603050405020304" pitchFamily="18" charset="0"/>
              <a:sym typeface="Source Sans Pro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1892503" y="3332402"/>
            <a:ext cx="156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#9Slide05 SVNBlenda Script" panose="02000804000000020003" pitchFamily="2" charset="0"/>
                <a:cs typeface="Times New Roman" panose="02020603050405020304" pitchFamily="18" charset="0"/>
              </a:rPr>
              <a:t>HOẠT ĐỘNG NHÓM (5P)</a:t>
            </a:r>
            <a:endParaRPr lang="en-US" sz="4800" dirty="0">
              <a:solidFill>
                <a:srgbClr val="FF0000"/>
              </a:solidFill>
              <a:latin typeface="#9Slide05 SVN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8558" y="152398"/>
            <a:ext cx="7043944" cy="9962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5847</Words>
  <Application>WPS Presentation</Application>
  <PresentationFormat>Tùy chỉnh</PresentationFormat>
  <Paragraphs>239</Paragraphs>
  <Slides>20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51" baseType="lpstr">
      <vt:lpstr>Arial</vt:lpstr>
      <vt:lpstr>SimSun</vt:lpstr>
      <vt:lpstr>Wingdings</vt:lpstr>
      <vt:lpstr>#9Slide07 Pangolin</vt:lpstr>
      <vt:lpstr>Times New Roman</vt:lpstr>
      <vt:lpstr>#9Slide07 IcielBC Cubano Normal</vt:lpstr>
      <vt:lpstr>Source Sans Pro</vt:lpstr>
      <vt:lpstr>#9Slide05 SVNBlenda Script</vt:lpstr>
      <vt:lpstr>Calibri</vt:lpstr>
      <vt:lpstr>#9Slide05 Lobster</vt:lpstr>
      <vt:lpstr>#9Slide03 Bebas Neue Bold</vt:lpstr>
      <vt:lpstr>#9Slide04 Abraham Lincoln</vt:lpstr>
      <vt:lpstr>Calibri</vt:lpstr>
      <vt:lpstr>等线</vt:lpstr>
      <vt:lpstr>Source Serif Pro Bold</vt:lpstr>
      <vt:lpstr>#9Slide03 NettoOTLight</vt:lpstr>
      <vt:lpstr>Microsoft YaHei</vt:lpstr>
      <vt:lpstr>Arial Unicode MS</vt:lpstr>
      <vt:lpstr>Aptos</vt:lpstr>
      <vt:lpstr>Segoe UI</vt:lpstr>
      <vt:lpstr>MS Mincho</vt:lpstr>
      <vt:lpstr>Yu Gothic UI</vt:lpstr>
      <vt:lpstr>#9Slide07 IcielBaliho Script</vt:lpstr>
      <vt:lpstr>#9Slide05 Claudia</vt:lpstr>
      <vt:lpstr>Georgia Pro Condensed</vt:lpstr>
      <vt:lpstr>Georgia</vt:lpstr>
      <vt:lpstr>#9Slide07 Crocante</vt:lpstr>
      <vt:lpstr>#9Slide05 FS Blonde Script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Nature English Class Education Presentation</dc:title>
  <dc:creator>pham thi huong</dc:creator>
  <cp:lastModifiedBy>Liên Hoàng Thị</cp:lastModifiedBy>
  <cp:revision>14</cp:revision>
  <dcterms:created xsi:type="dcterms:W3CDTF">2006-08-16T00:00:00Z</dcterms:created>
  <dcterms:modified xsi:type="dcterms:W3CDTF">2026-04-27T04:16:47Z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275918ADFA8644F1809A977692B7866B_12</vt:lpwstr>
  </property>
  <property fmtid="{D5CDD505-2E9C-101B-9397-08002B2CF9AE}" pid="3" name="KSOProductBuildVer">
    <vt:lpwstr>1033-12.1.0.25242</vt:lpwstr>
  </property>
</Properties>
</file>