
<file path=[Content_Types].xml><?xml version="1.0" encoding="utf-8"?>
<Types xmlns="http://schemas.openxmlformats.org/package/2006/content-types">
  <Default Extension="gif" ContentType="image/gif"/>
  <Default Extension="jpeg" ContentType="image/jpeg"/>
  <Default Extension="mp3" ContentType="audio/mpeg"/>
  <Default Extension="mp4" ContentType="video/mp4"/>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5"/>
  </p:notesMasterIdLst>
  <p:sldIdLst>
    <p:sldId id="554" r:id="rId11"/>
    <p:sldId id="546" r:id="rId12"/>
    <p:sldId id="547" r:id="rId13"/>
    <p:sldId id="548" r:id="rId14"/>
    <p:sldId id="549" r:id="rId15"/>
    <p:sldId id="550" r:id="rId16"/>
    <p:sldId id="551" r:id="rId17"/>
    <p:sldId id="552" r:id="rId18"/>
    <p:sldId id="470" r:id="rId19"/>
    <p:sldId id="471" r:id="rId20"/>
    <p:sldId id="542" r:id="rId21"/>
    <p:sldId id="497" r:id="rId22"/>
    <p:sldId id="510" r:id="rId23"/>
    <p:sldId id="514" r:id="rId24"/>
    <p:sldId id="555" r:id="rId25"/>
    <p:sldId id="556" r:id="rId26"/>
    <p:sldId id="353" r:id="rId27"/>
    <p:sldId id="557" r:id="rId28"/>
    <p:sldId id="558" r:id="rId29"/>
    <p:sldId id="559" r:id="rId30"/>
    <p:sldId id="511" r:id="rId31"/>
    <p:sldId id="544" r:id="rId32"/>
    <p:sldId id="560" r:id="rId33"/>
    <p:sldId id="297" r:id="rId34"/>
  </p:sldIdLst>
  <p:sldSz cx="12190413" cy="6859588"/>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13C"/>
    <a:srgbClr val="F6973A"/>
    <a:srgbClr val="F8FDFF"/>
    <a:srgbClr val="006EFE"/>
    <a:srgbClr val="CBE1EC"/>
    <a:srgbClr val="427C80"/>
    <a:srgbClr val="4083AE"/>
    <a:srgbClr val="3296A8"/>
    <a:srgbClr val="6D8AAB"/>
    <a:srgbClr val="3170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2" autoAdjust="0"/>
    <p:restoredTop sz="97778" autoAdjust="0"/>
  </p:normalViewPr>
  <p:slideViewPr>
    <p:cSldViewPr snapToGrid="0" showGuides="1">
      <p:cViewPr varScale="1">
        <p:scale>
          <a:sx n="59" d="100"/>
          <a:sy n="59" d="100"/>
        </p:scale>
        <p:origin x="792" y="52"/>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pPr/>
              <a:t>2025/2/26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pPr/>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9</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10</a:t>
            </a:fld>
            <a:endParaRPr lang="zh-CN" altLang="en-US"/>
          </a:p>
        </p:txBody>
      </p:sp>
    </p:spTree>
    <p:extLst>
      <p:ext uri="{BB962C8B-B14F-4D97-AF65-F5344CB8AC3E}">
        <p14:creationId xmlns:p14="http://schemas.microsoft.com/office/powerpoint/2010/main" val="1595030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12</a:t>
            </a:fld>
            <a:endParaRPr lang="zh-CN" altLang="en-US"/>
          </a:p>
        </p:txBody>
      </p:sp>
    </p:spTree>
    <p:extLst>
      <p:ext uri="{BB962C8B-B14F-4D97-AF65-F5344CB8AC3E}">
        <p14:creationId xmlns:p14="http://schemas.microsoft.com/office/powerpoint/2010/main" val="190883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13</a:t>
            </a:fld>
            <a:endParaRPr lang="zh-CN" altLang="en-US"/>
          </a:p>
        </p:txBody>
      </p:sp>
    </p:spTree>
    <p:extLst>
      <p:ext uri="{BB962C8B-B14F-4D97-AF65-F5344CB8AC3E}">
        <p14:creationId xmlns:p14="http://schemas.microsoft.com/office/powerpoint/2010/main" val="1595030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14</a:t>
            </a:fld>
            <a:endParaRPr lang="zh-CN" altLang="en-US"/>
          </a:p>
        </p:txBody>
      </p:sp>
    </p:spTree>
    <p:extLst>
      <p:ext uri="{BB962C8B-B14F-4D97-AF65-F5344CB8AC3E}">
        <p14:creationId xmlns:p14="http://schemas.microsoft.com/office/powerpoint/2010/main" val="192046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17</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21</a:t>
            </a:fld>
            <a:endParaRPr lang="zh-CN" altLang="en-US"/>
          </a:p>
        </p:txBody>
      </p:sp>
    </p:spTree>
    <p:extLst>
      <p:ext uri="{BB962C8B-B14F-4D97-AF65-F5344CB8AC3E}">
        <p14:creationId xmlns:p14="http://schemas.microsoft.com/office/powerpoint/2010/main" val="1595030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24</a:t>
            </a:fld>
            <a:endParaRPr lang="zh-CN" altLang="en-US"/>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2025/2/26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036915558"/>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2025/2/26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7377002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2025/2/26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29272352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086507"/>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26/2/2025</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26/2/2025</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2025/2/26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87567866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26/2/2025</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26/2/2025</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26/2/2025</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2025/2/26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568261975"/>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26/2/2025</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26/2/2025</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26/2/2025</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2/26/2025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2/26/2025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2/26/2025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2025/2/26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828902318"/>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2/26/2025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2/26/2025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2/26/2025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2/26/2025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2/26/2025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2/26/2025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2/26/2025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2/26/2025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pPr/>
              <a:t>2025/2/26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59191107"/>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pPr/>
              <a:t>2025/2/26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6875046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pPr/>
              <a:t>2025/2/26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239858109"/>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2025/2/26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08843549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2025/2/26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226505172"/>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10.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pPr/>
              <a:t>2025/2/26</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6" r:id="rId12"/>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2/26/2025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26/2/2025</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1.png"/><Relationship Id="rId3" Type="http://schemas.microsoft.com/office/2007/relationships/media" Target="../media/media2.mp3"/><Relationship Id="rId21" Type="http://schemas.openxmlformats.org/officeDocument/2006/relationships/image" Target="../media/image18.png"/><Relationship Id="rId34" Type="http://schemas.openxmlformats.org/officeDocument/2006/relationships/image" Target="../media/image25.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gif"/><Relationship Id="rId25" Type="http://schemas.openxmlformats.org/officeDocument/2006/relationships/slide" Target="slide4.xml"/><Relationship Id="rId33" Type="http://schemas.openxmlformats.org/officeDocument/2006/relationships/slide" Target="slide8.xml"/><Relationship Id="rId2" Type="http://schemas.openxmlformats.org/officeDocument/2006/relationships/audio" Target="../media/media1.wma"/><Relationship Id="rId16" Type="http://schemas.openxmlformats.org/officeDocument/2006/relationships/image" Target="../media/image14.gif"/><Relationship Id="rId20" Type="http://schemas.openxmlformats.org/officeDocument/2006/relationships/slide" Target="slide9.xml"/><Relationship Id="rId29" Type="http://schemas.openxmlformats.org/officeDocument/2006/relationships/slide" Target="slide6.xml"/><Relationship Id="rId1" Type="http://schemas.microsoft.com/office/2007/relationships/media" Target="../media/media1.wma"/><Relationship Id="rId6" Type="http://schemas.openxmlformats.org/officeDocument/2006/relationships/audio" Target="../media/audio1.wav"/><Relationship Id="rId11" Type="http://schemas.openxmlformats.org/officeDocument/2006/relationships/image" Target="../media/image9.png"/><Relationship Id="rId24" Type="http://schemas.openxmlformats.org/officeDocument/2006/relationships/image" Target="../media/image20.png"/><Relationship Id="rId32" Type="http://schemas.openxmlformats.org/officeDocument/2006/relationships/image" Target="../media/image24.png"/><Relationship Id="rId5" Type="http://schemas.openxmlformats.org/officeDocument/2006/relationships/slideLayout" Target="../slideLayouts/slideLayout2.xml"/><Relationship Id="rId15" Type="http://schemas.openxmlformats.org/officeDocument/2006/relationships/image" Target="../media/image13.gif"/><Relationship Id="rId23" Type="http://schemas.openxmlformats.org/officeDocument/2006/relationships/slide" Target="slide3.xml"/><Relationship Id="rId28" Type="http://schemas.openxmlformats.org/officeDocument/2006/relationships/image" Target="../media/image22.png"/><Relationship Id="rId10" Type="http://schemas.openxmlformats.org/officeDocument/2006/relationships/image" Target="../media/image8.png"/><Relationship Id="rId19" Type="http://schemas.openxmlformats.org/officeDocument/2006/relationships/image" Target="../media/image17.gif"/><Relationship Id="rId31" Type="http://schemas.openxmlformats.org/officeDocument/2006/relationships/slide" Target="slide7.xml"/><Relationship Id="rId4" Type="http://schemas.openxmlformats.org/officeDocument/2006/relationships/audio" Target="../media/media2.mp3"/><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9.png"/><Relationship Id="rId27" Type="http://schemas.openxmlformats.org/officeDocument/2006/relationships/slide" Target="slide5.xml"/><Relationship Id="rId30" Type="http://schemas.openxmlformats.org/officeDocument/2006/relationships/image" Target="../media/image23.png"/><Relationship Id="rId8"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4.xml"/><Relationship Id="rId1" Type="http://schemas.openxmlformats.org/officeDocument/2006/relationships/tags" Target="../tags/tag4.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3" Type="http://schemas.openxmlformats.org/officeDocument/2006/relationships/slideLayout" Target="../slideLayouts/slideLayout1.xml"/><Relationship Id="rId21" Type="http://schemas.openxmlformats.org/officeDocument/2006/relationships/image" Target="../media/image43.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video" Target="../media/media3.mp4"/><Relationship Id="rId16" Type="http://schemas.openxmlformats.org/officeDocument/2006/relationships/image" Target="../media/image38.png"/><Relationship Id="rId20" Type="http://schemas.openxmlformats.org/officeDocument/2006/relationships/image" Target="../media/image42.png"/><Relationship Id="rId1" Type="http://schemas.microsoft.com/office/2007/relationships/media" Target="../media/media3.mp4"/><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23" Type="http://schemas.openxmlformats.org/officeDocument/2006/relationships/slide" Target="slide2.xml"/><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 Id="rId22" Type="http://schemas.openxmlformats.org/officeDocument/2006/relationships/image" Target="../media/image44.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7.svg"/><Relationship Id="rId18" Type="http://schemas.openxmlformats.org/officeDocument/2006/relationships/image" Target="../media/image42.png"/><Relationship Id="rId3" Type="http://schemas.openxmlformats.org/officeDocument/2006/relationships/slideLayout" Target="../slideLayouts/slideLayout1.xml"/><Relationship Id="rId21" Type="http://schemas.openxmlformats.org/officeDocument/2006/relationships/image" Target="../media/image46.svg"/><Relationship Id="rId7" Type="http://schemas.openxmlformats.org/officeDocument/2006/relationships/image" Target="../media/image29.svg"/><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video" Target="../media/media3.mp4"/><Relationship Id="rId16" Type="http://schemas.openxmlformats.org/officeDocument/2006/relationships/image" Target="../media/image40.png"/><Relationship Id="rId20" Type="http://schemas.openxmlformats.org/officeDocument/2006/relationships/image" Target="../media/image45.png"/><Relationship Id="rId1" Type="http://schemas.microsoft.com/office/2007/relationships/media" Target="../media/media3.mp4"/><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9.svg"/><Relationship Id="rId23" Type="http://schemas.openxmlformats.org/officeDocument/2006/relationships/slide" Target="slide2.xml"/><Relationship Id="rId10" Type="http://schemas.openxmlformats.org/officeDocument/2006/relationships/image" Target="../media/image32.png"/><Relationship Id="rId19" Type="http://schemas.openxmlformats.org/officeDocument/2006/relationships/image" Target="../media/image43.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8.png"/><Relationship Id="rId22" Type="http://schemas.openxmlformats.org/officeDocument/2006/relationships/image" Target="../media/image44.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3" Type="http://schemas.openxmlformats.org/officeDocument/2006/relationships/slideLayout" Target="../slideLayouts/slideLayout1.xml"/><Relationship Id="rId21" Type="http://schemas.openxmlformats.org/officeDocument/2006/relationships/image" Target="../media/image43.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5" Type="http://schemas.openxmlformats.org/officeDocument/2006/relationships/slide" Target="slide2.xml"/><Relationship Id="rId2" Type="http://schemas.openxmlformats.org/officeDocument/2006/relationships/video" Target="../media/media3.mp4"/><Relationship Id="rId16" Type="http://schemas.openxmlformats.org/officeDocument/2006/relationships/image" Target="../media/image38.png"/><Relationship Id="rId20" Type="http://schemas.openxmlformats.org/officeDocument/2006/relationships/image" Target="../media/image42.png"/><Relationship Id="rId1" Type="http://schemas.microsoft.com/office/2007/relationships/media" Target="../media/media3.mp4"/><Relationship Id="rId6" Type="http://schemas.openxmlformats.org/officeDocument/2006/relationships/image" Target="../media/image28.png"/><Relationship Id="rId11" Type="http://schemas.openxmlformats.org/officeDocument/2006/relationships/image" Target="../media/image33.svg"/><Relationship Id="rId24" Type="http://schemas.openxmlformats.org/officeDocument/2006/relationships/image" Target="../media/image44.png"/><Relationship Id="rId5" Type="http://schemas.openxmlformats.org/officeDocument/2006/relationships/image" Target="../media/image27.svg"/><Relationship Id="rId15" Type="http://schemas.openxmlformats.org/officeDocument/2006/relationships/image" Target="../media/image37.svg"/><Relationship Id="rId23" Type="http://schemas.openxmlformats.org/officeDocument/2006/relationships/image" Target="../media/image46.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 Id="rId22"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3" Type="http://schemas.openxmlformats.org/officeDocument/2006/relationships/slideLayout" Target="../slideLayouts/slideLayout1.xml"/><Relationship Id="rId21" Type="http://schemas.openxmlformats.org/officeDocument/2006/relationships/image" Target="../media/image43.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5" Type="http://schemas.openxmlformats.org/officeDocument/2006/relationships/slide" Target="slide2.xml"/><Relationship Id="rId2" Type="http://schemas.openxmlformats.org/officeDocument/2006/relationships/video" Target="../media/media3.mp4"/><Relationship Id="rId16" Type="http://schemas.openxmlformats.org/officeDocument/2006/relationships/image" Target="../media/image38.png"/><Relationship Id="rId20" Type="http://schemas.openxmlformats.org/officeDocument/2006/relationships/image" Target="../media/image42.png"/><Relationship Id="rId1" Type="http://schemas.microsoft.com/office/2007/relationships/media" Target="../media/media3.mp4"/><Relationship Id="rId6" Type="http://schemas.openxmlformats.org/officeDocument/2006/relationships/image" Target="../media/image28.png"/><Relationship Id="rId11" Type="http://schemas.openxmlformats.org/officeDocument/2006/relationships/image" Target="../media/image33.svg"/><Relationship Id="rId24" Type="http://schemas.openxmlformats.org/officeDocument/2006/relationships/image" Target="../media/image44.png"/><Relationship Id="rId5" Type="http://schemas.openxmlformats.org/officeDocument/2006/relationships/image" Target="../media/image27.svg"/><Relationship Id="rId15" Type="http://schemas.openxmlformats.org/officeDocument/2006/relationships/image" Target="../media/image37.svg"/><Relationship Id="rId23" Type="http://schemas.openxmlformats.org/officeDocument/2006/relationships/image" Target="../media/image46.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 Id="rId22" Type="http://schemas.openxmlformats.org/officeDocument/2006/relationships/image" Target="../media/image45.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3" Type="http://schemas.openxmlformats.org/officeDocument/2006/relationships/image" Target="../media/image27.svg"/><Relationship Id="rId21" Type="http://schemas.openxmlformats.org/officeDocument/2006/relationships/image" Target="../media/image46.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23" Type="http://schemas.openxmlformats.org/officeDocument/2006/relationships/slide" Target="slide2.xml"/><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26" Type="http://schemas.openxmlformats.org/officeDocument/2006/relationships/slide" Target="slide2.xml"/><Relationship Id="rId3" Type="http://schemas.openxmlformats.org/officeDocument/2006/relationships/slideLayout" Target="../slideLayouts/slideLayout1.xml"/><Relationship Id="rId21" Type="http://schemas.openxmlformats.org/officeDocument/2006/relationships/image" Target="../media/image43.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5" Type="http://schemas.openxmlformats.org/officeDocument/2006/relationships/image" Target="../media/image48.png"/><Relationship Id="rId2" Type="http://schemas.openxmlformats.org/officeDocument/2006/relationships/video" Target="../media/media3.mp4"/><Relationship Id="rId16" Type="http://schemas.openxmlformats.org/officeDocument/2006/relationships/image" Target="../media/image38.png"/><Relationship Id="rId20" Type="http://schemas.openxmlformats.org/officeDocument/2006/relationships/image" Target="../media/image42.png"/><Relationship Id="rId1" Type="http://schemas.microsoft.com/office/2007/relationships/media" Target="../media/media3.mp4"/><Relationship Id="rId6" Type="http://schemas.openxmlformats.org/officeDocument/2006/relationships/image" Target="../media/image28.png"/><Relationship Id="rId11" Type="http://schemas.openxmlformats.org/officeDocument/2006/relationships/image" Target="../media/image33.svg"/><Relationship Id="rId24" Type="http://schemas.openxmlformats.org/officeDocument/2006/relationships/image" Target="../media/image44.png"/><Relationship Id="rId5" Type="http://schemas.openxmlformats.org/officeDocument/2006/relationships/image" Target="../media/image27.svg"/><Relationship Id="rId15" Type="http://schemas.openxmlformats.org/officeDocument/2006/relationships/image" Target="../media/image37.svg"/><Relationship Id="rId23" Type="http://schemas.openxmlformats.org/officeDocument/2006/relationships/image" Target="../media/image46.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 Id="rId22"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4.xml"/><Relationship Id="rId1" Type="http://schemas.openxmlformats.org/officeDocument/2006/relationships/tags" Target="../tags/tag3.xml"/><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8">
            <a:extLst>
              <a:ext uri="{FF2B5EF4-FFF2-40B4-BE49-F238E27FC236}">
                <a16:creationId xmlns:a16="http://schemas.microsoft.com/office/drawing/2014/main" id="{952ABC70-3D7B-4A89-BF8C-2D473D32C747}"/>
              </a:ext>
            </a:extLst>
          </p:cNvPr>
          <p:cNvSpPr>
            <a:spLocks noChangeArrowheads="1"/>
          </p:cNvSpPr>
          <p:nvPr>
            <p:custDataLst>
              <p:tags r:id="rId1"/>
            </p:custDataLst>
          </p:nvPr>
        </p:nvSpPr>
        <p:spPr bwMode="auto">
          <a:xfrm>
            <a:off x="2072927" y="984172"/>
            <a:ext cx="8490439" cy="101566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6600" b="1" dirty="0">
                <a:solidFill>
                  <a:srgbClr val="FF0000"/>
                </a:solidFill>
                <a:latin typeface="Times New Roman" pitchFamily="18" charset="0"/>
                <a:ea typeface="金梅浪漫體" panose="02010609000101010101" pitchFamily="49" charset="-120"/>
                <a:cs typeface="Times New Roman" pitchFamily="18" charset="0"/>
              </a:rPr>
              <a:t>BỨC TRANH BÍ MẬT</a:t>
            </a:r>
          </a:p>
        </p:txBody>
      </p:sp>
      <p:sp>
        <p:nvSpPr>
          <p:cNvPr id="3" name="TextBox 2"/>
          <p:cNvSpPr txBox="1"/>
          <p:nvPr/>
        </p:nvSpPr>
        <p:spPr>
          <a:xfrm>
            <a:off x="2661313" y="2333767"/>
            <a:ext cx="7260609" cy="2062103"/>
          </a:xfrm>
          <a:prstGeom prst="rect">
            <a:avLst/>
          </a:prstGeom>
          <a:noFill/>
          <a:ln w="57150">
            <a:solidFill>
              <a:srgbClr val="FFC000"/>
            </a:solidFill>
          </a:ln>
        </p:spPr>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LUẬT CHƠI: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6 </a:t>
            </a:r>
            <a:r>
              <a:rPr lang="en-US" sz="3200" dirty="0" err="1">
                <a:latin typeface="Times New Roman" panose="02020603050405020304" pitchFamily="18" charset="0"/>
                <a:cs typeface="Times New Roman" panose="02020603050405020304" pitchFamily="18" charset="0"/>
              </a:rPr>
              <a:t>mảnh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ghép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ban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mật</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65175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70FA5F0-B291-41C7-953E-E4678068F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1" name="标题 1">
            <a:extLst>
              <a:ext uri="{FF2B5EF4-FFF2-40B4-BE49-F238E27FC236}">
                <a16:creationId xmlns:a16="http://schemas.microsoft.com/office/drawing/2014/main" id="{87B1D143-0B4E-4BC0-A219-4837373C1E98}"/>
              </a:ext>
            </a:extLst>
          </p:cNvPr>
          <p:cNvSpPr txBox="1">
            <a:spLocks/>
          </p:cNvSpPr>
          <p:nvPr/>
        </p:nvSpPr>
        <p:spPr>
          <a:xfrm>
            <a:off x="2770496" y="1687672"/>
            <a:ext cx="7110483" cy="829469"/>
          </a:xfrm>
          <a:prstGeom prst="rect">
            <a:avLst/>
          </a:prstGeom>
        </p:spPr>
        <p:txBody>
          <a:bodyPr rtlCol="0"/>
          <a:lstStyle>
            <a:lvl1pPr algn="ctr" defTabSz="1219170" rtl="0" eaLnBrk="1" latinLnBrk="0" hangingPunct="1">
              <a:spcBef>
                <a:spcPct val="0"/>
              </a:spcBef>
              <a:buNone/>
              <a:defRPr sz="5900" kern="1200">
                <a:solidFill>
                  <a:schemeClr val="tx1"/>
                </a:solidFill>
                <a:latin typeface="+mj-lt"/>
                <a:ea typeface="+mj-ea"/>
                <a:cs typeface="+mj-cs"/>
              </a:defRPr>
            </a:lvl1pPr>
          </a:lstStyle>
          <a:p>
            <a:pPr>
              <a:defRPr/>
            </a:pPr>
            <a:r>
              <a:rPr lang="en-US" altLang="zh-CN" sz="6600" b="1" spc="600" dirty="0">
                <a:solidFill>
                  <a:srgbClr val="FF0000"/>
                </a:solidFill>
                <a:latin typeface="Times New Roman" pitchFamily="18" charset="0"/>
                <a:ea typeface="华文新魏" panose="02010800040101010101" pitchFamily="2" charset="-122"/>
                <a:cs typeface="Times New Roman" pitchFamily="18" charset="0"/>
              </a:rPr>
              <a:t>I. LÝ THUYẾT</a:t>
            </a:r>
            <a:endParaRPr lang="zh-CN" altLang="en-US" sz="6600" b="1" spc="600" dirty="0">
              <a:solidFill>
                <a:srgbClr val="FF0000"/>
              </a:solidFill>
              <a:latin typeface="Times New Roman" pitchFamily="18" charset="0"/>
              <a:ea typeface="华文新魏" panose="02010800040101010101" pitchFamily="2" charset="-122"/>
              <a:cs typeface="Times New Roman" pitchFamily="18" charset="0"/>
            </a:endParaRPr>
          </a:p>
        </p:txBody>
      </p:sp>
    </p:spTree>
    <p:extLst>
      <p:ext uri="{BB962C8B-B14F-4D97-AF65-F5344CB8AC3E}">
        <p14:creationId xmlns:p14="http://schemas.microsoft.com/office/powerpoint/2010/main" val="8048040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anim calcmode="lin" valueType="num">
                                      <p:cBhvr>
                                        <p:cTn id="12" dur="500" fill="hold"/>
                                        <p:tgtEl>
                                          <p:spTgt spid="31"/>
                                        </p:tgtEl>
                                        <p:attrNameLst>
                                          <p:attrName>ppt_x</p:attrName>
                                        </p:attrNameLst>
                                      </p:cBhvr>
                                      <p:tavLst>
                                        <p:tav tm="0">
                                          <p:val>
                                            <p:strVal val="#ppt_x"/>
                                          </p:val>
                                        </p:tav>
                                        <p:tav tm="100000">
                                          <p:val>
                                            <p:strVal val="#ppt_x"/>
                                          </p:val>
                                        </p:tav>
                                      </p:tavLst>
                                    </p:anim>
                                    <p:anim calcmode="lin" valueType="num">
                                      <p:cBhvr>
                                        <p:cTn id="1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40767" y="259644"/>
            <a:ext cx="771097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nl-NL" sz="3600" b="1" dirty="0">
                <a:solidFill>
                  <a:srgbClr val="FF0000"/>
                </a:solidFill>
                <a:latin typeface="Times New Roman" pitchFamily="18" charset="0"/>
                <a:cs typeface="Times New Roman" pitchFamily="18" charset="0"/>
              </a:rPr>
              <a:t>PHIẾU BÀI TẬP</a:t>
            </a:r>
            <a:endParaRPr kumimoji="0" lang="en-US" sz="4400" b="1" u="none" strike="noStrike" cap="none" normalizeH="0" baseline="0" dirty="0">
              <a:ln>
                <a:noFill/>
              </a:ln>
              <a:solidFill>
                <a:srgbClr val="FF0000"/>
              </a:solidFill>
              <a:effectLst/>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63437573"/>
              </p:ext>
            </p:extLst>
          </p:nvPr>
        </p:nvGraphicFramePr>
        <p:xfrm>
          <a:off x="1" y="1006034"/>
          <a:ext cx="12190412" cy="5589334"/>
        </p:xfrm>
        <a:graphic>
          <a:graphicData uri="http://schemas.openxmlformats.org/drawingml/2006/table">
            <a:tbl>
              <a:tblPr firstRow="1" firstCol="1" bandRow="1">
                <a:tableStyleId>{5940675A-B579-460E-94D1-54222C63F5DA}</a:tableStyleId>
              </a:tblPr>
              <a:tblGrid>
                <a:gridCol w="7591397">
                  <a:extLst>
                    <a:ext uri="{9D8B030D-6E8A-4147-A177-3AD203B41FA5}">
                      <a16:colId xmlns:a16="http://schemas.microsoft.com/office/drawing/2014/main" val="20000"/>
                    </a:ext>
                  </a:extLst>
                </a:gridCol>
                <a:gridCol w="2389475">
                  <a:extLst>
                    <a:ext uri="{9D8B030D-6E8A-4147-A177-3AD203B41FA5}">
                      <a16:colId xmlns:a16="http://schemas.microsoft.com/office/drawing/2014/main" val="20001"/>
                    </a:ext>
                  </a:extLst>
                </a:gridCol>
                <a:gridCol w="2209540">
                  <a:extLst>
                    <a:ext uri="{9D8B030D-6E8A-4147-A177-3AD203B41FA5}">
                      <a16:colId xmlns:a16="http://schemas.microsoft.com/office/drawing/2014/main" val="20002"/>
                    </a:ext>
                  </a:extLst>
                </a:gridCol>
              </a:tblGrid>
              <a:tr h="1060016">
                <a:tc>
                  <a:txBody>
                    <a:bodyPr/>
                    <a:lstStyle/>
                    <a:p>
                      <a:pPr algn="ctr">
                        <a:lnSpc>
                          <a:spcPct val="107000"/>
                        </a:lnSpc>
                        <a:spcAft>
                          <a:spcPts val="0"/>
                        </a:spcAft>
                      </a:pPr>
                      <a:r>
                        <a:rPr lang="en-US" sz="2800" b="1" dirty="0" err="1">
                          <a:effectLst/>
                          <a:latin typeface="Times New Roman" panose="02020603050405020304" pitchFamily="18" charset="0"/>
                          <a:cs typeface="Times New Roman" panose="02020603050405020304" pitchFamily="18" charset="0"/>
                        </a:rPr>
                        <a:t>Ví</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dụ</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4" marR="53074" marT="0" marB="0">
                    <a:solidFill>
                      <a:schemeClr val="bg1"/>
                    </a:solidFill>
                  </a:tcPr>
                </a:tc>
                <a:tc>
                  <a:txBody>
                    <a:bodyPr/>
                    <a:lstStyle/>
                    <a:p>
                      <a:pPr algn="ctr">
                        <a:lnSpc>
                          <a:spcPct val="107000"/>
                        </a:lnSpc>
                        <a:spcAft>
                          <a:spcPts val="0"/>
                        </a:spcAft>
                      </a:pPr>
                      <a:r>
                        <a:rPr lang="en-US" sz="2800" b="1" dirty="0" err="1">
                          <a:effectLst/>
                          <a:latin typeface="Times New Roman" panose="02020603050405020304" pitchFamily="18" charset="0"/>
                          <a:cs typeface="Times New Roman" panose="02020603050405020304" pitchFamily="18" charset="0"/>
                        </a:rPr>
                        <a:t>Tác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dụng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dấu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ba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chấm</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4" marR="53074" marT="0" marB="0">
                    <a:solidFill>
                      <a:schemeClr val="bg1"/>
                    </a:solidFill>
                  </a:tcPr>
                </a:tc>
                <a:tc>
                  <a:txBody>
                    <a:bodyPr/>
                    <a:lstStyle/>
                    <a:p>
                      <a:pPr algn="ctr">
                        <a:lnSpc>
                          <a:spcPct val="107000"/>
                        </a:lnSpc>
                        <a:spcAft>
                          <a:spcPts val="0"/>
                        </a:spcAft>
                      </a:pPr>
                      <a:r>
                        <a:rPr lang="en-US" sz="2800" b="1" dirty="0" err="1">
                          <a:effectLst/>
                          <a:latin typeface="Times New Roman" panose="02020603050405020304" pitchFamily="18" charset="0"/>
                          <a:cs typeface="Times New Roman" panose="02020603050405020304" pitchFamily="18" charset="0"/>
                        </a:rPr>
                        <a:t>Kết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luận</a:t>
                      </a:r>
                      <a:endParaRPr lang="en-US" sz="2800" b="1"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b="1" dirty="0">
                          <a:effectLst/>
                          <a:latin typeface="Times New Roman" panose="02020603050405020304" pitchFamily="18" charset="0"/>
                          <a:cs typeface="Times New Roman" panose="02020603050405020304" pitchFamily="18" charset="0"/>
                        </a:rPr>
                        <a:t>(</a:t>
                      </a:r>
                      <a:r>
                        <a:rPr lang="en-US" sz="2800" b="1" dirty="0" err="1">
                          <a:effectLst/>
                          <a:latin typeface="Times New Roman" panose="02020603050405020304" pitchFamily="18" charset="0"/>
                          <a:cs typeface="Times New Roman" panose="02020603050405020304" pitchFamily="18" charset="0"/>
                        </a:rPr>
                        <a:t>Khái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niệm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công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dụng</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4" marR="53074" marT="0" marB="0">
                    <a:solidFill>
                      <a:schemeClr val="bg1"/>
                    </a:solidFill>
                  </a:tcPr>
                </a:tc>
                <a:extLst>
                  <a:ext uri="{0D108BD9-81ED-4DB2-BD59-A6C34878D82A}">
                    <a16:rowId xmlns:a16="http://schemas.microsoft.com/office/drawing/2014/main" val="10000"/>
                  </a:ext>
                </a:extLst>
              </a:tr>
              <a:tr h="1733767">
                <a:tc>
                  <a:txBody>
                    <a:bodyPr/>
                    <a:lstStyle/>
                    <a:p>
                      <a:pPr algn="just">
                        <a:lnSpc>
                          <a:spcPct val="150000"/>
                        </a:lnSpc>
                        <a:spcAft>
                          <a:spcPts val="0"/>
                        </a:spcAft>
                      </a:pPr>
                      <a:r>
                        <a:rPr lang="vi-VN" sz="2800" dirty="0">
                          <a:effectLst/>
                          <a:latin typeface="Times New Roman" panose="02020603050405020304" pitchFamily="18" charset="0"/>
                          <a:cs typeface="Times New Roman" panose="02020603050405020304" pitchFamily="18" charset="0"/>
                        </a:rPr>
                        <a:t>Các nhân vật hầu như không có tên riêng, thường được người kể chuyện gọi bằng danh từ chung như: rùa, thỏ, sói, cừu, cây sậy, thầy bói, bác nông dân…</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4" marR="53074" marT="0" marB="0">
                    <a:solidFill>
                      <a:schemeClr val="bg1"/>
                    </a:solidFill>
                  </a:tcPr>
                </a:tc>
                <a:tc>
                  <a:txBody>
                    <a:bodyPr/>
                    <a:lstStyle/>
                    <a:p>
                      <a:pPr algn="just">
                        <a:lnSpc>
                          <a:spcPct val="150000"/>
                        </a:lnSpc>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4" marR="53074" marT="0" marB="0">
                    <a:solidFill>
                      <a:schemeClr val="bg1"/>
                    </a:solidFill>
                  </a:tcPr>
                </a:tc>
                <a:tc rowSpan="3">
                  <a:txBody>
                    <a:bodyPr/>
                    <a:lstStyle/>
                    <a:p>
                      <a:pPr>
                        <a:lnSpc>
                          <a:spcPct val="107000"/>
                        </a:lnSpc>
                        <a:spcAft>
                          <a:spcPts val="0"/>
                        </a:spcAft>
                      </a:pPr>
                      <a:r>
                        <a:rPr lang="en-US" sz="2800">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4" marR="53074" marT="0" marB="0">
                    <a:solidFill>
                      <a:schemeClr val="bg1"/>
                    </a:solidFill>
                  </a:tcPr>
                </a:tc>
                <a:extLst>
                  <a:ext uri="{0D108BD9-81ED-4DB2-BD59-A6C34878D82A}">
                    <a16:rowId xmlns:a16="http://schemas.microsoft.com/office/drawing/2014/main" val="10001"/>
                  </a:ext>
                </a:extLst>
              </a:tr>
              <a:tr h="1238405">
                <a:tc>
                  <a:txBody>
                    <a:bodyPr/>
                    <a:lstStyle/>
                    <a:p>
                      <a:pPr algn="just">
                        <a:lnSpc>
                          <a:spcPct val="150000"/>
                        </a:lnSpc>
                        <a:spcAft>
                          <a:spcPts val="0"/>
                        </a:spcAft>
                      </a:pPr>
                      <a:r>
                        <a:rPr lang="vi-VN" sz="2800" dirty="0">
                          <a:effectLst/>
                          <a:latin typeface="Times New Roman" panose="02020603050405020304" pitchFamily="18" charset="0"/>
                          <a:cs typeface="Times New Roman" panose="02020603050405020304" pitchFamily="18" charset="0"/>
                        </a:rPr>
                        <a:t>Trước đây, ở vùng đồng bằng Bắc Bộ, sân khấu cho rối nước là...ao làng. Ghế ngồi của khán giả là... thảm cỏ quanh ao</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4" marR="53074" marT="0" marB="0">
                    <a:solidFill>
                      <a:schemeClr val="bg1"/>
                    </a:solidFill>
                  </a:tcPr>
                </a:tc>
                <a:tc>
                  <a:txBody>
                    <a:bodyPr/>
                    <a:lstStyle/>
                    <a:p>
                      <a:pPr algn="just">
                        <a:lnSpc>
                          <a:spcPct val="150000"/>
                        </a:lnSpc>
                        <a:spcAft>
                          <a:spcPts val="0"/>
                        </a:spcAft>
                      </a:pPr>
                      <a:r>
                        <a:rPr lang="vi-VN" sz="2800">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4" marR="53074" marT="0" marB="0">
                    <a:solidFill>
                      <a:schemeClr val="bg1"/>
                    </a:solidFill>
                  </a:tcPr>
                </a:tc>
                <a:tc vMerge="1">
                  <a:txBody>
                    <a:bodyPr/>
                    <a:lstStyle/>
                    <a:p>
                      <a:endParaRPr lang="en-US"/>
                    </a:p>
                  </a:txBody>
                  <a:tcPr/>
                </a:tc>
                <a:extLst>
                  <a:ext uri="{0D108BD9-81ED-4DB2-BD59-A6C34878D82A}">
                    <a16:rowId xmlns:a16="http://schemas.microsoft.com/office/drawing/2014/main" val="10002"/>
                  </a:ext>
                </a:extLst>
              </a:tr>
              <a:tr h="495362">
                <a:tc>
                  <a:txBody>
                    <a:bodyPr/>
                    <a:lstStyle/>
                    <a:p>
                      <a:pPr algn="just">
                        <a:lnSpc>
                          <a:spcPct val="150000"/>
                        </a:lnSpc>
                        <a:spcAft>
                          <a:spcPts val="0"/>
                        </a:spcAft>
                      </a:pPr>
                      <a:r>
                        <a:rPr lang="vi-VN" sz="2800" dirty="0">
                          <a:effectLst/>
                          <a:latin typeface="Times New Roman" panose="02020603050405020304" pitchFamily="18" charset="0"/>
                          <a:cs typeface="Times New Roman" panose="02020603050405020304" pitchFamily="18" charset="0"/>
                        </a:rPr>
                        <a:t>-Bẩm...quan lớn...đê vỡ mấ</a:t>
                      </a:r>
                      <a:r>
                        <a:rPr lang="en-US" sz="2800" dirty="0">
                          <a:effectLst/>
                          <a:latin typeface="Times New Roman" panose="02020603050405020304" pitchFamily="18" charset="0"/>
                          <a:cs typeface="Times New Roman" panose="02020603050405020304" pitchFamily="18" charset="0"/>
                        </a:rPr>
                        <a:t>t</a:t>
                      </a:r>
                      <a:r>
                        <a:rPr lang="vi-VN" sz="2800" dirty="0">
                          <a:effectLst/>
                          <a:latin typeface="Times New Roman" panose="02020603050405020304" pitchFamily="18" charset="0"/>
                          <a:cs typeface="Times New Roman" panose="02020603050405020304" pitchFamily="18" charset="0"/>
                        </a:rPr>
                        <a:t> rồi!</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4" marR="53074" marT="0" marB="0">
                    <a:solidFill>
                      <a:schemeClr val="bg1"/>
                    </a:solidFill>
                  </a:tcPr>
                </a:tc>
                <a:tc>
                  <a:txBody>
                    <a:bodyPr/>
                    <a:lstStyle/>
                    <a:p>
                      <a:pPr algn="just">
                        <a:lnSpc>
                          <a:spcPct val="150000"/>
                        </a:lnSpc>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074" marR="53074" marT="0" marB="0">
                    <a:solidFill>
                      <a:schemeClr val="bg1"/>
                    </a:solidFill>
                  </a:tcPr>
                </a:tc>
                <a:tc v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FC0F70-AC76-4EA2-86EB-0B407A4ACBB5}"/>
              </a:ext>
            </a:extLst>
          </p:cNvPr>
          <p:cNvGrpSpPr/>
          <p:nvPr/>
        </p:nvGrpSpPr>
        <p:grpSpPr>
          <a:xfrm>
            <a:off x="0" y="310973"/>
            <a:ext cx="12190413" cy="737680"/>
            <a:chOff x="0" y="638633"/>
            <a:chExt cx="12190413" cy="737680"/>
          </a:xfrm>
        </p:grpSpPr>
        <p:sp>
          <p:nvSpPr>
            <p:cNvPr id="11" name="矩形 10">
              <a:extLst>
                <a:ext uri="{FF2B5EF4-FFF2-40B4-BE49-F238E27FC236}">
                  <a16:creationId xmlns:a16="http://schemas.microsoft.com/office/drawing/2014/main" id="{84C0791A-6676-4043-BBF1-DD2993D19C98}"/>
                </a:ext>
              </a:extLst>
            </p:cNvPr>
            <p:cNvSpPr/>
            <p:nvPr/>
          </p:nvSpPr>
          <p:spPr>
            <a:xfrm flipV="1">
              <a:off x="0" y="1330594"/>
              <a:ext cx="12190413" cy="45719"/>
            </a:xfrm>
            <a:prstGeom prst="rect">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solidFill>
                  <a:srgbClr val="FF0000"/>
                </a:solidFill>
              </a:endParaRPr>
            </a:p>
          </p:txBody>
        </p:sp>
        <p:sp>
          <p:nvSpPr>
            <p:cNvPr id="1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4446426" y="638633"/>
              <a:ext cx="32553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2600" dirty="0" err="1">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Ghi</a:t>
              </a:r>
              <a:r>
                <a:rPr lang="en-US" altLang="zh-CN" sz="2600"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2600" dirty="0" err="1">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nhớ</a:t>
              </a:r>
              <a:r>
                <a:rPr lang="en-US" altLang="zh-CN" sz="2600"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1</a:t>
              </a:r>
              <a:endParaRPr lang="zh-CN" altLang="en-US" sz="2600"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grpSp>
      <p:grpSp>
        <p:nvGrpSpPr>
          <p:cNvPr id="6" name="组合 5">
            <a:extLst>
              <a:ext uri="{FF2B5EF4-FFF2-40B4-BE49-F238E27FC236}">
                <a16:creationId xmlns:a16="http://schemas.microsoft.com/office/drawing/2014/main" id="{F75C01C4-2EC7-45EE-AF56-13303F478A96}"/>
              </a:ext>
            </a:extLst>
          </p:cNvPr>
          <p:cNvGrpSpPr/>
          <p:nvPr/>
        </p:nvGrpSpPr>
        <p:grpSpPr>
          <a:xfrm>
            <a:off x="129250" y="1782584"/>
            <a:ext cx="4317177" cy="3465076"/>
            <a:chOff x="1706515" y="1895723"/>
            <a:chExt cx="4798496" cy="3851393"/>
          </a:xfrm>
          <a:solidFill>
            <a:schemeClr val="bg2">
              <a:lumMod val="25000"/>
            </a:schemeClr>
          </a:solidFill>
        </p:grpSpPr>
        <p:cxnSp>
          <p:nvCxnSpPr>
            <p:cNvPr id="7" name="直接连接符 6">
              <a:extLst>
                <a:ext uri="{FF2B5EF4-FFF2-40B4-BE49-F238E27FC236}">
                  <a16:creationId xmlns:a16="http://schemas.microsoft.com/office/drawing/2014/main" id="{F366BE56-EB52-4F2C-8D3C-11E2D1ED5F22}"/>
                </a:ext>
              </a:extLst>
            </p:cNvPr>
            <p:cNvCxnSpPr/>
            <p:nvPr/>
          </p:nvCxnSpPr>
          <p:spPr>
            <a:xfrm rot="5400000">
              <a:off x="2650432" y="3725090"/>
              <a:ext cx="3087303" cy="3269"/>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7C0E07A1-BEA8-4AB5-BFD7-FA32379C6EEE}"/>
                </a:ext>
              </a:extLst>
            </p:cNvPr>
            <p:cNvCxnSpPr/>
            <p:nvPr/>
          </p:nvCxnSpPr>
          <p:spPr>
            <a:xfrm rot="10800000" flipV="1">
              <a:off x="3127084" y="3689404"/>
              <a:ext cx="1065366" cy="1668"/>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EC45DD8B-8569-428E-B88D-A95798F21CCB}"/>
                </a:ext>
              </a:extLst>
            </p:cNvPr>
            <p:cNvCxnSpPr/>
            <p:nvPr/>
          </p:nvCxnSpPr>
          <p:spPr>
            <a:xfrm rot="5400000">
              <a:off x="4348482" y="5106601"/>
              <a:ext cx="0" cy="360000"/>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a16="http://schemas.microsoft.com/office/drawing/2014/main" id="{17F5E15E-D468-40E9-BF88-C901B3152572}"/>
                </a:ext>
              </a:extLst>
            </p:cNvPr>
            <p:cNvSpPr/>
            <p:nvPr/>
          </p:nvSpPr>
          <p:spPr>
            <a:xfrm>
              <a:off x="1706515" y="2573474"/>
              <a:ext cx="2193928" cy="219392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2600" noProof="1">
                  <a:solidFill>
                    <a:srgbClr val="FF0000"/>
                  </a:solidFill>
                  <a:latin typeface="Times New Roman" pitchFamily="18" charset="0"/>
                  <a:cs typeface="Times New Roman" pitchFamily="18" charset="0"/>
                </a:rPr>
                <a:t>DẤU BA CHẤM</a:t>
              </a:r>
              <a:endParaRPr lang="zh-CN" altLang="en-US" sz="2600" noProof="1">
                <a:solidFill>
                  <a:srgbClr val="FF0000"/>
                </a:solidFill>
                <a:latin typeface="Times New Roman" pitchFamily="18" charset="0"/>
                <a:cs typeface="Times New Roman" pitchFamily="18" charset="0"/>
              </a:endParaRPr>
            </a:p>
          </p:txBody>
        </p:sp>
        <p:sp>
          <p:nvSpPr>
            <p:cNvPr id="16" name="圆角矩形 10">
              <a:extLst>
                <a:ext uri="{FF2B5EF4-FFF2-40B4-BE49-F238E27FC236}">
                  <a16:creationId xmlns:a16="http://schemas.microsoft.com/office/drawing/2014/main" id="{AFD29627-AF95-49D3-8E73-524561F3BC7E}"/>
                </a:ext>
              </a:extLst>
            </p:cNvPr>
            <p:cNvSpPr/>
            <p:nvPr/>
          </p:nvSpPr>
          <p:spPr>
            <a:xfrm>
              <a:off x="4589635" y="1895723"/>
              <a:ext cx="1915376" cy="124300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600" noProof="1">
                <a:solidFill>
                  <a:srgbClr val="FF0000"/>
                </a:solidFill>
              </a:endParaRPr>
            </a:p>
          </p:txBody>
        </p:sp>
        <p:sp>
          <p:nvSpPr>
            <p:cNvPr id="17" name="圆角矩形 11">
              <a:extLst>
                <a:ext uri="{FF2B5EF4-FFF2-40B4-BE49-F238E27FC236}">
                  <a16:creationId xmlns:a16="http://schemas.microsoft.com/office/drawing/2014/main" id="{927D6808-1D5B-4251-B6D9-A44EBA98D635}"/>
                </a:ext>
              </a:extLst>
            </p:cNvPr>
            <p:cNvSpPr/>
            <p:nvPr/>
          </p:nvSpPr>
          <p:spPr>
            <a:xfrm>
              <a:off x="4557373" y="4484929"/>
              <a:ext cx="1947637" cy="126218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2800" noProof="1">
                <a:solidFill>
                  <a:srgbClr val="FF0000"/>
                </a:solidFill>
              </a:endParaRPr>
            </a:p>
          </p:txBody>
        </p:sp>
        <p:sp>
          <p:nvSpPr>
            <p:cNvPr id="22" name="矩形 21">
              <a:extLst>
                <a:ext uri="{FF2B5EF4-FFF2-40B4-BE49-F238E27FC236}">
                  <a16:creationId xmlns:a16="http://schemas.microsoft.com/office/drawing/2014/main" id="{EEC262A7-ED25-4488-8E6C-3AECB0FA09A6}"/>
                </a:ext>
              </a:extLst>
            </p:cNvPr>
            <p:cNvSpPr/>
            <p:nvPr/>
          </p:nvSpPr>
          <p:spPr>
            <a:xfrm>
              <a:off x="4927067" y="1928225"/>
              <a:ext cx="1307945" cy="1060479"/>
            </a:xfrm>
            <a:prstGeom prst="rect">
              <a:avLst/>
            </a:prstGeom>
            <a:solidFill>
              <a:schemeClr val="accent1">
                <a:lumMod val="20000"/>
                <a:lumOff val="80000"/>
              </a:schemeClr>
            </a:solidFill>
          </p:spPr>
          <p:txBody>
            <a:bodyPr wrap="square">
              <a:spAutoFit/>
            </a:bodyPr>
            <a:lstStyle/>
            <a:p>
              <a:pPr lvl="0" algn="ctr"/>
              <a:r>
                <a:rPr lang="en-US" altLang="zh-CN" sz="2800" noProof="1">
                  <a:solidFill>
                    <a:srgbClr val="FF0000"/>
                  </a:solidFill>
                  <a:latin typeface="Times New Roman" pitchFamily="18" charset="0"/>
                  <a:cs typeface="Times New Roman" pitchFamily="18" charset="0"/>
                </a:rPr>
                <a:t>Nhận biết</a:t>
              </a:r>
              <a:endParaRPr lang="zh-CN" altLang="en-US" sz="2800" noProof="1">
                <a:solidFill>
                  <a:srgbClr val="FF0000"/>
                </a:solidFill>
                <a:latin typeface="Times New Roman" pitchFamily="18" charset="0"/>
                <a:cs typeface="Times New Roman" pitchFamily="18" charset="0"/>
              </a:endParaRPr>
            </a:p>
          </p:txBody>
        </p:sp>
        <p:sp>
          <p:nvSpPr>
            <p:cNvPr id="23" name="矩形 22">
              <a:extLst>
                <a:ext uri="{FF2B5EF4-FFF2-40B4-BE49-F238E27FC236}">
                  <a16:creationId xmlns:a16="http://schemas.microsoft.com/office/drawing/2014/main" id="{34E8685A-6257-448D-92EF-41E1DC766E8C}"/>
                </a:ext>
              </a:extLst>
            </p:cNvPr>
            <p:cNvSpPr/>
            <p:nvPr/>
          </p:nvSpPr>
          <p:spPr>
            <a:xfrm>
              <a:off x="4853308" y="4585783"/>
              <a:ext cx="1304796" cy="1060479"/>
            </a:xfrm>
            <a:prstGeom prst="rect">
              <a:avLst/>
            </a:prstGeom>
            <a:solidFill>
              <a:schemeClr val="accent1">
                <a:lumMod val="75000"/>
              </a:schemeClr>
            </a:solidFill>
          </p:spPr>
          <p:txBody>
            <a:bodyPr wrap="square">
              <a:spAutoFit/>
            </a:bodyPr>
            <a:lstStyle/>
            <a:p>
              <a:pPr lvl="0" algn="ct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Công</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dụng</a:t>
              </a:r>
              <a:endParaRPr lang="zh-CN" altLang="en-US" sz="2800" noProof="1">
                <a:solidFill>
                  <a:srgbClr val="FF0000"/>
                </a:solidFill>
                <a:latin typeface="Times New Roman" pitchFamily="18" charset="0"/>
                <a:cs typeface="Times New Roman" pitchFamily="18" charset="0"/>
              </a:endParaRPr>
            </a:p>
          </p:txBody>
        </p:sp>
        <p:cxnSp>
          <p:nvCxnSpPr>
            <p:cNvPr id="24" name="直接连接符 23">
              <a:extLst>
                <a:ext uri="{FF2B5EF4-FFF2-40B4-BE49-F238E27FC236}">
                  <a16:creationId xmlns:a16="http://schemas.microsoft.com/office/drawing/2014/main" id="{0E19C37D-1541-423C-A551-37FAA4E7C081}"/>
                </a:ext>
              </a:extLst>
            </p:cNvPr>
            <p:cNvCxnSpPr/>
            <p:nvPr/>
          </p:nvCxnSpPr>
          <p:spPr>
            <a:xfrm rot="5400000">
              <a:off x="4364614" y="2003073"/>
              <a:ext cx="0" cy="360000"/>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7" name="直接连接符 6">
            <a:extLst>
              <a:ext uri="{FF2B5EF4-FFF2-40B4-BE49-F238E27FC236}">
                <a16:creationId xmlns:a16="http://schemas.microsoft.com/office/drawing/2014/main" id="{F366BE56-EB52-4F2C-8D3C-11E2D1ED5F22}"/>
              </a:ext>
            </a:extLst>
          </p:cNvPr>
          <p:cNvCxnSpPr/>
          <p:nvPr/>
        </p:nvCxnSpPr>
        <p:spPr>
          <a:xfrm flipH="1">
            <a:off x="5028533" y="3780973"/>
            <a:ext cx="26019" cy="1828257"/>
          </a:xfrm>
          <a:prstGeom prst="line">
            <a:avLst/>
          </a:prstGeom>
          <a:solidFill>
            <a:schemeClr val="bg2">
              <a:lumMod val="25000"/>
            </a:schemeClr>
          </a:solid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8">
            <a:extLst>
              <a:ext uri="{FF2B5EF4-FFF2-40B4-BE49-F238E27FC236}">
                <a16:creationId xmlns:a16="http://schemas.microsoft.com/office/drawing/2014/main" id="{7C0E07A1-BEA8-4AB5-BFD7-FA32379C6EEE}"/>
              </a:ext>
            </a:extLst>
          </p:cNvPr>
          <p:cNvCxnSpPr/>
          <p:nvPr/>
        </p:nvCxnSpPr>
        <p:spPr>
          <a:xfrm flipH="1">
            <a:off x="4391834" y="4679869"/>
            <a:ext cx="639711" cy="0"/>
          </a:xfrm>
          <a:prstGeom prst="line">
            <a:avLst/>
          </a:prstGeom>
          <a:solidFill>
            <a:schemeClr val="bg2">
              <a:lumMod val="25000"/>
            </a:schemeClr>
          </a:solid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9">
            <a:extLst>
              <a:ext uri="{FF2B5EF4-FFF2-40B4-BE49-F238E27FC236}">
                <a16:creationId xmlns:a16="http://schemas.microsoft.com/office/drawing/2014/main" id="{EC45DD8B-8569-428E-B88D-A95798F21CCB}"/>
              </a:ext>
            </a:extLst>
          </p:cNvPr>
          <p:cNvCxnSpPr/>
          <p:nvPr/>
        </p:nvCxnSpPr>
        <p:spPr>
          <a:xfrm rot="5400000">
            <a:off x="5953354" y="6700498"/>
            <a:ext cx="0" cy="323890"/>
          </a:xfrm>
          <a:prstGeom prst="line">
            <a:avLst/>
          </a:prstGeom>
          <a:solidFill>
            <a:schemeClr val="bg2">
              <a:lumMod val="25000"/>
            </a:schemeClr>
          </a:solid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3">
            <a:extLst>
              <a:ext uri="{FF2B5EF4-FFF2-40B4-BE49-F238E27FC236}">
                <a16:creationId xmlns:a16="http://schemas.microsoft.com/office/drawing/2014/main" id="{0E19C37D-1541-423C-A551-37FAA4E7C081}"/>
              </a:ext>
            </a:extLst>
          </p:cNvPr>
          <p:cNvCxnSpPr/>
          <p:nvPr/>
        </p:nvCxnSpPr>
        <p:spPr>
          <a:xfrm rot="5400000">
            <a:off x="5216497" y="3639112"/>
            <a:ext cx="0" cy="323890"/>
          </a:xfrm>
          <a:prstGeom prst="line">
            <a:avLst/>
          </a:prstGeom>
          <a:solidFill>
            <a:schemeClr val="bg2">
              <a:lumMod val="25000"/>
            </a:schemeClr>
          </a:solid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23">
            <a:extLst>
              <a:ext uri="{FF2B5EF4-FFF2-40B4-BE49-F238E27FC236}">
                <a16:creationId xmlns:a16="http://schemas.microsoft.com/office/drawing/2014/main" id="{0E19C37D-1541-423C-A551-37FAA4E7C081}"/>
              </a:ext>
            </a:extLst>
          </p:cNvPr>
          <p:cNvCxnSpPr/>
          <p:nvPr/>
        </p:nvCxnSpPr>
        <p:spPr>
          <a:xfrm rot="5400000">
            <a:off x="5190478" y="5447285"/>
            <a:ext cx="0" cy="323890"/>
          </a:xfrm>
          <a:prstGeom prst="line">
            <a:avLst/>
          </a:prstGeom>
          <a:solidFill>
            <a:schemeClr val="bg2">
              <a:lumMod val="25000"/>
            </a:schemeClr>
          </a:solid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488678" y="3013714"/>
            <a:ext cx="6092825" cy="3693319"/>
          </a:xfrm>
          <a:prstGeom prst="rect">
            <a:avLst/>
          </a:prstGeom>
        </p:spPr>
        <p:txBody>
          <a:bodyPr>
            <a:spAutoFit/>
          </a:bodyPr>
          <a:lstStyle/>
          <a:p>
            <a:pPr algn="just">
              <a:spcAft>
                <a:spcPts val="0"/>
              </a:spcAft>
              <a:tabLst>
                <a:tab pos="1445895" algn="ctr"/>
              </a:tabLst>
            </a:pPr>
            <a:r>
              <a:rPr lang="en-US" sz="2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vi-VN"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Biểu</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đạt</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ý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còn</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nhiều</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sự</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hiện</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tượng</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tương</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tự</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chưa</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liệt</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kê</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hết</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khi</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kết</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hợp</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với</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dấu</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phẩy</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đứng</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trước</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nó</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vi-VN"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Thể</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hiện</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chỗ</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lời</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nói</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bỏ</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dở</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hay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ngập</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ngừng</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ngắt</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quãng</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2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vi-VN"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Làm</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giãn</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nhịp</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điệu</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văn</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chuẩn</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bị</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cho</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sự</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xuất</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hiện</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một</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từ</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ngữ</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biểu</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thị</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nội</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dung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bất</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ngờ</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hay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hài</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hước</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châm</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biếm</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1" name="直接连接符 23">
            <a:extLst>
              <a:ext uri="{FF2B5EF4-FFF2-40B4-BE49-F238E27FC236}">
                <a16:creationId xmlns:a16="http://schemas.microsoft.com/office/drawing/2014/main" id="{0E19C37D-1541-423C-A551-37FAA4E7C081}"/>
              </a:ext>
            </a:extLst>
          </p:cNvPr>
          <p:cNvCxnSpPr/>
          <p:nvPr/>
        </p:nvCxnSpPr>
        <p:spPr>
          <a:xfrm rot="5400000">
            <a:off x="5201981" y="4517923"/>
            <a:ext cx="0" cy="323890"/>
          </a:xfrm>
          <a:prstGeom prst="line">
            <a:avLst/>
          </a:prstGeom>
          <a:solidFill>
            <a:schemeClr val="bg2">
              <a:lumMod val="25000"/>
            </a:schemeClr>
          </a:solid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031545" y="1607250"/>
            <a:ext cx="6092825" cy="1692771"/>
          </a:xfrm>
          <a:prstGeom prst="rect">
            <a:avLst/>
          </a:prstGeom>
        </p:spPr>
        <p:txBody>
          <a:bodyPr>
            <a:spAutoFit/>
          </a:bodyPr>
          <a:lstStyle/>
          <a:p>
            <a:pPr algn="just">
              <a:spcAft>
                <a:spcPts val="0"/>
              </a:spcAft>
            </a:pP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Dấu</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chấm</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lửng</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được</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kí</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hiệu</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bởi</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ba</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dấu</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chấm</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còn</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gọi</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là</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dấu</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ba</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chấm</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là</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một</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trong</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loại</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dấu</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thường</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gặp</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trong</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văn</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viết</a:t>
            </a:r>
            <a:r>
              <a:rPr lang="en-US" sz="26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3" name="直接连接符 8">
            <a:extLst>
              <a:ext uri="{FF2B5EF4-FFF2-40B4-BE49-F238E27FC236}">
                <a16:creationId xmlns:a16="http://schemas.microsoft.com/office/drawing/2014/main" id="{C91AC001-167E-96CD-6BD5-5D45038ADEC7}"/>
              </a:ext>
            </a:extLst>
          </p:cNvPr>
          <p:cNvCxnSpPr/>
          <p:nvPr/>
        </p:nvCxnSpPr>
        <p:spPr>
          <a:xfrm flipH="1">
            <a:off x="4446426" y="2285012"/>
            <a:ext cx="639711" cy="0"/>
          </a:xfrm>
          <a:prstGeom prst="line">
            <a:avLst/>
          </a:prstGeom>
          <a:solidFill>
            <a:schemeClr val="bg2">
              <a:lumMod val="25000"/>
            </a:schemeClr>
          </a:solid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5940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5" presetClass="entr" presetSubtype="1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checkerboard(across)">
                                      <p:cBhvr>
                                        <p:cTn id="16" dur="500"/>
                                        <p:tgtEl>
                                          <p:spTgt spid="28"/>
                                        </p:tgtEl>
                                      </p:cBhvr>
                                    </p:animEffect>
                                  </p:childTnLst>
                                </p:cTn>
                              </p:par>
                              <p:par>
                                <p:cTn id="17" presetID="5" presetClass="entr" presetSubtype="1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checkerboard(across)">
                                      <p:cBhvr>
                                        <p:cTn id="19" dur="500"/>
                                        <p:tgtEl>
                                          <p:spTgt spid="27"/>
                                        </p:tgtEl>
                                      </p:cBhvr>
                                    </p:animEffect>
                                  </p:childTnLst>
                                </p:cTn>
                              </p:par>
                              <p:par>
                                <p:cTn id="20" presetID="5" presetClass="entr" presetSubtype="1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heckerboard(across)">
                                      <p:cBhvr>
                                        <p:cTn id="22" dur="500"/>
                                        <p:tgtEl>
                                          <p:spTgt spid="30"/>
                                        </p:tgtEl>
                                      </p:cBhvr>
                                    </p:animEffect>
                                  </p:childTnLst>
                                </p:cTn>
                              </p:par>
                              <p:par>
                                <p:cTn id="23" presetID="5"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checkerboard(across)">
                                      <p:cBhvr>
                                        <p:cTn id="25" dur="500"/>
                                        <p:tgtEl>
                                          <p:spTgt spid="33"/>
                                        </p:tgtEl>
                                      </p:cBhvr>
                                    </p:animEffect>
                                  </p:childTnLst>
                                </p:cTn>
                              </p:par>
                              <p:par>
                                <p:cTn id="26" presetID="5" presetClass="entr" presetSubtype="1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checkerboard(across)">
                                      <p:cBhvr>
                                        <p:cTn id="28" dur="500"/>
                                        <p:tgtEl>
                                          <p:spTgt spid="31"/>
                                        </p:tgtEl>
                                      </p:cBhvr>
                                    </p:animEffect>
                                  </p:childTnLst>
                                </p:cTn>
                              </p:par>
                              <p:par>
                                <p:cTn id="29" presetID="5" presetClass="entr" presetSubtype="1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heckerboard(across)">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70FA5F0-B291-41C7-953E-E4678068F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1" name="标题 1">
            <a:extLst>
              <a:ext uri="{FF2B5EF4-FFF2-40B4-BE49-F238E27FC236}">
                <a16:creationId xmlns:a16="http://schemas.microsoft.com/office/drawing/2014/main" id="{87B1D143-0B4E-4BC0-A219-4837373C1E98}"/>
              </a:ext>
            </a:extLst>
          </p:cNvPr>
          <p:cNvSpPr txBox="1">
            <a:spLocks/>
          </p:cNvSpPr>
          <p:nvPr/>
        </p:nvSpPr>
        <p:spPr>
          <a:xfrm>
            <a:off x="2279176" y="1687672"/>
            <a:ext cx="6864823" cy="829469"/>
          </a:xfrm>
          <a:prstGeom prst="rect">
            <a:avLst/>
          </a:prstGeom>
        </p:spPr>
        <p:txBody>
          <a:bodyPr rtlCol="0"/>
          <a:lstStyle>
            <a:lvl1pPr algn="ctr" defTabSz="1219170" rtl="0" eaLnBrk="1" latinLnBrk="0" hangingPunct="1">
              <a:spcBef>
                <a:spcPct val="0"/>
              </a:spcBef>
              <a:buNone/>
              <a:defRPr sz="5900" kern="1200">
                <a:solidFill>
                  <a:schemeClr val="tx1"/>
                </a:solidFill>
                <a:latin typeface="+mj-lt"/>
                <a:ea typeface="+mj-ea"/>
                <a:cs typeface="+mj-cs"/>
              </a:defRPr>
            </a:lvl1pPr>
          </a:lstStyle>
          <a:p>
            <a:pPr>
              <a:defRPr/>
            </a:pPr>
            <a:r>
              <a:rPr lang="en-US" altLang="zh-CN" sz="6600" b="1" spc="600" dirty="0">
                <a:solidFill>
                  <a:srgbClr val="FF0000"/>
                </a:solidFill>
                <a:latin typeface="Times New Roman" pitchFamily="18" charset="0"/>
                <a:ea typeface="华文新魏" panose="02010800040101010101" pitchFamily="2" charset="-122"/>
                <a:cs typeface="Times New Roman" pitchFamily="18" charset="0"/>
              </a:rPr>
              <a:t>II. </a:t>
            </a:r>
            <a:r>
              <a:rPr lang="vi-VN" sz="6600" b="1" dirty="0">
                <a:solidFill>
                  <a:srgbClr val="FF0000"/>
                </a:solidFill>
                <a:latin typeface="Times New Roman" panose="02020603050405020304" pitchFamily="18" charset="0"/>
                <a:cs typeface="Times New Roman" panose="02020603050405020304" pitchFamily="18" charset="0"/>
              </a:rPr>
              <a:t>LUYỆN TẬP</a:t>
            </a:r>
            <a:endParaRPr lang="zh-CN" altLang="en-US" sz="6600" b="1" spc="600" dirty="0">
              <a:solidFill>
                <a:srgbClr val="FF0000"/>
              </a:solidFill>
              <a:latin typeface="Times New Roman" pitchFamily="18" charset="0"/>
              <a:ea typeface="华文新魏" panose="02010800040101010101" pitchFamily="2" charset="-122"/>
              <a:cs typeface="Times New Roman" pitchFamily="18" charset="0"/>
            </a:endParaRPr>
          </a:p>
        </p:txBody>
      </p:sp>
    </p:spTree>
    <p:extLst>
      <p:ext uri="{BB962C8B-B14F-4D97-AF65-F5344CB8AC3E}">
        <p14:creationId xmlns:p14="http://schemas.microsoft.com/office/powerpoint/2010/main" val="8048040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anim calcmode="lin" valueType="num">
                                      <p:cBhvr>
                                        <p:cTn id="12" dur="500" fill="hold"/>
                                        <p:tgtEl>
                                          <p:spTgt spid="31"/>
                                        </p:tgtEl>
                                        <p:attrNameLst>
                                          <p:attrName>ppt_x</p:attrName>
                                        </p:attrNameLst>
                                      </p:cBhvr>
                                      <p:tavLst>
                                        <p:tav tm="0">
                                          <p:val>
                                            <p:strVal val="#ppt_x"/>
                                          </p:val>
                                        </p:tav>
                                        <p:tav tm="100000">
                                          <p:val>
                                            <p:strVal val="#ppt_x"/>
                                          </p:val>
                                        </p:tav>
                                      </p:tavLst>
                                    </p:anim>
                                    <p:anim calcmode="lin" valueType="num">
                                      <p:cBhvr>
                                        <p:cTn id="1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650173" y="136478"/>
            <a:ext cx="1692323" cy="6687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2343" y="-213158"/>
            <a:ext cx="1667520" cy="1287215"/>
          </a:xfrm>
          <a:prstGeom prst="rect">
            <a:avLst/>
          </a:prstGeom>
        </p:spPr>
      </p:pic>
      <p:sp>
        <p:nvSpPr>
          <p:cNvPr id="2" name="Rectangle 1"/>
          <p:cNvSpPr/>
          <p:nvPr/>
        </p:nvSpPr>
        <p:spPr>
          <a:xfrm>
            <a:off x="6096000" y="2534419"/>
            <a:ext cx="5682018" cy="3970318"/>
          </a:xfrm>
          <a:prstGeom prst="rect">
            <a:avLst/>
          </a:prstGeom>
          <a:solidFill>
            <a:srgbClr val="CBE1EC"/>
          </a:solidFill>
          <a:ln w="38100">
            <a:solidFill>
              <a:schemeClr val="accent1">
                <a:lumMod val="75000"/>
              </a:schemeClr>
            </a:solidFill>
          </a:ln>
        </p:spPr>
        <p:txBody>
          <a:bodyPr wrap="square">
            <a:spAutoFit/>
          </a:bodyPr>
          <a:lstStyle/>
          <a:p>
            <a:pPr algn="just">
              <a:lnSpc>
                <a:spcPct val="150000"/>
              </a:lnSpc>
              <a:spcAft>
                <a:spcPts val="0"/>
              </a:spcAft>
            </a:pPr>
            <a:r>
              <a:rPr lang="vi-VN" sz="2800" i="1" dirty="0">
                <a:latin typeface="Times New Roman" panose="02020603050405020304" pitchFamily="18" charset="0"/>
                <a:ea typeface="Calibri" panose="020F0502020204030204" pitchFamily="34" charset="0"/>
                <a:cs typeface="Times New Roman" panose="02020603050405020304" pitchFamily="18" charset="0"/>
              </a:rPr>
              <a:t>b. Chính chúng ta đã biết rõ hơn ai hết tốc độ con tàu này! Muốn đạt tốc độ đó cần có máy móc; muốn điều khiển máy móc, phải có thợ. Từ đó tôi kết luận rằng… chúng ta đã thoát chết!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881840" y="220443"/>
            <a:ext cx="1324402" cy="584775"/>
          </a:xfrm>
          <a:prstGeom prst="rect">
            <a:avLst/>
          </a:prstGeom>
        </p:spPr>
        <p:txBody>
          <a:bodyPr wrap="none">
            <a:spAutoFit/>
          </a:bodyPr>
          <a:lstStyle/>
          <a:p>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 1 </a:t>
            </a:r>
            <a:endParaRPr lang="en-US" sz="3200" b="1" dirty="0">
              <a:solidFill>
                <a:schemeClr val="bg1"/>
              </a:solidFill>
            </a:endParaRPr>
          </a:p>
        </p:txBody>
      </p:sp>
      <p:sp>
        <p:nvSpPr>
          <p:cNvPr id="5" name="Rectangle 4"/>
          <p:cNvSpPr/>
          <p:nvPr/>
        </p:nvSpPr>
        <p:spPr>
          <a:xfrm>
            <a:off x="1168627" y="779802"/>
            <a:ext cx="10750828" cy="752065"/>
          </a:xfrm>
          <a:prstGeom prst="rect">
            <a:avLst/>
          </a:prstGeom>
        </p:spPr>
        <p:txBody>
          <a:bodyPr wrap="none">
            <a:spAutoFit/>
          </a:bodyPr>
          <a:lstStyle/>
          <a:p>
            <a:pPr algn="just">
              <a:lnSpc>
                <a:spcPct val="150000"/>
              </a:lnSpc>
              <a:spcAft>
                <a:spcPts val="0"/>
              </a:spcAft>
            </a:pPr>
            <a:r>
              <a:rPr lang="vi-VN" sz="32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Chỉ ra công dụng của dấu chấm lửng trong các trường hợp sau:</a:t>
            </a:r>
            <a:endParaRPr lang="en-US" sz="3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14149" y="1770444"/>
            <a:ext cx="5017827" cy="2677656"/>
          </a:xfrm>
          <a:prstGeom prst="rect">
            <a:avLst/>
          </a:prstGeom>
          <a:solidFill>
            <a:schemeClr val="accent1">
              <a:lumMod val="20000"/>
              <a:lumOff val="80000"/>
            </a:schemeClr>
          </a:solidFill>
          <a:ln w="38100">
            <a:solidFill>
              <a:schemeClr val="accent1">
                <a:lumMod val="75000"/>
              </a:schemeClr>
            </a:solidFill>
          </a:ln>
        </p:spPr>
        <p:txBody>
          <a:bodyPr wrap="square">
            <a:spAutoFit/>
          </a:bodyPr>
          <a:lstStyle/>
          <a:p>
            <a:pPr algn="just">
              <a:lnSpc>
                <a:spcPct val="150000"/>
              </a:lnSpc>
              <a:spcAft>
                <a:spcPts val="0"/>
              </a:spcAft>
            </a:pPr>
            <a:r>
              <a:rPr lang="vi-VN" sz="2800" i="1" dirty="0">
                <a:latin typeface="Times New Roman" panose="02020603050405020304" pitchFamily="18" charset="0"/>
                <a:ea typeface="Calibri" panose="020F0502020204030204" pitchFamily="34" charset="0"/>
                <a:cs typeface="Times New Roman" panose="02020603050405020304" pitchFamily="18" charset="0"/>
              </a:rPr>
              <a:t>a. Nhưng tôi chạm ngay vào một vật rắn. Tôi níu lấy nó. Tôi cảm thấy mình được đưa lên mặt nước và dễ thở hơn… Tôi ngất đi…</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descr="F:\360安全浏览器下载\六一\Nipic_2531170_b95b5e79d8a6cff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565693" y="4686678"/>
            <a:ext cx="1409518" cy="2172910"/>
          </a:xfrm>
          <a:prstGeom prst="rect">
            <a:avLst/>
          </a:prstGeom>
          <a:noFill/>
          <a:extLst>
            <a:ext uri="{909E8E84-426E-40DD-AFC4-6F175D3DCCD1}">
              <a14:hiddenFill xmlns:a14="http://schemas.microsoft.com/office/drawing/2010/main">
                <a:solidFill>
                  <a:srgbClr val="FFFFFF"/>
                </a:solidFill>
              </a14:hiddenFill>
            </a:ext>
          </a:extLst>
        </p:spPr>
      </p:pic>
      <p:sp>
        <p:nvSpPr>
          <p:cNvPr id="18" name="椭圆 35">
            <a:extLst>
              <a:ext uri="{FF2B5EF4-FFF2-40B4-BE49-F238E27FC236}">
                <a16:creationId xmlns:a16="http://schemas.microsoft.com/office/drawing/2014/main" id="{3FD69EA5-B573-401C-A8EB-A30C0AADEB44}"/>
              </a:ext>
            </a:extLst>
          </p:cNvPr>
          <p:cNvSpPr/>
          <p:nvPr/>
        </p:nvSpPr>
        <p:spPr>
          <a:xfrm>
            <a:off x="142434" y="1542326"/>
            <a:ext cx="943430" cy="848597"/>
          </a:xfrm>
          <a:prstGeom prst="ellipse">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noProof="1">
                <a:latin typeface="Times New Roman" pitchFamily="18" charset="0"/>
                <a:ea typeface="华文新魏" panose="02010800040101010101" pitchFamily="2" charset="-122"/>
                <a:cs typeface="Times New Roman" pitchFamily="18" charset="0"/>
              </a:rPr>
              <a:t>a</a:t>
            </a:r>
            <a:endParaRPr lang="zh-CN" altLang="en-US" sz="3200" noProof="1">
              <a:latin typeface="Times New Roman" pitchFamily="18" charset="0"/>
              <a:ea typeface="华文新魏" panose="02010800040101010101" pitchFamily="2" charset="-122"/>
              <a:cs typeface="Times New Roman" pitchFamily="18" charset="0"/>
            </a:endParaRPr>
          </a:p>
        </p:txBody>
      </p:sp>
      <p:sp>
        <p:nvSpPr>
          <p:cNvPr id="19" name="椭圆 36">
            <a:extLst>
              <a:ext uri="{FF2B5EF4-FFF2-40B4-BE49-F238E27FC236}">
                <a16:creationId xmlns:a16="http://schemas.microsoft.com/office/drawing/2014/main" id="{B1E6FFFD-3CB8-42C7-B399-F10E9599B162}"/>
              </a:ext>
            </a:extLst>
          </p:cNvPr>
          <p:cNvSpPr/>
          <p:nvPr/>
        </p:nvSpPr>
        <p:spPr>
          <a:xfrm>
            <a:off x="5786651" y="2390923"/>
            <a:ext cx="868599" cy="85748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noProof="1">
                <a:latin typeface="Times New Roman" pitchFamily="18" charset="0"/>
                <a:ea typeface="华文新魏" panose="02010800040101010101" pitchFamily="2" charset="-122"/>
                <a:cs typeface="Times New Roman" pitchFamily="18" charset="0"/>
              </a:rPr>
              <a:t>b</a:t>
            </a:r>
            <a:endParaRPr lang="zh-CN" altLang="en-US" sz="3200" noProof="1">
              <a:latin typeface="Times New Roman" pitchFamily="18" charset="0"/>
              <a:ea typeface="华文新魏" panose="02010800040101010101" pitchFamily="2" charset="-122"/>
              <a:cs typeface="Times New Roman" pitchFamily="18" charset="0"/>
            </a:endParaRPr>
          </a:p>
        </p:txBody>
      </p:sp>
    </p:spTree>
    <p:extLst>
      <p:ext uri="{BB962C8B-B14F-4D97-AF65-F5344CB8AC3E}">
        <p14:creationId xmlns:p14="http://schemas.microsoft.com/office/powerpoint/2010/main" val="18877789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3106" y="2157641"/>
            <a:ext cx="9018308" cy="830997"/>
          </a:xfrm>
          <a:prstGeom prst="rect">
            <a:avLst/>
          </a:prstGeom>
        </p:spPr>
        <p:txBody>
          <a:bodyPr wrap="square">
            <a:spAutoFit/>
          </a:bodyPr>
          <a:lstStyle/>
          <a:p>
            <a:pPr algn="just">
              <a:lnSpc>
                <a:spcPct val="150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vi-VN" sz="3200" dirty="0">
                <a:latin typeface="Times New Roman" panose="02020603050405020304" pitchFamily="18" charset="0"/>
                <a:ea typeface="Calibri" panose="020F0502020204030204" pitchFamily="34" charset="0"/>
                <a:cs typeface="Times New Roman" panose="02020603050405020304" pitchFamily="18" charset="0"/>
              </a:rPr>
              <a:t> Dấu chấm lửng thể hiện </a:t>
            </a:r>
            <a:r>
              <a:rPr lang="vi-VN" sz="3200" b="1" dirty="0">
                <a:latin typeface="Times New Roman" panose="02020603050405020304" pitchFamily="18" charset="0"/>
                <a:ea typeface="Calibri" panose="020F0502020204030204" pitchFamily="34" charset="0"/>
                <a:cs typeface="Times New Roman" panose="02020603050405020304" pitchFamily="18" charset="0"/>
              </a:rPr>
              <a:t>lời nói bỏ dở, ngắt quãng.</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p:cNvSpPr/>
          <p:nvPr/>
        </p:nvSpPr>
        <p:spPr>
          <a:xfrm>
            <a:off x="5202132" y="300251"/>
            <a:ext cx="1692323" cy="6687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433799" y="384216"/>
            <a:ext cx="1324402" cy="584775"/>
          </a:xfrm>
          <a:prstGeom prst="rect">
            <a:avLst/>
          </a:prstGeom>
        </p:spPr>
        <p:txBody>
          <a:bodyPr wrap="none">
            <a:spAutoFit/>
          </a:bodyPr>
          <a:lstStyle/>
          <a:p>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 1 </a:t>
            </a:r>
            <a:endParaRPr lang="en-US" sz="3200" b="1" dirty="0">
              <a:solidFill>
                <a:schemeClr val="bg1"/>
              </a:solidFill>
            </a:endParaRPr>
          </a:p>
        </p:txBody>
      </p:sp>
      <p:sp>
        <p:nvSpPr>
          <p:cNvPr id="5" name="Rectangle 4"/>
          <p:cNvSpPr/>
          <p:nvPr/>
        </p:nvSpPr>
        <p:spPr>
          <a:xfrm>
            <a:off x="720586" y="943575"/>
            <a:ext cx="10750828" cy="752065"/>
          </a:xfrm>
          <a:prstGeom prst="rect">
            <a:avLst/>
          </a:prstGeom>
        </p:spPr>
        <p:txBody>
          <a:bodyPr wrap="none">
            <a:spAutoFit/>
          </a:bodyPr>
          <a:lstStyle/>
          <a:p>
            <a:pPr algn="just">
              <a:lnSpc>
                <a:spcPct val="150000"/>
              </a:lnSpc>
              <a:spcAft>
                <a:spcPts val="0"/>
              </a:spcAft>
            </a:pPr>
            <a:r>
              <a:rPr lang="vi-VN" sz="32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Chỉ ra công dụng của dấu chấm lửng trong các trường hợp sau:</a:t>
            </a:r>
            <a:endParaRPr lang="en-US" sz="3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椭圆 35">
            <a:extLst>
              <a:ext uri="{FF2B5EF4-FFF2-40B4-BE49-F238E27FC236}">
                <a16:creationId xmlns:a16="http://schemas.microsoft.com/office/drawing/2014/main" id="{3FD69EA5-B573-401C-A8EB-A30C0AADEB44}"/>
              </a:ext>
            </a:extLst>
          </p:cNvPr>
          <p:cNvSpPr/>
          <p:nvPr/>
        </p:nvSpPr>
        <p:spPr>
          <a:xfrm>
            <a:off x="1331544" y="2224087"/>
            <a:ext cx="943430" cy="848597"/>
          </a:xfrm>
          <a:prstGeom prst="ellipse">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noProof="1">
                <a:latin typeface="Times New Roman" pitchFamily="18" charset="0"/>
                <a:ea typeface="华文新魏" panose="02010800040101010101" pitchFamily="2" charset="-122"/>
                <a:cs typeface="Times New Roman" pitchFamily="18" charset="0"/>
              </a:rPr>
              <a:t>a</a:t>
            </a:r>
            <a:endParaRPr lang="zh-CN" altLang="en-US" sz="3200" noProof="1">
              <a:latin typeface="Times New Roman" pitchFamily="18" charset="0"/>
              <a:ea typeface="华文新魏" panose="02010800040101010101" pitchFamily="2" charset="-122"/>
              <a:cs typeface="Times New Roman" pitchFamily="18" charset="0"/>
            </a:endParaRPr>
          </a:p>
        </p:txBody>
      </p:sp>
      <p:sp>
        <p:nvSpPr>
          <p:cNvPr id="7" name="椭圆 36">
            <a:extLst>
              <a:ext uri="{FF2B5EF4-FFF2-40B4-BE49-F238E27FC236}">
                <a16:creationId xmlns:a16="http://schemas.microsoft.com/office/drawing/2014/main" id="{B1E6FFFD-3CB8-42C7-B399-F10E9599B162}"/>
              </a:ext>
            </a:extLst>
          </p:cNvPr>
          <p:cNvSpPr/>
          <p:nvPr/>
        </p:nvSpPr>
        <p:spPr>
          <a:xfrm>
            <a:off x="1406375" y="4281637"/>
            <a:ext cx="868599" cy="85748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noProof="1">
                <a:latin typeface="Times New Roman" pitchFamily="18" charset="0"/>
                <a:ea typeface="华文新魏" panose="02010800040101010101" pitchFamily="2" charset="-122"/>
                <a:cs typeface="Times New Roman" pitchFamily="18" charset="0"/>
              </a:rPr>
              <a:t>b</a:t>
            </a:r>
            <a:endParaRPr lang="zh-CN" altLang="en-US" sz="3200" noProof="1">
              <a:latin typeface="Times New Roman" pitchFamily="18" charset="0"/>
              <a:ea typeface="华文新魏" panose="02010800040101010101" pitchFamily="2" charset="-122"/>
              <a:cs typeface="Times New Roman" pitchFamily="18" charset="0"/>
            </a:endParaRPr>
          </a:p>
        </p:txBody>
      </p:sp>
      <p:sp>
        <p:nvSpPr>
          <p:cNvPr id="8" name="Rectangle 7"/>
          <p:cNvSpPr/>
          <p:nvPr/>
        </p:nvSpPr>
        <p:spPr>
          <a:xfrm>
            <a:off x="2508472" y="3556216"/>
            <a:ext cx="8610189" cy="2308324"/>
          </a:xfrm>
          <a:prstGeom prst="rect">
            <a:avLst/>
          </a:prstGeom>
        </p:spPr>
        <p:txBody>
          <a:bodyPr wrap="square">
            <a:spAutoFit/>
          </a:bodyPr>
          <a:lstStyle/>
          <a:p>
            <a:pPr algn="just">
              <a:lnSpc>
                <a:spcPct val="150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ea typeface="Calibri" panose="020F0502020204030204" pitchFamily="34" charset="0"/>
                <a:cs typeface="Times New Roman" panose="02020603050405020304" pitchFamily="18" charset="0"/>
              </a:rPr>
              <a:t>Dấu chấm lửng làm </a:t>
            </a:r>
            <a:r>
              <a:rPr lang="vi-VN" sz="3200" b="1" dirty="0">
                <a:latin typeface="Times New Roman" panose="02020603050405020304" pitchFamily="18" charset="0"/>
                <a:ea typeface="Calibri" panose="020F0502020204030204" pitchFamily="34" charset="0"/>
                <a:cs typeface="Times New Roman" panose="02020603050405020304" pitchFamily="18" charset="0"/>
              </a:rPr>
              <a:t>giãn nhịp điệu câu văn</a:t>
            </a:r>
            <a:r>
              <a:rPr lang="vi-VN" sz="3200" dirty="0">
                <a:latin typeface="Times New Roman" panose="02020603050405020304" pitchFamily="18" charset="0"/>
                <a:ea typeface="Calibri" panose="020F0502020204030204" pitchFamily="34" charset="0"/>
                <a:cs typeface="Times New Roman" panose="02020603050405020304" pitchFamily="18" charset="0"/>
              </a:rPr>
              <a:t>, chuẩn bị cho sự xuất hiện của từ ngữ </a:t>
            </a:r>
            <a:r>
              <a:rPr lang="vi-VN" sz="3200" b="1" dirty="0">
                <a:latin typeface="Times New Roman" panose="02020603050405020304" pitchFamily="18" charset="0"/>
                <a:ea typeface="Calibri" panose="020F0502020204030204" pitchFamily="34" charset="0"/>
                <a:cs typeface="Times New Roman" panose="02020603050405020304" pitchFamily="18" charset="0"/>
              </a:rPr>
              <a:t>biểu thị một nội dung bất ngờ chuẩn bị diễn ra</a:t>
            </a:r>
            <a:r>
              <a:rPr lang="vi-VN"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11689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2" y="1507690"/>
            <a:ext cx="10945504" cy="4616648"/>
          </a:xfrm>
          <a:prstGeom prst="rect">
            <a:avLst/>
          </a:prstGeom>
        </p:spPr>
        <p:txBody>
          <a:bodyPr wrap="square">
            <a:spAutoFit/>
          </a:bodyPr>
          <a:lstStyle/>
          <a:p>
            <a:pPr algn="just">
              <a:lnSpc>
                <a:spcPct val="150000"/>
              </a:lnSpc>
              <a:spcAft>
                <a:spcPts val="0"/>
              </a:spcAft>
            </a:pPr>
            <a:r>
              <a:rPr lang="vi-VN" sz="2800" i="1" dirty="0">
                <a:latin typeface="Times New Roman" panose="02020603050405020304" pitchFamily="18" charset="0"/>
                <a:ea typeface="Calibri" panose="020F0502020204030204" pitchFamily="34" charset="0"/>
                <a:cs typeface="Times New Roman" panose="02020603050405020304" pitchFamily="18" charset="0"/>
              </a:rPr>
              <a:t>c. Chúng tôi lần mò từng ngóc ngách, từ điện thờ thần A-pô-lô đến thánh đường A-then-na Pờ-rô-nai-a, thậm chí không bỏ sót những vết tích còn lại của đấu trường, rạp hát,… bên bờ suối Cát-xta-lích.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i="1" dirty="0">
                <a:latin typeface="Times New Roman" panose="02020603050405020304" pitchFamily="18" charset="0"/>
                <a:ea typeface="Calibri" panose="020F0502020204030204" pitchFamily="34" charset="0"/>
                <a:cs typeface="Times New Roman" panose="02020603050405020304" pitchFamily="18" charset="0"/>
              </a:rPr>
              <a:t>- Tớ nghĩ ta nên quay lại điện thờ thần A-pô-lô, vì trong câu đố có nhắc dến vị thần đội vòng nguyệt quế và nhấn mạnh rằng chúng ta cần phải bày tỏ lòng thành kính… - Tôi kết luận sau khi đã kiểm tra một vòng.</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i="1" dirty="0">
                <a:latin typeface="Times New Roman" panose="02020603050405020304" pitchFamily="18" charset="0"/>
                <a:ea typeface="Calibri" panose="020F0502020204030204" pitchFamily="34" charset="0"/>
                <a:cs typeface="Times New Roman" panose="02020603050405020304" pitchFamily="18" charset="0"/>
              </a:rPr>
              <a:t>- Có lí! Nhưng mà cái khoản bày tỏ lòng thành kính ấy, cậu bày tỏ đi nhé…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p:cNvSpPr/>
          <p:nvPr/>
        </p:nvSpPr>
        <p:spPr>
          <a:xfrm>
            <a:off x="5222133" y="0"/>
            <a:ext cx="1692323" cy="6687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453800" y="83965"/>
            <a:ext cx="1324402" cy="584775"/>
          </a:xfrm>
          <a:prstGeom prst="rect">
            <a:avLst/>
          </a:prstGeom>
        </p:spPr>
        <p:txBody>
          <a:bodyPr wrap="none">
            <a:spAutoFit/>
          </a:bodyPr>
          <a:lstStyle/>
          <a:p>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 1 </a:t>
            </a:r>
            <a:endParaRPr lang="en-US" sz="3200" b="1" dirty="0">
              <a:solidFill>
                <a:schemeClr val="bg1"/>
              </a:solidFill>
            </a:endParaRPr>
          </a:p>
        </p:txBody>
      </p:sp>
      <p:sp>
        <p:nvSpPr>
          <p:cNvPr id="5" name="Rectangle 4"/>
          <p:cNvSpPr/>
          <p:nvPr/>
        </p:nvSpPr>
        <p:spPr>
          <a:xfrm>
            <a:off x="740587" y="643324"/>
            <a:ext cx="10750828" cy="752065"/>
          </a:xfrm>
          <a:prstGeom prst="rect">
            <a:avLst/>
          </a:prstGeom>
        </p:spPr>
        <p:txBody>
          <a:bodyPr wrap="none">
            <a:spAutoFit/>
          </a:bodyPr>
          <a:lstStyle/>
          <a:p>
            <a:pPr algn="just">
              <a:lnSpc>
                <a:spcPct val="150000"/>
              </a:lnSpc>
              <a:spcAft>
                <a:spcPts val="0"/>
              </a:spcAft>
            </a:pPr>
            <a:r>
              <a:rPr lang="vi-VN" sz="32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Chỉ ra công dụng của dấu chấm lửng trong các trường hợp sau:</a:t>
            </a:r>
            <a:endParaRPr lang="en-US" sz="3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椭圆 36">
            <a:extLst>
              <a:ext uri="{FF2B5EF4-FFF2-40B4-BE49-F238E27FC236}">
                <a16:creationId xmlns:a16="http://schemas.microsoft.com/office/drawing/2014/main" id="{B1E6FFFD-3CB8-42C7-B399-F10E9599B162}"/>
              </a:ext>
            </a:extLst>
          </p:cNvPr>
          <p:cNvSpPr/>
          <p:nvPr/>
        </p:nvSpPr>
        <p:spPr>
          <a:xfrm>
            <a:off x="534692" y="1395389"/>
            <a:ext cx="868599" cy="85748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400" noProof="1">
                <a:latin typeface="Times New Roman" pitchFamily="18" charset="0"/>
                <a:ea typeface="华文新魏" panose="02010800040101010101" pitchFamily="2" charset="-122"/>
                <a:cs typeface="Times New Roman" pitchFamily="18" charset="0"/>
              </a:rPr>
              <a:t>c</a:t>
            </a:r>
            <a:endParaRPr lang="zh-CN" altLang="en-US" sz="4400" noProof="1">
              <a:latin typeface="Times New Roman" pitchFamily="18" charset="0"/>
              <a:ea typeface="华文新魏" panose="02010800040101010101" pitchFamily="2" charset="-122"/>
              <a:cs typeface="Times New Roman" pitchFamily="18" charset="0"/>
            </a:endParaRPr>
          </a:p>
        </p:txBody>
      </p:sp>
    </p:spTree>
    <p:extLst>
      <p:ext uri="{BB962C8B-B14F-4D97-AF65-F5344CB8AC3E}">
        <p14:creationId xmlns:p14="http://schemas.microsoft.com/office/powerpoint/2010/main" val="3544125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BF93C12D-F269-4E22-8420-4605F253C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2" name="Rectangle 1"/>
          <p:cNvSpPr/>
          <p:nvPr/>
        </p:nvSpPr>
        <p:spPr>
          <a:xfrm>
            <a:off x="2339110" y="777628"/>
            <a:ext cx="7964950" cy="3785652"/>
          </a:xfrm>
          <a:prstGeom prst="rect">
            <a:avLst/>
          </a:prstGeom>
        </p:spPr>
        <p:txBody>
          <a:bodyPr wrap="square">
            <a:spAutoFit/>
          </a:bodyPr>
          <a:lstStyle/>
          <a:p>
            <a:pPr algn="just">
              <a:lnSpc>
                <a:spcPct val="150000"/>
              </a:lnSpc>
              <a:spcAft>
                <a:spcPts val="0"/>
              </a:spcAft>
            </a:pP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vi-VN" sz="3200" i="1" dirty="0">
                <a:latin typeface="Times New Roman" panose="02020603050405020304" pitchFamily="18" charset="0"/>
                <a:ea typeface="Calibri" panose="020F0502020204030204" pitchFamily="34" charset="0"/>
                <a:cs typeface="Times New Roman" panose="02020603050405020304" pitchFamily="18" charset="0"/>
              </a:rPr>
              <a:t>Tìm trong văn bản Đường vào trung tâm vũ trụ một câu có dấu chấm lửng với công dụng </a:t>
            </a:r>
            <a:r>
              <a:rPr lang="vi-VN" sz="3200" b="1" i="1" dirty="0">
                <a:latin typeface="Times New Roman" panose="02020603050405020304" pitchFamily="18" charset="0"/>
                <a:ea typeface="Calibri" panose="020F0502020204030204" pitchFamily="34" charset="0"/>
                <a:cs typeface="Times New Roman" panose="02020603050405020304" pitchFamily="18" charset="0"/>
              </a:rPr>
              <a:t>làm giãn nhịp điệu câu văn</a:t>
            </a:r>
            <a:r>
              <a:rPr lang="vi-VN" sz="3200" i="1" dirty="0">
                <a:latin typeface="Times New Roman" panose="02020603050405020304" pitchFamily="18" charset="0"/>
                <a:ea typeface="Calibri" panose="020F0502020204030204" pitchFamily="34" charset="0"/>
                <a:cs typeface="Times New Roman" panose="02020603050405020304" pitchFamily="18" charset="0"/>
              </a:rPr>
              <a:t>, chuẩn bị cho </a:t>
            </a:r>
            <a:r>
              <a:rPr lang="vi-VN" sz="3200" b="1" i="1" dirty="0">
                <a:latin typeface="Times New Roman" panose="02020603050405020304" pitchFamily="18" charset="0"/>
                <a:ea typeface="Calibri" panose="020F0502020204030204" pitchFamily="34" charset="0"/>
                <a:cs typeface="Times New Roman" panose="02020603050405020304" pitchFamily="18" charset="0"/>
              </a:rPr>
              <a:t>sự xuất hiện của một từ ngữ biểu thị nội dung hài hước.</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Oval 13"/>
          <p:cNvSpPr/>
          <p:nvPr/>
        </p:nvSpPr>
        <p:spPr>
          <a:xfrm>
            <a:off x="5222133" y="0"/>
            <a:ext cx="1692323" cy="6687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53800" y="83965"/>
            <a:ext cx="1324402" cy="584775"/>
          </a:xfrm>
          <a:prstGeom prst="rect">
            <a:avLst/>
          </a:prstGeom>
        </p:spPr>
        <p:txBody>
          <a:bodyPr wrap="none">
            <a:spAutoFit/>
          </a:bodyPr>
          <a:lstStyle/>
          <a:p>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 </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b="1" dirty="0">
              <a:solidFill>
                <a:schemeClr val="bg1"/>
              </a:solidFill>
            </a:endParaRPr>
          </a:p>
        </p:txBody>
      </p:sp>
    </p:spTree>
    <p:extLst>
      <p:ext uri="{BB962C8B-B14F-4D97-AF65-F5344CB8AC3E}">
        <p14:creationId xmlns:p14="http://schemas.microsoft.com/office/powerpoint/2010/main" val="7516319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5187" y="1378129"/>
            <a:ext cx="8673840" cy="3785652"/>
          </a:xfrm>
          <a:prstGeom prst="rect">
            <a:avLst/>
          </a:prstGeom>
          <a:ln w="57150">
            <a:solidFill>
              <a:srgbClr val="F6973A"/>
            </a:solidFill>
          </a:ln>
        </p:spPr>
        <p:txBody>
          <a:bodyPr wrap="square">
            <a:spAutoFit/>
          </a:bodyPr>
          <a:lstStyle/>
          <a:p>
            <a:pPr algn="just">
              <a:lnSpc>
                <a:spcPct val="150000"/>
              </a:lnSpc>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vi-VN" sz="3200" dirty="0">
                <a:latin typeface="Times New Roman" panose="02020603050405020304" pitchFamily="18" charset="0"/>
                <a:ea typeface="Calibri" panose="020F0502020204030204" pitchFamily="34" charset="0"/>
                <a:cs typeface="Times New Roman" panose="02020603050405020304" pitchFamily="18" charset="0"/>
              </a:rPr>
              <a:t>Dấu chấm lửng có công dụng làm giãn nhịp điệu câu văn, chuẩn bị cho sự xuất hiện của một từ ngữ biểu thị nội dung hài hước trong bài: </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“Chẳng qua chỉ là…. cái ổ voi thôi mà! Ai bảo có nười “mắt toét”! - Tôi khích”</a:t>
            </a:r>
            <a:endParaRPr lang="en-US"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p:cNvSpPr/>
          <p:nvPr/>
        </p:nvSpPr>
        <p:spPr>
          <a:xfrm>
            <a:off x="5304020" y="477672"/>
            <a:ext cx="1692323" cy="6687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535687" y="561637"/>
            <a:ext cx="1324402" cy="584775"/>
          </a:xfrm>
          <a:prstGeom prst="rect">
            <a:avLst/>
          </a:prstGeom>
        </p:spPr>
        <p:txBody>
          <a:bodyPr wrap="none">
            <a:spAutoFit/>
          </a:bodyPr>
          <a:lstStyle/>
          <a:p>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 </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b="1" dirty="0">
              <a:solidFill>
                <a:schemeClr val="bg1"/>
              </a:solidFill>
            </a:endParaRPr>
          </a:p>
        </p:txBody>
      </p:sp>
    </p:spTree>
    <p:extLst>
      <p:ext uri="{BB962C8B-B14F-4D97-AF65-F5344CB8AC3E}">
        <p14:creationId xmlns:p14="http://schemas.microsoft.com/office/powerpoint/2010/main" val="11029897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89111" y="3889175"/>
            <a:ext cx="8557146" cy="13458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Chevron 10"/>
          <p:cNvSpPr/>
          <p:nvPr/>
        </p:nvSpPr>
        <p:spPr>
          <a:xfrm>
            <a:off x="1542198" y="3889175"/>
            <a:ext cx="1542197" cy="1345838"/>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Diamond 11"/>
          <p:cNvSpPr/>
          <p:nvPr/>
        </p:nvSpPr>
        <p:spPr>
          <a:xfrm>
            <a:off x="1119117" y="4118542"/>
            <a:ext cx="846161" cy="887104"/>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Times New Roman" panose="02020603050405020304" pitchFamily="18" charset="0"/>
                <a:cs typeface="Times New Roman" panose="02020603050405020304" pitchFamily="18" charset="0"/>
              </a:rPr>
              <a:t>b</a:t>
            </a:r>
          </a:p>
        </p:txBody>
      </p:sp>
      <p:sp>
        <p:nvSpPr>
          <p:cNvPr id="9" name="Rectangle 8"/>
          <p:cNvSpPr/>
          <p:nvPr/>
        </p:nvSpPr>
        <p:spPr>
          <a:xfrm>
            <a:off x="3289111" y="2084750"/>
            <a:ext cx="8557146" cy="1345838"/>
          </a:xfrm>
          <a:prstGeom prst="rect">
            <a:avLst/>
          </a:prstGeom>
          <a:solidFill>
            <a:srgbClr val="F69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434686" y="3850018"/>
            <a:ext cx="8338781" cy="1315873"/>
          </a:xfrm>
          <a:prstGeom prst="rect">
            <a:avLst/>
          </a:prstGeom>
        </p:spPr>
        <p:txBody>
          <a:bodyPr wrap="square">
            <a:spAutoFit/>
          </a:bodyPr>
          <a:lstStyle/>
          <a:p>
            <a:pPr algn="just">
              <a:lnSpc>
                <a:spcPct val="150000"/>
              </a:lnSpc>
              <a:spcAft>
                <a:spcPts val="0"/>
              </a:spcAft>
            </a:pPr>
            <a:r>
              <a:rPr lang="vi-VN" sz="28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 hỏi đầu tiên chạy qua đầu hắn chắc chắn là: Sao có thể lưu giữ được những “hiện vật” này?</a:t>
            </a:r>
            <a:endPar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p:cNvSpPr/>
          <p:nvPr/>
        </p:nvSpPr>
        <p:spPr>
          <a:xfrm>
            <a:off x="5222133" y="0"/>
            <a:ext cx="1692323" cy="6687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453800" y="83965"/>
            <a:ext cx="1324402" cy="584775"/>
          </a:xfrm>
          <a:prstGeom prst="rect">
            <a:avLst/>
          </a:prstGeom>
        </p:spPr>
        <p:txBody>
          <a:bodyPr wrap="none">
            <a:spAutoFit/>
          </a:bodyPr>
          <a:lstStyle/>
          <a:p>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 </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a:t>
            </a:r>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b="1" dirty="0">
              <a:solidFill>
                <a:schemeClr val="bg1"/>
              </a:solidFill>
            </a:endParaRPr>
          </a:p>
        </p:txBody>
      </p:sp>
      <p:sp>
        <p:nvSpPr>
          <p:cNvPr id="5" name="Rectangle 4"/>
          <p:cNvSpPr/>
          <p:nvPr/>
        </p:nvSpPr>
        <p:spPr>
          <a:xfrm>
            <a:off x="330509" y="419964"/>
            <a:ext cx="11859904" cy="916982"/>
          </a:xfrm>
          <a:prstGeom prst="rect">
            <a:avLst/>
          </a:prstGeom>
        </p:spPr>
        <p:txBody>
          <a:bodyPr wrap="square">
            <a:spAutoFit/>
          </a:bodyPr>
          <a:lstStyle/>
          <a:p>
            <a:pPr algn="ctr">
              <a:lnSpc>
                <a:spcPct val="150000"/>
              </a:lnSpc>
            </a:pPr>
            <a:r>
              <a:rPr lang="vi-VN" sz="4000" i="1" dirty="0">
                <a:solidFill>
                  <a:srgbClr val="0070C0"/>
                </a:solidFill>
                <a:latin typeface="+mj-lt"/>
              </a:rPr>
              <a:t>Nêu công dụng của dấu ngoặc kép trong các câu sau:</a:t>
            </a:r>
            <a:endParaRPr lang="en-US" sz="4000" dirty="0">
              <a:solidFill>
                <a:srgbClr val="0070C0"/>
              </a:solidFill>
              <a:latin typeface="+mj-lt"/>
            </a:endParaRPr>
          </a:p>
        </p:txBody>
      </p:sp>
      <p:sp>
        <p:nvSpPr>
          <p:cNvPr id="6" name="Chevron 5"/>
          <p:cNvSpPr/>
          <p:nvPr/>
        </p:nvSpPr>
        <p:spPr>
          <a:xfrm>
            <a:off x="1542198" y="2084750"/>
            <a:ext cx="1542197" cy="1345838"/>
          </a:xfrm>
          <a:prstGeom prst="chevron">
            <a:avLst/>
          </a:prstGeom>
          <a:solidFill>
            <a:srgbClr val="F69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iamond 6"/>
          <p:cNvSpPr/>
          <p:nvPr/>
        </p:nvSpPr>
        <p:spPr>
          <a:xfrm>
            <a:off x="1119117" y="2314117"/>
            <a:ext cx="846161" cy="887104"/>
          </a:xfrm>
          <a:prstGeom prst="diamond">
            <a:avLst/>
          </a:prstGeom>
          <a:solidFill>
            <a:srgbClr val="F69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Times New Roman" panose="02020603050405020304" pitchFamily="18" charset="0"/>
                <a:cs typeface="Times New Roman" panose="02020603050405020304" pitchFamily="18" charset="0"/>
              </a:rPr>
              <a:t>a</a:t>
            </a:r>
          </a:p>
        </p:txBody>
      </p:sp>
      <p:sp>
        <p:nvSpPr>
          <p:cNvPr id="8" name="Rectangle 7"/>
          <p:cNvSpPr/>
          <p:nvPr/>
        </p:nvSpPr>
        <p:spPr>
          <a:xfrm>
            <a:off x="3434686" y="2045593"/>
            <a:ext cx="8293291" cy="1315873"/>
          </a:xfrm>
          <a:prstGeom prst="rect">
            <a:avLst/>
          </a:prstGeom>
          <a:noFill/>
        </p:spPr>
        <p:txBody>
          <a:bodyPr wrap="square">
            <a:spAutoFit/>
          </a:bodyPr>
          <a:lstStyle/>
          <a:p>
            <a:pPr algn="just">
              <a:lnSpc>
                <a:spcPct val="150000"/>
              </a:lnSpc>
              <a:spcAft>
                <a:spcPts val="0"/>
              </a:spcAft>
            </a:pPr>
            <a:r>
              <a:rPr lang="vi-VN" sz="28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Cả Thần Đồng và tôi đều tin “cái rốn” ấy hẳn vẫn còn ở trong đền chứ không thể là hòn đá Ôm-phe-lốt kia</a:t>
            </a:r>
            <a:endParaRPr lang="en-U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42445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9" grpId="0" animBg="1"/>
      <p:bldP spid="2" grpId="0"/>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省略号边框元素素材下载-正版素材401460080-摄图网"/>
          <p:cNvPicPr/>
          <p:nvPr/>
        </p:nvPicPr>
        <p:blipFill>
          <a:blip r:embed="rId7">
            <a:extLst>
              <a:ext uri="{28A0092B-C50C-407E-A947-70E740481C1C}">
                <a14:useLocalDpi xmlns:a14="http://schemas.microsoft.com/office/drawing/2010/main" val="0"/>
              </a:ext>
            </a:extLst>
          </a:blip>
          <a:srcRect/>
          <a:stretch>
            <a:fillRect/>
          </a:stretch>
        </p:blipFill>
        <p:spPr bwMode="auto">
          <a:xfrm>
            <a:off x="5070159" y="1156078"/>
            <a:ext cx="6399922" cy="4467053"/>
          </a:xfrm>
          <a:prstGeom prst="rect">
            <a:avLst/>
          </a:prstGeom>
          <a:noFill/>
          <a:ln>
            <a:noFill/>
          </a:ln>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1477" y="-23514"/>
            <a:ext cx="12292080" cy="6857874"/>
          </a:xfrm>
          <a:custGeom>
            <a:avLst/>
            <a:gdLst>
              <a:gd name="connsiteX0" fmla="*/ 3335451 w 12187269"/>
              <a:gd name="connsiteY0" fmla="*/ 6359657 h 6858767"/>
              <a:gd name="connsiteX1" fmla="*/ 3335451 w 12187269"/>
              <a:gd name="connsiteY1" fmla="*/ 6646883 h 6858767"/>
              <a:gd name="connsiteX2" fmla="*/ 5644656 w 12187269"/>
              <a:gd name="connsiteY2" fmla="*/ 6646883 h 6858767"/>
              <a:gd name="connsiteX3" fmla="*/ 5644656 w 12187269"/>
              <a:gd name="connsiteY3" fmla="*/ 6359657 h 6858767"/>
              <a:gd name="connsiteX4" fmla="*/ 0 w 12187269"/>
              <a:gd name="connsiteY4" fmla="*/ 0 h 6858767"/>
              <a:gd name="connsiteX5" fmla="*/ 12187269 w 12187269"/>
              <a:gd name="connsiteY5" fmla="*/ 0 h 6858767"/>
              <a:gd name="connsiteX6" fmla="*/ 12187269 w 12187269"/>
              <a:gd name="connsiteY6" fmla="*/ 6858767 h 6858767"/>
              <a:gd name="connsiteX7" fmla="*/ 0 w 12187269"/>
              <a:gd name="connsiteY7" fmla="*/ 6858767 h 685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7269" h="6858767">
                <a:moveTo>
                  <a:pt x="3335451" y="6359657"/>
                </a:moveTo>
                <a:lnTo>
                  <a:pt x="3335451" y="6646883"/>
                </a:lnTo>
                <a:lnTo>
                  <a:pt x="5644656" y="6646883"/>
                </a:lnTo>
                <a:lnTo>
                  <a:pt x="5644656" y="6359657"/>
                </a:lnTo>
                <a:close/>
                <a:moveTo>
                  <a:pt x="0" y="0"/>
                </a:moveTo>
                <a:lnTo>
                  <a:pt x="12187269" y="0"/>
                </a:lnTo>
                <a:lnTo>
                  <a:pt x="12187269" y="6858767"/>
                </a:lnTo>
                <a:lnTo>
                  <a:pt x="0" y="6858767"/>
                </a:lnTo>
                <a:close/>
              </a:path>
            </a:pathLst>
          </a:custGeom>
        </p:spPr>
      </p:pic>
      <p:pic>
        <p:nvPicPr>
          <p:cNvPr id="7" name="den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0784" y="715879"/>
            <a:ext cx="2651645" cy="2651645"/>
          </a:xfrm>
          <a:prstGeom prst="rect">
            <a:avLst/>
          </a:prstGeom>
        </p:spPr>
      </p:pic>
      <p:pic>
        <p:nvPicPr>
          <p:cNvPr id="8" name="den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53420" y="1091762"/>
            <a:ext cx="2639466" cy="2639466"/>
          </a:xfrm>
          <a:prstGeom prst="rect">
            <a:avLst/>
          </a:prstGeom>
        </p:spPr>
      </p:pic>
      <p:pic>
        <p:nvPicPr>
          <p:cNvPr id="9" name="den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29176" y="739147"/>
            <a:ext cx="2639466" cy="2645548"/>
          </a:xfrm>
          <a:prstGeom prst="rect">
            <a:avLst/>
          </a:prstGeom>
        </p:spPr>
      </p:pic>
      <p:pic>
        <p:nvPicPr>
          <p:cNvPr id="10" name="den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80604" y="3009913"/>
            <a:ext cx="2651645" cy="2651645"/>
          </a:xfrm>
          <a:prstGeom prst="rect">
            <a:avLst/>
          </a:prstGeom>
        </p:spPr>
      </p:pic>
      <p:pic>
        <p:nvPicPr>
          <p:cNvPr id="11" name="den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00132" y="3372287"/>
            <a:ext cx="2639466" cy="2639466"/>
          </a:xfrm>
          <a:prstGeom prst="rect">
            <a:avLst/>
          </a:prstGeom>
        </p:spPr>
      </p:pic>
      <p:pic>
        <p:nvPicPr>
          <p:cNvPr id="12" name="den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873838" y="3019637"/>
            <a:ext cx="2651645" cy="2651645"/>
          </a:xfrm>
          <a:prstGeom prst="rect">
            <a:avLst/>
          </a:prstGeom>
        </p:spPr>
      </p:pic>
      <p:pic>
        <p:nvPicPr>
          <p:cNvPr id="13" name="Pictur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1813" y="1102549"/>
            <a:ext cx="1168443" cy="1168443"/>
          </a:xfrm>
          <a:prstGeom prst="rect">
            <a:avLst/>
          </a:prstGeom>
        </p:spPr>
      </p:pic>
      <p:pic>
        <p:nvPicPr>
          <p:cNvPr id="14" name="Picture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701" y="885101"/>
            <a:ext cx="1060969" cy="1060969"/>
          </a:xfrm>
          <a:prstGeom prst="rect">
            <a:avLst/>
          </a:prstGeom>
        </p:spPr>
      </p:pic>
      <p:pic>
        <p:nvPicPr>
          <p:cNvPr id="15" name="Picture 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87874" y="1739183"/>
            <a:ext cx="1127424" cy="1127424"/>
          </a:xfrm>
          <a:prstGeom prst="rect">
            <a:avLst/>
          </a:prstGeom>
        </p:spPr>
      </p:pic>
      <p:pic>
        <p:nvPicPr>
          <p:cNvPr id="16" name="Picture 1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0405" y="-962069"/>
            <a:ext cx="1761668" cy="6059160"/>
          </a:xfrm>
          <a:prstGeom prst="rect">
            <a:avLst/>
          </a:prstGeom>
        </p:spPr>
      </p:pic>
      <p:pic>
        <p:nvPicPr>
          <p:cNvPr id="17" name="Picture 1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37777" y="5085695"/>
            <a:ext cx="647616" cy="904757"/>
          </a:xfrm>
          <a:prstGeom prst="rect">
            <a:avLst/>
          </a:prstGeom>
        </p:spPr>
      </p:pic>
      <p:pic>
        <p:nvPicPr>
          <p:cNvPr id="18" name="Picture 17">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001987" y="5852638"/>
            <a:ext cx="1180667" cy="998090"/>
          </a:xfrm>
          <a:prstGeom prst="rect">
            <a:avLst/>
          </a:prstGeom>
        </p:spPr>
      </p:pic>
      <p:pic>
        <p:nvPicPr>
          <p:cNvPr id="19"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12702" y="-671462"/>
            <a:ext cx="609521" cy="609521"/>
          </a:xfrm>
          <a:prstGeom prst="rect">
            <a:avLst/>
          </a:prstGeom>
        </p:spPr>
      </p:pic>
      <p:pic>
        <p:nvPicPr>
          <p:cNvPr id="20" name="mau1">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718702" y="724639"/>
            <a:ext cx="2651645" cy="2651645"/>
          </a:xfrm>
          <a:prstGeom prst="rect">
            <a:avLst/>
          </a:prstGeom>
        </p:spPr>
      </p:pic>
      <p:pic>
        <p:nvPicPr>
          <p:cNvPr id="21" name="mau2">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011689" y="1080708"/>
            <a:ext cx="2633398" cy="2639466"/>
          </a:xfrm>
          <a:prstGeom prst="rect">
            <a:avLst/>
          </a:prstGeom>
        </p:spPr>
      </p:pic>
      <p:pic>
        <p:nvPicPr>
          <p:cNvPr id="22" name="mau3">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309980" y="739146"/>
            <a:ext cx="2639466" cy="2639466"/>
          </a:xfrm>
          <a:prstGeom prst="rect">
            <a:avLst/>
          </a:prstGeom>
        </p:spPr>
      </p:pic>
      <p:pic>
        <p:nvPicPr>
          <p:cNvPr id="23" name="mau4">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346107" y="3009912"/>
            <a:ext cx="2651645" cy="2651645"/>
          </a:xfrm>
          <a:prstGeom prst="rect">
            <a:avLst/>
          </a:prstGeom>
        </p:spPr>
      </p:pic>
      <p:pic>
        <p:nvPicPr>
          <p:cNvPr id="24" name="mau5">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600133" y="3381811"/>
            <a:ext cx="2633398" cy="2639466"/>
          </a:xfrm>
          <a:prstGeom prst="rect">
            <a:avLst/>
          </a:prstGeom>
        </p:spPr>
      </p:pic>
      <p:pic>
        <p:nvPicPr>
          <p:cNvPr id="25" name="mau6">
            <a:hlinkClick r:id="rId33" action="ppaction://hlinksldjump"/>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8873838" y="3019637"/>
            <a:ext cx="2651645" cy="2651645"/>
          </a:xfrm>
          <a:prstGeom prst="rect">
            <a:avLst/>
          </a:prstGeom>
        </p:spPr>
      </p:pic>
      <p:pic>
        <p:nvPicPr>
          <p:cNvPr id="2" name="VietNamILove-MaiChiCong-518960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794499" y="411119"/>
            <a:ext cx="609521" cy="609521"/>
          </a:xfrm>
          <a:prstGeom prst="rect">
            <a:avLst/>
          </a:prstGeom>
        </p:spPr>
      </p:pic>
    </p:spTree>
    <p:extLst>
      <p:ext uri="{BB962C8B-B14F-4D97-AF65-F5344CB8AC3E}">
        <p14:creationId xmlns:p14="http://schemas.microsoft.com/office/powerpoint/2010/main" val="5415568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32" presetClass="emph" presetSubtype="0" repeatCount="indefinite" fill="hold" nodeType="withEffect">
                                  <p:stCondLst>
                                    <p:cond delay="0"/>
                                  </p:stCondLst>
                                  <p:childTnLst>
                                    <p:animRot by="120000">
                                      <p:cBhvr>
                                        <p:cTn id="8" dur="275" fill="hold">
                                          <p:stCondLst>
                                            <p:cond delay="0"/>
                                          </p:stCondLst>
                                        </p:cTn>
                                        <p:tgtEl>
                                          <p:spTgt spid="16"/>
                                        </p:tgtEl>
                                        <p:attrNameLst>
                                          <p:attrName>r</p:attrName>
                                        </p:attrNameLst>
                                      </p:cBhvr>
                                    </p:animRot>
                                    <p:animRot by="-240000">
                                      <p:cBhvr>
                                        <p:cTn id="9" dur="550" fill="hold">
                                          <p:stCondLst>
                                            <p:cond delay="550"/>
                                          </p:stCondLst>
                                        </p:cTn>
                                        <p:tgtEl>
                                          <p:spTgt spid="16"/>
                                        </p:tgtEl>
                                        <p:attrNameLst>
                                          <p:attrName>r</p:attrName>
                                        </p:attrNameLst>
                                      </p:cBhvr>
                                    </p:animRot>
                                    <p:animRot by="240000">
                                      <p:cBhvr>
                                        <p:cTn id="10" dur="550" fill="hold">
                                          <p:stCondLst>
                                            <p:cond delay="1100"/>
                                          </p:stCondLst>
                                        </p:cTn>
                                        <p:tgtEl>
                                          <p:spTgt spid="16"/>
                                        </p:tgtEl>
                                        <p:attrNameLst>
                                          <p:attrName>r</p:attrName>
                                        </p:attrNameLst>
                                      </p:cBhvr>
                                    </p:animRot>
                                    <p:animRot by="-240000">
                                      <p:cBhvr>
                                        <p:cTn id="11" dur="550" fill="hold">
                                          <p:stCondLst>
                                            <p:cond delay="1650"/>
                                          </p:stCondLst>
                                        </p:cTn>
                                        <p:tgtEl>
                                          <p:spTgt spid="16"/>
                                        </p:tgtEl>
                                        <p:attrNameLst>
                                          <p:attrName>r</p:attrName>
                                        </p:attrNameLst>
                                      </p:cBhvr>
                                    </p:animRot>
                                    <p:animRot by="120000">
                                      <p:cBhvr>
                                        <p:cTn id="12" dur="550" fill="hold">
                                          <p:stCondLst>
                                            <p:cond delay="2200"/>
                                          </p:stCondLst>
                                        </p:cTn>
                                        <p:tgtEl>
                                          <p:spTgt spid="16"/>
                                        </p:tgtEl>
                                        <p:attrNameLst>
                                          <p:attrName>r</p:attrName>
                                        </p:attrNameLst>
                                      </p:cBhvr>
                                    </p:animRot>
                                  </p:childTnLst>
                                </p:cTn>
                              </p:par>
                              <p:par>
                                <p:cTn id="13" presetID="1" presetClass="mediacall" presetSubtype="0" fill="hold" nodeType="withEffect">
                                  <p:stCondLst>
                                    <p:cond delay="0"/>
                                  </p:stCondLst>
                                  <p:childTnLst>
                                    <p:cmd type="call" cmd="playFrom(0.0)">
                                      <p:cBhvr>
                                        <p:cTn id="14" dur="6058"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6" name="cashreg.wav"/>
                                        </p:tgtEl>
                                      </p:cMediaNode>
                                    </p:audio>
                                  </p:subTnLst>
                                </p:cTn>
                              </p:par>
                            </p:childTnLst>
                          </p:cTn>
                        </p:par>
                      </p:childTnLst>
                    </p:cTn>
                  </p:par>
                </p:childTnLst>
              </p:cTn>
              <p:nextCondLst>
                <p:cond evt="onClick" delay="0">
                  <p:tgtEl>
                    <p:spTgt spid="7"/>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6" name="cashreg.wav"/>
                                        </p:tgtEl>
                                      </p:cMediaNode>
                                    </p:audio>
                                  </p:sub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6" name="cashreg.wav"/>
                                        </p:tgtEl>
                                      </p:cMediaNode>
                                    </p:audio>
                                  </p:subTnLst>
                                </p:cTn>
                              </p:par>
                            </p:childTnLst>
                          </p:cTn>
                        </p:par>
                      </p:childTnLst>
                    </p:cTn>
                  </p:par>
                </p:childTnLst>
              </p:cTn>
              <p:nextCondLst>
                <p:cond evt="onClick" delay="0">
                  <p:tgtEl>
                    <p:spTgt spid="9"/>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6" name="cashreg.wav"/>
                                        </p:tgtEl>
                                      </p:cMediaNode>
                                    </p:audio>
                                  </p:sub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11"/>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6" name="cashreg.wav"/>
                                        </p:tgtEl>
                                      </p:cMediaNode>
                                    </p:audio>
                                  </p:subTnLst>
                                </p:cTn>
                              </p:par>
                            </p:childTnLst>
                          </p:cTn>
                        </p:par>
                      </p:childTnLst>
                    </p:cTn>
                  </p:par>
                </p:childTnLst>
              </p:cTn>
              <p:nextCondLst>
                <p:cond evt="onClick" delay="0">
                  <p:tgtEl>
                    <p:spTgt spid="11"/>
                  </p:tgtEl>
                </p:cond>
              </p:nextCondLst>
            </p:seq>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20"/>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7" restart="whenNotActive" fill="hold" evtFilter="cancelBubble" nodeType="interactiveSeq">
                <p:stCondLst>
                  <p:cond evt="onClick" delay="0">
                    <p:tgtEl>
                      <p:spTgt spid="21"/>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3" restart="whenNotActive" fill="hold" evtFilter="cancelBubble" nodeType="interactiveSeq">
                <p:stCondLst>
                  <p:cond evt="onClick" delay="0">
                    <p:tgtEl>
                      <p:spTgt spid="22"/>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9" restart="whenNotActive" fill="hold" evtFilter="cancelBubble" nodeType="interactiveSeq">
                <p:stCondLst>
                  <p:cond evt="onClick" delay="0">
                    <p:tgtEl>
                      <p:spTgt spid="23"/>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23"/>
                                        </p:tgtEl>
                                      </p:cBhvr>
                                    </p:animEffect>
                                    <p:set>
                                      <p:cBhvr>
                                        <p:cTn id="74"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5" restart="whenNotActive" fill="hold" evtFilter="cancelBubble" nodeType="interactiveSeq">
                <p:stCondLst>
                  <p:cond evt="onClick" delay="0">
                    <p:tgtEl>
                      <p:spTgt spid="24"/>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24"/>
                                        </p:tgtEl>
                                      </p:cBhvr>
                                    </p:animEffect>
                                    <p:set>
                                      <p:cBhvr>
                                        <p:cTn id="8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1" restart="whenNotActive" fill="hold" evtFilter="cancelBubble" nodeType="interactiveSeq">
                <p:stCondLst>
                  <p:cond evt="onClick" delay="0">
                    <p:tgtEl>
                      <p:spTgt spid="25"/>
                    </p:tgtEl>
                  </p:cond>
                </p:stCondLst>
                <p:endSync evt="end" delay="0">
                  <p:rtn val="all"/>
                </p:endSync>
                <p:childTnLst>
                  <p:par>
                    <p:cTn id="82" fill="hold">
                      <p:stCondLst>
                        <p:cond delay="0"/>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25"/>
                                        </p:tgtEl>
                                      </p:cBhvr>
                                    </p:animEffect>
                                    <p:set>
                                      <p:cBhvr>
                                        <p:cTn id="8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audio>
              <p:cMediaNode vol="80000">
                <p:cTn id="87" fill="hold" display="0">
                  <p:stCondLst>
                    <p:cond delay="indefinite"/>
                  </p:stCondLst>
                  <p:endCondLst>
                    <p:cond evt="onStopAudio" delay="0">
                      <p:tgtEl>
                        <p:sldTgt/>
                      </p:tgtEl>
                    </p:cond>
                  </p:endCondLst>
                </p:cTn>
                <p:tgtEl>
                  <p:spTgt spid="19"/>
                </p:tgtEl>
              </p:cMediaNode>
            </p:audio>
            <p:audio>
              <p:cMediaNode vol="80000" numSld="999" showWhenStopped="0">
                <p:cTn id="88"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6040" y="1824399"/>
            <a:ext cx="8786076" cy="2031325"/>
          </a:xfrm>
          <a:prstGeom prst="rect">
            <a:avLst/>
          </a:prstGeom>
        </p:spPr>
        <p:txBody>
          <a:bodyPr wrap="square">
            <a:spAutoFit/>
          </a:bodyPr>
          <a:lstStyle/>
          <a:p>
            <a:pPr algn="just">
              <a:lnSpc>
                <a:spcPct val="150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Dấu ngoặc kép ở đây dùng để đánh dấu một từ ngữ được hiểu theo nghĩa đặc biệt, nhằm nhấn mạnh vị trí trung tâm của vũ trụ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p:cNvSpPr/>
          <p:nvPr/>
        </p:nvSpPr>
        <p:spPr>
          <a:xfrm>
            <a:off x="5222133" y="0"/>
            <a:ext cx="1692323" cy="6687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453800" y="83965"/>
            <a:ext cx="1324402" cy="584775"/>
          </a:xfrm>
          <a:prstGeom prst="rect">
            <a:avLst/>
          </a:prstGeom>
        </p:spPr>
        <p:txBody>
          <a:bodyPr wrap="none">
            <a:spAutoFit/>
          </a:bodyPr>
          <a:lstStyle/>
          <a:p>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Câu </a:t>
            </a:r>
            <a:r>
              <a:rPr 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a:t>
            </a:r>
            <a:r>
              <a:rPr lang="vi-VN"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b="1" dirty="0">
              <a:solidFill>
                <a:schemeClr val="bg1"/>
              </a:solidFill>
            </a:endParaRPr>
          </a:p>
        </p:txBody>
      </p:sp>
      <p:sp>
        <p:nvSpPr>
          <p:cNvPr id="5" name="Rectangle 4"/>
          <p:cNvSpPr/>
          <p:nvPr/>
        </p:nvSpPr>
        <p:spPr>
          <a:xfrm>
            <a:off x="330509" y="634391"/>
            <a:ext cx="11859904" cy="916982"/>
          </a:xfrm>
          <a:prstGeom prst="rect">
            <a:avLst/>
          </a:prstGeom>
        </p:spPr>
        <p:txBody>
          <a:bodyPr wrap="square">
            <a:spAutoFit/>
          </a:bodyPr>
          <a:lstStyle/>
          <a:p>
            <a:pPr algn="ctr">
              <a:lnSpc>
                <a:spcPct val="150000"/>
              </a:lnSpc>
            </a:pPr>
            <a:r>
              <a:rPr lang="vi-VN" sz="4000" i="1" dirty="0">
                <a:solidFill>
                  <a:srgbClr val="0070C0"/>
                </a:solidFill>
                <a:latin typeface="+mj-lt"/>
              </a:rPr>
              <a:t>Nêu công dụng của dấu ngoặc kép trong các câu sau:</a:t>
            </a:r>
            <a:endParaRPr lang="en-US" sz="4000" dirty="0">
              <a:solidFill>
                <a:srgbClr val="0070C0"/>
              </a:solidFill>
              <a:latin typeface="+mj-lt"/>
            </a:endParaRPr>
          </a:p>
        </p:txBody>
      </p:sp>
      <p:sp>
        <p:nvSpPr>
          <p:cNvPr id="6" name="Chevron 5"/>
          <p:cNvSpPr/>
          <p:nvPr/>
        </p:nvSpPr>
        <p:spPr>
          <a:xfrm rot="10800000">
            <a:off x="330509" y="3817830"/>
            <a:ext cx="1542197" cy="2484792"/>
          </a:xfrm>
          <a:prstGeom prst="chevr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Diamond 6"/>
          <p:cNvSpPr/>
          <p:nvPr/>
        </p:nvSpPr>
        <p:spPr>
          <a:xfrm>
            <a:off x="1303444" y="4474158"/>
            <a:ext cx="846161" cy="1247955"/>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Times New Roman" panose="02020603050405020304" pitchFamily="18" charset="0"/>
                <a:cs typeface="Times New Roman" panose="02020603050405020304" pitchFamily="18" charset="0"/>
              </a:rPr>
              <a:t>b</a:t>
            </a:r>
          </a:p>
        </p:txBody>
      </p:sp>
      <p:sp>
        <p:nvSpPr>
          <p:cNvPr id="8" name="Chevron 7"/>
          <p:cNvSpPr/>
          <p:nvPr/>
        </p:nvSpPr>
        <p:spPr>
          <a:xfrm rot="10800000">
            <a:off x="326527" y="1863879"/>
            <a:ext cx="1542197" cy="1811435"/>
          </a:xfrm>
          <a:prstGeom prst="chevron">
            <a:avLst/>
          </a:prstGeom>
          <a:solidFill>
            <a:srgbClr val="F69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iamond 8"/>
          <p:cNvSpPr/>
          <p:nvPr/>
        </p:nvSpPr>
        <p:spPr>
          <a:xfrm>
            <a:off x="1370581" y="2229410"/>
            <a:ext cx="846161" cy="1080371"/>
          </a:xfrm>
          <a:prstGeom prst="diamond">
            <a:avLst/>
          </a:prstGeom>
          <a:solidFill>
            <a:srgbClr val="F69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Times New Roman" panose="02020603050405020304" pitchFamily="18" charset="0"/>
                <a:cs typeface="Times New Roman" panose="02020603050405020304" pitchFamily="18" charset="0"/>
              </a:rPr>
              <a:t>a</a:t>
            </a:r>
          </a:p>
        </p:txBody>
      </p:sp>
      <p:sp>
        <p:nvSpPr>
          <p:cNvPr id="10" name="Rectangle 9"/>
          <p:cNvSpPr/>
          <p:nvPr/>
        </p:nvSpPr>
        <p:spPr>
          <a:xfrm>
            <a:off x="2504737" y="3855724"/>
            <a:ext cx="8819438" cy="2677656"/>
          </a:xfrm>
          <a:prstGeom prst="rect">
            <a:avLst/>
          </a:prstGeom>
        </p:spPr>
        <p:txBody>
          <a:bodyPr wrap="square">
            <a:spAutoFit/>
          </a:bodyPr>
          <a:lstStyle/>
          <a:p>
            <a:pPr algn="just">
              <a:lnSpc>
                <a:spcPct val="150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Dấu ngoặc kép ở đây dùng để đánh dấu một từ ngữ được hiểu theo nghĩa đặc biệt, nhằm nhấn mạnh ý nghĩa của từ và giúp người đọc hình dung Tâm Vũ Trụ như một “viện bảo tàng” khổng lồ và sống động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56171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70FA5F0-B291-41C7-953E-E4678068F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1" name="标题 1">
            <a:extLst>
              <a:ext uri="{FF2B5EF4-FFF2-40B4-BE49-F238E27FC236}">
                <a16:creationId xmlns:a16="http://schemas.microsoft.com/office/drawing/2014/main" id="{87B1D143-0B4E-4BC0-A219-4837373C1E98}"/>
              </a:ext>
            </a:extLst>
          </p:cNvPr>
          <p:cNvSpPr txBox="1">
            <a:spLocks/>
          </p:cNvSpPr>
          <p:nvPr/>
        </p:nvSpPr>
        <p:spPr>
          <a:xfrm>
            <a:off x="2618646" y="1864076"/>
            <a:ext cx="7467889" cy="1374844"/>
          </a:xfrm>
          <a:prstGeom prst="rect">
            <a:avLst/>
          </a:prstGeom>
        </p:spPr>
        <p:txBody>
          <a:bodyPr rtlCol="0"/>
          <a:lstStyle>
            <a:lvl1pPr algn="ctr" defTabSz="1219170" rtl="0" eaLnBrk="1" latinLnBrk="0" hangingPunct="1">
              <a:spcBef>
                <a:spcPct val="0"/>
              </a:spcBef>
              <a:buNone/>
              <a:defRPr sz="5900" kern="1200">
                <a:solidFill>
                  <a:schemeClr val="tx1"/>
                </a:solidFill>
                <a:latin typeface="+mj-lt"/>
                <a:ea typeface="+mj-ea"/>
                <a:cs typeface="+mj-cs"/>
              </a:defRPr>
            </a:lvl1pPr>
          </a:lstStyle>
          <a:p>
            <a:pPr>
              <a:defRPr/>
            </a:pPr>
            <a:r>
              <a:rPr lang="en-US" altLang="zh-CN" sz="7200" b="1" spc="600" dirty="0">
                <a:solidFill>
                  <a:srgbClr val="0070C0"/>
                </a:solidFill>
                <a:latin typeface="Times New Roman" pitchFamily="18" charset="0"/>
                <a:ea typeface="华文新魏" panose="02010800040101010101" pitchFamily="2" charset="-122"/>
                <a:cs typeface="Times New Roman" pitchFamily="18" charset="0"/>
              </a:rPr>
              <a:t>IV </a:t>
            </a:r>
            <a:r>
              <a:rPr lang="en-US" sz="7200" b="1" dirty="0">
                <a:solidFill>
                  <a:srgbClr val="0070C0"/>
                </a:solidFill>
                <a:latin typeface="Times New Roman" panose="02020603050405020304" pitchFamily="18" charset="0"/>
                <a:cs typeface="Times New Roman" panose="02020603050405020304" pitchFamily="18" charset="0"/>
              </a:rPr>
              <a:t>VẬN DỤNG</a:t>
            </a:r>
            <a:endParaRPr lang="zh-CN" altLang="en-US" sz="7200" b="1" spc="600" dirty="0">
              <a:solidFill>
                <a:srgbClr val="0070C0"/>
              </a:solidFill>
              <a:latin typeface="Times New Roman" pitchFamily="18" charset="0"/>
              <a:ea typeface="华文新魏" panose="02010800040101010101" pitchFamily="2" charset="-122"/>
              <a:cs typeface="Times New Roman" pitchFamily="18" charset="0"/>
            </a:endParaRPr>
          </a:p>
        </p:txBody>
      </p:sp>
    </p:spTree>
    <p:extLst>
      <p:ext uri="{BB962C8B-B14F-4D97-AF65-F5344CB8AC3E}">
        <p14:creationId xmlns:p14="http://schemas.microsoft.com/office/powerpoint/2010/main" val="8048040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anim calcmode="lin" valueType="num">
                                      <p:cBhvr>
                                        <p:cTn id="12" dur="500" fill="hold"/>
                                        <p:tgtEl>
                                          <p:spTgt spid="31"/>
                                        </p:tgtEl>
                                        <p:attrNameLst>
                                          <p:attrName>ppt_x</p:attrName>
                                        </p:attrNameLst>
                                      </p:cBhvr>
                                      <p:tavLst>
                                        <p:tav tm="0">
                                          <p:val>
                                            <p:strVal val="#ppt_x"/>
                                          </p:val>
                                        </p:tav>
                                        <p:tav tm="100000">
                                          <p:val>
                                            <p:strVal val="#ppt_x"/>
                                          </p:val>
                                        </p:tav>
                                      </p:tavLst>
                                    </p:anim>
                                    <p:anim calcmode="lin" valueType="num">
                                      <p:cBhvr>
                                        <p:cTn id="1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E9BB0E5B-E5F4-4490-B3C7-C915B81DF5B6}"/>
              </a:ext>
            </a:extLst>
          </p:cNvPr>
          <p:cNvSpPr txBox="1">
            <a:spLocks noChangeArrowheads="1"/>
          </p:cNvSpPr>
          <p:nvPr/>
        </p:nvSpPr>
        <p:spPr bwMode="auto">
          <a:xfrm>
            <a:off x="1853661" y="1303692"/>
            <a:ext cx="8725687" cy="2462213"/>
          </a:xfrm>
          <a:prstGeom prst="rect">
            <a:avLst/>
          </a:prstGeom>
          <a:noFill/>
          <a:ln w="38100">
            <a:solidFill>
              <a:srgbClr val="F6973A"/>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nchor="ctr">
            <a:spAutoFit/>
          </a:bodyPr>
          <a:lstStyle/>
          <a:p>
            <a:pPr algn="ctr"/>
            <a:r>
              <a:rPr lang="vi-VN" sz="4000" i="1" dirty="0">
                <a:latin typeface="Times New Roman" panose="02020603050405020304" pitchFamily="18" charset="0"/>
                <a:cs typeface="Times New Roman" panose="02020603050405020304" pitchFamily="18" charset="0"/>
              </a:rPr>
              <a:t>Viết đoạn văn (khoảng 5-7 câu) về một nội dung được gợi ra từ văn bản Đường vào trung tâm vũ trụ, trong đó có sử dụng dấu chấm lửng</a:t>
            </a:r>
            <a:r>
              <a:rPr lang="en-US" sz="4000" i="1" dirty="0">
                <a:latin typeface="Times New Roman" panose="02020603050405020304" pitchFamily="18" charset="0"/>
                <a:cs typeface="Times New Roman" panose="02020603050405020304" pitchFamily="18" charset="0"/>
              </a:rPr>
              <a:t>.</a:t>
            </a:r>
            <a:endParaRPr lang="en-US" sz="4000" dirty="0">
              <a:solidFill>
                <a:srgbClr val="00B050"/>
              </a:solidFill>
              <a:latin typeface="Times New Roman" pitchFamily="18" charset="0"/>
              <a:cs typeface="Times New Roman" pitchFamily="18" charset="0"/>
            </a:endParaRPr>
          </a:p>
        </p:txBody>
      </p:sp>
      <p:grpSp>
        <p:nvGrpSpPr>
          <p:cNvPr id="4" name="组合 5">
            <a:extLst>
              <a:ext uri="{FF2B5EF4-FFF2-40B4-BE49-F238E27FC236}">
                <a16:creationId xmlns:a16="http://schemas.microsoft.com/office/drawing/2014/main" id="{CE3F9BF8-90F0-46F0-9799-7F71BF7D15C4}"/>
              </a:ext>
            </a:extLst>
          </p:cNvPr>
          <p:cNvGrpSpPr/>
          <p:nvPr/>
        </p:nvGrpSpPr>
        <p:grpSpPr>
          <a:xfrm>
            <a:off x="4284309" y="4213411"/>
            <a:ext cx="1811691" cy="1408326"/>
            <a:chOff x="3898900" y="2944834"/>
            <a:chExt cx="2521044" cy="2071336"/>
          </a:xfrm>
        </p:grpSpPr>
        <p:sp>
          <p:nvSpPr>
            <p:cNvPr id="6" name="Freeform 5">
              <a:extLst>
                <a:ext uri="{FF2B5EF4-FFF2-40B4-BE49-F238E27FC236}">
                  <a16:creationId xmlns:a16="http://schemas.microsoft.com/office/drawing/2014/main" id="{4D210B32-EF73-4D50-AE9E-93ADC98ECCCA}"/>
                </a:ext>
              </a:extLst>
            </p:cNvPr>
            <p:cNvSpPr>
              <a:spLocks/>
            </p:cNvSpPr>
            <p:nvPr/>
          </p:nvSpPr>
          <p:spPr bwMode="auto">
            <a:xfrm>
              <a:off x="3898900" y="2944834"/>
              <a:ext cx="2521044" cy="2071336"/>
            </a:xfrm>
            <a:custGeom>
              <a:avLst/>
              <a:gdLst>
                <a:gd name="T0" fmla="*/ 217 w 703"/>
                <a:gd name="T1" fmla="*/ 376 h 576"/>
                <a:gd name="T2" fmla="*/ 174 w 703"/>
                <a:gd name="T3" fmla="*/ 332 h 576"/>
                <a:gd name="T4" fmla="*/ 26 w 703"/>
                <a:gd name="T5" fmla="*/ 189 h 576"/>
                <a:gd name="T6" fmla="*/ 16 w 703"/>
                <a:gd name="T7" fmla="*/ 145 h 576"/>
                <a:gd name="T8" fmla="*/ 74 w 703"/>
                <a:gd name="T9" fmla="*/ 139 h 576"/>
                <a:gd name="T10" fmla="*/ 253 w 703"/>
                <a:gd name="T11" fmla="*/ 314 h 576"/>
                <a:gd name="T12" fmla="*/ 264 w 703"/>
                <a:gd name="T13" fmla="*/ 324 h 576"/>
                <a:gd name="T14" fmla="*/ 270 w 703"/>
                <a:gd name="T15" fmla="*/ 321 h 576"/>
                <a:gd name="T16" fmla="*/ 262 w 703"/>
                <a:gd name="T17" fmla="*/ 306 h 576"/>
                <a:gd name="T18" fmla="*/ 45 w 703"/>
                <a:gd name="T19" fmla="*/ 94 h 576"/>
                <a:gd name="T20" fmla="*/ 35 w 703"/>
                <a:gd name="T21" fmla="*/ 84 h 576"/>
                <a:gd name="T22" fmla="*/ 34 w 703"/>
                <a:gd name="T23" fmla="*/ 34 h 576"/>
                <a:gd name="T24" fmla="*/ 82 w 703"/>
                <a:gd name="T25" fmla="*/ 35 h 576"/>
                <a:gd name="T26" fmla="*/ 122 w 703"/>
                <a:gd name="T27" fmla="*/ 74 h 576"/>
                <a:gd name="T28" fmla="*/ 308 w 703"/>
                <a:gd name="T29" fmla="*/ 256 h 576"/>
                <a:gd name="T30" fmla="*/ 322 w 703"/>
                <a:gd name="T31" fmla="*/ 266 h 576"/>
                <a:gd name="T32" fmla="*/ 327 w 703"/>
                <a:gd name="T33" fmla="*/ 260 h 576"/>
                <a:gd name="T34" fmla="*/ 315 w 703"/>
                <a:gd name="T35" fmla="*/ 245 h 576"/>
                <a:gd name="T36" fmla="*/ 142 w 703"/>
                <a:gd name="T37" fmla="*/ 76 h 576"/>
                <a:gd name="T38" fmla="*/ 129 w 703"/>
                <a:gd name="T39" fmla="*/ 64 h 576"/>
                <a:gd name="T40" fmla="*/ 126 w 703"/>
                <a:gd name="T41" fmla="*/ 14 h 576"/>
                <a:gd name="T42" fmla="*/ 177 w 703"/>
                <a:gd name="T43" fmla="*/ 16 h 576"/>
                <a:gd name="T44" fmla="*/ 376 w 703"/>
                <a:gd name="T45" fmla="*/ 210 h 576"/>
                <a:gd name="T46" fmla="*/ 441 w 703"/>
                <a:gd name="T47" fmla="*/ 244 h 576"/>
                <a:gd name="T48" fmla="*/ 461 w 703"/>
                <a:gd name="T49" fmla="*/ 207 h 576"/>
                <a:gd name="T50" fmla="*/ 420 w 703"/>
                <a:gd name="T51" fmla="*/ 176 h 576"/>
                <a:gd name="T52" fmla="*/ 361 w 703"/>
                <a:gd name="T53" fmla="*/ 147 h 576"/>
                <a:gd name="T54" fmla="*/ 325 w 703"/>
                <a:gd name="T55" fmla="*/ 71 h 576"/>
                <a:gd name="T56" fmla="*/ 558 w 703"/>
                <a:gd name="T57" fmla="*/ 198 h 576"/>
                <a:gd name="T58" fmla="*/ 603 w 703"/>
                <a:gd name="T59" fmla="*/ 282 h 576"/>
                <a:gd name="T60" fmla="*/ 644 w 703"/>
                <a:gd name="T61" fmla="*/ 362 h 576"/>
                <a:gd name="T62" fmla="*/ 703 w 703"/>
                <a:gd name="T63" fmla="*/ 430 h 576"/>
                <a:gd name="T64" fmla="*/ 673 w 703"/>
                <a:gd name="T65" fmla="*/ 437 h 576"/>
                <a:gd name="T66" fmla="*/ 525 w 703"/>
                <a:gd name="T67" fmla="*/ 501 h 576"/>
                <a:gd name="T68" fmla="*/ 202 w 703"/>
                <a:gd name="T69" fmla="*/ 467 h 576"/>
                <a:gd name="T70" fmla="*/ 19 w 703"/>
                <a:gd name="T71" fmla="*/ 288 h 576"/>
                <a:gd name="T72" fmla="*/ 14 w 703"/>
                <a:gd name="T73" fmla="*/ 239 h 576"/>
                <a:gd name="T74" fmla="*/ 64 w 703"/>
                <a:gd name="T75" fmla="*/ 242 h 576"/>
                <a:gd name="T76" fmla="*/ 197 w 703"/>
                <a:gd name="T77" fmla="*/ 372 h 576"/>
                <a:gd name="T78" fmla="*/ 212 w 703"/>
                <a:gd name="T79" fmla="*/ 382 h 576"/>
                <a:gd name="T80" fmla="*/ 217 w 703"/>
                <a:gd name="T81" fmla="*/ 3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576">
                  <a:moveTo>
                    <a:pt x="217" y="376"/>
                  </a:moveTo>
                  <a:cubicBezTo>
                    <a:pt x="203" y="362"/>
                    <a:pt x="188" y="347"/>
                    <a:pt x="174" y="332"/>
                  </a:cubicBezTo>
                  <a:cubicBezTo>
                    <a:pt x="124" y="284"/>
                    <a:pt x="75" y="236"/>
                    <a:pt x="26" y="189"/>
                  </a:cubicBezTo>
                  <a:cubicBezTo>
                    <a:pt x="13" y="176"/>
                    <a:pt x="8" y="162"/>
                    <a:pt x="16" y="145"/>
                  </a:cubicBezTo>
                  <a:cubicBezTo>
                    <a:pt x="26" y="122"/>
                    <a:pt x="53" y="119"/>
                    <a:pt x="74" y="139"/>
                  </a:cubicBezTo>
                  <a:cubicBezTo>
                    <a:pt x="134" y="197"/>
                    <a:pt x="193" y="256"/>
                    <a:pt x="253" y="314"/>
                  </a:cubicBezTo>
                  <a:cubicBezTo>
                    <a:pt x="256" y="317"/>
                    <a:pt x="260" y="321"/>
                    <a:pt x="264" y="324"/>
                  </a:cubicBezTo>
                  <a:cubicBezTo>
                    <a:pt x="266" y="323"/>
                    <a:pt x="268" y="322"/>
                    <a:pt x="270" y="321"/>
                  </a:cubicBezTo>
                  <a:cubicBezTo>
                    <a:pt x="267" y="316"/>
                    <a:pt x="266" y="310"/>
                    <a:pt x="262" y="306"/>
                  </a:cubicBezTo>
                  <a:cubicBezTo>
                    <a:pt x="190" y="236"/>
                    <a:pt x="117" y="165"/>
                    <a:pt x="45" y="94"/>
                  </a:cubicBezTo>
                  <a:cubicBezTo>
                    <a:pt x="41" y="91"/>
                    <a:pt x="38" y="88"/>
                    <a:pt x="35" y="84"/>
                  </a:cubicBezTo>
                  <a:cubicBezTo>
                    <a:pt x="20" y="68"/>
                    <a:pt x="20" y="48"/>
                    <a:pt x="34" y="34"/>
                  </a:cubicBezTo>
                  <a:cubicBezTo>
                    <a:pt x="47" y="21"/>
                    <a:pt x="67" y="21"/>
                    <a:pt x="82" y="35"/>
                  </a:cubicBezTo>
                  <a:cubicBezTo>
                    <a:pt x="96" y="48"/>
                    <a:pt x="109" y="61"/>
                    <a:pt x="122" y="74"/>
                  </a:cubicBezTo>
                  <a:cubicBezTo>
                    <a:pt x="184" y="135"/>
                    <a:pt x="246" y="195"/>
                    <a:pt x="308" y="256"/>
                  </a:cubicBezTo>
                  <a:cubicBezTo>
                    <a:pt x="312" y="260"/>
                    <a:pt x="318" y="262"/>
                    <a:pt x="322" y="266"/>
                  </a:cubicBezTo>
                  <a:cubicBezTo>
                    <a:pt x="324" y="264"/>
                    <a:pt x="326" y="262"/>
                    <a:pt x="327" y="260"/>
                  </a:cubicBezTo>
                  <a:cubicBezTo>
                    <a:pt x="323" y="255"/>
                    <a:pt x="319" y="250"/>
                    <a:pt x="315" y="245"/>
                  </a:cubicBezTo>
                  <a:cubicBezTo>
                    <a:pt x="257" y="189"/>
                    <a:pt x="199" y="133"/>
                    <a:pt x="142" y="76"/>
                  </a:cubicBezTo>
                  <a:cubicBezTo>
                    <a:pt x="137" y="72"/>
                    <a:pt x="133" y="68"/>
                    <a:pt x="129" y="64"/>
                  </a:cubicBezTo>
                  <a:cubicBezTo>
                    <a:pt x="114" y="47"/>
                    <a:pt x="112" y="28"/>
                    <a:pt x="126" y="14"/>
                  </a:cubicBezTo>
                  <a:cubicBezTo>
                    <a:pt x="139" y="0"/>
                    <a:pt x="161" y="0"/>
                    <a:pt x="177" y="16"/>
                  </a:cubicBezTo>
                  <a:cubicBezTo>
                    <a:pt x="244" y="80"/>
                    <a:pt x="310" y="145"/>
                    <a:pt x="376" y="210"/>
                  </a:cubicBezTo>
                  <a:cubicBezTo>
                    <a:pt x="394" y="227"/>
                    <a:pt x="413" y="245"/>
                    <a:pt x="441" y="244"/>
                  </a:cubicBezTo>
                  <a:cubicBezTo>
                    <a:pt x="466" y="243"/>
                    <a:pt x="476" y="227"/>
                    <a:pt x="461" y="207"/>
                  </a:cubicBezTo>
                  <a:cubicBezTo>
                    <a:pt x="451" y="194"/>
                    <a:pt x="435" y="185"/>
                    <a:pt x="420" y="176"/>
                  </a:cubicBezTo>
                  <a:cubicBezTo>
                    <a:pt x="401" y="165"/>
                    <a:pt x="380" y="159"/>
                    <a:pt x="361" y="147"/>
                  </a:cubicBezTo>
                  <a:cubicBezTo>
                    <a:pt x="335" y="131"/>
                    <a:pt x="325" y="105"/>
                    <a:pt x="325" y="71"/>
                  </a:cubicBezTo>
                  <a:cubicBezTo>
                    <a:pt x="419" y="87"/>
                    <a:pt x="504" y="115"/>
                    <a:pt x="558" y="198"/>
                  </a:cubicBezTo>
                  <a:cubicBezTo>
                    <a:pt x="575" y="224"/>
                    <a:pt x="588" y="254"/>
                    <a:pt x="603" y="282"/>
                  </a:cubicBezTo>
                  <a:cubicBezTo>
                    <a:pt x="616" y="309"/>
                    <a:pt x="627" y="337"/>
                    <a:pt x="644" y="362"/>
                  </a:cubicBezTo>
                  <a:cubicBezTo>
                    <a:pt x="660" y="386"/>
                    <a:pt x="683" y="407"/>
                    <a:pt x="703" y="430"/>
                  </a:cubicBezTo>
                  <a:cubicBezTo>
                    <a:pt x="694" y="432"/>
                    <a:pt x="684" y="435"/>
                    <a:pt x="673" y="437"/>
                  </a:cubicBezTo>
                  <a:cubicBezTo>
                    <a:pt x="620" y="450"/>
                    <a:pt x="571" y="471"/>
                    <a:pt x="525" y="501"/>
                  </a:cubicBezTo>
                  <a:cubicBezTo>
                    <a:pt x="412" y="576"/>
                    <a:pt x="294" y="553"/>
                    <a:pt x="202" y="467"/>
                  </a:cubicBezTo>
                  <a:cubicBezTo>
                    <a:pt x="140" y="408"/>
                    <a:pt x="80" y="348"/>
                    <a:pt x="19" y="288"/>
                  </a:cubicBezTo>
                  <a:cubicBezTo>
                    <a:pt x="2" y="271"/>
                    <a:pt x="0" y="253"/>
                    <a:pt x="14" y="239"/>
                  </a:cubicBezTo>
                  <a:cubicBezTo>
                    <a:pt x="28" y="225"/>
                    <a:pt x="47" y="226"/>
                    <a:pt x="64" y="242"/>
                  </a:cubicBezTo>
                  <a:cubicBezTo>
                    <a:pt x="108" y="285"/>
                    <a:pt x="152" y="329"/>
                    <a:pt x="197" y="372"/>
                  </a:cubicBezTo>
                  <a:cubicBezTo>
                    <a:pt x="201" y="376"/>
                    <a:pt x="207" y="379"/>
                    <a:pt x="212" y="382"/>
                  </a:cubicBezTo>
                  <a:cubicBezTo>
                    <a:pt x="214" y="380"/>
                    <a:pt x="215" y="378"/>
                    <a:pt x="217" y="376"/>
                  </a:cubicBezTo>
                  <a:close/>
                </a:path>
              </a:pathLst>
            </a:cu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endParaRPr>
            </a:p>
          </p:txBody>
        </p:sp>
        <p:sp>
          <p:nvSpPr>
            <p:cNvPr id="7" name="Freeform 172">
              <a:extLst>
                <a:ext uri="{FF2B5EF4-FFF2-40B4-BE49-F238E27FC236}">
                  <a16:creationId xmlns:a16="http://schemas.microsoft.com/office/drawing/2014/main" id="{6F1FA78A-99D6-4F8E-A28A-59288C5573AD}"/>
                </a:ext>
              </a:extLst>
            </p:cNvPr>
            <p:cNvSpPr>
              <a:spLocks noChangeAspect="1" noEditPoints="1"/>
            </p:cNvSpPr>
            <p:nvPr/>
          </p:nvSpPr>
          <p:spPr bwMode="auto">
            <a:xfrm>
              <a:off x="5213599" y="4148663"/>
              <a:ext cx="300781" cy="319580"/>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zh-CN" altLang="en-US" sz="1600"/>
            </a:p>
          </p:txBody>
        </p:sp>
      </p:grpSp>
      <p:grpSp>
        <p:nvGrpSpPr>
          <p:cNvPr id="8" name="组合 9">
            <a:extLst>
              <a:ext uri="{FF2B5EF4-FFF2-40B4-BE49-F238E27FC236}">
                <a16:creationId xmlns:a16="http://schemas.microsoft.com/office/drawing/2014/main" id="{1A2472A5-E01E-4A47-9285-B0EA064D3B21}"/>
              </a:ext>
            </a:extLst>
          </p:cNvPr>
          <p:cNvGrpSpPr/>
          <p:nvPr/>
        </p:nvGrpSpPr>
        <p:grpSpPr>
          <a:xfrm>
            <a:off x="5793714" y="4189863"/>
            <a:ext cx="1837709" cy="1377231"/>
            <a:chOff x="5735851" y="2908630"/>
            <a:chExt cx="2557249" cy="2025602"/>
          </a:xfrm>
        </p:grpSpPr>
        <p:sp>
          <p:nvSpPr>
            <p:cNvPr id="9" name="Freeform 5">
              <a:extLst>
                <a:ext uri="{FF2B5EF4-FFF2-40B4-BE49-F238E27FC236}">
                  <a16:creationId xmlns:a16="http://schemas.microsoft.com/office/drawing/2014/main" id="{4AFD1A86-6620-49F7-BFD9-1A86C7AF018E}"/>
                </a:ext>
              </a:extLst>
            </p:cNvPr>
            <p:cNvSpPr>
              <a:spLocks/>
            </p:cNvSpPr>
            <p:nvPr/>
          </p:nvSpPr>
          <p:spPr bwMode="auto">
            <a:xfrm>
              <a:off x="5735851" y="2908630"/>
              <a:ext cx="2557249" cy="2025602"/>
            </a:xfrm>
            <a:custGeom>
              <a:avLst/>
              <a:gdLst>
                <a:gd name="T0" fmla="*/ 442 w 713"/>
                <a:gd name="T1" fmla="*/ 244 h 563"/>
                <a:gd name="T2" fmla="*/ 456 w 713"/>
                <a:gd name="T3" fmla="*/ 261 h 563"/>
                <a:gd name="T4" fmla="*/ 668 w 713"/>
                <a:gd name="T5" fmla="*/ 467 h 563"/>
                <a:gd name="T6" fmla="*/ 683 w 713"/>
                <a:gd name="T7" fmla="*/ 483 h 563"/>
                <a:gd name="T8" fmla="*/ 680 w 713"/>
                <a:gd name="T9" fmla="*/ 527 h 563"/>
                <a:gd name="T10" fmla="*/ 636 w 713"/>
                <a:gd name="T11" fmla="*/ 533 h 563"/>
                <a:gd name="T12" fmla="*/ 623 w 713"/>
                <a:gd name="T13" fmla="*/ 522 h 563"/>
                <a:gd name="T14" fmla="*/ 405 w 713"/>
                <a:gd name="T15" fmla="*/ 309 h 563"/>
                <a:gd name="T16" fmla="*/ 390 w 713"/>
                <a:gd name="T17" fmla="*/ 298 h 563"/>
                <a:gd name="T18" fmla="*/ 386 w 713"/>
                <a:gd name="T19" fmla="*/ 302 h 563"/>
                <a:gd name="T20" fmla="*/ 395 w 713"/>
                <a:gd name="T21" fmla="*/ 313 h 563"/>
                <a:gd name="T22" fmla="*/ 579 w 713"/>
                <a:gd name="T23" fmla="*/ 494 h 563"/>
                <a:gd name="T24" fmla="*/ 595 w 713"/>
                <a:gd name="T25" fmla="*/ 520 h 563"/>
                <a:gd name="T26" fmla="*/ 579 w 713"/>
                <a:gd name="T27" fmla="*/ 555 h 563"/>
                <a:gd name="T28" fmla="*/ 538 w 713"/>
                <a:gd name="T29" fmla="*/ 551 h 563"/>
                <a:gd name="T30" fmla="*/ 489 w 713"/>
                <a:gd name="T31" fmla="*/ 504 h 563"/>
                <a:gd name="T32" fmla="*/ 337 w 713"/>
                <a:gd name="T33" fmla="*/ 356 h 563"/>
                <a:gd name="T34" fmla="*/ 292 w 713"/>
                <a:gd name="T35" fmla="*/ 323 h 563"/>
                <a:gd name="T36" fmla="*/ 249 w 713"/>
                <a:gd name="T37" fmla="*/ 328 h 563"/>
                <a:gd name="T38" fmla="*/ 264 w 713"/>
                <a:gd name="T39" fmla="*/ 369 h 563"/>
                <a:gd name="T40" fmla="*/ 304 w 713"/>
                <a:gd name="T41" fmla="*/ 390 h 563"/>
                <a:gd name="T42" fmla="*/ 357 w 713"/>
                <a:gd name="T43" fmla="*/ 418 h 563"/>
                <a:gd name="T44" fmla="*/ 388 w 713"/>
                <a:gd name="T45" fmla="*/ 491 h 563"/>
                <a:gd name="T46" fmla="*/ 356 w 713"/>
                <a:gd name="T47" fmla="*/ 486 h 563"/>
                <a:gd name="T48" fmla="*/ 151 w 713"/>
                <a:gd name="T49" fmla="*/ 363 h 563"/>
                <a:gd name="T50" fmla="*/ 109 w 713"/>
                <a:gd name="T51" fmla="*/ 282 h 563"/>
                <a:gd name="T52" fmla="*/ 0 w 713"/>
                <a:gd name="T53" fmla="*/ 133 h 563"/>
                <a:gd name="T54" fmla="*/ 16 w 713"/>
                <a:gd name="T55" fmla="*/ 129 h 563"/>
                <a:gd name="T56" fmla="*/ 198 w 713"/>
                <a:gd name="T57" fmla="*/ 54 h 563"/>
                <a:gd name="T58" fmla="*/ 419 w 713"/>
                <a:gd name="T59" fmla="*/ 35 h 563"/>
                <a:gd name="T60" fmla="*/ 510 w 713"/>
                <a:gd name="T61" fmla="*/ 95 h 563"/>
                <a:gd name="T62" fmla="*/ 694 w 713"/>
                <a:gd name="T63" fmla="*/ 273 h 563"/>
                <a:gd name="T64" fmla="*/ 698 w 713"/>
                <a:gd name="T65" fmla="*/ 324 h 563"/>
                <a:gd name="T66" fmla="*/ 647 w 713"/>
                <a:gd name="T67" fmla="*/ 320 h 563"/>
                <a:gd name="T68" fmla="*/ 517 w 713"/>
                <a:gd name="T69" fmla="*/ 193 h 563"/>
                <a:gd name="T70" fmla="*/ 502 w 713"/>
                <a:gd name="T71" fmla="*/ 180 h 563"/>
                <a:gd name="T72" fmla="*/ 497 w 713"/>
                <a:gd name="T73" fmla="*/ 185 h 563"/>
                <a:gd name="T74" fmla="*/ 510 w 713"/>
                <a:gd name="T75" fmla="*/ 201 h 563"/>
                <a:gd name="T76" fmla="*/ 682 w 713"/>
                <a:gd name="T77" fmla="*/ 368 h 563"/>
                <a:gd name="T78" fmla="*/ 690 w 713"/>
                <a:gd name="T79" fmla="*/ 377 h 563"/>
                <a:gd name="T80" fmla="*/ 690 w 713"/>
                <a:gd name="T81" fmla="*/ 427 h 563"/>
                <a:gd name="T82" fmla="*/ 642 w 713"/>
                <a:gd name="T83" fmla="*/ 427 h 563"/>
                <a:gd name="T84" fmla="*/ 577 w 713"/>
                <a:gd name="T85" fmla="*/ 365 h 563"/>
                <a:gd name="T86" fmla="*/ 458 w 713"/>
                <a:gd name="T87" fmla="*/ 249 h 563"/>
                <a:gd name="T88" fmla="*/ 447 w 713"/>
                <a:gd name="T89" fmla="*/ 239 h 563"/>
                <a:gd name="T90" fmla="*/ 442 w 713"/>
                <a:gd name="T91" fmla="*/ 244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3" h="563">
                  <a:moveTo>
                    <a:pt x="442" y="244"/>
                  </a:moveTo>
                  <a:cubicBezTo>
                    <a:pt x="447" y="250"/>
                    <a:pt x="451" y="256"/>
                    <a:pt x="456" y="261"/>
                  </a:cubicBezTo>
                  <a:cubicBezTo>
                    <a:pt x="527" y="330"/>
                    <a:pt x="597" y="399"/>
                    <a:pt x="668" y="467"/>
                  </a:cubicBezTo>
                  <a:cubicBezTo>
                    <a:pt x="673" y="473"/>
                    <a:pt x="679" y="477"/>
                    <a:pt x="683" y="483"/>
                  </a:cubicBezTo>
                  <a:cubicBezTo>
                    <a:pt x="693" y="499"/>
                    <a:pt x="692" y="514"/>
                    <a:pt x="680" y="527"/>
                  </a:cubicBezTo>
                  <a:cubicBezTo>
                    <a:pt x="667" y="541"/>
                    <a:pt x="652" y="542"/>
                    <a:pt x="636" y="533"/>
                  </a:cubicBezTo>
                  <a:cubicBezTo>
                    <a:pt x="631" y="530"/>
                    <a:pt x="627" y="526"/>
                    <a:pt x="623" y="522"/>
                  </a:cubicBezTo>
                  <a:cubicBezTo>
                    <a:pt x="550" y="451"/>
                    <a:pt x="478" y="380"/>
                    <a:pt x="405" y="309"/>
                  </a:cubicBezTo>
                  <a:cubicBezTo>
                    <a:pt x="401" y="305"/>
                    <a:pt x="395" y="302"/>
                    <a:pt x="390" y="298"/>
                  </a:cubicBezTo>
                  <a:cubicBezTo>
                    <a:pt x="388" y="299"/>
                    <a:pt x="387" y="301"/>
                    <a:pt x="386" y="302"/>
                  </a:cubicBezTo>
                  <a:cubicBezTo>
                    <a:pt x="389" y="306"/>
                    <a:pt x="391" y="310"/>
                    <a:pt x="395" y="313"/>
                  </a:cubicBezTo>
                  <a:cubicBezTo>
                    <a:pt x="456" y="373"/>
                    <a:pt x="518" y="433"/>
                    <a:pt x="579" y="494"/>
                  </a:cubicBezTo>
                  <a:cubicBezTo>
                    <a:pt x="586" y="501"/>
                    <a:pt x="593" y="510"/>
                    <a:pt x="595" y="520"/>
                  </a:cubicBezTo>
                  <a:cubicBezTo>
                    <a:pt x="599" y="535"/>
                    <a:pt x="593" y="548"/>
                    <a:pt x="579" y="555"/>
                  </a:cubicBezTo>
                  <a:cubicBezTo>
                    <a:pt x="565" y="563"/>
                    <a:pt x="550" y="562"/>
                    <a:pt x="538" y="551"/>
                  </a:cubicBezTo>
                  <a:cubicBezTo>
                    <a:pt x="521" y="536"/>
                    <a:pt x="505" y="520"/>
                    <a:pt x="489" y="504"/>
                  </a:cubicBezTo>
                  <a:cubicBezTo>
                    <a:pt x="439" y="454"/>
                    <a:pt x="388" y="405"/>
                    <a:pt x="337" y="356"/>
                  </a:cubicBezTo>
                  <a:cubicBezTo>
                    <a:pt x="324" y="343"/>
                    <a:pt x="308" y="333"/>
                    <a:pt x="292" y="323"/>
                  </a:cubicBezTo>
                  <a:cubicBezTo>
                    <a:pt x="275" y="313"/>
                    <a:pt x="254" y="316"/>
                    <a:pt x="249" y="328"/>
                  </a:cubicBezTo>
                  <a:cubicBezTo>
                    <a:pt x="241" y="345"/>
                    <a:pt x="250" y="359"/>
                    <a:pt x="264" y="369"/>
                  </a:cubicBezTo>
                  <a:cubicBezTo>
                    <a:pt x="276" y="378"/>
                    <a:pt x="290" y="383"/>
                    <a:pt x="304" y="390"/>
                  </a:cubicBezTo>
                  <a:cubicBezTo>
                    <a:pt x="322" y="400"/>
                    <a:pt x="341" y="407"/>
                    <a:pt x="357" y="418"/>
                  </a:cubicBezTo>
                  <a:cubicBezTo>
                    <a:pt x="380" y="435"/>
                    <a:pt x="389" y="460"/>
                    <a:pt x="388" y="491"/>
                  </a:cubicBezTo>
                  <a:cubicBezTo>
                    <a:pt x="376" y="489"/>
                    <a:pt x="366" y="488"/>
                    <a:pt x="356" y="486"/>
                  </a:cubicBezTo>
                  <a:cubicBezTo>
                    <a:pt x="273" y="470"/>
                    <a:pt x="199" y="437"/>
                    <a:pt x="151" y="363"/>
                  </a:cubicBezTo>
                  <a:cubicBezTo>
                    <a:pt x="135" y="337"/>
                    <a:pt x="120" y="310"/>
                    <a:pt x="109" y="282"/>
                  </a:cubicBezTo>
                  <a:cubicBezTo>
                    <a:pt x="85" y="224"/>
                    <a:pt x="57" y="171"/>
                    <a:pt x="0" y="133"/>
                  </a:cubicBezTo>
                  <a:cubicBezTo>
                    <a:pt x="8" y="131"/>
                    <a:pt x="12" y="130"/>
                    <a:pt x="16" y="129"/>
                  </a:cubicBezTo>
                  <a:cubicBezTo>
                    <a:pt x="82" y="117"/>
                    <a:pt x="141" y="89"/>
                    <a:pt x="198" y="54"/>
                  </a:cubicBezTo>
                  <a:cubicBezTo>
                    <a:pt x="268" y="10"/>
                    <a:pt x="343" y="0"/>
                    <a:pt x="419" y="35"/>
                  </a:cubicBezTo>
                  <a:cubicBezTo>
                    <a:pt x="452" y="50"/>
                    <a:pt x="483" y="71"/>
                    <a:pt x="510" y="95"/>
                  </a:cubicBezTo>
                  <a:cubicBezTo>
                    <a:pt x="573" y="153"/>
                    <a:pt x="633" y="214"/>
                    <a:pt x="694" y="273"/>
                  </a:cubicBezTo>
                  <a:cubicBezTo>
                    <a:pt x="711" y="291"/>
                    <a:pt x="713" y="310"/>
                    <a:pt x="698" y="324"/>
                  </a:cubicBezTo>
                  <a:cubicBezTo>
                    <a:pt x="684" y="339"/>
                    <a:pt x="665" y="337"/>
                    <a:pt x="647" y="320"/>
                  </a:cubicBezTo>
                  <a:cubicBezTo>
                    <a:pt x="604" y="278"/>
                    <a:pt x="560" y="236"/>
                    <a:pt x="517" y="193"/>
                  </a:cubicBezTo>
                  <a:cubicBezTo>
                    <a:pt x="512" y="189"/>
                    <a:pt x="507" y="184"/>
                    <a:pt x="502" y="180"/>
                  </a:cubicBezTo>
                  <a:cubicBezTo>
                    <a:pt x="500" y="182"/>
                    <a:pt x="498" y="183"/>
                    <a:pt x="497" y="185"/>
                  </a:cubicBezTo>
                  <a:cubicBezTo>
                    <a:pt x="501" y="190"/>
                    <a:pt x="505" y="196"/>
                    <a:pt x="510" y="201"/>
                  </a:cubicBezTo>
                  <a:cubicBezTo>
                    <a:pt x="567" y="257"/>
                    <a:pt x="625" y="313"/>
                    <a:pt x="682" y="368"/>
                  </a:cubicBezTo>
                  <a:cubicBezTo>
                    <a:pt x="685" y="371"/>
                    <a:pt x="688" y="374"/>
                    <a:pt x="690" y="377"/>
                  </a:cubicBezTo>
                  <a:cubicBezTo>
                    <a:pt x="704" y="393"/>
                    <a:pt x="704" y="413"/>
                    <a:pt x="690" y="427"/>
                  </a:cubicBezTo>
                  <a:cubicBezTo>
                    <a:pt x="676" y="441"/>
                    <a:pt x="657" y="442"/>
                    <a:pt x="642" y="427"/>
                  </a:cubicBezTo>
                  <a:cubicBezTo>
                    <a:pt x="620" y="407"/>
                    <a:pt x="599" y="386"/>
                    <a:pt x="577" y="365"/>
                  </a:cubicBezTo>
                  <a:cubicBezTo>
                    <a:pt x="537" y="326"/>
                    <a:pt x="498" y="287"/>
                    <a:pt x="458" y="249"/>
                  </a:cubicBezTo>
                  <a:cubicBezTo>
                    <a:pt x="455" y="245"/>
                    <a:pt x="451" y="242"/>
                    <a:pt x="447" y="239"/>
                  </a:cubicBezTo>
                  <a:cubicBezTo>
                    <a:pt x="445" y="241"/>
                    <a:pt x="443" y="243"/>
                    <a:pt x="442" y="244"/>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10" name="组合 14">
              <a:extLst>
                <a:ext uri="{FF2B5EF4-FFF2-40B4-BE49-F238E27FC236}">
                  <a16:creationId xmlns:a16="http://schemas.microsoft.com/office/drawing/2014/main" id="{2ACEF867-9893-4EC4-B251-20B37FC43A4A}"/>
                </a:ext>
              </a:extLst>
            </p:cNvPr>
            <p:cNvGrpSpPr>
              <a:grpSpLocks noChangeAspect="1"/>
            </p:cNvGrpSpPr>
            <p:nvPr/>
          </p:nvGrpSpPr>
          <p:grpSpPr>
            <a:xfrm>
              <a:off x="6564909" y="3384699"/>
              <a:ext cx="329836" cy="328639"/>
              <a:chOff x="3618897" y="2279040"/>
              <a:chExt cx="706229" cy="703668"/>
            </a:xfrm>
            <a:solidFill>
              <a:schemeClr val="bg1"/>
            </a:solidFill>
          </p:grpSpPr>
          <p:sp>
            <p:nvSpPr>
              <p:cNvPr id="11" name="Freeform 9">
                <a:extLst>
                  <a:ext uri="{FF2B5EF4-FFF2-40B4-BE49-F238E27FC236}">
                    <a16:creationId xmlns:a16="http://schemas.microsoft.com/office/drawing/2014/main" id="{E7BECFBE-F5E2-4476-A4E1-71731DA9B04A}"/>
                  </a:ext>
                </a:extLst>
              </p:cNvPr>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12" name="Freeform 10">
                <a:extLst>
                  <a:ext uri="{FF2B5EF4-FFF2-40B4-BE49-F238E27FC236}">
                    <a16:creationId xmlns:a16="http://schemas.microsoft.com/office/drawing/2014/main" id="{3AFDC61F-3A7E-46B8-AFEF-5215E26B65B8}"/>
                  </a:ext>
                </a:extLst>
              </p:cNvPr>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sp>
            <p:nvSpPr>
              <p:cNvPr id="13" name="Freeform 11">
                <a:extLst>
                  <a:ext uri="{FF2B5EF4-FFF2-40B4-BE49-F238E27FC236}">
                    <a16:creationId xmlns:a16="http://schemas.microsoft.com/office/drawing/2014/main" id="{BBC07AD3-6A11-4451-87DB-399EC26E8AFC}"/>
                  </a:ext>
                </a:extLst>
              </p:cNvPr>
              <p:cNvSpPr>
                <a:spLocks/>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600"/>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par>
                          <p:cTn id="8" fill="hold">
                            <p:stCondLst>
                              <p:cond delay="2000"/>
                            </p:stCondLst>
                            <p:childTnLst>
                              <p:par>
                                <p:cTn id="9" presetID="2" presetClass="entr" presetSubtype="8" accel="16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50" fill="hold"/>
                                        <p:tgtEl>
                                          <p:spTgt spid="4"/>
                                        </p:tgtEl>
                                        <p:attrNameLst>
                                          <p:attrName>ppt_x</p:attrName>
                                        </p:attrNameLst>
                                      </p:cBhvr>
                                      <p:tavLst>
                                        <p:tav tm="0">
                                          <p:val>
                                            <p:strVal val="0-#ppt_w/2"/>
                                          </p:val>
                                        </p:tav>
                                        <p:tav tm="100000">
                                          <p:val>
                                            <p:strVal val="#ppt_x"/>
                                          </p:val>
                                        </p:tav>
                                      </p:tavLst>
                                    </p:anim>
                                    <p:anim calcmode="lin" valueType="num">
                                      <p:cBhvr additive="base">
                                        <p:cTn id="12" dur="2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16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50" fill="hold"/>
                                        <p:tgtEl>
                                          <p:spTgt spid="8"/>
                                        </p:tgtEl>
                                        <p:attrNameLst>
                                          <p:attrName>ppt_x</p:attrName>
                                        </p:attrNameLst>
                                      </p:cBhvr>
                                      <p:tavLst>
                                        <p:tav tm="0">
                                          <p:val>
                                            <p:strVal val="1+#ppt_w/2"/>
                                          </p:val>
                                        </p:tav>
                                        <p:tav tm="100000">
                                          <p:val>
                                            <p:strVal val="#ppt_x"/>
                                          </p:val>
                                        </p:tav>
                                      </p:tavLst>
                                    </p:anim>
                                    <p:anim calcmode="lin" valueType="num">
                                      <p:cBhvr additive="base">
                                        <p:cTn id="16" dur="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7564" y="639634"/>
            <a:ext cx="10026555" cy="5909310"/>
          </a:xfrm>
          <a:prstGeom prst="rect">
            <a:avLst/>
          </a:prstGeom>
        </p:spPr>
        <p:txBody>
          <a:bodyPr wrap="square">
            <a:spAutoFit/>
          </a:bodyPr>
          <a:lstStyle/>
          <a:p>
            <a:pPr algn="just">
              <a:lnSpc>
                <a:spcPct val="150000"/>
              </a:lnSpc>
              <a:spcAft>
                <a:spcPts val="0"/>
              </a:spcAft>
            </a:pPr>
            <a:r>
              <a:rPr lang="vi-VN" sz="2800" i="1" dirty="0">
                <a:latin typeface="Times New Roman" panose="02020603050405020304" pitchFamily="18" charset="0"/>
                <a:ea typeface="Calibri" panose="020F0502020204030204" pitchFamily="34" charset="0"/>
                <a:cs typeface="Times New Roman" panose="02020603050405020304" pitchFamily="18" charset="0"/>
              </a:rPr>
              <a:t>    Văn bản Đường vào trung tâm vũ trụ là văn rất ý nghĩa về sự khám phá của những nhân vật về một nơi gọi là Trung tâm của vũ trụ. Sự khám phá của các nhân vật về nơi chỉ tồn tại trong sách vở là một điều thật kỳ diệu. Theo bước chân của những nhân vật, người đọc như được cảm nhận một thế giới kì diệu, một thế giới khác hẳn so với Trái Đất của chúng ta. Nơi đây như một thế giới thần tiên với nhiều sinh vật đã tuyệt chủng, không gian mát mẻ phảng phất hương vị của đồng quê. Nơi in đậm dấu ấn trong trái tim người đọc… trung tâm vũ trụ.</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145097" y="95534"/>
            <a:ext cx="8213554" cy="707886"/>
          </a:xfrm>
          <a:prstGeom prst="rect">
            <a:avLst/>
          </a:prstGeom>
        </p:spPr>
        <p:txBody>
          <a:bodyPr wrap="square">
            <a:spAutoFit/>
          </a:bodyPr>
          <a:lstStyle/>
          <a:p>
            <a:pPr algn="ctr"/>
            <a:r>
              <a:rPr lang="vi-VN" sz="4000" dirty="0">
                <a:solidFill>
                  <a:srgbClr val="FF0000"/>
                </a:solidFill>
                <a:latin typeface="Times New Roman" pitchFamily="18" charset="0"/>
                <a:cs typeface="Times New Roman" pitchFamily="18" charset="0"/>
              </a:rPr>
              <a:t>ĐOẠN VĂN THAM KHẢO</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03320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E20506FD-EDE3-4CB1-AE36-DD0393E52C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8" name="18">
            <a:extLst>
              <a:ext uri="{FF2B5EF4-FFF2-40B4-BE49-F238E27FC236}">
                <a16:creationId xmlns:a16="http://schemas.microsoft.com/office/drawing/2014/main" id="{6109179C-8C28-4637-8C23-8F4252FDC677}"/>
              </a:ext>
            </a:extLst>
          </p:cNvPr>
          <p:cNvSpPr>
            <a:spLocks noChangeArrowheads="1"/>
          </p:cNvSpPr>
          <p:nvPr>
            <p:custDataLst>
              <p:tags r:id="rId1"/>
            </p:custDataLst>
          </p:nvPr>
        </p:nvSpPr>
        <p:spPr bwMode="auto">
          <a:xfrm>
            <a:off x="1773072" y="1131983"/>
            <a:ext cx="8645855" cy="270843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800" dirty="0">
                <a:solidFill>
                  <a:srgbClr val="F7713C"/>
                </a:solidFill>
                <a:latin typeface="华文新魏" panose="02010800040101010101" pitchFamily="2" charset="-122"/>
                <a:ea typeface="华文新魏" panose="02010800040101010101" pitchFamily="2" charset="-122"/>
                <a:cs typeface="宋体" pitchFamily="2" charset="-122"/>
              </a:rPr>
              <a:t>CH</a:t>
            </a:r>
            <a:r>
              <a:rPr lang="vi-VN" altLang="zh-CN" sz="8800" dirty="0">
                <a:solidFill>
                  <a:srgbClr val="F7713C"/>
                </a:solidFill>
                <a:latin typeface="华文新魏" panose="02010800040101010101" pitchFamily="2" charset="-122"/>
                <a:ea typeface="华文新魏" panose="02010800040101010101" pitchFamily="2" charset="-122"/>
                <a:cs typeface="宋体" pitchFamily="2" charset="-122"/>
              </a:rPr>
              <a:t>ÚC CÁC EM HỌC TỐT</a:t>
            </a:r>
            <a:endParaRPr lang="en-US" altLang="zh-CN" sz="8800" dirty="0">
              <a:solidFill>
                <a:srgbClr val="F7713C"/>
              </a:solidFill>
              <a:latin typeface="华文新魏" panose="02010800040101010101" pitchFamily="2" charset="-122"/>
              <a:ea typeface="华文新魏" panose="02010800040101010101" pitchFamily="2" charset="-122"/>
              <a:cs typeface="宋体" pitchFamily="2" charset="-122"/>
            </a:endParaRPr>
          </a:p>
        </p:txBody>
      </p:sp>
    </p:spTree>
    <p:extLst>
      <p:ext uri="{BB962C8B-B14F-4D97-AF65-F5344CB8AC3E}">
        <p14:creationId xmlns:p14="http://schemas.microsoft.com/office/powerpoint/2010/main" val="38924042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1000"/>
                                        <p:tgtEl>
                                          <p:spTgt spid="18">
                                            <p:txEl>
                                              <p:pRg st="0" end="0"/>
                                            </p:txEl>
                                          </p:spTgt>
                                        </p:tgtEl>
                                      </p:cBhvr>
                                    </p:animEffect>
                                    <p:anim calcmode="lin" valueType="num">
                                      <p:cBhvr>
                                        <p:cTn id="1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15;p27">
            <a:extLst>
              <a:ext uri="{FF2B5EF4-FFF2-40B4-BE49-F238E27FC236}">
                <a16:creationId xmlns:a16="http://schemas.microsoft.com/office/drawing/2014/main" id="{54B3E099-1B72-4ADB-9A48-DF69EB5CC098}"/>
              </a:ext>
            </a:extLst>
          </p:cNvPr>
          <p:cNvSpPr/>
          <p:nvPr/>
        </p:nvSpPr>
        <p:spPr>
          <a:xfrm>
            <a:off x="6203235" y="1440767"/>
            <a:ext cx="239797" cy="244932"/>
          </a:xfrm>
          <a:custGeom>
            <a:avLst/>
            <a:gdLst/>
            <a:ahLst/>
            <a:cxnLst/>
            <a:rect l="l" t="t" r="r" b="b"/>
            <a:pathLst>
              <a:path w="6864" h="7011" extrusionOk="0">
                <a:moveTo>
                  <a:pt x="6688" y="1"/>
                </a:moveTo>
                <a:cubicBezTo>
                  <a:pt x="6645" y="1"/>
                  <a:pt x="6602" y="18"/>
                  <a:pt x="6570" y="53"/>
                </a:cubicBezTo>
                <a:cubicBezTo>
                  <a:pt x="4871" y="1910"/>
                  <a:pt x="4268" y="4722"/>
                  <a:pt x="4069" y="6071"/>
                </a:cubicBezTo>
                <a:cubicBezTo>
                  <a:pt x="3145" y="3746"/>
                  <a:pt x="395" y="2219"/>
                  <a:pt x="266" y="2148"/>
                </a:cubicBezTo>
                <a:cubicBezTo>
                  <a:pt x="240" y="2132"/>
                  <a:pt x="212" y="2125"/>
                  <a:pt x="184" y="2125"/>
                </a:cubicBezTo>
                <a:cubicBezTo>
                  <a:pt x="127" y="2125"/>
                  <a:pt x="72" y="2154"/>
                  <a:pt x="43" y="2207"/>
                </a:cubicBezTo>
                <a:cubicBezTo>
                  <a:pt x="0" y="2287"/>
                  <a:pt x="32" y="2386"/>
                  <a:pt x="114" y="2427"/>
                </a:cubicBezTo>
                <a:cubicBezTo>
                  <a:pt x="147" y="2445"/>
                  <a:pt x="3464" y="4288"/>
                  <a:pt x="3979" y="6884"/>
                </a:cubicBezTo>
                <a:cubicBezTo>
                  <a:pt x="3995" y="6957"/>
                  <a:pt x="4059" y="7011"/>
                  <a:pt x="4135" y="7011"/>
                </a:cubicBezTo>
                <a:lnTo>
                  <a:pt x="4146" y="7011"/>
                </a:lnTo>
                <a:cubicBezTo>
                  <a:pt x="4226" y="7007"/>
                  <a:pt x="4289" y="6944"/>
                  <a:pt x="4294" y="6864"/>
                </a:cubicBezTo>
                <a:cubicBezTo>
                  <a:pt x="4297" y="6822"/>
                  <a:pt x="4623" y="2654"/>
                  <a:pt x="6805" y="268"/>
                </a:cubicBezTo>
                <a:cubicBezTo>
                  <a:pt x="6864" y="203"/>
                  <a:pt x="6860" y="102"/>
                  <a:pt x="6794" y="42"/>
                </a:cubicBezTo>
                <a:cubicBezTo>
                  <a:pt x="6764" y="15"/>
                  <a:pt x="6726" y="1"/>
                  <a:pt x="6688" y="1"/>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3" name="Google Shape;316;p27">
            <a:extLst>
              <a:ext uri="{FF2B5EF4-FFF2-40B4-BE49-F238E27FC236}">
                <a16:creationId xmlns:a16="http://schemas.microsoft.com/office/drawing/2014/main" id="{638DCDFE-9B00-4AA0-AB03-0C90E768F178}"/>
              </a:ext>
            </a:extLst>
          </p:cNvPr>
          <p:cNvSpPr/>
          <p:nvPr/>
        </p:nvSpPr>
        <p:spPr>
          <a:xfrm>
            <a:off x="5172604" y="4709748"/>
            <a:ext cx="222399" cy="240216"/>
          </a:xfrm>
          <a:custGeom>
            <a:avLst/>
            <a:gdLst/>
            <a:ahLst/>
            <a:cxnLst/>
            <a:rect l="l" t="t" r="r" b="b"/>
            <a:pathLst>
              <a:path w="6366" h="6876" extrusionOk="0">
                <a:moveTo>
                  <a:pt x="3055" y="0"/>
                </a:moveTo>
                <a:cubicBezTo>
                  <a:pt x="2969" y="0"/>
                  <a:pt x="2897" y="67"/>
                  <a:pt x="2895" y="154"/>
                </a:cubicBezTo>
                <a:cubicBezTo>
                  <a:pt x="2774" y="3382"/>
                  <a:pt x="80" y="6581"/>
                  <a:pt x="53" y="6614"/>
                </a:cubicBezTo>
                <a:cubicBezTo>
                  <a:pt x="1" y="6674"/>
                  <a:pt x="2" y="6763"/>
                  <a:pt x="56" y="6823"/>
                </a:cubicBezTo>
                <a:cubicBezTo>
                  <a:pt x="64" y="6833"/>
                  <a:pt x="74" y="6840"/>
                  <a:pt x="85" y="6848"/>
                </a:cubicBezTo>
                <a:cubicBezTo>
                  <a:pt x="112" y="6867"/>
                  <a:pt x="143" y="6876"/>
                  <a:pt x="174" y="6876"/>
                </a:cubicBezTo>
                <a:cubicBezTo>
                  <a:pt x="205" y="6876"/>
                  <a:pt x="236" y="6867"/>
                  <a:pt x="263" y="6848"/>
                </a:cubicBezTo>
                <a:cubicBezTo>
                  <a:pt x="1186" y="6221"/>
                  <a:pt x="2371" y="6039"/>
                  <a:pt x="3435" y="6039"/>
                </a:cubicBezTo>
                <a:cubicBezTo>
                  <a:pt x="4893" y="6039"/>
                  <a:pt x="6124" y="6381"/>
                  <a:pt x="6145" y="6387"/>
                </a:cubicBezTo>
                <a:cubicBezTo>
                  <a:pt x="6160" y="6391"/>
                  <a:pt x="6175" y="6393"/>
                  <a:pt x="6189" y="6393"/>
                </a:cubicBezTo>
                <a:cubicBezTo>
                  <a:pt x="6259" y="6393"/>
                  <a:pt x="6322" y="6347"/>
                  <a:pt x="6341" y="6278"/>
                </a:cubicBezTo>
                <a:cubicBezTo>
                  <a:pt x="6365" y="6193"/>
                  <a:pt x="6317" y="6105"/>
                  <a:pt x="6233" y="6081"/>
                </a:cubicBezTo>
                <a:cubicBezTo>
                  <a:pt x="6144" y="6057"/>
                  <a:pt x="4911" y="5714"/>
                  <a:pt x="3440" y="5714"/>
                </a:cubicBezTo>
                <a:cubicBezTo>
                  <a:pt x="2572" y="5714"/>
                  <a:pt x="1621" y="5833"/>
                  <a:pt x="772" y="6207"/>
                </a:cubicBezTo>
                <a:cubicBezTo>
                  <a:pt x="1576" y="5106"/>
                  <a:pt x="3119" y="2680"/>
                  <a:pt x="3212" y="166"/>
                </a:cubicBezTo>
                <a:cubicBezTo>
                  <a:pt x="3216" y="78"/>
                  <a:pt x="3148" y="4"/>
                  <a:pt x="3060" y="0"/>
                </a:cubicBezTo>
                <a:cubicBezTo>
                  <a:pt x="3058" y="0"/>
                  <a:pt x="3056" y="0"/>
                  <a:pt x="3055" y="0"/>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4" name="Google Shape;317;p27">
            <a:extLst>
              <a:ext uri="{FF2B5EF4-FFF2-40B4-BE49-F238E27FC236}">
                <a16:creationId xmlns:a16="http://schemas.microsoft.com/office/drawing/2014/main" id="{FF9FAF39-ADC3-4534-B3E0-3295D8CCA6ED}"/>
              </a:ext>
            </a:extLst>
          </p:cNvPr>
          <p:cNvSpPr/>
          <p:nvPr/>
        </p:nvSpPr>
        <p:spPr>
          <a:xfrm>
            <a:off x="4314554" y="4653327"/>
            <a:ext cx="216810" cy="254260"/>
          </a:xfrm>
          <a:custGeom>
            <a:avLst/>
            <a:gdLst/>
            <a:ahLst/>
            <a:cxnLst/>
            <a:rect l="l" t="t" r="r" b="b"/>
            <a:pathLst>
              <a:path w="6206" h="7278" extrusionOk="0">
                <a:moveTo>
                  <a:pt x="4318" y="0"/>
                </a:moveTo>
                <a:cubicBezTo>
                  <a:pt x="4240" y="0"/>
                  <a:pt x="4172" y="58"/>
                  <a:pt x="4158" y="136"/>
                </a:cubicBezTo>
                <a:cubicBezTo>
                  <a:pt x="3812" y="2630"/>
                  <a:pt x="4907" y="5286"/>
                  <a:pt x="5506" y="6512"/>
                </a:cubicBezTo>
                <a:cubicBezTo>
                  <a:pt x="4078" y="5554"/>
                  <a:pt x="2150" y="5396"/>
                  <a:pt x="1038" y="5396"/>
                </a:cubicBezTo>
                <a:cubicBezTo>
                  <a:pt x="533" y="5396"/>
                  <a:pt x="197" y="5428"/>
                  <a:pt x="151" y="5433"/>
                </a:cubicBezTo>
                <a:cubicBezTo>
                  <a:pt x="64" y="5442"/>
                  <a:pt x="1" y="5520"/>
                  <a:pt x="10" y="5608"/>
                </a:cubicBezTo>
                <a:cubicBezTo>
                  <a:pt x="20" y="5689"/>
                  <a:pt x="88" y="5750"/>
                  <a:pt x="168" y="5750"/>
                </a:cubicBezTo>
                <a:cubicBezTo>
                  <a:pt x="173" y="5750"/>
                  <a:pt x="178" y="5750"/>
                  <a:pt x="183" y="5749"/>
                </a:cubicBezTo>
                <a:cubicBezTo>
                  <a:pt x="194" y="5748"/>
                  <a:pt x="505" y="5718"/>
                  <a:pt x="989" y="5718"/>
                </a:cubicBezTo>
                <a:cubicBezTo>
                  <a:pt x="2212" y="5718"/>
                  <a:pt x="4537" y="5909"/>
                  <a:pt x="5894" y="7232"/>
                </a:cubicBezTo>
                <a:cubicBezTo>
                  <a:pt x="5920" y="7257"/>
                  <a:pt x="5953" y="7273"/>
                  <a:pt x="5989" y="7277"/>
                </a:cubicBezTo>
                <a:cubicBezTo>
                  <a:pt x="5994" y="7277"/>
                  <a:pt x="6000" y="7278"/>
                  <a:pt x="6006" y="7278"/>
                </a:cubicBezTo>
                <a:cubicBezTo>
                  <a:pt x="6126" y="7278"/>
                  <a:pt x="6206" y="7146"/>
                  <a:pt x="6143" y="7038"/>
                </a:cubicBezTo>
                <a:cubicBezTo>
                  <a:pt x="6122" y="7001"/>
                  <a:pt x="4028" y="3380"/>
                  <a:pt x="4474" y="180"/>
                </a:cubicBezTo>
                <a:cubicBezTo>
                  <a:pt x="4486" y="93"/>
                  <a:pt x="4426" y="13"/>
                  <a:pt x="4338" y="1"/>
                </a:cubicBezTo>
                <a:cubicBezTo>
                  <a:pt x="4331" y="1"/>
                  <a:pt x="4325" y="0"/>
                  <a:pt x="4318" y="0"/>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5" name="Google Shape;318;p27">
            <a:extLst>
              <a:ext uri="{FF2B5EF4-FFF2-40B4-BE49-F238E27FC236}">
                <a16:creationId xmlns:a16="http://schemas.microsoft.com/office/drawing/2014/main" id="{2539FCD2-2CE1-4AB6-97B8-E67C9A26490B}"/>
              </a:ext>
            </a:extLst>
          </p:cNvPr>
          <p:cNvSpPr/>
          <p:nvPr/>
        </p:nvSpPr>
        <p:spPr>
          <a:xfrm>
            <a:off x="760632" y="3525555"/>
            <a:ext cx="223447" cy="173384"/>
          </a:xfrm>
          <a:custGeom>
            <a:avLst/>
            <a:gdLst/>
            <a:ahLst/>
            <a:cxnLst/>
            <a:rect l="l" t="t" r="r" b="b"/>
            <a:pathLst>
              <a:path w="6396" h="4963" extrusionOk="0">
                <a:moveTo>
                  <a:pt x="2845" y="1"/>
                </a:moveTo>
                <a:cubicBezTo>
                  <a:pt x="2782" y="1"/>
                  <a:pt x="2722" y="38"/>
                  <a:pt x="2697" y="100"/>
                </a:cubicBezTo>
                <a:cubicBezTo>
                  <a:pt x="2087" y="1614"/>
                  <a:pt x="101" y="4285"/>
                  <a:pt x="81" y="4313"/>
                </a:cubicBezTo>
                <a:cubicBezTo>
                  <a:pt x="0" y="4421"/>
                  <a:pt x="82" y="4567"/>
                  <a:pt x="207" y="4567"/>
                </a:cubicBezTo>
                <a:cubicBezTo>
                  <a:pt x="219" y="4567"/>
                  <a:pt x="233" y="4565"/>
                  <a:pt x="246" y="4562"/>
                </a:cubicBezTo>
                <a:cubicBezTo>
                  <a:pt x="788" y="4429"/>
                  <a:pt x="1393" y="4378"/>
                  <a:pt x="2004" y="4378"/>
                </a:cubicBezTo>
                <a:cubicBezTo>
                  <a:pt x="4048" y="4378"/>
                  <a:pt x="6160" y="4951"/>
                  <a:pt x="6187" y="4958"/>
                </a:cubicBezTo>
                <a:cubicBezTo>
                  <a:pt x="6200" y="4962"/>
                  <a:pt x="6213" y="4963"/>
                  <a:pt x="6226" y="4963"/>
                </a:cubicBezTo>
                <a:cubicBezTo>
                  <a:pt x="6227" y="4963"/>
                  <a:pt x="6228" y="4963"/>
                  <a:pt x="6229" y="4963"/>
                </a:cubicBezTo>
                <a:cubicBezTo>
                  <a:pt x="6307" y="4963"/>
                  <a:pt x="6373" y="4904"/>
                  <a:pt x="6384" y="4828"/>
                </a:cubicBezTo>
                <a:cubicBezTo>
                  <a:pt x="6396" y="4749"/>
                  <a:pt x="6348" y="4674"/>
                  <a:pt x="6272" y="4652"/>
                </a:cubicBezTo>
                <a:cubicBezTo>
                  <a:pt x="6159" y="4620"/>
                  <a:pt x="4082" y="4058"/>
                  <a:pt x="2023" y="4058"/>
                </a:cubicBezTo>
                <a:cubicBezTo>
                  <a:pt x="1532" y="4058"/>
                  <a:pt x="1042" y="4090"/>
                  <a:pt x="581" y="4168"/>
                </a:cubicBezTo>
                <a:cubicBezTo>
                  <a:pt x="1139" y="3395"/>
                  <a:pt x="2491" y="1465"/>
                  <a:pt x="2992" y="219"/>
                </a:cubicBezTo>
                <a:cubicBezTo>
                  <a:pt x="3025" y="137"/>
                  <a:pt x="2985" y="45"/>
                  <a:pt x="2904" y="12"/>
                </a:cubicBezTo>
                <a:cubicBezTo>
                  <a:pt x="2885" y="4"/>
                  <a:pt x="2864" y="1"/>
                  <a:pt x="2845" y="1"/>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6" name="TextBox 5">
            <a:extLst>
              <a:ext uri="{FF2B5EF4-FFF2-40B4-BE49-F238E27FC236}">
                <a16:creationId xmlns:a16="http://schemas.microsoft.com/office/drawing/2014/main" id="{52EE87B1-F853-4EC1-AB3F-31B102FE89D4}"/>
              </a:ext>
            </a:extLst>
          </p:cNvPr>
          <p:cNvSpPr txBox="1"/>
          <p:nvPr/>
        </p:nvSpPr>
        <p:spPr>
          <a:xfrm>
            <a:off x="5143448" y="2218294"/>
            <a:ext cx="6199493" cy="3170099"/>
          </a:xfrm>
          <a:prstGeom prst="rect">
            <a:avLst/>
          </a:prstGeom>
          <a:noFill/>
          <a:effectLst>
            <a:outerShdw blurRad="50800" dist="38100" dir="16200000" rotWithShape="0">
              <a:prstClr val="black">
                <a:alpha val="40000"/>
              </a:prstClr>
            </a:outerShdw>
          </a:effectLst>
        </p:spPr>
        <p:txBody>
          <a:bodyPr wrap="square" rtlCol="0">
            <a:spAutoFit/>
          </a:bodyPr>
          <a:lstStyle/>
          <a:p>
            <a:pPr algn="ctr"/>
            <a:r>
              <a:rPr lang="vi-VN" sz="4000" dirty="0"/>
              <a:t>Sắp xếp kí tự sau để thành một từ có nghĩa: </a:t>
            </a:r>
            <a:endParaRPr lang="en-US" sz="4000" dirty="0"/>
          </a:p>
          <a:p>
            <a:pPr algn="ctr"/>
            <a:r>
              <a:rPr lang="vi-VN" sz="4000" dirty="0"/>
              <a:t>ê/t/l/i/k/ệ</a:t>
            </a:r>
            <a:endParaRPr lang="en-US" sz="4000" dirty="0"/>
          </a:p>
          <a:p>
            <a:pPr algn="ctr"/>
            <a:endParaRPr lang="en-US" sz="4000" b="1" dirty="0">
              <a:solidFill>
                <a:srgbClr val="DD8234"/>
              </a:solidFill>
              <a:latin typeface="Segoe UI" panose="020B0502040204020203" pitchFamily="34" charset="0"/>
              <a:ea typeface="Segoe UI" panose="020B0502040204020203" pitchFamily="34" charset="0"/>
            </a:endParaRPr>
          </a:p>
          <a:p>
            <a:pPr algn="ctr"/>
            <a:r>
              <a:rPr lang="en-US" sz="4000" b="1" dirty="0">
                <a:solidFill>
                  <a:schemeClr val="bg1"/>
                </a:solidFill>
              </a:rPr>
              <a:t> </a:t>
            </a:r>
          </a:p>
        </p:txBody>
      </p:sp>
      <p:sp>
        <p:nvSpPr>
          <p:cNvPr id="9" name="TextBox 8">
            <a:extLst>
              <a:ext uri="{FF2B5EF4-FFF2-40B4-BE49-F238E27FC236}">
                <a16:creationId xmlns:a16="http://schemas.microsoft.com/office/drawing/2014/main" id="{B89D9FB3-44EC-4D3B-A233-DABF3DC1215A}"/>
              </a:ext>
            </a:extLst>
          </p:cNvPr>
          <p:cNvSpPr txBox="1"/>
          <p:nvPr/>
        </p:nvSpPr>
        <p:spPr>
          <a:xfrm>
            <a:off x="5801091" y="4445668"/>
            <a:ext cx="4520611" cy="769341"/>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4400" b="1" dirty="0" err="1">
                <a:solidFill>
                  <a:srgbClr val="0070C0"/>
                </a:solidFill>
                <a:latin typeface="Times New Roman" panose="02020603050405020304" pitchFamily="18" charset="0"/>
                <a:cs typeface="Times New Roman" panose="02020603050405020304" pitchFamily="18" charset="0"/>
              </a:rPr>
              <a:t>liệt</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kê</a:t>
            </a:r>
            <a:endParaRPr lang="en-US" sz="4400" b="1" dirty="0">
              <a:solidFill>
                <a:srgbClr val="0070C0"/>
              </a:solidFill>
              <a:latin typeface="Times New Roman" panose="02020603050405020304" pitchFamily="18" charset="0"/>
              <a:cs typeface="Times New Roman" panose="02020603050405020304" pitchFamily="18" charset="0"/>
            </a:endParaRPr>
          </a:p>
        </p:txBody>
      </p:sp>
      <p:sp>
        <p:nvSpPr>
          <p:cNvPr id="12" name="Frame 11">
            <a:extLst>
              <a:ext uri="{FF2B5EF4-FFF2-40B4-BE49-F238E27FC236}">
                <a16:creationId xmlns:a16="http://schemas.microsoft.com/office/drawing/2014/main" id="{51945E30-05A3-4C2E-B5C9-6A80A98D43AD}"/>
              </a:ext>
            </a:extLst>
          </p:cNvPr>
          <p:cNvSpPr/>
          <p:nvPr/>
        </p:nvSpPr>
        <p:spPr>
          <a:xfrm>
            <a:off x="4597443" y="1469808"/>
            <a:ext cx="7137739" cy="4051519"/>
          </a:xfrm>
          <a:prstGeom prst="frame">
            <a:avLst>
              <a:gd name="adj1" fmla="val 7463"/>
            </a:avLst>
          </a:prstGeom>
          <a:solidFill>
            <a:srgbClr val="FFC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Graphic 13" descr="Bullseye">
            <a:extLst>
              <a:ext uri="{FF2B5EF4-FFF2-40B4-BE49-F238E27FC236}">
                <a16:creationId xmlns:a16="http://schemas.microsoft.com/office/drawing/2014/main" id="{A262910E-6A2C-4DBD-8944-99B9E8B92B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2852" y="2467898"/>
            <a:ext cx="731677" cy="731677"/>
          </a:xfrm>
          <a:prstGeom prst="rect">
            <a:avLst/>
          </a:prstGeom>
        </p:spPr>
      </p:pic>
      <p:pic>
        <p:nvPicPr>
          <p:cNvPr id="16" name="Graphic 15" descr="Lightbulb">
            <a:extLst>
              <a:ext uri="{FF2B5EF4-FFF2-40B4-BE49-F238E27FC236}">
                <a16:creationId xmlns:a16="http://schemas.microsoft.com/office/drawing/2014/main" id="{9CDF3076-4EA1-412C-B2A3-BA6D375C9B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09020" y="2880570"/>
            <a:ext cx="731677" cy="731677"/>
          </a:xfrm>
          <a:prstGeom prst="rect">
            <a:avLst/>
          </a:prstGeom>
        </p:spPr>
      </p:pic>
      <p:pic>
        <p:nvPicPr>
          <p:cNvPr id="18" name="Graphic 17" descr="Research">
            <a:extLst>
              <a:ext uri="{FF2B5EF4-FFF2-40B4-BE49-F238E27FC236}">
                <a16:creationId xmlns:a16="http://schemas.microsoft.com/office/drawing/2014/main" id="{C081F553-B23F-48FA-919C-0E8A55CD68E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6427" y="1283481"/>
            <a:ext cx="731677" cy="731677"/>
          </a:xfrm>
          <a:prstGeom prst="rect">
            <a:avLst/>
          </a:prstGeom>
        </p:spPr>
      </p:pic>
      <p:pic>
        <p:nvPicPr>
          <p:cNvPr id="20" name="Graphic 19" descr="Diamond">
            <a:extLst>
              <a:ext uri="{FF2B5EF4-FFF2-40B4-BE49-F238E27FC236}">
                <a16:creationId xmlns:a16="http://schemas.microsoft.com/office/drawing/2014/main" id="{4AE5CCF9-03C0-48D0-919B-C8B5FF8768F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382151" y="4443803"/>
            <a:ext cx="731677" cy="731677"/>
          </a:xfrm>
          <a:prstGeom prst="rect">
            <a:avLst/>
          </a:prstGeom>
        </p:spPr>
      </p:pic>
      <p:pic>
        <p:nvPicPr>
          <p:cNvPr id="22" name="Graphic 21" descr="Books">
            <a:extLst>
              <a:ext uri="{FF2B5EF4-FFF2-40B4-BE49-F238E27FC236}">
                <a16:creationId xmlns:a16="http://schemas.microsoft.com/office/drawing/2014/main" id="{66231202-7B82-4F71-A7E5-638C14142A0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03505" y="2049016"/>
            <a:ext cx="731677" cy="731677"/>
          </a:xfrm>
          <a:prstGeom prst="rect">
            <a:avLst/>
          </a:prstGeom>
        </p:spPr>
      </p:pic>
      <p:pic>
        <p:nvPicPr>
          <p:cNvPr id="24" name="Graphic 23" descr="Globe">
            <a:extLst>
              <a:ext uri="{FF2B5EF4-FFF2-40B4-BE49-F238E27FC236}">
                <a16:creationId xmlns:a16="http://schemas.microsoft.com/office/drawing/2014/main" id="{0EC5C0F5-CDEA-465B-A144-7B62A5271BA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5706" y="5506044"/>
            <a:ext cx="731677" cy="731677"/>
          </a:xfrm>
          <a:prstGeom prst="rect">
            <a:avLst/>
          </a:prstGeom>
        </p:spPr>
      </p:pic>
      <p:pic>
        <p:nvPicPr>
          <p:cNvPr id="26" name="Graphic 25" descr="Atom">
            <a:extLst>
              <a:ext uri="{FF2B5EF4-FFF2-40B4-BE49-F238E27FC236}">
                <a16:creationId xmlns:a16="http://schemas.microsoft.com/office/drawing/2014/main" id="{F10FE737-9149-44BB-9C1C-77A34237BF3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15877" y="707404"/>
            <a:ext cx="731677" cy="731677"/>
          </a:xfrm>
          <a:prstGeom prst="rect">
            <a:avLst/>
          </a:prstGeom>
        </p:spPr>
      </p:pic>
      <p:pic>
        <p:nvPicPr>
          <p:cNvPr id="28" name="Graphic 27" descr="Planet">
            <a:extLst>
              <a:ext uri="{FF2B5EF4-FFF2-40B4-BE49-F238E27FC236}">
                <a16:creationId xmlns:a16="http://schemas.microsoft.com/office/drawing/2014/main" id="{41028A34-1C5A-4274-933F-563567B52C4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003505" y="5758569"/>
            <a:ext cx="731677" cy="731677"/>
          </a:xfrm>
          <a:prstGeom prst="rect">
            <a:avLst/>
          </a:prstGeom>
        </p:spPr>
      </p:pic>
      <p:pic>
        <p:nvPicPr>
          <p:cNvPr id="30" name="Graphic 29" descr="Lightbulb and gear">
            <a:extLst>
              <a:ext uri="{FF2B5EF4-FFF2-40B4-BE49-F238E27FC236}">
                <a16:creationId xmlns:a16="http://schemas.microsoft.com/office/drawing/2014/main" id="{27DC572D-ABC1-4385-A9ED-8D840E287A1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55231" y="4094384"/>
            <a:ext cx="731677" cy="731677"/>
          </a:xfrm>
          <a:prstGeom prst="rect">
            <a:avLst/>
          </a:prstGeom>
        </p:spPr>
      </p:pic>
      <p:cxnSp>
        <p:nvCxnSpPr>
          <p:cNvPr id="41" name="Straight Connector 40">
            <a:extLst>
              <a:ext uri="{FF2B5EF4-FFF2-40B4-BE49-F238E27FC236}">
                <a16:creationId xmlns:a16="http://schemas.microsoft.com/office/drawing/2014/main" id="{5877821F-2C37-4A0F-9763-801A3000690C}"/>
              </a:ext>
            </a:extLst>
          </p:cNvPr>
          <p:cNvCxnSpPr>
            <a:cxnSpLocks/>
          </p:cNvCxnSpPr>
          <p:nvPr/>
        </p:nvCxnSpPr>
        <p:spPr>
          <a:xfrm>
            <a:off x="7769993" y="6490245"/>
            <a:ext cx="2088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22"/>
          <a:stretch>
            <a:fillRect/>
          </a:stretch>
        </p:blipFill>
        <p:spPr>
          <a:xfrm>
            <a:off x="646726" y="1685699"/>
            <a:ext cx="3746843" cy="3746843"/>
          </a:xfrm>
          <a:prstGeom prst="rect">
            <a:avLst/>
          </a:prstGeom>
        </p:spPr>
      </p:pic>
      <p:sp>
        <p:nvSpPr>
          <p:cNvPr id="15" name="TextBox 14"/>
          <p:cNvSpPr txBox="1"/>
          <p:nvPr/>
        </p:nvSpPr>
        <p:spPr>
          <a:xfrm>
            <a:off x="6754098" y="5699979"/>
            <a:ext cx="2617883"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ĐÁP ÁN</a:t>
            </a:r>
          </a:p>
        </p:txBody>
      </p:sp>
      <p:sp>
        <p:nvSpPr>
          <p:cNvPr id="7" name="Action Button: Return 6">
            <a:hlinkClick r:id="rId23" action="ppaction://hlinksldjump" highlightClick="1"/>
          </p:cNvPr>
          <p:cNvSpPr/>
          <p:nvPr/>
        </p:nvSpPr>
        <p:spPr>
          <a:xfrm>
            <a:off x="1929319" y="5637636"/>
            <a:ext cx="939588" cy="692415"/>
          </a:xfrm>
          <a:prstGeom prst="actionButtonRetur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53179" y="628988"/>
            <a:ext cx="1980029" cy="707886"/>
          </a:xfrm>
          <a:prstGeom prst="rect">
            <a:avLst/>
          </a:prstGeom>
        </p:spPr>
        <p:txBody>
          <a:bodyPr wrap="none">
            <a:spAutoFit/>
          </a:bodyPr>
          <a:lstStyle/>
          <a:p>
            <a:r>
              <a:rPr lang="vi-VN" sz="4000" b="1" dirty="0">
                <a:solidFill>
                  <a:srgbClr val="0070C0"/>
                </a:solidFill>
                <a:latin typeface="+mj-lt"/>
              </a:rPr>
              <a:t>CÂU 1: </a:t>
            </a:r>
            <a:endParaRPr lang="en-US" sz="4000" b="1" dirty="0">
              <a:solidFill>
                <a:srgbClr val="0070C0"/>
              </a:solidFill>
              <a:latin typeface="+mj-lt"/>
            </a:endParaRPr>
          </a:p>
        </p:txBody>
      </p:sp>
    </p:spTree>
    <p:extLst>
      <p:ext uri="{BB962C8B-B14F-4D97-AF65-F5344CB8AC3E}">
        <p14:creationId xmlns:p14="http://schemas.microsoft.com/office/powerpoint/2010/main" val="33161733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121" fill="hold"/>
                                        <p:tgtEl>
                                          <p:spTgt spid="13"/>
                                        </p:tgtEl>
                                      </p:cBhvr>
                                    </p:cmd>
                                  </p:childTnLst>
                                </p:cTn>
                              </p:par>
                              <p:par>
                                <p:cTn id="7" presetID="2" presetClass="mediacall" presetSubtype="0" fill="hold" nodeType="withEffect">
                                  <p:stCondLst>
                                    <p:cond delay="0"/>
                                  </p:stCondLst>
                                  <p:childTnLst>
                                    <p:cmd type="call" cmd="togglePause">
                                      <p:cBhvr>
                                        <p:cTn id="8" dur="1" fill="hold"/>
                                        <p:tgtEl>
                                          <p:spTgt spid="13"/>
                                        </p:tgtEl>
                                      </p:cBhvr>
                                    </p:cmd>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13"/>
                </p:tgtEl>
              </p:cMediaNode>
            </p:video>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15;p27">
            <a:extLst>
              <a:ext uri="{FF2B5EF4-FFF2-40B4-BE49-F238E27FC236}">
                <a16:creationId xmlns:a16="http://schemas.microsoft.com/office/drawing/2014/main" id="{54B3E099-1B72-4ADB-9A48-DF69EB5CC098}"/>
              </a:ext>
            </a:extLst>
          </p:cNvPr>
          <p:cNvSpPr/>
          <p:nvPr/>
        </p:nvSpPr>
        <p:spPr>
          <a:xfrm>
            <a:off x="6203235" y="1440767"/>
            <a:ext cx="239797" cy="244932"/>
          </a:xfrm>
          <a:custGeom>
            <a:avLst/>
            <a:gdLst/>
            <a:ahLst/>
            <a:cxnLst/>
            <a:rect l="l" t="t" r="r" b="b"/>
            <a:pathLst>
              <a:path w="6864" h="7011" extrusionOk="0">
                <a:moveTo>
                  <a:pt x="6688" y="1"/>
                </a:moveTo>
                <a:cubicBezTo>
                  <a:pt x="6645" y="1"/>
                  <a:pt x="6602" y="18"/>
                  <a:pt x="6570" y="53"/>
                </a:cubicBezTo>
                <a:cubicBezTo>
                  <a:pt x="4871" y="1910"/>
                  <a:pt x="4268" y="4722"/>
                  <a:pt x="4069" y="6071"/>
                </a:cubicBezTo>
                <a:cubicBezTo>
                  <a:pt x="3145" y="3746"/>
                  <a:pt x="395" y="2219"/>
                  <a:pt x="266" y="2148"/>
                </a:cubicBezTo>
                <a:cubicBezTo>
                  <a:pt x="240" y="2132"/>
                  <a:pt x="212" y="2125"/>
                  <a:pt x="184" y="2125"/>
                </a:cubicBezTo>
                <a:cubicBezTo>
                  <a:pt x="127" y="2125"/>
                  <a:pt x="72" y="2154"/>
                  <a:pt x="43" y="2207"/>
                </a:cubicBezTo>
                <a:cubicBezTo>
                  <a:pt x="0" y="2287"/>
                  <a:pt x="32" y="2386"/>
                  <a:pt x="114" y="2427"/>
                </a:cubicBezTo>
                <a:cubicBezTo>
                  <a:pt x="147" y="2445"/>
                  <a:pt x="3464" y="4288"/>
                  <a:pt x="3979" y="6884"/>
                </a:cubicBezTo>
                <a:cubicBezTo>
                  <a:pt x="3995" y="6957"/>
                  <a:pt x="4059" y="7011"/>
                  <a:pt x="4135" y="7011"/>
                </a:cubicBezTo>
                <a:lnTo>
                  <a:pt x="4146" y="7011"/>
                </a:lnTo>
                <a:cubicBezTo>
                  <a:pt x="4226" y="7007"/>
                  <a:pt x="4289" y="6944"/>
                  <a:pt x="4294" y="6864"/>
                </a:cubicBezTo>
                <a:cubicBezTo>
                  <a:pt x="4297" y="6822"/>
                  <a:pt x="4623" y="2654"/>
                  <a:pt x="6805" y="268"/>
                </a:cubicBezTo>
                <a:cubicBezTo>
                  <a:pt x="6864" y="203"/>
                  <a:pt x="6860" y="102"/>
                  <a:pt x="6794" y="42"/>
                </a:cubicBezTo>
                <a:cubicBezTo>
                  <a:pt x="6764" y="15"/>
                  <a:pt x="6726" y="1"/>
                  <a:pt x="6688" y="1"/>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3" name="Google Shape;316;p27">
            <a:extLst>
              <a:ext uri="{FF2B5EF4-FFF2-40B4-BE49-F238E27FC236}">
                <a16:creationId xmlns:a16="http://schemas.microsoft.com/office/drawing/2014/main" id="{638DCDFE-9B00-4AA0-AB03-0C90E768F178}"/>
              </a:ext>
            </a:extLst>
          </p:cNvPr>
          <p:cNvSpPr/>
          <p:nvPr/>
        </p:nvSpPr>
        <p:spPr>
          <a:xfrm>
            <a:off x="5172604" y="4709748"/>
            <a:ext cx="222399" cy="240216"/>
          </a:xfrm>
          <a:custGeom>
            <a:avLst/>
            <a:gdLst/>
            <a:ahLst/>
            <a:cxnLst/>
            <a:rect l="l" t="t" r="r" b="b"/>
            <a:pathLst>
              <a:path w="6366" h="6876" extrusionOk="0">
                <a:moveTo>
                  <a:pt x="3055" y="0"/>
                </a:moveTo>
                <a:cubicBezTo>
                  <a:pt x="2969" y="0"/>
                  <a:pt x="2897" y="67"/>
                  <a:pt x="2895" y="154"/>
                </a:cubicBezTo>
                <a:cubicBezTo>
                  <a:pt x="2774" y="3382"/>
                  <a:pt x="80" y="6581"/>
                  <a:pt x="53" y="6614"/>
                </a:cubicBezTo>
                <a:cubicBezTo>
                  <a:pt x="1" y="6674"/>
                  <a:pt x="2" y="6763"/>
                  <a:pt x="56" y="6823"/>
                </a:cubicBezTo>
                <a:cubicBezTo>
                  <a:pt x="64" y="6833"/>
                  <a:pt x="74" y="6840"/>
                  <a:pt x="85" y="6848"/>
                </a:cubicBezTo>
                <a:cubicBezTo>
                  <a:pt x="112" y="6867"/>
                  <a:pt x="143" y="6876"/>
                  <a:pt x="174" y="6876"/>
                </a:cubicBezTo>
                <a:cubicBezTo>
                  <a:pt x="205" y="6876"/>
                  <a:pt x="236" y="6867"/>
                  <a:pt x="263" y="6848"/>
                </a:cubicBezTo>
                <a:cubicBezTo>
                  <a:pt x="1186" y="6221"/>
                  <a:pt x="2371" y="6039"/>
                  <a:pt x="3435" y="6039"/>
                </a:cubicBezTo>
                <a:cubicBezTo>
                  <a:pt x="4893" y="6039"/>
                  <a:pt x="6124" y="6381"/>
                  <a:pt x="6145" y="6387"/>
                </a:cubicBezTo>
                <a:cubicBezTo>
                  <a:pt x="6160" y="6391"/>
                  <a:pt x="6175" y="6393"/>
                  <a:pt x="6189" y="6393"/>
                </a:cubicBezTo>
                <a:cubicBezTo>
                  <a:pt x="6259" y="6393"/>
                  <a:pt x="6322" y="6347"/>
                  <a:pt x="6341" y="6278"/>
                </a:cubicBezTo>
                <a:cubicBezTo>
                  <a:pt x="6365" y="6193"/>
                  <a:pt x="6317" y="6105"/>
                  <a:pt x="6233" y="6081"/>
                </a:cubicBezTo>
                <a:cubicBezTo>
                  <a:pt x="6144" y="6057"/>
                  <a:pt x="4911" y="5714"/>
                  <a:pt x="3440" y="5714"/>
                </a:cubicBezTo>
                <a:cubicBezTo>
                  <a:pt x="2572" y="5714"/>
                  <a:pt x="1621" y="5833"/>
                  <a:pt x="772" y="6207"/>
                </a:cubicBezTo>
                <a:cubicBezTo>
                  <a:pt x="1576" y="5106"/>
                  <a:pt x="3119" y="2680"/>
                  <a:pt x="3212" y="166"/>
                </a:cubicBezTo>
                <a:cubicBezTo>
                  <a:pt x="3216" y="78"/>
                  <a:pt x="3148" y="4"/>
                  <a:pt x="3060" y="0"/>
                </a:cubicBezTo>
                <a:cubicBezTo>
                  <a:pt x="3058" y="0"/>
                  <a:pt x="3056" y="0"/>
                  <a:pt x="3055" y="0"/>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4" name="Google Shape;317;p27">
            <a:extLst>
              <a:ext uri="{FF2B5EF4-FFF2-40B4-BE49-F238E27FC236}">
                <a16:creationId xmlns:a16="http://schemas.microsoft.com/office/drawing/2014/main" id="{FF9FAF39-ADC3-4534-B3E0-3295D8CCA6ED}"/>
              </a:ext>
            </a:extLst>
          </p:cNvPr>
          <p:cNvSpPr/>
          <p:nvPr/>
        </p:nvSpPr>
        <p:spPr>
          <a:xfrm>
            <a:off x="4314554" y="4653327"/>
            <a:ext cx="216810" cy="254260"/>
          </a:xfrm>
          <a:custGeom>
            <a:avLst/>
            <a:gdLst/>
            <a:ahLst/>
            <a:cxnLst/>
            <a:rect l="l" t="t" r="r" b="b"/>
            <a:pathLst>
              <a:path w="6206" h="7278" extrusionOk="0">
                <a:moveTo>
                  <a:pt x="4318" y="0"/>
                </a:moveTo>
                <a:cubicBezTo>
                  <a:pt x="4240" y="0"/>
                  <a:pt x="4172" y="58"/>
                  <a:pt x="4158" y="136"/>
                </a:cubicBezTo>
                <a:cubicBezTo>
                  <a:pt x="3812" y="2630"/>
                  <a:pt x="4907" y="5286"/>
                  <a:pt x="5506" y="6512"/>
                </a:cubicBezTo>
                <a:cubicBezTo>
                  <a:pt x="4078" y="5554"/>
                  <a:pt x="2150" y="5396"/>
                  <a:pt x="1038" y="5396"/>
                </a:cubicBezTo>
                <a:cubicBezTo>
                  <a:pt x="533" y="5396"/>
                  <a:pt x="197" y="5428"/>
                  <a:pt x="151" y="5433"/>
                </a:cubicBezTo>
                <a:cubicBezTo>
                  <a:pt x="64" y="5442"/>
                  <a:pt x="1" y="5520"/>
                  <a:pt x="10" y="5608"/>
                </a:cubicBezTo>
                <a:cubicBezTo>
                  <a:pt x="20" y="5689"/>
                  <a:pt x="88" y="5750"/>
                  <a:pt x="168" y="5750"/>
                </a:cubicBezTo>
                <a:cubicBezTo>
                  <a:pt x="173" y="5750"/>
                  <a:pt x="178" y="5750"/>
                  <a:pt x="183" y="5749"/>
                </a:cubicBezTo>
                <a:cubicBezTo>
                  <a:pt x="194" y="5748"/>
                  <a:pt x="505" y="5718"/>
                  <a:pt x="989" y="5718"/>
                </a:cubicBezTo>
                <a:cubicBezTo>
                  <a:pt x="2212" y="5718"/>
                  <a:pt x="4537" y="5909"/>
                  <a:pt x="5894" y="7232"/>
                </a:cubicBezTo>
                <a:cubicBezTo>
                  <a:pt x="5920" y="7257"/>
                  <a:pt x="5953" y="7273"/>
                  <a:pt x="5989" y="7277"/>
                </a:cubicBezTo>
                <a:cubicBezTo>
                  <a:pt x="5994" y="7277"/>
                  <a:pt x="6000" y="7278"/>
                  <a:pt x="6006" y="7278"/>
                </a:cubicBezTo>
                <a:cubicBezTo>
                  <a:pt x="6126" y="7278"/>
                  <a:pt x="6206" y="7146"/>
                  <a:pt x="6143" y="7038"/>
                </a:cubicBezTo>
                <a:cubicBezTo>
                  <a:pt x="6122" y="7001"/>
                  <a:pt x="4028" y="3380"/>
                  <a:pt x="4474" y="180"/>
                </a:cubicBezTo>
                <a:cubicBezTo>
                  <a:pt x="4486" y="93"/>
                  <a:pt x="4426" y="13"/>
                  <a:pt x="4338" y="1"/>
                </a:cubicBezTo>
                <a:cubicBezTo>
                  <a:pt x="4331" y="1"/>
                  <a:pt x="4325" y="0"/>
                  <a:pt x="4318" y="0"/>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5" name="Google Shape;318;p27">
            <a:extLst>
              <a:ext uri="{FF2B5EF4-FFF2-40B4-BE49-F238E27FC236}">
                <a16:creationId xmlns:a16="http://schemas.microsoft.com/office/drawing/2014/main" id="{2539FCD2-2CE1-4AB6-97B8-E67C9A26490B}"/>
              </a:ext>
            </a:extLst>
          </p:cNvPr>
          <p:cNvSpPr/>
          <p:nvPr/>
        </p:nvSpPr>
        <p:spPr>
          <a:xfrm>
            <a:off x="760632" y="3525555"/>
            <a:ext cx="223447" cy="173384"/>
          </a:xfrm>
          <a:custGeom>
            <a:avLst/>
            <a:gdLst/>
            <a:ahLst/>
            <a:cxnLst/>
            <a:rect l="l" t="t" r="r" b="b"/>
            <a:pathLst>
              <a:path w="6396" h="4963" extrusionOk="0">
                <a:moveTo>
                  <a:pt x="2845" y="1"/>
                </a:moveTo>
                <a:cubicBezTo>
                  <a:pt x="2782" y="1"/>
                  <a:pt x="2722" y="38"/>
                  <a:pt x="2697" y="100"/>
                </a:cubicBezTo>
                <a:cubicBezTo>
                  <a:pt x="2087" y="1614"/>
                  <a:pt x="101" y="4285"/>
                  <a:pt x="81" y="4313"/>
                </a:cubicBezTo>
                <a:cubicBezTo>
                  <a:pt x="0" y="4421"/>
                  <a:pt x="82" y="4567"/>
                  <a:pt x="207" y="4567"/>
                </a:cubicBezTo>
                <a:cubicBezTo>
                  <a:pt x="219" y="4567"/>
                  <a:pt x="233" y="4565"/>
                  <a:pt x="246" y="4562"/>
                </a:cubicBezTo>
                <a:cubicBezTo>
                  <a:pt x="788" y="4429"/>
                  <a:pt x="1393" y="4378"/>
                  <a:pt x="2004" y="4378"/>
                </a:cubicBezTo>
                <a:cubicBezTo>
                  <a:pt x="4048" y="4378"/>
                  <a:pt x="6160" y="4951"/>
                  <a:pt x="6187" y="4958"/>
                </a:cubicBezTo>
                <a:cubicBezTo>
                  <a:pt x="6200" y="4962"/>
                  <a:pt x="6213" y="4963"/>
                  <a:pt x="6226" y="4963"/>
                </a:cubicBezTo>
                <a:cubicBezTo>
                  <a:pt x="6227" y="4963"/>
                  <a:pt x="6228" y="4963"/>
                  <a:pt x="6229" y="4963"/>
                </a:cubicBezTo>
                <a:cubicBezTo>
                  <a:pt x="6307" y="4963"/>
                  <a:pt x="6373" y="4904"/>
                  <a:pt x="6384" y="4828"/>
                </a:cubicBezTo>
                <a:cubicBezTo>
                  <a:pt x="6396" y="4749"/>
                  <a:pt x="6348" y="4674"/>
                  <a:pt x="6272" y="4652"/>
                </a:cubicBezTo>
                <a:cubicBezTo>
                  <a:pt x="6159" y="4620"/>
                  <a:pt x="4082" y="4058"/>
                  <a:pt x="2023" y="4058"/>
                </a:cubicBezTo>
                <a:cubicBezTo>
                  <a:pt x="1532" y="4058"/>
                  <a:pt x="1042" y="4090"/>
                  <a:pt x="581" y="4168"/>
                </a:cubicBezTo>
                <a:cubicBezTo>
                  <a:pt x="1139" y="3395"/>
                  <a:pt x="2491" y="1465"/>
                  <a:pt x="2992" y="219"/>
                </a:cubicBezTo>
                <a:cubicBezTo>
                  <a:pt x="3025" y="137"/>
                  <a:pt x="2985" y="45"/>
                  <a:pt x="2904" y="12"/>
                </a:cubicBezTo>
                <a:cubicBezTo>
                  <a:pt x="2885" y="4"/>
                  <a:pt x="2864" y="1"/>
                  <a:pt x="2845" y="1"/>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9" name="TextBox 8">
            <a:extLst>
              <a:ext uri="{FF2B5EF4-FFF2-40B4-BE49-F238E27FC236}">
                <a16:creationId xmlns:a16="http://schemas.microsoft.com/office/drawing/2014/main" id="{B89D9FB3-44EC-4D3B-A233-DABF3DC1215A}"/>
              </a:ext>
            </a:extLst>
          </p:cNvPr>
          <p:cNvSpPr txBox="1"/>
          <p:nvPr/>
        </p:nvSpPr>
        <p:spPr>
          <a:xfrm>
            <a:off x="6256251" y="4287073"/>
            <a:ext cx="3952273" cy="812530"/>
          </a:xfrm>
          <a:prstGeom prst="rect">
            <a:avLst/>
          </a:prstGeom>
          <a:noFill/>
          <a:effectLst>
            <a:outerShdw blurRad="50800" dist="38100" dir="8100000" algn="tr" rotWithShape="0">
              <a:prstClr val="black">
                <a:alpha val="40000"/>
              </a:prstClr>
            </a:outerShdw>
          </a:effectLst>
        </p:spPr>
        <p:txBody>
          <a:bodyPr wrap="square" rtlCol="0">
            <a:spAutoFit/>
          </a:bodyPr>
          <a:lstStyle/>
          <a:p>
            <a:pPr indent="253975" algn="just">
              <a:lnSpc>
                <a:spcPct val="130000"/>
              </a:lnSpc>
              <a:tabLst>
                <a:tab pos="451440" algn="l"/>
              </a:tabLst>
            </a:pPr>
            <a:r>
              <a:rPr lang="en-US" sz="3600" b="1" dirty="0" err="1">
                <a:solidFill>
                  <a:srgbClr val="0070C0"/>
                </a:solidFill>
                <a:latin typeface="Arial" panose="020B0604020202020204" pitchFamily="34" charset="0"/>
                <a:ea typeface="Arial" panose="020B0604020202020204" pitchFamily="34" charset="0"/>
              </a:rPr>
              <a:t>ngập</a:t>
            </a:r>
            <a:r>
              <a:rPr lang="en-US" sz="3600" b="1" dirty="0">
                <a:solidFill>
                  <a:srgbClr val="0070C0"/>
                </a:solidFill>
                <a:latin typeface="Arial" panose="020B0604020202020204" pitchFamily="34" charset="0"/>
                <a:ea typeface="Arial" panose="020B0604020202020204" pitchFamily="34" charset="0"/>
              </a:rPr>
              <a:t> </a:t>
            </a:r>
            <a:r>
              <a:rPr lang="en-US" sz="3600" b="1" dirty="0" err="1">
                <a:solidFill>
                  <a:srgbClr val="0070C0"/>
                </a:solidFill>
                <a:latin typeface="Arial" panose="020B0604020202020204" pitchFamily="34" charset="0"/>
                <a:ea typeface="Arial" panose="020B0604020202020204" pitchFamily="34" charset="0"/>
              </a:rPr>
              <a:t>ngừng</a:t>
            </a:r>
            <a:endParaRPr lang="en-US" sz="3600" b="1" dirty="0">
              <a:solidFill>
                <a:srgbClr val="0070C0"/>
              </a:solidFill>
              <a:latin typeface="Arial" panose="020B0604020202020204" pitchFamily="34" charset="0"/>
              <a:ea typeface="Arial" panose="020B0604020202020204" pitchFamily="34" charset="0"/>
            </a:endParaRPr>
          </a:p>
        </p:txBody>
      </p:sp>
      <p:sp>
        <p:nvSpPr>
          <p:cNvPr id="12" name="Frame 11">
            <a:extLst>
              <a:ext uri="{FF2B5EF4-FFF2-40B4-BE49-F238E27FC236}">
                <a16:creationId xmlns:a16="http://schemas.microsoft.com/office/drawing/2014/main" id="{51945E30-05A3-4C2E-B5C9-6A80A98D43AD}"/>
              </a:ext>
            </a:extLst>
          </p:cNvPr>
          <p:cNvSpPr/>
          <p:nvPr/>
        </p:nvSpPr>
        <p:spPr>
          <a:xfrm>
            <a:off x="4483924" y="1278391"/>
            <a:ext cx="6814518" cy="4082246"/>
          </a:xfrm>
          <a:prstGeom prst="frame">
            <a:avLst>
              <a:gd name="adj1" fmla="val 7463"/>
            </a:avLst>
          </a:prstGeom>
          <a:solidFill>
            <a:srgbClr val="FFC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Câu 1:</a:t>
            </a:r>
            <a:endParaRPr lang="en-US">
              <a:solidFill>
                <a:schemeClr val="tx1"/>
              </a:solidFill>
            </a:endParaRPr>
          </a:p>
        </p:txBody>
      </p:sp>
      <p:pic>
        <p:nvPicPr>
          <p:cNvPr id="14" name="Graphic 13" descr="Bullseye">
            <a:extLst>
              <a:ext uri="{FF2B5EF4-FFF2-40B4-BE49-F238E27FC236}">
                <a16:creationId xmlns:a16="http://schemas.microsoft.com/office/drawing/2014/main" id="{A262910E-6A2C-4DBD-8944-99B9E8B92B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2852" y="2467898"/>
            <a:ext cx="731677" cy="731677"/>
          </a:xfrm>
          <a:prstGeom prst="rect">
            <a:avLst/>
          </a:prstGeom>
        </p:spPr>
      </p:pic>
      <p:pic>
        <p:nvPicPr>
          <p:cNvPr id="16" name="Graphic 15" descr="Lightbulb">
            <a:extLst>
              <a:ext uri="{FF2B5EF4-FFF2-40B4-BE49-F238E27FC236}">
                <a16:creationId xmlns:a16="http://schemas.microsoft.com/office/drawing/2014/main" id="{9CDF3076-4EA1-412C-B2A3-BA6D375C9B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09020" y="2880570"/>
            <a:ext cx="731677" cy="731677"/>
          </a:xfrm>
          <a:prstGeom prst="rect">
            <a:avLst/>
          </a:prstGeom>
        </p:spPr>
      </p:pic>
      <p:pic>
        <p:nvPicPr>
          <p:cNvPr id="18" name="Graphic 17" descr="Research">
            <a:extLst>
              <a:ext uri="{FF2B5EF4-FFF2-40B4-BE49-F238E27FC236}">
                <a16:creationId xmlns:a16="http://schemas.microsoft.com/office/drawing/2014/main" id="{C081F553-B23F-48FA-919C-0E8A55CD68E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6427" y="1283481"/>
            <a:ext cx="731677" cy="731677"/>
          </a:xfrm>
          <a:prstGeom prst="rect">
            <a:avLst/>
          </a:prstGeom>
        </p:spPr>
      </p:pic>
      <p:pic>
        <p:nvPicPr>
          <p:cNvPr id="20" name="Graphic 19" descr="Diamond">
            <a:extLst>
              <a:ext uri="{FF2B5EF4-FFF2-40B4-BE49-F238E27FC236}">
                <a16:creationId xmlns:a16="http://schemas.microsoft.com/office/drawing/2014/main" id="{4AE5CCF9-03C0-48D0-919B-C8B5FF8768F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382151" y="4443803"/>
            <a:ext cx="731677" cy="731677"/>
          </a:xfrm>
          <a:prstGeom prst="rect">
            <a:avLst/>
          </a:prstGeom>
        </p:spPr>
      </p:pic>
      <p:pic>
        <p:nvPicPr>
          <p:cNvPr id="24" name="Graphic 23" descr="Globe">
            <a:extLst>
              <a:ext uri="{FF2B5EF4-FFF2-40B4-BE49-F238E27FC236}">
                <a16:creationId xmlns:a16="http://schemas.microsoft.com/office/drawing/2014/main" id="{0EC5C0F5-CDEA-465B-A144-7B62A5271BA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5706" y="5506044"/>
            <a:ext cx="731677" cy="731677"/>
          </a:xfrm>
          <a:prstGeom prst="rect">
            <a:avLst/>
          </a:prstGeom>
        </p:spPr>
      </p:pic>
      <p:pic>
        <p:nvPicPr>
          <p:cNvPr id="26" name="Graphic 25" descr="Atom">
            <a:extLst>
              <a:ext uri="{FF2B5EF4-FFF2-40B4-BE49-F238E27FC236}">
                <a16:creationId xmlns:a16="http://schemas.microsoft.com/office/drawing/2014/main" id="{F10FE737-9149-44BB-9C1C-77A34237BF3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15877" y="707404"/>
            <a:ext cx="731677" cy="731677"/>
          </a:xfrm>
          <a:prstGeom prst="rect">
            <a:avLst/>
          </a:prstGeom>
        </p:spPr>
      </p:pic>
      <p:pic>
        <p:nvPicPr>
          <p:cNvPr id="28" name="Graphic 27" descr="Planet">
            <a:extLst>
              <a:ext uri="{FF2B5EF4-FFF2-40B4-BE49-F238E27FC236}">
                <a16:creationId xmlns:a16="http://schemas.microsoft.com/office/drawing/2014/main" id="{41028A34-1C5A-4274-933F-563567B52C48}"/>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003505" y="5758569"/>
            <a:ext cx="731677" cy="731677"/>
          </a:xfrm>
          <a:prstGeom prst="rect">
            <a:avLst/>
          </a:prstGeom>
        </p:spPr>
      </p:pic>
      <p:pic>
        <p:nvPicPr>
          <p:cNvPr id="30" name="Graphic 29" descr="Lightbulb and gear">
            <a:extLst>
              <a:ext uri="{FF2B5EF4-FFF2-40B4-BE49-F238E27FC236}">
                <a16:creationId xmlns:a16="http://schemas.microsoft.com/office/drawing/2014/main" id="{27DC572D-ABC1-4385-A9ED-8D840E287A1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55231" y="4094384"/>
            <a:ext cx="731677" cy="731677"/>
          </a:xfrm>
          <a:prstGeom prst="rect">
            <a:avLst/>
          </a:prstGeom>
        </p:spPr>
      </p:pic>
      <p:pic>
        <p:nvPicPr>
          <p:cNvPr id="32" name="Graphic 31" descr="Monitor">
            <a:extLst>
              <a:ext uri="{FF2B5EF4-FFF2-40B4-BE49-F238E27FC236}">
                <a16:creationId xmlns:a16="http://schemas.microsoft.com/office/drawing/2014/main" id="{906F0B62-0A09-4740-9346-64D9DD3D736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705029" y="5242611"/>
            <a:ext cx="1990221" cy="1990221"/>
          </a:xfrm>
          <a:prstGeom prst="rect">
            <a:avLst/>
          </a:prstGeom>
        </p:spPr>
      </p:pic>
      <p:cxnSp>
        <p:nvCxnSpPr>
          <p:cNvPr id="41" name="Straight Connector 40">
            <a:extLst>
              <a:ext uri="{FF2B5EF4-FFF2-40B4-BE49-F238E27FC236}">
                <a16:creationId xmlns:a16="http://schemas.microsoft.com/office/drawing/2014/main" id="{5877821F-2C37-4A0F-9763-801A3000690C}"/>
              </a:ext>
            </a:extLst>
          </p:cNvPr>
          <p:cNvCxnSpPr>
            <a:cxnSpLocks/>
          </p:cNvCxnSpPr>
          <p:nvPr/>
        </p:nvCxnSpPr>
        <p:spPr>
          <a:xfrm>
            <a:off x="7894668" y="6603809"/>
            <a:ext cx="2088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22"/>
          <a:stretch>
            <a:fillRect/>
          </a:stretch>
        </p:blipFill>
        <p:spPr>
          <a:xfrm>
            <a:off x="546503" y="1537107"/>
            <a:ext cx="3746843" cy="3746843"/>
          </a:xfrm>
          <a:prstGeom prst="rect">
            <a:avLst/>
          </a:prstGeom>
        </p:spPr>
      </p:pic>
      <p:sp>
        <p:nvSpPr>
          <p:cNvPr id="15" name="TextBox 14"/>
          <p:cNvSpPr txBox="1"/>
          <p:nvPr/>
        </p:nvSpPr>
        <p:spPr>
          <a:xfrm>
            <a:off x="6162896" y="5580509"/>
            <a:ext cx="3214103"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ĐÁP ÁN</a:t>
            </a:r>
          </a:p>
        </p:txBody>
      </p:sp>
      <p:sp>
        <p:nvSpPr>
          <p:cNvPr id="7" name="Rectangle 6"/>
          <p:cNvSpPr/>
          <p:nvPr/>
        </p:nvSpPr>
        <p:spPr>
          <a:xfrm>
            <a:off x="4752613" y="1680185"/>
            <a:ext cx="6092825" cy="2496517"/>
          </a:xfrm>
          <a:prstGeom prst="rect">
            <a:avLst/>
          </a:prstGeom>
        </p:spPr>
        <p:txBody>
          <a:bodyPr>
            <a:spAutoFit/>
          </a:bodyPr>
          <a:lstStyle/>
          <a:p>
            <a:pPr algn="ctr">
              <a:lnSpc>
                <a:spcPct val="150000"/>
              </a:lnSpc>
              <a:spcAft>
                <a:spcPts val="0"/>
              </a:spcAft>
              <a:tabLst>
                <a:tab pos="90170" algn="l"/>
                <a:tab pos="180340" algn="l"/>
              </a:tabLst>
            </a:pPr>
            <a:r>
              <a:rPr lang="vi-VN" sz="3600" b="1" kern="100" dirty="0">
                <a:latin typeface="Times New Roman" panose="02020603050405020304" pitchFamily="18" charset="0"/>
                <a:ea typeface="SimSun" panose="02010600030101010101" pitchFamily="2" charset="-122"/>
                <a:cs typeface="Times New Roman" panose="02020603050405020304" pitchFamily="18" charset="0"/>
              </a:rPr>
              <a:t>Sắp xếp kí tự sau để thành một từ có nghĩa: n/ậ/g/n/ừ/g/p/n/g</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994421" y="466837"/>
            <a:ext cx="1800494" cy="646331"/>
          </a:xfrm>
          <a:prstGeom prst="rect">
            <a:avLst/>
          </a:prstGeom>
        </p:spPr>
        <p:txBody>
          <a:bodyPr wrap="none">
            <a:spAutoFit/>
          </a:bodyPr>
          <a:lstStyle/>
          <a:p>
            <a:pPr algn="ctr"/>
            <a:r>
              <a:rPr lang="vi-VN" sz="3600" b="1" kern="1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rPr>
              <a:t>CÂU 2: </a:t>
            </a:r>
            <a:endParaRPr lang="en-US" sz="3600" b="1" dirty="0">
              <a:solidFill>
                <a:srgbClr val="0070C0"/>
              </a:solidFill>
            </a:endParaRPr>
          </a:p>
        </p:txBody>
      </p:sp>
      <p:sp>
        <p:nvSpPr>
          <p:cNvPr id="29" name="Action Button: Return 28">
            <a:hlinkClick r:id="rId23" action="ppaction://hlinksldjump" highlightClick="1"/>
          </p:cNvPr>
          <p:cNvSpPr/>
          <p:nvPr/>
        </p:nvSpPr>
        <p:spPr>
          <a:xfrm>
            <a:off x="1929319" y="5637636"/>
            <a:ext cx="939588" cy="692415"/>
          </a:xfrm>
          <a:prstGeom prst="actionButtonRetur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53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13"/>
                                        </p:tgtEl>
                                      </p:cBhvr>
                                    </p:cmd>
                                  </p:childTnLst>
                                </p:cTn>
                              </p:par>
                            </p:childTnLst>
                          </p:cTn>
                        </p:par>
                      </p:childTnLst>
                    </p:cTn>
                  </p:par>
                </p:childTnLst>
              </p:cTn>
              <p:nextCondLst>
                <p:cond evt="onClick" delay="0">
                  <p:tgtEl>
                    <p:spTgt spid="13"/>
                  </p:tgtEl>
                </p:cond>
              </p:nextCondLst>
            </p:seq>
            <p:video>
              <p:cMediaNode vol="80000">
                <p:cTn id="15" fill="hold" display="0">
                  <p:stCondLst>
                    <p:cond delay="indefinite"/>
                  </p:stCondLst>
                </p:cTn>
                <p:tgtEl>
                  <p:spTgt spid="13"/>
                </p:tgtEl>
              </p:cMediaNode>
            </p:video>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15;p27">
            <a:extLst>
              <a:ext uri="{FF2B5EF4-FFF2-40B4-BE49-F238E27FC236}">
                <a16:creationId xmlns:a16="http://schemas.microsoft.com/office/drawing/2014/main" id="{54B3E099-1B72-4ADB-9A48-DF69EB5CC098}"/>
              </a:ext>
            </a:extLst>
          </p:cNvPr>
          <p:cNvSpPr/>
          <p:nvPr/>
        </p:nvSpPr>
        <p:spPr>
          <a:xfrm>
            <a:off x="343031" y="2062018"/>
            <a:ext cx="239797" cy="244932"/>
          </a:xfrm>
          <a:custGeom>
            <a:avLst/>
            <a:gdLst/>
            <a:ahLst/>
            <a:cxnLst/>
            <a:rect l="l" t="t" r="r" b="b"/>
            <a:pathLst>
              <a:path w="6864" h="7011" extrusionOk="0">
                <a:moveTo>
                  <a:pt x="6688" y="1"/>
                </a:moveTo>
                <a:cubicBezTo>
                  <a:pt x="6645" y="1"/>
                  <a:pt x="6602" y="18"/>
                  <a:pt x="6570" y="53"/>
                </a:cubicBezTo>
                <a:cubicBezTo>
                  <a:pt x="4871" y="1910"/>
                  <a:pt x="4268" y="4722"/>
                  <a:pt x="4069" y="6071"/>
                </a:cubicBezTo>
                <a:cubicBezTo>
                  <a:pt x="3145" y="3746"/>
                  <a:pt x="395" y="2219"/>
                  <a:pt x="266" y="2148"/>
                </a:cubicBezTo>
                <a:cubicBezTo>
                  <a:pt x="240" y="2132"/>
                  <a:pt x="212" y="2125"/>
                  <a:pt x="184" y="2125"/>
                </a:cubicBezTo>
                <a:cubicBezTo>
                  <a:pt x="127" y="2125"/>
                  <a:pt x="72" y="2154"/>
                  <a:pt x="43" y="2207"/>
                </a:cubicBezTo>
                <a:cubicBezTo>
                  <a:pt x="0" y="2287"/>
                  <a:pt x="32" y="2386"/>
                  <a:pt x="114" y="2427"/>
                </a:cubicBezTo>
                <a:cubicBezTo>
                  <a:pt x="147" y="2445"/>
                  <a:pt x="3464" y="4288"/>
                  <a:pt x="3979" y="6884"/>
                </a:cubicBezTo>
                <a:cubicBezTo>
                  <a:pt x="3995" y="6957"/>
                  <a:pt x="4059" y="7011"/>
                  <a:pt x="4135" y="7011"/>
                </a:cubicBezTo>
                <a:lnTo>
                  <a:pt x="4146" y="7011"/>
                </a:lnTo>
                <a:cubicBezTo>
                  <a:pt x="4226" y="7007"/>
                  <a:pt x="4289" y="6944"/>
                  <a:pt x="4294" y="6864"/>
                </a:cubicBezTo>
                <a:cubicBezTo>
                  <a:pt x="4297" y="6822"/>
                  <a:pt x="4623" y="2654"/>
                  <a:pt x="6805" y="268"/>
                </a:cubicBezTo>
                <a:cubicBezTo>
                  <a:pt x="6864" y="203"/>
                  <a:pt x="6860" y="102"/>
                  <a:pt x="6794" y="42"/>
                </a:cubicBezTo>
                <a:cubicBezTo>
                  <a:pt x="6764" y="15"/>
                  <a:pt x="6726" y="1"/>
                  <a:pt x="6688" y="1"/>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3" name="Google Shape;316;p27">
            <a:extLst>
              <a:ext uri="{FF2B5EF4-FFF2-40B4-BE49-F238E27FC236}">
                <a16:creationId xmlns:a16="http://schemas.microsoft.com/office/drawing/2014/main" id="{638DCDFE-9B00-4AA0-AB03-0C90E768F178}"/>
              </a:ext>
            </a:extLst>
          </p:cNvPr>
          <p:cNvSpPr/>
          <p:nvPr/>
        </p:nvSpPr>
        <p:spPr>
          <a:xfrm>
            <a:off x="5172604" y="4709748"/>
            <a:ext cx="222399" cy="240216"/>
          </a:xfrm>
          <a:custGeom>
            <a:avLst/>
            <a:gdLst/>
            <a:ahLst/>
            <a:cxnLst/>
            <a:rect l="l" t="t" r="r" b="b"/>
            <a:pathLst>
              <a:path w="6366" h="6876" extrusionOk="0">
                <a:moveTo>
                  <a:pt x="3055" y="0"/>
                </a:moveTo>
                <a:cubicBezTo>
                  <a:pt x="2969" y="0"/>
                  <a:pt x="2897" y="67"/>
                  <a:pt x="2895" y="154"/>
                </a:cubicBezTo>
                <a:cubicBezTo>
                  <a:pt x="2774" y="3382"/>
                  <a:pt x="80" y="6581"/>
                  <a:pt x="53" y="6614"/>
                </a:cubicBezTo>
                <a:cubicBezTo>
                  <a:pt x="1" y="6674"/>
                  <a:pt x="2" y="6763"/>
                  <a:pt x="56" y="6823"/>
                </a:cubicBezTo>
                <a:cubicBezTo>
                  <a:pt x="64" y="6833"/>
                  <a:pt x="74" y="6840"/>
                  <a:pt x="85" y="6848"/>
                </a:cubicBezTo>
                <a:cubicBezTo>
                  <a:pt x="112" y="6867"/>
                  <a:pt x="143" y="6876"/>
                  <a:pt x="174" y="6876"/>
                </a:cubicBezTo>
                <a:cubicBezTo>
                  <a:pt x="205" y="6876"/>
                  <a:pt x="236" y="6867"/>
                  <a:pt x="263" y="6848"/>
                </a:cubicBezTo>
                <a:cubicBezTo>
                  <a:pt x="1186" y="6221"/>
                  <a:pt x="2371" y="6039"/>
                  <a:pt x="3435" y="6039"/>
                </a:cubicBezTo>
                <a:cubicBezTo>
                  <a:pt x="4893" y="6039"/>
                  <a:pt x="6124" y="6381"/>
                  <a:pt x="6145" y="6387"/>
                </a:cubicBezTo>
                <a:cubicBezTo>
                  <a:pt x="6160" y="6391"/>
                  <a:pt x="6175" y="6393"/>
                  <a:pt x="6189" y="6393"/>
                </a:cubicBezTo>
                <a:cubicBezTo>
                  <a:pt x="6259" y="6393"/>
                  <a:pt x="6322" y="6347"/>
                  <a:pt x="6341" y="6278"/>
                </a:cubicBezTo>
                <a:cubicBezTo>
                  <a:pt x="6365" y="6193"/>
                  <a:pt x="6317" y="6105"/>
                  <a:pt x="6233" y="6081"/>
                </a:cubicBezTo>
                <a:cubicBezTo>
                  <a:pt x="6144" y="6057"/>
                  <a:pt x="4911" y="5714"/>
                  <a:pt x="3440" y="5714"/>
                </a:cubicBezTo>
                <a:cubicBezTo>
                  <a:pt x="2572" y="5714"/>
                  <a:pt x="1621" y="5833"/>
                  <a:pt x="772" y="6207"/>
                </a:cubicBezTo>
                <a:cubicBezTo>
                  <a:pt x="1576" y="5106"/>
                  <a:pt x="3119" y="2680"/>
                  <a:pt x="3212" y="166"/>
                </a:cubicBezTo>
                <a:cubicBezTo>
                  <a:pt x="3216" y="78"/>
                  <a:pt x="3148" y="4"/>
                  <a:pt x="3060" y="0"/>
                </a:cubicBezTo>
                <a:cubicBezTo>
                  <a:pt x="3058" y="0"/>
                  <a:pt x="3056" y="0"/>
                  <a:pt x="3055" y="0"/>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4" name="Google Shape;317;p27">
            <a:extLst>
              <a:ext uri="{FF2B5EF4-FFF2-40B4-BE49-F238E27FC236}">
                <a16:creationId xmlns:a16="http://schemas.microsoft.com/office/drawing/2014/main" id="{FF9FAF39-ADC3-4534-B3E0-3295D8CCA6ED}"/>
              </a:ext>
            </a:extLst>
          </p:cNvPr>
          <p:cNvSpPr/>
          <p:nvPr/>
        </p:nvSpPr>
        <p:spPr>
          <a:xfrm>
            <a:off x="4314554" y="4653327"/>
            <a:ext cx="216810" cy="254260"/>
          </a:xfrm>
          <a:custGeom>
            <a:avLst/>
            <a:gdLst/>
            <a:ahLst/>
            <a:cxnLst/>
            <a:rect l="l" t="t" r="r" b="b"/>
            <a:pathLst>
              <a:path w="6206" h="7278" extrusionOk="0">
                <a:moveTo>
                  <a:pt x="4318" y="0"/>
                </a:moveTo>
                <a:cubicBezTo>
                  <a:pt x="4240" y="0"/>
                  <a:pt x="4172" y="58"/>
                  <a:pt x="4158" y="136"/>
                </a:cubicBezTo>
                <a:cubicBezTo>
                  <a:pt x="3812" y="2630"/>
                  <a:pt x="4907" y="5286"/>
                  <a:pt x="5506" y="6512"/>
                </a:cubicBezTo>
                <a:cubicBezTo>
                  <a:pt x="4078" y="5554"/>
                  <a:pt x="2150" y="5396"/>
                  <a:pt x="1038" y="5396"/>
                </a:cubicBezTo>
                <a:cubicBezTo>
                  <a:pt x="533" y="5396"/>
                  <a:pt x="197" y="5428"/>
                  <a:pt x="151" y="5433"/>
                </a:cubicBezTo>
                <a:cubicBezTo>
                  <a:pt x="64" y="5442"/>
                  <a:pt x="1" y="5520"/>
                  <a:pt x="10" y="5608"/>
                </a:cubicBezTo>
                <a:cubicBezTo>
                  <a:pt x="20" y="5689"/>
                  <a:pt x="88" y="5750"/>
                  <a:pt x="168" y="5750"/>
                </a:cubicBezTo>
                <a:cubicBezTo>
                  <a:pt x="173" y="5750"/>
                  <a:pt x="178" y="5750"/>
                  <a:pt x="183" y="5749"/>
                </a:cubicBezTo>
                <a:cubicBezTo>
                  <a:pt x="194" y="5748"/>
                  <a:pt x="505" y="5718"/>
                  <a:pt x="989" y="5718"/>
                </a:cubicBezTo>
                <a:cubicBezTo>
                  <a:pt x="2212" y="5718"/>
                  <a:pt x="4537" y="5909"/>
                  <a:pt x="5894" y="7232"/>
                </a:cubicBezTo>
                <a:cubicBezTo>
                  <a:pt x="5920" y="7257"/>
                  <a:pt x="5953" y="7273"/>
                  <a:pt x="5989" y="7277"/>
                </a:cubicBezTo>
                <a:cubicBezTo>
                  <a:pt x="5994" y="7277"/>
                  <a:pt x="6000" y="7278"/>
                  <a:pt x="6006" y="7278"/>
                </a:cubicBezTo>
                <a:cubicBezTo>
                  <a:pt x="6126" y="7278"/>
                  <a:pt x="6206" y="7146"/>
                  <a:pt x="6143" y="7038"/>
                </a:cubicBezTo>
                <a:cubicBezTo>
                  <a:pt x="6122" y="7001"/>
                  <a:pt x="4028" y="3380"/>
                  <a:pt x="4474" y="180"/>
                </a:cubicBezTo>
                <a:cubicBezTo>
                  <a:pt x="4486" y="93"/>
                  <a:pt x="4426" y="13"/>
                  <a:pt x="4338" y="1"/>
                </a:cubicBezTo>
                <a:cubicBezTo>
                  <a:pt x="4331" y="1"/>
                  <a:pt x="4325" y="0"/>
                  <a:pt x="4318" y="0"/>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5" name="Google Shape;318;p27">
            <a:extLst>
              <a:ext uri="{FF2B5EF4-FFF2-40B4-BE49-F238E27FC236}">
                <a16:creationId xmlns:a16="http://schemas.microsoft.com/office/drawing/2014/main" id="{2539FCD2-2CE1-4AB6-97B8-E67C9A26490B}"/>
              </a:ext>
            </a:extLst>
          </p:cNvPr>
          <p:cNvSpPr/>
          <p:nvPr/>
        </p:nvSpPr>
        <p:spPr>
          <a:xfrm>
            <a:off x="760632" y="3525555"/>
            <a:ext cx="223447" cy="173384"/>
          </a:xfrm>
          <a:custGeom>
            <a:avLst/>
            <a:gdLst/>
            <a:ahLst/>
            <a:cxnLst/>
            <a:rect l="l" t="t" r="r" b="b"/>
            <a:pathLst>
              <a:path w="6396" h="4963" extrusionOk="0">
                <a:moveTo>
                  <a:pt x="2845" y="1"/>
                </a:moveTo>
                <a:cubicBezTo>
                  <a:pt x="2782" y="1"/>
                  <a:pt x="2722" y="38"/>
                  <a:pt x="2697" y="100"/>
                </a:cubicBezTo>
                <a:cubicBezTo>
                  <a:pt x="2087" y="1614"/>
                  <a:pt x="101" y="4285"/>
                  <a:pt x="81" y="4313"/>
                </a:cubicBezTo>
                <a:cubicBezTo>
                  <a:pt x="0" y="4421"/>
                  <a:pt x="82" y="4567"/>
                  <a:pt x="207" y="4567"/>
                </a:cubicBezTo>
                <a:cubicBezTo>
                  <a:pt x="219" y="4567"/>
                  <a:pt x="233" y="4565"/>
                  <a:pt x="246" y="4562"/>
                </a:cubicBezTo>
                <a:cubicBezTo>
                  <a:pt x="788" y="4429"/>
                  <a:pt x="1393" y="4378"/>
                  <a:pt x="2004" y="4378"/>
                </a:cubicBezTo>
                <a:cubicBezTo>
                  <a:pt x="4048" y="4378"/>
                  <a:pt x="6160" y="4951"/>
                  <a:pt x="6187" y="4958"/>
                </a:cubicBezTo>
                <a:cubicBezTo>
                  <a:pt x="6200" y="4962"/>
                  <a:pt x="6213" y="4963"/>
                  <a:pt x="6226" y="4963"/>
                </a:cubicBezTo>
                <a:cubicBezTo>
                  <a:pt x="6227" y="4963"/>
                  <a:pt x="6228" y="4963"/>
                  <a:pt x="6229" y="4963"/>
                </a:cubicBezTo>
                <a:cubicBezTo>
                  <a:pt x="6307" y="4963"/>
                  <a:pt x="6373" y="4904"/>
                  <a:pt x="6384" y="4828"/>
                </a:cubicBezTo>
                <a:cubicBezTo>
                  <a:pt x="6396" y="4749"/>
                  <a:pt x="6348" y="4674"/>
                  <a:pt x="6272" y="4652"/>
                </a:cubicBezTo>
                <a:cubicBezTo>
                  <a:pt x="6159" y="4620"/>
                  <a:pt x="4082" y="4058"/>
                  <a:pt x="2023" y="4058"/>
                </a:cubicBezTo>
                <a:cubicBezTo>
                  <a:pt x="1532" y="4058"/>
                  <a:pt x="1042" y="4090"/>
                  <a:pt x="581" y="4168"/>
                </a:cubicBezTo>
                <a:cubicBezTo>
                  <a:pt x="1139" y="3395"/>
                  <a:pt x="2491" y="1465"/>
                  <a:pt x="2992" y="219"/>
                </a:cubicBezTo>
                <a:cubicBezTo>
                  <a:pt x="3025" y="137"/>
                  <a:pt x="2985" y="45"/>
                  <a:pt x="2904" y="12"/>
                </a:cubicBezTo>
                <a:cubicBezTo>
                  <a:pt x="2885" y="4"/>
                  <a:pt x="2864" y="1"/>
                  <a:pt x="2845" y="1"/>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6" name="TextBox 5">
            <a:extLst>
              <a:ext uri="{FF2B5EF4-FFF2-40B4-BE49-F238E27FC236}">
                <a16:creationId xmlns:a16="http://schemas.microsoft.com/office/drawing/2014/main" id="{52EE87B1-F853-4EC1-AB3F-31B102FE89D4}"/>
              </a:ext>
            </a:extLst>
          </p:cNvPr>
          <p:cNvSpPr txBox="1"/>
          <p:nvPr/>
        </p:nvSpPr>
        <p:spPr>
          <a:xfrm>
            <a:off x="6036120" y="859565"/>
            <a:ext cx="2793578" cy="646331"/>
          </a:xfrm>
          <a:prstGeom prst="rect">
            <a:avLst/>
          </a:prstGeom>
          <a:noFill/>
          <a:effectLst>
            <a:outerShdw blurRad="50800" dist="38100" dir="16200000" rotWithShape="0">
              <a:prstClr val="black">
                <a:alpha val="40000"/>
              </a:prstClr>
            </a:outerShdw>
          </a:effectLst>
        </p:spPr>
        <p:txBody>
          <a:bodyPr wrap="square" rtlCol="0">
            <a:sp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CÂU 3:  </a:t>
            </a:r>
          </a:p>
        </p:txBody>
      </p:sp>
      <p:sp>
        <p:nvSpPr>
          <p:cNvPr id="9" name="TextBox 8">
            <a:extLst>
              <a:ext uri="{FF2B5EF4-FFF2-40B4-BE49-F238E27FC236}">
                <a16:creationId xmlns:a16="http://schemas.microsoft.com/office/drawing/2014/main" id="{B89D9FB3-44EC-4D3B-A233-DABF3DC1215A}"/>
              </a:ext>
            </a:extLst>
          </p:cNvPr>
          <p:cNvSpPr txBox="1"/>
          <p:nvPr/>
        </p:nvSpPr>
        <p:spPr>
          <a:xfrm>
            <a:off x="5172604" y="4355851"/>
            <a:ext cx="4520611" cy="707794"/>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4000" b="1" dirty="0" err="1">
                <a:solidFill>
                  <a:srgbClr val="463500"/>
                </a:solidFill>
              </a:rPr>
              <a:t>Châm</a:t>
            </a:r>
            <a:r>
              <a:rPr lang="en-US" sz="4000" b="1" dirty="0">
                <a:solidFill>
                  <a:srgbClr val="463500"/>
                </a:solidFill>
              </a:rPr>
              <a:t> </a:t>
            </a:r>
            <a:r>
              <a:rPr lang="en-US" sz="4000" b="1" dirty="0" err="1">
                <a:solidFill>
                  <a:srgbClr val="463500"/>
                </a:solidFill>
              </a:rPr>
              <a:t>biếm</a:t>
            </a:r>
            <a:endParaRPr lang="en-US" sz="4000" b="1" dirty="0">
              <a:solidFill>
                <a:srgbClr val="463500"/>
              </a:solidFill>
            </a:endParaRPr>
          </a:p>
        </p:txBody>
      </p:sp>
      <p:sp>
        <p:nvSpPr>
          <p:cNvPr id="12" name="Frame 11">
            <a:extLst>
              <a:ext uri="{FF2B5EF4-FFF2-40B4-BE49-F238E27FC236}">
                <a16:creationId xmlns:a16="http://schemas.microsoft.com/office/drawing/2014/main" id="{51945E30-05A3-4C2E-B5C9-6A80A98D43AD}"/>
              </a:ext>
            </a:extLst>
          </p:cNvPr>
          <p:cNvSpPr/>
          <p:nvPr/>
        </p:nvSpPr>
        <p:spPr>
          <a:xfrm>
            <a:off x="3986466" y="1786615"/>
            <a:ext cx="7187775" cy="3734712"/>
          </a:xfrm>
          <a:prstGeom prst="frame">
            <a:avLst>
              <a:gd name="adj1" fmla="val 7463"/>
            </a:avLst>
          </a:prstGeom>
          <a:solidFill>
            <a:srgbClr val="FFC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i="1" dirty="0"/>
              <a:t>Câu 3: Sắp xếp kí tự sau để thành một từ có nghĩa: m/â/b/c/i/h/ế/m</a:t>
            </a:r>
            <a:endParaRPr lang="en-US" dirty="0"/>
          </a:p>
        </p:txBody>
      </p:sp>
      <p:pic>
        <p:nvPicPr>
          <p:cNvPr id="14" name="Graphic 13" descr="Bullseye">
            <a:extLst>
              <a:ext uri="{FF2B5EF4-FFF2-40B4-BE49-F238E27FC236}">
                <a16:creationId xmlns:a16="http://schemas.microsoft.com/office/drawing/2014/main" id="{A262910E-6A2C-4DBD-8944-99B9E8B92B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2852" y="2467898"/>
            <a:ext cx="731677" cy="731677"/>
          </a:xfrm>
          <a:prstGeom prst="rect">
            <a:avLst/>
          </a:prstGeom>
        </p:spPr>
      </p:pic>
      <p:pic>
        <p:nvPicPr>
          <p:cNvPr id="16" name="Graphic 15" descr="Lightbulb">
            <a:extLst>
              <a:ext uri="{FF2B5EF4-FFF2-40B4-BE49-F238E27FC236}">
                <a16:creationId xmlns:a16="http://schemas.microsoft.com/office/drawing/2014/main" id="{9CDF3076-4EA1-412C-B2A3-BA6D375C9B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09020" y="2880570"/>
            <a:ext cx="731677" cy="731677"/>
          </a:xfrm>
          <a:prstGeom prst="rect">
            <a:avLst/>
          </a:prstGeom>
        </p:spPr>
      </p:pic>
      <p:pic>
        <p:nvPicPr>
          <p:cNvPr id="18" name="Graphic 17" descr="Research">
            <a:extLst>
              <a:ext uri="{FF2B5EF4-FFF2-40B4-BE49-F238E27FC236}">
                <a16:creationId xmlns:a16="http://schemas.microsoft.com/office/drawing/2014/main" id="{C081F553-B23F-48FA-919C-0E8A55CD68E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6427" y="1283481"/>
            <a:ext cx="731677" cy="731677"/>
          </a:xfrm>
          <a:prstGeom prst="rect">
            <a:avLst/>
          </a:prstGeom>
        </p:spPr>
      </p:pic>
      <p:pic>
        <p:nvPicPr>
          <p:cNvPr id="20" name="Graphic 19" descr="Diamond">
            <a:extLst>
              <a:ext uri="{FF2B5EF4-FFF2-40B4-BE49-F238E27FC236}">
                <a16:creationId xmlns:a16="http://schemas.microsoft.com/office/drawing/2014/main" id="{4AE5CCF9-03C0-48D0-919B-C8B5FF8768F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382151" y="4443803"/>
            <a:ext cx="731677" cy="731677"/>
          </a:xfrm>
          <a:prstGeom prst="rect">
            <a:avLst/>
          </a:prstGeom>
        </p:spPr>
      </p:pic>
      <p:pic>
        <p:nvPicPr>
          <p:cNvPr id="22" name="Graphic 21" descr="Books">
            <a:extLst>
              <a:ext uri="{FF2B5EF4-FFF2-40B4-BE49-F238E27FC236}">
                <a16:creationId xmlns:a16="http://schemas.microsoft.com/office/drawing/2014/main" id="{66231202-7B82-4F71-A7E5-638C14142A0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03505" y="2049016"/>
            <a:ext cx="731677" cy="731677"/>
          </a:xfrm>
          <a:prstGeom prst="rect">
            <a:avLst/>
          </a:prstGeom>
        </p:spPr>
      </p:pic>
      <p:pic>
        <p:nvPicPr>
          <p:cNvPr id="24" name="Graphic 23" descr="Globe">
            <a:extLst>
              <a:ext uri="{FF2B5EF4-FFF2-40B4-BE49-F238E27FC236}">
                <a16:creationId xmlns:a16="http://schemas.microsoft.com/office/drawing/2014/main" id="{0EC5C0F5-CDEA-465B-A144-7B62A5271BA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5706" y="5506044"/>
            <a:ext cx="731677" cy="731677"/>
          </a:xfrm>
          <a:prstGeom prst="rect">
            <a:avLst/>
          </a:prstGeom>
        </p:spPr>
      </p:pic>
      <p:pic>
        <p:nvPicPr>
          <p:cNvPr id="26" name="Graphic 25" descr="Atom">
            <a:extLst>
              <a:ext uri="{FF2B5EF4-FFF2-40B4-BE49-F238E27FC236}">
                <a16:creationId xmlns:a16="http://schemas.microsoft.com/office/drawing/2014/main" id="{F10FE737-9149-44BB-9C1C-77A34237BF3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15877" y="707404"/>
            <a:ext cx="731677" cy="731677"/>
          </a:xfrm>
          <a:prstGeom prst="rect">
            <a:avLst/>
          </a:prstGeom>
        </p:spPr>
      </p:pic>
      <p:pic>
        <p:nvPicPr>
          <p:cNvPr id="28" name="Graphic 27" descr="Planet">
            <a:extLst>
              <a:ext uri="{FF2B5EF4-FFF2-40B4-BE49-F238E27FC236}">
                <a16:creationId xmlns:a16="http://schemas.microsoft.com/office/drawing/2014/main" id="{41028A34-1C5A-4274-933F-563567B52C4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003505" y="5758569"/>
            <a:ext cx="731677" cy="731677"/>
          </a:xfrm>
          <a:prstGeom prst="rect">
            <a:avLst/>
          </a:prstGeom>
        </p:spPr>
      </p:pic>
      <p:pic>
        <p:nvPicPr>
          <p:cNvPr id="30" name="Graphic 29" descr="Lightbulb and gear">
            <a:extLst>
              <a:ext uri="{FF2B5EF4-FFF2-40B4-BE49-F238E27FC236}">
                <a16:creationId xmlns:a16="http://schemas.microsoft.com/office/drawing/2014/main" id="{27DC572D-ABC1-4385-A9ED-8D840E287A1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55231" y="4094384"/>
            <a:ext cx="731677" cy="731677"/>
          </a:xfrm>
          <a:prstGeom prst="rect">
            <a:avLst/>
          </a:prstGeom>
        </p:spPr>
      </p:pic>
      <p:pic>
        <p:nvPicPr>
          <p:cNvPr id="32" name="Graphic 31" descr="Monitor">
            <a:extLst>
              <a:ext uri="{FF2B5EF4-FFF2-40B4-BE49-F238E27FC236}">
                <a16:creationId xmlns:a16="http://schemas.microsoft.com/office/drawing/2014/main" id="{906F0B62-0A09-4740-9346-64D9DD3D736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705029" y="5242611"/>
            <a:ext cx="1990221" cy="1990221"/>
          </a:xfrm>
          <a:prstGeom prst="rect">
            <a:avLst/>
          </a:prstGeom>
        </p:spPr>
      </p:pic>
      <p:cxnSp>
        <p:nvCxnSpPr>
          <p:cNvPr id="41" name="Straight Connector 40">
            <a:extLst>
              <a:ext uri="{FF2B5EF4-FFF2-40B4-BE49-F238E27FC236}">
                <a16:creationId xmlns:a16="http://schemas.microsoft.com/office/drawing/2014/main" id="{5877821F-2C37-4A0F-9763-801A3000690C}"/>
              </a:ext>
            </a:extLst>
          </p:cNvPr>
          <p:cNvCxnSpPr>
            <a:cxnSpLocks/>
          </p:cNvCxnSpPr>
          <p:nvPr/>
        </p:nvCxnSpPr>
        <p:spPr>
          <a:xfrm>
            <a:off x="7853111" y="6624588"/>
            <a:ext cx="2088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24"/>
          <a:stretch>
            <a:fillRect/>
          </a:stretch>
        </p:blipFill>
        <p:spPr>
          <a:xfrm>
            <a:off x="55209" y="1495768"/>
            <a:ext cx="3746843" cy="3746843"/>
          </a:xfrm>
          <a:prstGeom prst="rect">
            <a:avLst/>
          </a:prstGeom>
        </p:spPr>
      </p:pic>
      <p:sp>
        <p:nvSpPr>
          <p:cNvPr id="15" name="TextBox 14"/>
          <p:cNvSpPr txBox="1"/>
          <p:nvPr/>
        </p:nvSpPr>
        <p:spPr>
          <a:xfrm>
            <a:off x="6003031" y="5716838"/>
            <a:ext cx="2684078"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ĐÁP ÁN</a:t>
            </a:r>
          </a:p>
        </p:txBody>
      </p:sp>
      <p:sp>
        <p:nvSpPr>
          <p:cNvPr id="7" name="Rectangle 6"/>
          <p:cNvSpPr/>
          <p:nvPr/>
        </p:nvSpPr>
        <p:spPr>
          <a:xfrm>
            <a:off x="4531364" y="2165482"/>
            <a:ext cx="6092825" cy="1665521"/>
          </a:xfrm>
          <a:prstGeom prst="rect">
            <a:avLst/>
          </a:prstGeom>
        </p:spPr>
        <p:txBody>
          <a:bodyPr>
            <a:spAutoFit/>
          </a:bodyPr>
          <a:lstStyle/>
          <a:p>
            <a:pPr algn="ctr">
              <a:lnSpc>
                <a:spcPct val="150000"/>
              </a:lnSpc>
              <a:spcAft>
                <a:spcPts val="0"/>
              </a:spcAft>
              <a:tabLst>
                <a:tab pos="90170" algn="l"/>
                <a:tab pos="180340" algn="l"/>
              </a:tabLst>
            </a:pPr>
            <a:r>
              <a:rPr lang="vi-VN" sz="3600" i="1" kern="100" dirty="0">
                <a:latin typeface="Times New Roman" panose="02020603050405020304" pitchFamily="18" charset="0"/>
                <a:ea typeface="SimSun" panose="02010600030101010101" pitchFamily="2" charset="-122"/>
                <a:cs typeface="Times New Roman" panose="02020603050405020304" pitchFamily="18" charset="0"/>
              </a:rPr>
              <a:t>Sắp xếp kí tự sau để thành một từ có nghĩa: m/â/b/c/i/h/ế/m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Action Button: Return 26">
            <a:hlinkClick r:id="rId25" action="ppaction://hlinksldjump" highlightClick="1"/>
          </p:cNvPr>
          <p:cNvSpPr/>
          <p:nvPr/>
        </p:nvSpPr>
        <p:spPr>
          <a:xfrm>
            <a:off x="1929319" y="5637636"/>
            <a:ext cx="939588" cy="692415"/>
          </a:xfrm>
          <a:prstGeom prst="actionButtonRetur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6854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13"/>
                                        </p:tgtEl>
                                      </p:cBhvr>
                                    </p:cmd>
                                  </p:childTnLst>
                                </p:cTn>
                              </p:par>
                            </p:childTnLst>
                          </p:cTn>
                        </p:par>
                      </p:childTnLst>
                    </p:cTn>
                  </p:par>
                </p:childTnLst>
              </p:cTn>
              <p:nextCondLst>
                <p:cond evt="onClick" delay="0">
                  <p:tgtEl>
                    <p:spTgt spid="13"/>
                  </p:tgtEl>
                </p:cond>
              </p:nextCondLst>
            </p:seq>
            <p:video>
              <p:cMediaNode vol="80000">
                <p:cTn id="15" fill="hold" display="0">
                  <p:stCondLst>
                    <p:cond delay="indefinite"/>
                  </p:stCondLst>
                </p:cTn>
                <p:tgtEl>
                  <p:spTgt spid="13"/>
                </p:tgtEl>
              </p:cMediaNode>
            </p:video>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15;p27">
            <a:extLst>
              <a:ext uri="{FF2B5EF4-FFF2-40B4-BE49-F238E27FC236}">
                <a16:creationId xmlns:a16="http://schemas.microsoft.com/office/drawing/2014/main" id="{54B3E099-1B72-4ADB-9A48-DF69EB5CC098}"/>
              </a:ext>
            </a:extLst>
          </p:cNvPr>
          <p:cNvSpPr/>
          <p:nvPr/>
        </p:nvSpPr>
        <p:spPr>
          <a:xfrm>
            <a:off x="6203235" y="1440767"/>
            <a:ext cx="239797" cy="244932"/>
          </a:xfrm>
          <a:custGeom>
            <a:avLst/>
            <a:gdLst/>
            <a:ahLst/>
            <a:cxnLst/>
            <a:rect l="l" t="t" r="r" b="b"/>
            <a:pathLst>
              <a:path w="6864" h="7011" extrusionOk="0">
                <a:moveTo>
                  <a:pt x="6688" y="1"/>
                </a:moveTo>
                <a:cubicBezTo>
                  <a:pt x="6645" y="1"/>
                  <a:pt x="6602" y="18"/>
                  <a:pt x="6570" y="53"/>
                </a:cubicBezTo>
                <a:cubicBezTo>
                  <a:pt x="4871" y="1910"/>
                  <a:pt x="4268" y="4722"/>
                  <a:pt x="4069" y="6071"/>
                </a:cubicBezTo>
                <a:cubicBezTo>
                  <a:pt x="3145" y="3746"/>
                  <a:pt x="395" y="2219"/>
                  <a:pt x="266" y="2148"/>
                </a:cubicBezTo>
                <a:cubicBezTo>
                  <a:pt x="240" y="2132"/>
                  <a:pt x="212" y="2125"/>
                  <a:pt x="184" y="2125"/>
                </a:cubicBezTo>
                <a:cubicBezTo>
                  <a:pt x="127" y="2125"/>
                  <a:pt x="72" y="2154"/>
                  <a:pt x="43" y="2207"/>
                </a:cubicBezTo>
                <a:cubicBezTo>
                  <a:pt x="0" y="2287"/>
                  <a:pt x="32" y="2386"/>
                  <a:pt x="114" y="2427"/>
                </a:cubicBezTo>
                <a:cubicBezTo>
                  <a:pt x="147" y="2445"/>
                  <a:pt x="3464" y="4288"/>
                  <a:pt x="3979" y="6884"/>
                </a:cubicBezTo>
                <a:cubicBezTo>
                  <a:pt x="3995" y="6957"/>
                  <a:pt x="4059" y="7011"/>
                  <a:pt x="4135" y="7011"/>
                </a:cubicBezTo>
                <a:lnTo>
                  <a:pt x="4146" y="7011"/>
                </a:lnTo>
                <a:cubicBezTo>
                  <a:pt x="4226" y="7007"/>
                  <a:pt x="4289" y="6944"/>
                  <a:pt x="4294" y="6864"/>
                </a:cubicBezTo>
                <a:cubicBezTo>
                  <a:pt x="4297" y="6822"/>
                  <a:pt x="4623" y="2654"/>
                  <a:pt x="6805" y="268"/>
                </a:cubicBezTo>
                <a:cubicBezTo>
                  <a:pt x="6864" y="203"/>
                  <a:pt x="6860" y="102"/>
                  <a:pt x="6794" y="42"/>
                </a:cubicBezTo>
                <a:cubicBezTo>
                  <a:pt x="6764" y="15"/>
                  <a:pt x="6726" y="1"/>
                  <a:pt x="6688" y="1"/>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3" name="Google Shape;316;p27">
            <a:extLst>
              <a:ext uri="{FF2B5EF4-FFF2-40B4-BE49-F238E27FC236}">
                <a16:creationId xmlns:a16="http://schemas.microsoft.com/office/drawing/2014/main" id="{638DCDFE-9B00-4AA0-AB03-0C90E768F178}"/>
              </a:ext>
            </a:extLst>
          </p:cNvPr>
          <p:cNvSpPr/>
          <p:nvPr/>
        </p:nvSpPr>
        <p:spPr>
          <a:xfrm>
            <a:off x="5172604" y="4709748"/>
            <a:ext cx="222399" cy="240216"/>
          </a:xfrm>
          <a:custGeom>
            <a:avLst/>
            <a:gdLst/>
            <a:ahLst/>
            <a:cxnLst/>
            <a:rect l="l" t="t" r="r" b="b"/>
            <a:pathLst>
              <a:path w="6366" h="6876" extrusionOk="0">
                <a:moveTo>
                  <a:pt x="3055" y="0"/>
                </a:moveTo>
                <a:cubicBezTo>
                  <a:pt x="2969" y="0"/>
                  <a:pt x="2897" y="67"/>
                  <a:pt x="2895" y="154"/>
                </a:cubicBezTo>
                <a:cubicBezTo>
                  <a:pt x="2774" y="3382"/>
                  <a:pt x="80" y="6581"/>
                  <a:pt x="53" y="6614"/>
                </a:cubicBezTo>
                <a:cubicBezTo>
                  <a:pt x="1" y="6674"/>
                  <a:pt x="2" y="6763"/>
                  <a:pt x="56" y="6823"/>
                </a:cubicBezTo>
                <a:cubicBezTo>
                  <a:pt x="64" y="6833"/>
                  <a:pt x="74" y="6840"/>
                  <a:pt x="85" y="6848"/>
                </a:cubicBezTo>
                <a:cubicBezTo>
                  <a:pt x="112" y="6867"/>
                  <a:pt x="143" y="6876"/>
                  <a:pt x="174" y="6876"/>
                </a:cubicBezTo>
                <a:cubicBezTo>
                  <a:pt x="205" y="6876"/>
                  <a:pt x="236" y="6867"/>
                  <a:pt x="263" y="6848"/>
                </a:cubicBezTo>
                <a:cubicBezTo>
                  <a:pt x="1186" y="6221"/>
                  <a:pt x="2371" y="6039"/>
                  <a:pt x="3435" y="6039"/>
                </a:cubicBezTo>
                <a:cubicBezTo>
                  <a:pt x="4893" y="6039"/>
                  <a:pt x="6124" y="6381"/>
                  <a:pt x="6145" y="6387"/>
                </a:cubicBezTo>
                <a:cubicBezTo>
                  <a:pt x="6160" y="6391"/>
                  <a:pt x="6175" y="6393"/>
                  <a:pt x="6189" y="6393"/>
                </a:cubicBezTo>
                <a:cubicBezTo>
                  <a:pt x="6259" y="6393"/>
                  <a:pt x="6322" y="6347"/>
                  <a:pt x="6341" y="6278"/>
                </a:cubicBezTo>
                <a:cubicBezTo>
                  <a:pt x="6365" y="6193"/>
                  <a:pt x="6317" y="6105"/>
                  <a:pt x="6233" y="6081"/>
                </a:cubicBezTo>
                <a:cubicBezTo>
                  <a:pt x="6144" y="6057"/>
                  <a:pt x="4911" y="5714"/>
                  <a:pt x="3440" y="5714"/>
                </a:cubicBezTo>
                <a:cubicBezTo>
                  <a:pt x="2572" y="5714"/>
                  <a:pt x="1621" y="5833"/>
                  <a:pt x="772" y="6207"/>
                </a:cubicBezTo>
                <a:cubicBezTo>
                  <a:pt x="1576" y="5106"/>
                  <a:pt x="3119" y="2680"/>
                  <a:pt x="3212" y="166"/>
                </a:cubicBezTo>
                <a:cubicBezTo>
                  <a:pt x="3216" y="78"/>
                  <a:pt x="3148" y="4"/>
                  <a:pt x="3060" y="0"/>
                </a:cubicBezTo>
                <a:cubicBezTo>
                  <a:pt x="3058" y="0"/>
                  <a:pt x="3056" y="0"/>
                  <a:pt x="3055" y="0"/>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4" name="Google Shape;317;p27">
            <a:extLst>
              <a:ext uri="{FF2B5EF4-FFF2-40B4-BE49-F238E27FC236}">
                <a16:creationId xmlns:a16="http://schemas.microsoft.com/office/drawing/2014/main" id="{FF9FAF39-ADC3-4534-B3E0-3295D8CCA6ED}"/>
              </a:ext>
            </a:extLst>
          </p:cNvPr>
          <p:cNvSpPr/>
          <p:nvPr/>
        </p:nvSpPr>
        <p:spPr>
          <a:xfrm>
            <a:off x="4314554" y="4653327"/>
            <a:ext cx="216810" cy="254260"/>
          </a:xfrm>
          <a:custGeom>
            <a:avLst/>
            <a:gdLst/>
            <a:ahLst/>
            <a:cxnLst/>
            <a:rect l="l" t="t" r="r" b="b"/>
            <a:pathLst>
              <a:path w="6206" h="7278" extrusionOk="0">
                <a:moveTo>
                  <a:pt x="4318" y="0"/>
                </a:moveTo>
                <a:cubicBezTo>
                  <a:pt x="4240" y="0"/>
                  <a:pt x="4172" y="58"/>
                  <a:pt x="4158" y="136"/>
                </a:cubicBezTo>
                <a:cubicBezTo>
                  <a:pt x="3812" y="2630"/>
                  <a:pt x="4907" y="5286"/>
                  <a:pt x="5506" y="6512"/>
                </a:cubicBezTo>
                <a:cubicBezTo>
                  <a:pt x="4078" y="5554"/>
                  <a:pt x="2150" y="5396"/>
                  <a:pt x="1038" y="5396"/>
                </a:cubicBezTo>
                <a:cubicBezTo>
                  <a:pt x="533" y="5396"/>
                  <a:pt x="197" y="5428"/>
                  <a:pt x="151" y="5433"/>
                </a:cubicBezTo>
                <a:cubicBezTo>
                  <a:pt x="64" y="5442"/>
                  <a:pt x="1" y="5520"/>
                  <a:pt x="10" y="5608"/>
                </a:cubicBezTo>
                <a:cubicBezTo>
                  <a:pt x="20" y="5689"/>
                  <a:pt x="88" y="5750"/>
                  <a:pt x="168" y="5750"/>
                </a:cubicBezTo>
                <a:cubicBezTo>
                  <a:pt x="173" y="5750"/>
                  <a:pt x="178" y="5750"/>
                  <a:pt x="183" y="5749"/>
                </a:cubicBezTo>
                <a:cubicBezTo>
                  <a:pt x="194" y="5748"/>
                  <a:pt x="505" y="5718"/>
                  <a:pt x="989" y="5718"/>
                </a:cubicBezTo>
                <a:cubicBezTo>
                  <a:pt x="2212" y="5718"/>
                  <a:pt x="4537" y="5909"/>
                  <a:pt x="5894" y="7232"/>
                </a:cubicBezTo>
                <a:cubicBezTo>
                  <a:pt x="5920" y="7257"/>
                  <a:pt x="5953" y="7273"/>
                  <a:pt x="5989" y="7277"/>
                </a:cubicBezTo>
                <a:cubicBezTo>
                  <a:pt x="5994" y="7277"/>
                  <a:pt x="6000" y="7278"/>
                  <a:pt x="6006" y="7278"/>
                </a:cubicBezTo>
                <a:cubicBezTo>
                  <a:pt x="6126" y="7278"/>
                  <a:pt x="6206" y="7146"/>
                  <a:pt x="6143" y="7038"/>
                </a:cubicBezTo>
                <a:cubicBezTo>
                  <a:pt x="6122" y="7001"/>
                  <a:pt x="4028" y="3380"/>
                  <a:pt x="4474" y="180"/>
                </a:cubicBezTo>
                <a:cubicBezTo>
                  <a:pt x="4486" y="93"/>
                  <a:pt x="4426" y="13"/>
                  <a:pt x="4338" y="1"/>
                </a:cubicBezTo>
                <a:cubicBezTo>
                  <a:pt x="4331" y="1"/>
                  <a:pt x="4325" y="0"/>
                  <a:pt x="4318" y="0"/>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5" name="Google Shape;318;p27">
            <a:extLst>
              <a:ext uri="{FF2B5EF4-FFF2-40B4-BE49-F238E27FC236}">
                <a16:creationId xmlns:a16="http://schemas.microsoft.com/office/drawing/2014/main" id="{2539FCD2-2CE1-4AB6-97B8-E67C9A26490B}"/>
              </a:ext>
            </a:extLst>
          </p:cNvPr>
          <p:cNvSpPr/>
          <p:nvPr/>
        </p:nvSpPr>
        <p:spPr>
          <a:xfrm>
            <a:off x="760632" y="3525555"/>
            <a:ext cx="223447" cy="173384"/>
          </a:xfrm>
          <a:custGeom>
            <a:avLst/>
            <a:gdLst/>
            <a:ahLst/>
            <a:cxnLst/>
            <a:rect l="l" t="t" r="r" b="b"/>
            <a:pathLst>
              <a:path w="6396" h="4963" extrusionOk="0">
                <a:moveTo>
                  <a:pt x="2845" y="1"/>
                </a:moveTo>
                <a:cubicBezTo>
                  <a:pt x="2782" y="1"/>
                  <a:pt x="2722" y="38"/>
                  <a:pt x="2697" y="100"/>
                </a:cubicBezTo>
                <a:cubicBezTo>
                  <a:pt x="2087" y="1614"/>
                  <a:pt x="101" y="4285"/>
                  <a:pt x="81" y="4313"/>
                </a:cubicBezTo>
                <a:cubicBezTo>
                  <a:pt x="0" y="4421"/>
                  <a:pt x="82" y="4567"/>
                  <a:pt x="207" y="4567"/>
                </a:cubicBezTo>
                <a:cubicBezTo>
                  <a:pt x="219" y="4567"/>
                  <a:pt x="233" y="4565"/>
                  <a:pt x="246" y="4562"/>
                </a:cubicBezTo>
                <a:cubicBezTo>
                  <a:pt x="788" y="4429"/>
                  <a:pt x="1393" y="4378"/>
                  <a:pt x="2004" y="4378"/>
                </a:cubicBezTo>
                <a:cubicBezTo>
                  <a:pt x="4048" y="4378"/>
                  <a:pt x="6160" y="4951"/>
                  <a:pt x="6187" y="4958"/>
                </a:cubicBezTo>
                <a:cubicBezTo>
                  <a:pt x="6200" y="4962"/>
                  <a:pt x="6213" y="4963"/>
                  <a:pt x="6226" y="4963"/>
                </a:cubicBezTo>
                <a:cubicBezTo>
                  <a:pt x="6227" y="4963"/>
                  <a:pt x="6228" y="4963"/>
                  <a:pt x="6229" y="4963"/>
                </a:cubicBezTo>
                <a:cubicBezTo>
                  <a:pt x="6307" y="4963"/>
                  <a:pt x="6373" y="4904"/>
                  <a:pt x="6384" y="4828"/>
                </a:cubicBezTo>
                <a:cubicBezTo>
                  <a:pt x="6396" y="4749"/>
                  <a:pt x="6348" y="4674"/>
                  <a:pt x="6272" y="4652"/>
                </a:cubicBezTo>
                <a:cubicBezTo>
                  <a:pt x="6159" y="4620"/>
                  <a:pt x="4082" y="4058"/>
                  <a:pt x="2023" y="4058"/>
                </a:cubicBezTo>
                <a:cubicBezTo>
                  <a:pt x="1532" y="4058"/>
                  <a:pt x="1042" y="4090"/>
                  <a:pt x="581" y="4168"/>
                </a:cubicBezTo>
                <a:cubicBezTo>
                  <a:pt x="1139" y="3395"/>
                  <a:pt x="2491" y="1465"/>
                  <a:pt x="2992" y="219"/>
                </a:cubicBezTo>
                <a:cubicBezTo>
                  <a:pt x="3025" y="137"/>
                  <a:pt x="2985" y="45"/>
                  <a:pt x="2904" y="12"/>
                </a:cubicBezTo>
                <a:cubicBezTo>
                  <a:pt x="2885" y="4"/>
                  <a:pt x="2864" y="1"/>
                  <a:pt x="2845" y="1"/>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9" name="TextBox 8">
            <a:extLst>
              <a:ext uri="{FF2B5EF4-FFF2-40B4-BE49-F238E27FC236}">
                <a16:creationId xmlns:a16="http://schemas.microsoft.com/office/drawing/2014/main" id="{B89D9FB3-44EC-4D3B-A233-DABF3DC1215A}"/>
              </a:ext>
            </a:extLst>
          </p:cNvPr>
          <p:cNvSpPr txBox="1"/>
          <p:nvPr/>
        </p:nvSpPr>
        <p:spPr>
          <a:xfrm>
            <a:off x="5490202" y="4138146"/>
            <a:ext cx="4520611" cy="769441"/>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4400" b="1" dirty="0" err="1">
                <a:solidFill>
                  <a:srgbClr val="0070C0"/>
                </a:solidFill>
                <a:latin typeface="Times New Roman" panose="02020603050405020304" pitchFamily="18" charset="0"/>
                <a:cs typeface="Times New Roman" panose="02020603050405020304" pitchFamily="18" charset="0"/>
              </a:rPr>
              <a:t>Ngắt</a:t>
            </a:r>
            <a:r>
              <a:rPr lang="en-US" sz="4400" b="1" dirty="0">
                <a:solidFill>
                  <a:srgbClr val="0070C0"/>
                </a:solidFill>
                <a:latin typeface="Times New Roman" panose="02020603050405020304" pitchFamily="18" charset="0"/>
                <a:cs typeface="Times New Roman" panose="02020603050405020304" pitchFamily="18" charset="0"/>
              </a:rPr>
              <a:t> </a:t>
            </a:r>
            <a:r>
              <a:rPr lang="en-US" sz="4400" b="1" dirty="0" err="1">
                <a:solidFill>
                  <a:srgbClr val="0070C0"/>
                </a:solidFill>
                <a:latin typeface="Times New Roman" panose="02020603050405020304" pitchFamily="18" charset="0"/>
                <a:cs typeface="Times New Roman" panose="02020603050405020304" pitchFamily="18" charset="0"/>
              </a:rPr>
              <a:t>quãng</a:t>
            </a:r>
            <a:endParaRPr lang="en-US" sz="4400" b="1" dirty="0">
              <a:solidFill>
                <a:srgbClr val="0070C0"/>
              </a:solidFill>
              <a:latin typeface="Times New Roman" panose="02020603050405020304" pitchFamily="18" charset="0"/>
              <a:cs typeface="Times New Roman" panose="02020603050405020304" pitchFamily="18" charset="0"/>
            </a:endParaRPr>
          </a:p>
        </p:txBody>
      </p:sp>
      <p:sp>
        <p:nvSpPr>
          <p:cNvPr id="12" name="Frame 11">
            <a:extLst>
              <a:ext uri="{FF2B5EF4-FFF2-40B4-BE49-F238E27FC236}">
                <a16:creationId xmlns:a16="http://schemas.microsoft.com/office/drawing/2014/main" id="{51945E30-05A3-4C2E-B5C9-6A80A98D43AD}"/>
              </a:ext>
            </a:extLst>
          </p:cNvPr>
          <p:cNvSpPr/>
          <p:nvPr/>
        </p:nvSpPr>
        <p:spPr>
          <a:xfrm>
            <a:off x="4162567" y="1604538"/>
            <a:ext cx="6983657" cy="3734712"/>
          </a:xfrm>
          <a:prstGeom prst="frame">
            <a:avLst>
              <a:gd name="adj1" fmla="val 7463"/>
            </a:avLst>
          </a:prstGeom>
          <a:solidFill>
            <a:srgbClr val="FFC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Graphic 13" descr="Bullseye">
            <a:extLst>
              <a:ext uri="{FF2B5EF4-FFF2-40B4-BE49-F238E27FC236}">
                <a16:creationId xmlns:a16="http://schemas.microsoft.com/office/drawing/2014/main" id="{A262910E-6A2C-4DBD-8944-99B9E8B92B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2852" y="2467898"/>
            <a:ext cx="731677" cy="731677"/>
          </a:xfrm>
          <a:prstGeom prst="rect">
            <a:avLst/>
          </a:prstGeom>
        </p:spPr>
      </p:pic>
      <p:pic>
        <p:nvPicPr>
          <p:cNvPr id="16" name="Graphic 15" descr="Lightbulb">
            <a:extLst>
              <a:ext uri="{FF2B5EF4-FFF2-40B4-BE49-F238E27FC236}">
                <a16:creationId xmlns:a16="http://schemas.microsoft.com/office/drawing/2014/main" id="{9CDF3076-4EA1-412C-B2A3-BA6D375C9B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09020" y="2880570"/>
            <a:ext cx="731677" cy="731677"/>
          </a:xfrm>
          <a:prstGeom prst="rect">
            <a:avLst/>
          </a:prstGeom>
        </p:spPr>
      </p:pic>
      <p:pic>
        <p:nvPicPr>
          <p:cNvPr id="18" name="Graphic 17" descr="Research">
            <a:extLst>
              <a:ext uri="{FF2B5EF4-FFF2-40B4-BE49-F238E27FC236}">
                <a16:creationId xmlns:a16="http://schemas.microsoft.com/office/drawing/2014/main" id="{C081F553-B23F-48FA-919C-0E8A55CD68E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6427" y="1283481"/>
            <a:ext cx="731677" cy="731677"/>
          </a:xfrm>
          <a:prstGeom prst="rect">
            <a:avLst/>
          </a:prstGeom>
        </p:spPr>
      </p:pic>
      <p:pic>
        <p:nvPicPr>
          <p:cNvPr id="20" name="Graphic 19" descr="Diamond">
            <a:extLst>
              <a:ext uri="{FF2B5EF4-FFF2-40B4-BE49-F238E27FC236}">
                <a16:creationId xmlns:a16="http://schemas.microsoft.com/office/drawing/2014/main" id="{4AE5CCF9-03C0-48D0-919B-C8B5FF8768F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382151" y="4443803"/>
            <a:ext cx="731677" cy="731677"/>
          </a:xfrm>
          <a:prstGeom prst="rect">
            <a:avLst/>
          </a:prstGeom>
        </p:spPr>
      </p:pic>
      <p:pic>
        <p:nvPicPr>
          <p:cNvPr id="22" name="Graphic 21" descr="Books">
            <a:extLst>
              <a:ext uri="{FF2B5EF4-FFF2-40B4-BE49-F238E27FC236}">
                <a16:creationId xmlns:a16="http://schemas.microsoft.com/office/drawing/2014/main" id="{66231202-7B82-4F71-A7E5-638C14142A0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03505" y="2049016"/>
            <a:ext cx="731677" cy="731677"/>
          </a:xfrm>
          <a:prstGeom prst="rect">
            <a:avLst/>
          </a:prstGeom>
        </p:spPr>
      </p:pic>
      <p:pic>
        <p:nvPicPr>
          <p:cNvPr id="24" name="Graphic 23" descr="Globe">
            <a:extLst>
              <a:ext uri="{FF2B5EF4-FFF2-40B4-BE49-F238E27FC236}">
                <a16:creationId xmlns:a16="http://schemas.microsoft.com/office/drawing/2014/main" id="{0EC5C0F5-CDEA-465B-A144-7B62A5271BA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5706" y="5506044"/>
            <a:ext cx="731677" cy="731677"/>
          </a:xfrm>
          <a:prstGeom prst="rect">
            <a:avLst/>
          </a:prstGeom>
        </p:spPr>
      </p:pic>
      <p:pic>
        <p:nvPicPr>
          <p:cNvPr id="26" name="Graphic 25" descr="Atom">
            <a:extLst>
              <a:ext uri="{FF2B5EF4-FFF2-40B4-BE49-F238E27FC236}">
                <a16:creationId xmlns:a16="http://schemas.microsoft.com/office/drawing/2014/main" id="{F10FE737-9149-44BB-9C1C-77A34237BF3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15877" y="707404"/>
            <a:ext cx="731677" cy="731677"/>
          </a:xfrm>
          <a:prstGeom prst="rect">
            <a:avLst/>
          </a:prstGeom>
        </p:spPr>
      </p:pic>
      <p:pic>
        <p:nvPicPr>
          <p:cNvPr id="28" name="Graphic 27" descr="Planet">
            <a:extLst>
              <a:ext uri="{FF2B5EF4-FFF2-40B4-BE49-F238E27FC236}">
                <a16:creationId xmlns:a16="http://schemas.microsoft.com/office/drawing/2014/main" id="{41028A34-1C5A-4274-933F-563567B52C4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003505" y="5758569"/>
            <a:ext cx="731677" cy="731677"/>
          </a:xfrm>
          <a:prstGeom prst="rect">
            <a:avLst/>
          </a:prstGeom>
        </p:spPr>
      </p:pic>
      <p:pic>
        <p:nvPicPr>
          <p:cNvPr id="30" name="Graphic 29" descr="Lightbulb and gear">
            <a:extLst>
              <a:ext uri="{FF2B5EF4-FFF2-40B4-BE49-F238E27FC236}">
                <a16:creationId xmlns:a16="http://schemas.microsoft.com/office/drawing/2014/main" id="{27DC572D-ABC1-4385-A9ED-8D840E287A1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55231" y="4094384"/>
            <a:ext cx="731677" cy="731677"/>
          </a:xfrm>
          <a:prstGeom prst="rect">
            <a:avLst/>
          </a:prstGeom>
        </p:spPr>
      </p:pic>
      <p:pic>
        <p:nvPicPr>
          <p:cNvPr id="32" name="Graphic 31" descr="Monitor">
            <a:extLst>
              <a:ext uri="{FF2B5EF4-FFF2-40B4-BE49-F238E27FC236}">
                <a16:creationId xmlns:a16="http://schemas.microsoft.com/office/drawing/2014/main" id="{906F0B62-0A09-4740-9346-64D9DD3D736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705029" y="5242611"/>
            <a:ext cx="1990221" cy="1990221"/>
          </a:xfrm>
          <a:prstGeom prst="rect">
            <a:avLst/>
          </a:prstGeom>
        </p:spPr>
      </p:pic>
      <p:pic>
        <p:nvPicPr>
          <p:cNvPr id="13" name="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24"/>
          <a:stretch>
            <a:fillRect/>
          </a:stretch>
        </p:blipFill>
        <p:spPr>
          <a:xfrm>
            <a:off x="632604" y="1495768"/>
            <a:ext cx="3746843" cy="3746843"/>
          </a:xfrm>
          <a:prstGeom prst="rect">
            <a:avLst/>
          </a:prstGeom>
        </p:spPr>
      </p:pic>
      <p:sp>
        <p:nvSpPr>
          <p:cNvPr id="15" name="TextBox 14"/>
          <p:cNvSpPr txBox="1"/>
          <p:nvPr/>
        </p:nvSpPr>
        <p:spPr>
          <a:xfrm>
            <a:off x="6013805" y="5459321"/>
            <a:ext cx="3063665"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ĐÁP ÁN</a:t>
            </a:r>
          </a:p>
        </p:txBody>
      </p:sp>
      <p:sp>
        <p:nvSpPr>
          <p:cNvPr id="10" name="Rectangle 9"/>
          <p:cNvSpPr/>
          <p:nvPr/>
        </p:nvSpPr>
        <p:spPr>
          <a:xfrm>
            <a:off x="4662803" y="1929010"/>
            <a:ext cx="6271568" cy="1754326"/>
          </a:xfrm>
          <a:prstGeom prst="rect">
            <a:avLst/>
          </a:prstGeom>
        </p:spPr>
        <p:txBody>
          <a:bodyPr wrap="square">
            <a:spAutoFit/>
          </a:bodyPr>
          <a:lstStyle/>
          <a:p>
            <a:pPr algn="ctr">
              <a:lnSpc>
                <a:spcPct val="150000"/>
              </a:lnSpc>
              <a:spcAft>
                <a:spcPts val="0"/>
              </a:spcAft>
              <a:tabLst>
                <a:tab pos="90170" algn="l"/>
                <a:tab pos="180340" algn="l"/>
              </a:tabLst>
            </a:pPr>
            <a:r>
              <a:rPr lang="vi-VN" sz="3600" i="1" kern="100" dirty="0">
                <a:latin typeface="Times New Roman" panose="02020603050405020304" pitchFamily="18" charset="0"/>
                <a:ea typeface="SimSun" panose="02010600030101010101" pitchFamily="2" charset="-122"/>
                <a:cs typeface="Times New Roman" panose="02020603050405020304" pitchFamily="18" charset="0"/>
              </a:rPr>
              <a:t>Sắp xếp kí tự sau để thành một từ có nghĩa: q/ắ/n/u/ã/g/n/g/t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p:cNvSpPr/>
          <p:nvPr/>
        </p:nvSpPr>
        <p:spPr>
          <a:xfrm>
            <a:off x="6333856" y="552277"/>
            <a:ext cx="2537634" cy="985591"/>
          </a:xfrm>
          <a:prstGeom prst="rect">
            <a:avLst/>
          </a:prstGeom>
        </p:spPr>
        <p:txBody>
          <a:bodyPr wrap="square">
            <a:spAutoFit/>
          </a:bodyPr>
          <a:lstStyle/>
          <a:p>
            <a:pPr algn="ctr">
              <a:lnSpc>
                <a:spcPct val="150000"/>
              </a:lnSpc>
              <a:spcAft>
                <a:spcPts val="0"/>
              </a:spcAft>
              <a:tabLst>
                <a:tab pos="90170" algn="l"/>
                <a:tab pos="180340" algn="l"/>
              </a:tabLst>
            </a:pPr>
            <a:r>
              <a:rPr lang="vi-VN" sz="4400" b="1" kern="100" dirty="0">
                <a:solidFill>
                  <a:srgbClr val="0070C0"/>
                </a:solidFill>
                <a:latin typeface="+mj-lt"/>
                <a:ea typeface="SimSun" panose="02010600030101010101" pitchFamily="2" charset="-122"/>
                <a:cs typeface="Times New Roman" panose="02020603050405020304" pitchFamily="18" charset="0"/>
              </a:rPr>
              <a:t>CÂU 4:</a:t>
            </a:r>
            <a:endParaRPr lang="en-US" sz="4400" b="1" dirty="0">
              <a:solidFill>
                <a:srgbClr val="0070C0"/>
              </a:solidFill>
              <a:effectLst/>
              <a:latin typeface="+mj-lt"/>
              <a:ea typeface="Calibri" panose="020F0502020204030204" pitchFamily="34" charset="0"/>
              <a:cs typeface="Times New Roman" panose="02020603050405020304" pitchFamily="18" charset="0"/>
            </a:endParaRPr>
          </a:p>
        </p:txBody>
      </p:sp>
      <p:sp>
        <p:nvSpPr>
          <p:cNvPr id="29" name="Action Button: Return 28">
            <a:hlinkClick r:id="rId25" action="ppaction://hlinksldjump" highlightClick="1"/>
          </p:cNvPr>
          <p:cNvSpPr/>
          <p:nvPr/>
        </p:nvSpPr>
        <p:spPr>
          <a:xfrm>
            <a:off x="1929319" y="5637636"/>
            <a:ext cx="939588" cy="692415"/>
          </a:xfrm>
          <a:prstGeom prst="actionButtonRetur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632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13"/>
                                        </p:tgtEl>
                                      </p:cBhvr>
                                    </p:cmd>
                                  </p:childTnLst>
                                </p:cTn>
                              </p:par>
                            </p:childTnLst>
                          </p:cTn>
                        </p:par>
                      </p:childTnLst>
                    </p:cTn>
                  </p:par>
                </p:childTnLst>
              </p:cTn>
              <p:nextCondLst>
                <p:cond evt="onClick" delay="0">
                  <p:tgtEl>
                    <p:spTgt spid="13"/>
                  </p:tgtEl>
                </p:cond>
              </p:nextCondLst>
            </p:seq>
            <p:video>
              <p:cMediaNode vol="80000">
                <p:cTn id="15" fill="hold" display="0">
                  <p:stCondLst>
                    <p:cond delay="indefinite"/>
                  </p:stCondLst>
                </p:cTn>
                <p:tgtEl>
                  <p:spTgt spid="13"/>
                </p:tgtEl>
              </p:cMediaNode>
            </p:video>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15;p27">
            <a:extLst>
              <a:ext uri="{FF2B5EF4-FFF2-40B4-BE49-F238E27FC236}">
                <a16:creationId xmlns:a16="http://schemas.microsoft.com/office/drawing/2014/main" id="{54B3E099-1B72-4ADB-9A48-DF69EB5CC098}"/>
              </a:ext>
            </a:extLst>
          </p:cNvPr>
          <p:cNvSpPr/>
          <p:nvPr/>
        </p:nvSpPr>
        <p:spPr>
          <a:xfrm>
            <a:off x="6203235" y="1440767"/>
            <a:ext cx="239797" cy="244932"/>
          </a:xfrm>
          <a:custGeom>
            <a:avLst/>
            <a:gdLst/>
            <a:ahLst/>
            <a:cxnLst/>
            <a:rect l="l" t="t" r="r" b="b"/>
            <a:pathLst>
              <a:path w="6864" h="7011" extrusionOk="0">
                <a:moveTo>
                  <a:pt x="6688" y="1"/>
                </a:moveTo>
                <a:cubicBezTo>
                  <a:pt x="6645" y="1"/>
                  <a:pt x="6602" y="18"/>
                  <a:pt x="6570" y="53"/>
                </a:cubicBezTo>
                <a:cubicBezTo>
                  <a:pt x="4871" y="1910"/>
                  <a:pt x="4268" y="4722"/>
                  <a:pt x="4069" y="6071"/>
                </a:cubicBezTo>
                <a:cubicBezTo>
                  <a:pt x="3145" y="3746"/>
                  <a:pt x="395" y="2219"/>
                  <a:pt x="266" y="2148"/>
                </a:cubicBezTo>
                <a:cubicBezTo>
                  <a:pt x="240" y="2132"/>
                  <a:pt x="212" y="2125"/>
                  <a:pt x="184" y="2125"/>
                </a:cubicBezTo>
                <a:cubicBezTo>
                  <a:pt x="127" y="2125"/>
                  <a:pt x="72" y="2154"/>
                  <a:pt x="43" y="2207"/>
                </a:cubicBezTo>
                <a:cubicBezTo>
                  <a:pt x="0" y="2287"/>
                  <a:pt x="32" y="2386"/>
                  <a:pt x="114" y="2427"/>
                </a:cubicBezTo>
                <a:cubicBezTo>
                  <a:pt x="147" y="2445"/>
                  <a:pt x="3464" y="4288"/>
                  <a:pt x="3979" y="6884"/>
                </a:cubicBezTo>
                <a:cubicBezTo>
                  <a:pt x="3995" y="6957"/>
                  <a:pt x="4059" y="7011"/>
                  <a:pt x="4135" y="7011"/>
                </a:cubicBezTo>
                <a:lnTo>
                  <a:pt x="4146" y="7011"/>
                </a:lnTo>
                <a:cubicBezTo>
                  <a:pt x="4226" y="7007"/>
                  <a:pt x="4289" y="6944"/>
                  <a:pt x="4294" y="6864"/>
                </a:cubicBezTo>
                <a:cubicBezTo>
                  <a:pt x="4297" y="6822"/>
                  <a:pt x="4623" y="2654"/>
                  <a:pt x="6805" y="268"/>
                </a:cubicBezTo>
                <a:cubicBezTo>
                  <a:pt x="6864" y="203"/>
                  <a:pt x="6860" y="102"/>
                  <a:pt x="6794" y="42"/>
                </a:cubicBezTo>
                <a:cubicBezTo>
                  <a:pt x="6764" y="15"/>
                  <a:pt x="6726" y="1"/>
                  <a:pt x="6688" y="1"/>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3" name="Google Shape;316;p27">
            <a:extLst>
              <a:ext uri="{FF2B5EF4-FFF2-40B4-BE49-F238E27FC236}">
                <a16:creationId xmlns:a16="http://schemas.microsoft.com/office/drawing/2014/main" id="{638DCDFE-9B00-4AA0-AB03-0C90E768F178}"/>
              </a:ext>
            </a:extLst>
          </p:cNvPr>
          <p:cNvSpPr/>
          <p:nvPr/>
        </p:nvSpPr>
        <p:spPr>
          <a:xfrm>
            <a:off x="5172604" y="4709748"/>
            <a:ext cx="222399" cy="240216"/>
          </a:xfrm>
          <a:custGeom>
            <a:avLst/>
            <a:gdLst/>
            <a:ahLst/>
            <a:cxnLst/>
            <a:rect l="l" t="t" r="r" b="b"/>
            <a:pathLst>
              <a:path w="6366" h="6876" extrusionOk="0">
                <a:moveTo>
                  <a:pt x="3055" y="0"/>
                </a:moveTo>
                <a:cubicBezTo>
                  <a:pt x="2969" y="0"/>
                  <a:pt x="2897" y="67"/>
                  <a:pt x="2895" y="154"/>
                </a:cubicBezTo>
                <a:cubicBezTo>
                  <a:pt x="2774" y="3382"/>
                  <a:pt x="80" y="6581"/>
                  <a:pt x="53" y="6614"/>
                </a:cubicBezTo>
                <a:cubicBezTo>
                  <a:pt x="1" y="6674"/>
                  <a:pt x="2" y="6763"/>
                  <a:pt x="56" y="6823"/>
                </a:cubicBezTo>
                <a:cubicBezTo>
                  <a:pt x="64" y="6833"/>
                  <a:pt x="74" y="6840"/>
                  <a:pt x="85" y="6848"/>
                </a:cubicBezTo>
                <a:cubicBezTo>
                  <a:pt x="112" y="6867"/>
                  <a:pt x="143" y="6876"/>
                  <a:pt x="174" y="6876"/>
                </a:cubicBezTo>
                <a:cubicBezTo>
                  <a:pt x="205" y="6876"/>
                  <a:pt x="236" y="6867"/>
                  <a:pt x="263" y="6848"/>
                </a:cubicBezTo>
                <a:cubicBezTo>
                  <a:pt x="1186" y="6221"/>
                  <a:pt x="2371" y="6039"/>
                  <a:pt x="3435" y="6039"/>
                </a:cubicBezTo>
                <a:cubicBezTo>
                  <a:pt x="4893" y="6039"/>
                  <a:pt x="6124" y="6381"/>
                  <a:pt x="6145" y="6387"/>
                </a:cubicBezTo>
                <a:cubicBezTo>
                  <a:pt x="6160" y="6391"/>
                  <a:pt x="6175" y="6393"/>
                  <a:pt x="6189" y="6393"/>
                </a:cubicBezTo>
                <a:cubicBezTo>
                  <a:pt x="6259" y="6393"/>
                  <a:pt x="6322" y="6347"/>
                  <a:pt x="6341" y="6278"/>
                </a:cubicBezTo>
                <a:cubicBezTo>
                  <a:pt x="6365" y="6193"/>
                  <a:pt x="6317" y="6105"/>
                  <a:pt x="6233" y="6081"/>
                </a:cubicBezTo>
                <a:cubicBezTo>
                  <a:pt x="6144" y="6057"/>
                  <a:pt x="4911" y="5714"/>
                  <a:pt x="3440" y="5714"/>
                </a:cubicBezTo>
                <a:cubicBezTo>
                  <a:pt x="2572" y="5714"/>
                  <a:pt x="1621" y="5833"/>
                  <a:pt x="772" y="6207"/>
                </a:cubicBezTo>
                <a:cubicBezTo>
                  <a:pt x="1576" y="5106"/>
                  <a:pt x="3119" y="2680"/>
                  <a:pt x="3212" y="166"/>
                </a:cubicBezTo>
                <a:cubicBezTo>
                  <a:pt x="3216" y="78"/>
                  <a:pt x="3148" y="4"/>
                  <a:pt x="3060" y="0"/>
                </a:cubicBezTo>
                <a:cubicBezTo>
                  <a:pt x="3058" y="0"/>
                  <a:pt x="3056" y="0"/>
                  <a:pt x="3055" y="0"/>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4" name="Google Shape;317;p27">
            <a:extLst>
              <a:ext uri="{FF2B5EF4-FFF2-40B4-BE49-F238E27FC236}">
                <a16:creationId xmlns:a16="http://schemas.microsoft.com/office/drawing/2014/main" id="{FF9FAF39-ADC3-4534-B3E0-3295D8CCA6ED}"/>
              </a:ext>
            </a:extLst>
          </p:cNvPr>
          <p:cNvSpPr/>
          <p:nvPr/>
        </p:nvSpPr>
        <p:spPr>
          <a:xfrm>
            <a:off x="4314554" y="4653327"/>
            <a:ext cx="216810" cy="254260"/>
          </a:xfrm>
          <a:custGeom>
            <a:avLst/>
            <a:gdLst/>
            <a:ahLst/>
            <a:cxnLst/>
            <a:rect l="l" t="t" r="r" b="b"/>
            <a:pathLst>
              <a:path w="6206" h="7278" extrusionOk="0">
                <a:moveTo>
                  <a:pt x="4318" y="0"/>
                </a:moveTo>
                <a:cubicBezTo>
                  <a:pt x="4240" y="0"/>
                  <a:pt x="4172" y="58"/>
                  <a:pt x="4158" y="136"/>
                </a:cubicBezTo>
                <a:cubicBezTo>
                  <a:pt x="3812" y="2630"/>
                  <a:pt x="4907" y="5286"/>
                  <a:pt x="5506" y="6512"/>
                </a:cubicBezTo>
                <a:cubicBezTo>
                  <a:pt x="4078" y="5554"/>
                  <a:pt x="2150" y="5396"/>
                  <a:pt x="1038" y="5396"/>
                </a:cubicBezTo>
                <a:cubicBezTo>
                  <a:pt x="533" y="5396"/>
                  <a:pt x="197" y="5428"/>
                  <a:pt x="151" y="5433"/>
                </a:cubicBezTo>
                <a:cubicBezTo>
                  <a:pt x="64" y="5442"/>
                  <a:pt x="1" y="5520"/>
                  <a:pt x="10" y="5608"/>
                </a:cubicBezTo>
                <a:cubicBezTo>
                  <a:pt x="20" y="5689"/>
                  <a:pt x="88" y="5750"/>
                  <a:pt x="168" y="5750"/>
                </a:cubicBezTo>
                <a:cubicBezTo>
                  <a:pt x="173" y="5750"/>
                  <a:pt x="178" y="5750"/>
                  <a:pt x="183" y="5749"/>
                </a:cubicBezTo>
                <a:cubicBezTo>
                  <a:pt x="194" y="5748"/>
                  <a:pt x="505" y="5718"/>
                  <a:pt x="989" y="5718"/>
                </a:cubicBezTo>
                <a:cubicBezTo>
                  <a:pt x="2212" y="5718"/>
                  <a:pt x="4537" y="5909"/>
                  <a:pt x="5894" y="7232"/>
                </a:cubicBezTo>
                <a:cubicBezTo>
                  <a:pt x="5920" y="7257"/>
                  <a:pt x="5953" y="7273"/>
                  <a:pt x="5989" y="7277"/>
                </a:cubicBezTo>
                <a:cubicBezTo>
                  <a:pt x="5994" y="7277"/>
                  <a:pt x="6000" y="7278"/>
                  <a:pt x="6006" y="7278"/>
                </a:cubicBezTo>
                <a:cubicBezTo>
                  <a:pt x="6126" y="7278"/>
                  <a:pt x="6206" y="7146"/>
                  <a:pt x="6143" y="7038"/>
                </a:cubicBezTo>
                <a:cubicBezTo>
                  <a:pt x="6122" y="7001"/>
                  <a:pt x="4028" y="3380"/>
                  <a:pt x="4474" y="180"/>
                </a:cubicBezTo>
                <a:cubicBezTo>
                  <a:pt x="4486" y="93"/>
                  <a:pt x="4426" y="13"/>
                  <a:pt x="4338" y="1"/>
                </a:cubicBezTo>
                <a:cubicBezTo>
                  <a:pt x="4331" y="1"/>
                  <a:pt x="4325" y="0"/>
                  <a:pt x="4318" y="0"/>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5" name="Google Shape;318;p27">
            <a:extLst>
              <a:ext uri="{FF2B5EF4-FFF2-40B4-BE49-F238E27FC236}">
                <a16:creationId xmlns:a16="http://schemas.microsoft.com/office/drawing/2014/main" id="{2539FCD2-2CE1-4AB6-97B8-E67C9A26490B}"/>
              </a:ext>
            </a:extLst>
          </p:cNvPr>
          <p:cNvSpPr/>
          <p:nvPr/>
        </p:nvSpPr>
        <p:spPr>
          <a:xfrm>
            <a:off x="760632" y="3525555"/>
            <a:ext cx="223447" cy="173384"/>
          </a:xfrm>
          <a:custGeom>
            <a:avLst/>
            <a:gdLst/>
            <a:ahLst/>
            <a:cxnLst/>
            <a:rect l="l" t="t" r="r" b="b"/>
            <a:pathLst>
              <a:path w="6396" h="4963" extrusionOk="0">
                <a:moveTo>
                  <a:pt x="2845" y="1"/>
                </a:moveTo>
                <a:cubicBezTo>
                  <a:pt x="2782" y="1"/>
                  <a:pt x="2722" y="38"/>
                  <a:pt x="2697" y="100"/>
                </a:cubicBezTo>
                <a:cubicBezTo>
                  <a:pt x="2087" y="1614"/>
                  <a:pt x="101" y="4285"/>
                  <a:pt x="81" y="4313"/>
                </a:cubicBezTo>
                <a:cubicBezTo>
                  <a:pt x="0" y="4421"/>
                  <a:pt x="82" y="4567"/>
                  <a:pt x="207" y="4567"/>
                </a:cubicBezTo>
                <a:cubicBezTo>
                  <a:pt x="219" y="4567"/>
                  <a:pt x="233" y="4565"/>
                  <a:pt x="246" y="4562"/>
                </a:cubicBezTo>
                <a:cubicBezTo>
                  <a:pt x="788" y="4429"/>
                  <a:pt x="1393" y="4378"/>
                  <a:pt x="2004" y="4378"/>
                </a:cubicBezTo>
                <a:cubicBezTo>
                  <a:pt x="4048" y="4378"/>
                  <a:pt x="6160" y="4951"/>
                  <a:pt x="6187" y="4958"/>
                </a:cubicBezTo>
                <a:cubicBezTo>
                  <a:pt x="6200" y="4962"/>
                  <a:pt x="6213" y="4963"/>
                  <a:pt x="6226" y="4963"/>
                </a:cubicBezTo>
                <a:cubicBezTo>
                  <a:pt x="6227" y="4963"/>
                  <a:pt x="6228" y="4963"/>
                  <a:pt x="6229" y="4963"/>
                </a:cubicBezTo>
                <a:cubicBezTo>
                  <a:pt x="6307" y="4963"/>
                  <a:pt x="6373" y="4904"/>
                  <a:pt x="6384" y="4828"/>
                </a:cubicBezTo>
                <a:cubicBezTo>
                  <a:pt x="6396" y="4749"/>
                  <a:pt x="6348" y="4674"/>
                  <a:pt x="6272" y="4652"/>
                </a:cubicBezTo>
                <a:cubicBezTo>
                  <a:pt x="6159" y="4620"/>
                  <a:pt x="4082" y="4058"/>
                  <a:pt x="2023" y="4058"/>
                </a:cubicBezTo>
                <a:cubicBezTo>
                  <a:pt x="1532" y="4058"/>
                  <a:pt x="1042" y="4090"/>
                  <a:pt x="581" y="4168"/>
                </a:cubicBezTo>
                <a:cubicBezTo>
                  <a:pt x="1139" y="3395"/>
                  <a:pt x="2491" y="1465"/>
                  <a:pt x="2992" y="219"/>
                </a:cubicBezTo>
                <a:cubicBezTo>
                  <a:pt x="3025" y="137"/>
                  <a:pt x="2985" y="45"/>
                  <a:pt x="2904" y="12"/>
                </a:cubicBezTo>
                <a:cubicBezTo>
                  <a:pt x="2885" y="4"/>
                  <a:pt x="2864" y="1"/>
                  <a:pt x="2845" y="1"/>
                </a:cubicBezTo>
                <a:close/>
              </a:path>
            </a:pathLst>
          </a:custGeom>
          <a:solidFill>
            <a:srgbClr val="FFF7EF"/>
          </a:solidFill>
          <a:ln>
            <a:noFill/>
          </a:ln>
        </p:spPr>
        <p:txBody>
          <a:bodyPr spcFirstLastPara="1" wrap="square" lIns="91413" tIns="91413" rIns="91413" bIns="91413" anchor="ctr" anchorCtr="0">
            <a:noAutofit/>
          </a:bodyPr>
          <a:lstStyle/>
          <a:p>
            <a:endParaRPr/>
          </a:p>
        </p:txBody>
      </p:sp>
      <p:pic>
        <p:nvPicPr>
          <p:cNvPr id="14" name="Graphic 13" descr="Bullseye">
            <a:extLst>
              <a:ext uri="{FF2B5EF4-FFF2-40B4-BE49-F238E27FC236}">
                <a16:creationId xmlns:a16="http://schemas.microsoft.com/office/drawing/2014/main" id="{A262910E-6A2C-4DBD-8944-99B9E8B92B3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2852" y="2467898"/>
            <a:ext cx="731677" cy="731677"/>
          </a:xfrm>
          <a:prstGeom prst="rect">
            <a:avLst/>
          </a:prstGeom>
        </p:spPr>
      </p:pic>
      <p:pic>
        <p:nvPicPr>
          <p:cNvPr id="16" name="Graphic 15" descr="Lightbulb">
            <a:extLst>
              <a:ext uri="{FF2B5EF4-FFF2-40B4-BE49-F238E27FC236}">
                <a16:creationId xmlns:a16="http://schemas.microsoft.com/office/drawing/2014/main" id="{9CDF3076-4EA1-412C-B2A3-BA6D375C9B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9020" y="2880570"/>
            <a:ext cx="731677" cy="731677"/>
          </a:xfrm>
          <a:prstGeom prst="rect">
            <a:avLst/>
          </a:prstGeom>
        </p:spPr>
      </p:pic>
      <p:pic>
        <p:nvPicPr>
          <p:cNvPr id="18" name="Graphic 17" descr="Research">
            <a:extLst>
              <a:ext uri="{FF2B5EF4-FFF2-40B4-BE49-F238E27FC236}">
                <a16:creationId xmlns:a16="http://schemas.microsoft.com/office/drawing/2014/main" id="{C081F553-B23F-48FA-919C-0E8A55CD68E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6427" y="1283481"/>
            <a:ext cx="731677" cy="731677"/>
          </a:xfrm>
          <a:prstGeom prst="rect">
            <a:avLst/>
          </a:prstGeom>
        </p:spPr>
      </p:pic>
      <p:pic>
        <p:nvPicPr>
          <p:cNvPr id="20" name="Graphic 19" descr="Diamond">
            <a:extLst>
              <a:ext uri="{FF2B5EF4-FFF2-40B4-BE49-F238E27FC236}">
                <a16:creationId xmlns:a16="http://schemas.microsoft.com/office/drawing/2014/main" id="{4AE5CCF9-03C0-48D0-919B-C8B5FF8768F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82151" y="4443803"/>
            <a:ext cx="731677" cy="731677"/>
          </a:xfrm>
          <a:prstGeom prst="rect">
            <a:avLst/>
          </a:prstGeom>
        </p:spPr>
      </p:pic>
      <p:pic>
        <p:nvPicPr>
          <p:cNvPr id="22" name="Graphic 21" descr="Books">
            <a:extLst>
              <a:ext uri="{FF2B5EF4-FFF2-40B4-BE49-F238E27FC236}">
                <a16:creationId xmlns:a16="http://schemas.microsoft.com/office/drawing/2014/main" id="{66231202-7B82-4F71-A7E5-638C14142A0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003505" y="2049016"/>
            <a:ext cx="731677" cy="731677"/>
          </a:xfrm>
          <a:prstGeom prst="rect">
            <a:avLst/>
          </a:prstGeom>
        </p:spPr>
      </p:pic>
      <p:pic>
        <p:nvPicPr>
          <p:cNvPr id="24" name="Graphic 23" descr="Globe">
            <a:extLst>
              <a:ext uri="{FF2B5EF4-FFF2-40B4-BE49-F238E27FC236}">
                <a16:creationId xmlns:a16="http://schemas.microsoft.com/office/drawing/2014/main" id="{0EC5C0F5-CDEA-465B-A144-7B62A5271BA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5706" y="5506044"/>
            <a:ext cx="731677" cy="731677"/>
          </a:xfrm>
          <a:prstGeom prst="rect">
            <a:avLst/>
          </a:prstGeom>
        </p:spPr>
      </p:pic>
      <p:pic>
        <p:nvPicPr>
          <p:cNvPr id="26" name="Graphic 25" descr="Atom">
            <a:extLst>
              <a:ext uri="{FF2B5EF4-FFF2-40B4-BE49-F238E27FC236}">
                <a16:creationId xmlns:a16="http://schemas.microsoft.com/office/drawing/2014/main" id="{F10FE737-9149-44BB-9C1C-77A34237BF3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15877" y="707404"/>
            <a:ext cx="731677" cy="731677"/>
          </a:xfrm>
          <a:prstGeom prst="rect">
            <a:avLst/>
          </a:prstGeom>
        </p:spPr>
      </p:pic>
      <p:pic>
        <p:nvPicPr>
          <p:cNvPr id="28" name="Graphic 27" descr="Planet">
            <a:extLst>
              <a:ext uri="{FF2B5EF4-FFF2-40B4-BE49-F238E27FC236}">
                <a16:creationId xmlns:a16="http://schemas.microsoft.com/office/drawing/2014/main" id="{41028A34-1C5A-4274-933F-563567B52C48}"/>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003505" y="5758569"/>
            <a:ext cx="731677" cy="731677"/>
          </a:xfrm>
          <a:prstGeom prst="rect">
            <a:avLst/>
          </a:prstGeom>
        </p:spPr>
      </p:pic>
      <p:pic>
        <p:nvPicPr>
          <p:cNvPr id="30" name="Graphic 29" descr="Lightbulb and gear">
            <a:extLst>
              <a:ext uri="{FF2B5EF4-FFF2-40B4-BE49-F238E27FC236}">
                <a16:creationId xmlns:a16="http://schemas.microsoft.com/office/drawing/2014/main" id="{27DC572D-ABC1-4385-A9ED-8D840E287A1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55231" y="4094384"/>
            <a:ext cx="731677" cy="731677"/>
          </a:xfrm>
          <a:prstGeom prst="rect">
            <a:avLst/>
          </a:prstGeom>
        </p:spPr>
      </p:pic>
      <p:pic>
        <p:nvPicPr>
          <p:cNvPr id="32" name="Graphic 31" descr="Monitor">
            <a:extLst>
              <a:ext uri="{FF2B5EF4-FFF2-40B4-BE49-F238E27FC236}">
                <a16:creationId xmlns:a16="http://schemas.microsoft.com/office/drawing/2014/main" id="{906F0B62-0A09-4740-9346-64D9DD3D736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705029" y="5242611"/>
            <a:ext cx="1990221" cy="1990221"/>
          </a:xfrm>
          <a:prstGeom prst="rect">
            <a:avLst/>
          </a:prstGeom>
        </p:spPr>
      </p:pic>
      <p:cxnSp>
        <p:nvCxnSpPr>
          <p:cNvPr id="41" name="Straight Connector 40">
            <a:extLst>
              <a:ext uri="{FF2B5EF4-FFF2-40B4-BE49-F238E27FC236}">
                <a16:creationId xmlns:a16="http://schemas.microsoft.com/office/drawing/2014/main" id="{5877821F-2C37-4A0F-9763-801A3000690C}"/>
              </a:ext>
            </a:extLst>
          </p:cNvPr>
          <p:cNvCxnSpPr>
            <a:cxnSpLocks/>
          </p:cNvCxnSpPr>
          <p:nvPr/>
        </p:nvCxnSpPr>
        <p:spPr>
          <a:xfrm>
            <a:off x="7686161" y="6616793"/>
            <a:ext cx="2088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13919" y="459158"/>
            <a:ext cx="6085040" cy="769441"/>
          </a:xfrm>
          <a:prstGeom prst="rect">
            <a:avLst/>
          </a:prstGeom>
          <a:noFill/>
        </p:spPr>
        <p:txBody>
          <a:bodyPr wrap="square" rtlCol="0">
            <a:spAutoFit/>
          </a:bodyPr>
          <a:lstStyle/>
          <a:p>
            <a:r>
              <a:rPr lang="en-US" sz="4400" dirty="0">
                <a:solidFill>
                  <a:srgbClr val="0070C0"/>
                </a:solidFill>
                <a:latin typeface="Times New Roman" panose="02020603050405020304" pitchFamily="18" charset="0"/>
                <a:cs typeface="Times New Roman" panose="02020603050405020304" pitchFamily="18" charset="0"/>
              </a:rPr>
              <a:t>CHIẾC HỘP MAY MẮN</a:t>
            </a:r>
          </a:p>
        </p:txBody>
      </p:sp>
      <p:sp>
        <p:nvSpPr>
          <p:cNvPr id="17" name="AutoShape 2" descr="Ngôi sao ngày mai 201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9" name="Picture 28" descr="—Pngtree—vector blue gift box_3129339.png"/>
          <p:cNvPicPr>
            <a:picLocks noChangeAspect="1"/>
          </p:cNvPicPr>
          <p:nvPr/>
        </p:nvPicPr>
        <p:blipFill>
          <a:blip r:embed="rId22"/>
          <a:stretch>
            <a:fillRect/>
          </a:stretch>
        </p:blipFill>
        <p:spPr>
          <a:xfrm>
            <a:off x="2673560" y="1877181"/>
            <a:ext cx="6425399" cy="4106085"/>
          </a:xfrm>
          <a:prstGeom prst="rect">
            <a:avLst/>
          </a:prstGeom>
        </p:spPr>
      </p:pic>
      <p:sp>
        <p:nvSpPr>
          <p:cNvPr id="19" name="TextBox 18"/>
          <p:cNvSpPr txBox="1"/>
          <p:nvPr/>
        </p:nvSpPr>
        <p:spPr>
          <a:xfrm>
            <a:off x="3934227" y="1999355"/>
            <a:ext cx="5017610" cy="830997"/>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CHÚC MỪNG BẠN NHẬN ĐƯỢC 1 PHẦN QUÀ CỦA BAN TỔ CHỨC</a:t>
            </a:r>
          </a:p>
        </p:txBody>
      </p:sp>
      <p:sp>
        <p:nvSpPr>
          <p:cNvPr id="31" name="Action Button: Return 30">
            <a:hlinkClick r:id="rId23" action="ppaction://hlinksldjump" highlightClick="1"/>
          </p:cNvPr>
          <p:cNvSpPr/>
          <p:nvPr/>
        </p:nvSpPr>
        <p:spPr>
          <a:xfrm>
            <a:off x="5558691" y="6105440"/>
            <a:ext cx="939588" cy="692415"/>
          </a:xfrm>
          <a:prstGeom prst="actionButtonRetur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473429"/>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15;p27">
            <a:extLst>
              <a:ext uri="{FF2B5EF4-FFF2-40B4-BE49-F238E27FC236}">
                <a16:creationId xmlns:a16="http://schemas.microsoft.com/office/drawing/2014/main" id="{54B3E099-1B72-4ADB-9A48-DF69EB5CC098}"/>
              </a:ext>
            </a:extLst>
          </p:cNvPr>
          <p:cNvSpPr/>
          <p:nvPr/>
        </p:nvSpPr>
        <p:spPr>
          <a:xfrm>
            <a:off x="6203235" y="1440767"/>
            <a:ext cx="239797" cy="244932"/>
          </a:xfrm>
          <a:custGeom>
            <a:avLst/>
            <a:gdLst/>
            <a:ahLst/>
            <a:cxnLst/>
            <a:rect l="l" t="t" r="r" b="b"/>
            <a:pathLst>
              <a:path w="6864" h="7011" extrusionOk="0">
                <a:moveTo>
                  <a:pt x="6688" y="1"/>
                </a:moveTo>
                <a:cubicBezTo>
                  <a:pt x="6645" y="1"/>
                  <a:pt x="6602" y="18"/>
                  <a:pt x="6570" y="53"/>
                </a:cubicBezTo>
                <a:cubicBezTo>
                  <a:pt x="4871" y="1910"/>
                  <a:pt x="4268" y="4722"/>
                  <a:pt x="4069" y="6071"/>
                </a:cubicBezTo>
                <a:cubicBezTo>
                  <a:pt x="3145" y="3746"/>
                  <a:pt x="395" y="2219"/>
                  <a:pt x="266" y="2148"/>
                </a:cubicBezTo>
                <a:cubicBezTo>
                  <a:pt x="240" y="2132"/>
                  <a:pt x="212" y="2125"/>
                  <a:pt x="184" y="2125"/>
                </a:cubicBezTo>
                <a:cubicBezTo>
                  <a:pt x="127" y="2125"/>
                  <a:pt x="72" y="2154"/>
                  <a:pt x="43" y="2207"/>
                </a:cubicBezTo>
                <a:cubicBezTo>
                  <a:pt x="0" y="2287"/>
                  <a:pt x="32" y="2386"/>
                  <a:pt x="114" y="2427"/>
                </a:cubicBezTo>
                <a:cubicBezTo>
                  <a:pt x="147" y="2445"/>
                  <a:pt x="3464" y="4288"/>
                  <a:pt x="3979" y="6884"/>
                </a:cubicBezTo>
                <a:cubicBezTo>
                  <a:pt x="3995" y="6957"/>
                  <a:pt x="4059" y="7011"/>
                  <a:pt x="4135" y="7011"/>
                </a:cubicBezTo>
                <a:lnTo>
                  <a:pt x="4146" y="7011"/>
                </a:lnTo>
                <a:cubicBezTo>
                  <a:pt x="4226" y="7007"/>
                  <a:pt x="4289" y="6944"/>
                  <a:pt x="4294" y="6864"/>
                </a:cubicBezTo>
                <a:cubicBezTo>
                  <a:pt x="4297" y="6822"/>
                  <a:pt x="4623" y="2654"/>
                  <a:pt x="6805" y="268"/>
                </a:cubicBezTo>
                <a:cubicBezTo>
                  <a:pt x="6864" y="203"/>
                  <a:pt x="6860" y="102"/>
                  <a:pt x="6794" y="42"/>
                </a:cubicBezTo>
                <a:cubicBezTo>
                  <a:pt x="6764" y="15"/>
                  <a:pt x="6726" y="1"/>
                  <a:pt x="6688" y="1"/>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3" name="Google Shape;316;p27">
            <a:extLst>
              <a:ext uri="{FF2B5EF4-FFF2-40B4-BE49-F238E27FC236}">
                <a16:creationId xmlns:a16="http://schemas.microsoft.com/office/drawing/2014/main" id="{638DCDFE-9B00-4AA0-AB03-0C90E768F178}"/>
              </a:ext>
            </a:extLst>
          </p:cNvPr>
          <p:cNvSpPr/>
          <p:nvPr/>
        </p:nvSpPr>
        <p:spPr>
          <a:xfrm>
            <a:off x="5172604" y="4709748"/>
            <a:ext cx="222399" cy="240216"/>
          </a:xfrm>
          <a:custGeom>
            <a:avLst/>
            <a:gdLst/>
            <a:ahLst/>
            <a:cxnLst/>
            <a:rect l="l" t="t" r="r" b="b"/>
            <a:pathLst>
              <a:path w="6366" h="6876" extrusionOk="0">
                <a:moveTo>
                  <a:pt x="3055" y="0"/>
                </a:moveTo>
                <a:cubicBezTo>
                  <a:pt x="2969" y="0"/>
                  <a:pt x="2897" y="67"/>
                  <a:pt x="2895" y="154"/>
                </a:cubicBezTo>
                <a:cubicBezTo>
                  <a:pt x="2774" y="3382"/>
                  <a:pt x="80" y="6581"/>
                  <a:pt x="53" y="6614"/>
                </a:cubicBezTo>
                <a:cubicBezTo>
                  <a:pt x="1" y="6674"/>
                  <a:pt x="2" y="6763"/>
                  <a:pt x="56" y="6823"/>
                </a:cubicBezTo>
                <a:cubicBezTo>
                  <a:pt x="64" y="6833"/>
                  <a:pt x="74" y="6840"/>
                  <a:pt x="85" y="6848"/>
                </a:cubicBezTo>
                <a:cubicBezTo>
                  <a:pt x="112" y="6867"/>
                  <a:pt x="143" y="6876"/>
                  <a:pt x="174" y="6876"/>
                </a:cubicBezTo>
                <a:cubicBezTo>
                  <a:pt x="205" y="6876"/>
                  <a:pt x="236" y="6867"/>
                  <a:pt x="263" y="6848"/>
                </a:cubicBezTo>
                <a:cubicBezTo>
                  <a:pt x="1186" y="6221"/>
                  <a:pt x="2371" y="6039"/>
                  <a:pt x="3435" y="6039"/>
                </a:cubicBezTo>
                <a:cubicBezTo>
                  <a:pt x="4893" y="6039"/>
                  <a:pt x="6124" y="6381"/>
                  <a:pt x="6145" y="6387"/>
                </a:cubicBezTo>
                <a:cubicBezTo>
                  <a:pt x="6160" y="6391"/>
                  <a:pt x="6175" y="6393"/>
                  <a:pt x="6189" y="6393"/>
                </a:cubicBezTo>
                <a:cubicBezTo>
                  <a:pt x="6259" y="6393"/>
                  <a:pt x="6322" y="6347"/>
                  <a:pt x="6341" y="6278"/>
                </a:cubicBezTo>
                <a:cubicBezTo>
                  <a:pt x="6365" y="6193"/>
                  <a:pt x="6317" y="6105"/>
                  <a:pt x="6233" y="6081"/>
                </a:cubicBezTo>
                <a:cubicBezTo>
                  <a:pt x="6144" y="6057"/>
                  <a:pt x="4911" y="5714"/>
                  <a:pt x="3440" y="5714"/>
                </a:cubicBezTo>
                <a:cubicBezTo>
                  <a:pt x="2572" y="5714"/>
                  <a:pt x="1621" y="5833"/>
                  <a:pt x="772" y="6207"/>
                </a:cubicBezTo>
                <a:cubicBezTo>
                  <a:pt x="1576" y="5106"/>
                  <a:pt x="3119" y="2680"/>
                  <a:pt x="3212" y="166"/>
                </a:cubicBezTo>
                <a:cubicBezTo>
                  <a:pt x="3216" y="78"/>
                  <a:pt x="3148" y="4"/>
                  <a:pt x="3060" y="0"/>
                </a:cubicBezTo>
                <a:cubicBezTo>
                  <a:pt x="3058" y="0"/>
                  <a:pt x="3056" y="0"/>
                  <a:pt x="3055" y="0"/>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4" name="Google Shape;317;p27">
            <a:extLst>
              <a:ext uri="{FF2B5EF4-FFF2-40B4-BE49-F238E27FC236}">
                <a16:creationId xmlns:a16="http://schemas.microsoft.com/office/drawing/2014/main" id="{FF9FAF39-ADC3-4534-B3E0-3295D8CCA6ED}"/>
              </a:ext>
            </a:extLst>
          </p:cNvPr>
          <p:cNvSpPr/>
          <p:nvPr/>
        </p:nvSpPr>
        <p:spPr>
          <a:xfrm>
            <a:off x="4314554" y="4653327"/>
            <a:ext cx="216810" cy="254260"/>
          </a:xfrm>
          <a:custGeom>
            <a:avLst/>
            <a:gdLst/>
            <a:ahLst/>
            <a:cxnLst/>
            <a:rect l="l" t="t" r="r" b="b"/>
            <a:pathLst>
              <a:path w="6206" h="7278" extrusionOk="0">
                <a:moveTo>
                  <a:pt x="4318" y="0"/>
                </a:moveTo>
                <a:cubicBezTo>
                  <a:pt x="4240" y="0"/>
                  <a:pt x="4172" y="58"/>
                  <a:pt x="4158" y="136"/>
                </a:cubicBezTo>
                <a:cubicBezTo>
                  <a:pt x="3812" y="2630"/>
                  <a:pt x="4907" y="5286"/>
                  <a:pt x="5506" y="6512"/>
                </a:cubicBezTo>
                <a:cubicBezTo>
                  <a:pt x="4078" y="5554"/>
                  <a:pt x="2150" y="5396"/>
                  <a:pt x="1038" y="5396"/>
                </a:cubicBezTo>
                <a:cubicBezTo>
                  <a:pt x="533" y="5396"/>
                  <a:pt x="197" y="5428"/>
                  <a:pt x="151" y="5433"/>
                </a:cubicBezTo>
                <a:cubicBezTo>
                  <a:pt x="64" y="5442"/>
                  <a:pt x="1" y="5520"/>
                  <a:pt x="10" y="5608"/>
                </a:cubicBezTo>
                <a:cubicBezTo>
                  <a:pt x="20" y="5689"/>
                  <a:pt x="88" y="5750"/>
                  <a:pt x="168" y="5750"/>
                </a:cubicBezTo>
                <a:cubicBezTo>
                  <a:pt x="173" y="5750"/>
                  <a:pt x="178" y="5750"/>
                  <a:pt x="183" y="5749"/>
                </a:cubicBezTo>
                <a:cubicBezTo>
                  <a:pt x="194" y="5748"/>
                  <a:pt x="505" y="5718"/>
                  <a:pt x="989" y="5718"/>
                </a:cubicBezTo>
                <a:cubicBezTo>
                  <a:pt x="2212" y="5718"/>
                  <a:pt x="4537" y="5909"/>
                  <a:pt x="5894" y="7232"/>
                </a:cubicBezTo>
                <a:cubicBezTo>
                  <a:pt x="5920" y="7257"/>
                  <a:pt x="5953" y="7273"/>
                  <a:pt x="5989" y="7277"/>
                </a:cubicBezTo>
                <a:cubicBezTo>
                  <a:pt x="5994" y="7277"/>
                  <a:pt x="6000" y="7278"/>
                  <a:pt x="6006" y="7278"/>
                </a:cubicBezTo>
                <a:cubicBezTo>
                  <a:pt x="6126" y="7278"/>
                  <a:pt x="6206" y="7146"/>
                  <a:pt x="6143" y="7038"/>
                </a:cubicBezTo>
                <a:cubicBezTo>
                  <a:pt x="6122" y="7001"/>
                  <a:pt x="4028" y="3380"/>
                  <a:pt x="4474" y="180"/>
                </a:cubicBezTo>
                <a:cubicBezTo>
                  <a:pt x="4486" y="93"/>
                  <a:pt x="4426" y="13"/>
                  <a:pt x="4338" y="1"/>
                </a:cubicBezTo>
                <a:cubicBezTo>
                  <a:pt x="4331" y="1"/>
                  <a:pt x="4325" y="0"/>
                  <a:pt x="4318" y="0"/>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5" name="Google Shape;318;p27">
            <a:extLst>
              <a:ext uri="{FF2B5EF4-FFF2-40B4-BE49-F238E27FC236}">
                <a16:creationId xmlns:a16="http://schemas.microsoft.com/office/drawing/2014/main" id="{2539FCD2-2CE1-4AB6-97B8-E67C9A26490B}"/>
              </a:ext>
            </a:extLst>
          </p:cNvPr>
          <p:cNvSpPr/>
          <p:nvPr/>
        </p:nvSpPr>
        <p:spPr>
          <a:xfrm>
            <a:off x="760632" y="3525555"/>
            <a:ext cx="223447" cy="173384"/>
          </a:xfrm>
          <a:custGeom>
            <a:avLst/>
            <a:gdLst/>
            <a:ahLst/>
            <a:cxnLst/>
            <a:rect l="l" t="t" r="r" b="b"/>
            <a:pathLst>
              <a:path w="6396" h="4963" extrusionOk="0">
                <a:moveTo>
                  <a:pt x="2845" y="1"/>
                </a:moveTo>
                <a:cubicBezTo>
                  <a:pt x="2782" y="1"/>
                  <a:pt x="2722" y="38"/>
                  <a:pt x="2697" y="100"/>
                </a:cubicBezTo>
                <a:cubicBezTo>
                  <a:pt x="2087" y="1614"/>
                  <a:pt x="101" y="4285"/>
                  <a:pt x="81" y="4313"/>
                </a:cubicBezTo>
                <a:cubicBezTo>
                  <a:pt x="0" y="4421"/>
                  <a:pt x="82" y="4567"/>
                  <a:pt x="207" y="4567"/>
                </a:cubicBezTo>
                <a:cubicBezTo>
                  <a:pt x="219" y="4567"/>
                  <a:pt x="233" y="4565"/>
                  <a:pt x="246" y="4562"/>
                </a:cubicBezTo>
                <a:cubicBezTo>
                  <a:pt x="788" y="4429"/>
                  <a:pt x="1393" y="4378"/>
                  <a:pt x="2004" y="4378"/>
                </a:cubicBezTo>
                <a:cubicBezTo>
                  <a:pt x="4048" y="4378"/>
                  <a:pt x="6160" y="4951"/>
                  <a:pt x="6187" y="4958"/>
                </a:cubicBezTo>
                <a:cubicBezTo>
                  <a:pt x="6200" y="4962"/>
                  <a:pt x="6213" y="4963"/>
                  <a:pt x="6226" y="4963"/>
                </a:cubicBezTo>
                <a:cubicBezTo>
                  <a:pt x="6227" y="4963"/>
                  <a:pt x="6228" y="4963"/>
                  <a:pt x="6229" y="4963"/>
                </a:cubicBezTo>
                <a:cubicBezTo>
                  <a:pt x="6307" y="4963"/>
                  <a:pt x="6373" y="4904"/>
                  <a:pt x="6384" y="4828"/>
                </a:cubicBezTo>
                <a:cubicBezTo>
                  <a:pt x="6396" y="4749"/>
                  <a:pt x="6348" y="4674"/>
                  <a:pt x="6272" y="4652"/>
                </a:cubicBezTo>
                <a:cubicBezTo>
                  <a:pt x="6159" y="4620"/>
                  <a:pt x="4082" y="4058"/>
                  <a:pt x="2023" y="4058"/>
                </a:cubicBezTo>
                <a:cubicBezTo>
                  <a:pt x="1532" y="4058"/>
                  <a:pt x="1042" y="4090"/>
                  <a:pt x="581" y="4168"/>
                </a:cubicBezTo>
                <a:cubicBezTo>
                  <a:pt x="1139" y="3395"/>
                  <a:pt x="2491" y="1465"/>
                  <a:pt x="2992" y="219"/>
                </a:cubicBezTo>
                <a:cubicBezTo>
                  <a:pt x="3025" y="137"/>
                  <a:pt x="2985" y="45"/>
                  <a:pt x="2904" y="12"/>
                </a:cubicBezTo>
                <a:cubicBezTo>
                  <a:pt x="2885" y="4"/>
                  <a:pt x="2864" y="1"/>
                  <a:pt x="2845" y="1"/>
                </a:cubicBezTo>
                <a:close/>
              </a:path>
            </a:pathLst>
          </a:custGeom>
          <a:solidFill>
            <a:srgbClr val="FFF7EF"/>
          </a:solidFill>
          <a:ln>
            <a:noFill/>
          </a:ln>
        </p:spPr>
        <p:txBody>
          <a:bodyPr spcFirstLastPara="1" wrap="square" lIns="91413" tIns="91413" rIns="91413" bIns="91413" anchor="ctr" anchorCtr="0">
            <a:noAutofit/>
          </a:bodyPr>
          <a:lstStyle/>
          <a:p>
            <a:endParaRPr/>
          </a:p>
        </p:txBody>
      </p:sp>
      <p:sp>
        <p:nvSpPr>
          <p:cNvPr id="6" name="TextBox 5">
            <a:extLst>
              <a:ext uri="{FF2B5EF4-FFF2-40B4-BE49-F238E27FC236}">
                <a16:creationId xmlns:a16="http://schemas.microsoft.com/office/drawing/2014/main" id="{52EE87B1-F853-4EC1-AB3F-31B102FE89D4}"/>
              </a:ext>
            </a:extLst>
          </p:cNvPr>
          <p:cNvSpPr txBox="1"/>
          <p:nvPr/>
        </p:nvSpPr>
        <p:spPr>
          <a:xfrm>
            <a:off x="1287647" y="415306"/>
            <a:ext cx="9958690" cy="646331"/>
          </a:xfrm>
          <a:prstGeom prst="rect">
            <a:avLst/>
          </a:prstGeom>
          <a:noFill/>
          <a:effectLst>
            <a:outerShdw blurRad="50800" dist="38100" dir="16200000" rotWithShape="0">
              <a:prstClr val="black">
                <a:alpha val="40000"/>
              </a:prstClr>
            </a:outerShdw>
          </a:effectLst>
        </p:spPr>
        <p:txBody>
          <a:bodyPr wrap="square" rtlCol="0">
            <a:spAutoFit/>
          </a:bodyPr>
          <a:lstStyle/>
          <a:p>
            <a:pPr algn="ctr"/>
            <a:r>
              <a:rPr lang="en-US" sz="3600" b="1" dirty="0" err="1"/>
              <a:t>Các</a:t>
            </a:r>
            <a:r>
              <a:rPr lang="en-US" sz="3600" b="1" dirty="0"/>
              <a:t> </a:t>
            </a:r>
            <a:r>
              <a:rPr lang="en-US" sz="3600" b="1" dirty="0" err="1"/>
              <a:t>dấu</a:t>
            </a:r>
            <a:r>
              <a:rPr lang="en-US" sz="3600" b="1" dirty="0"/>
              <a:t> .;!?.... </a:t>
            </a:r>
            <a:r>
              <a:rPr lang="en-US" sz="3600" b="1" dirty="0" err="1"/>
              <a:t>Được</a:t>
            </a:r>
            <a:r>
              <a:rPr lang="en-US" sz="3600" b="1" dirty="0"/>
              <a:t> </a:t>
            </a:r>
            <a:r>
              <a:rPr lang="en-US" sz="3600" b="1" dirty="0" err="1"/>
              <a:t>gọi</a:t>
            </a:r>
            <a:r>
              <a:rPr lang="en-US" sz="3600" b="1" dirty="0"/>
              <a:t> </a:t>
            </a:r>
            <a:r>
              <a:rPr lang="en-US" sz="3600" b="1" dirty="0" err="1"/>
              <a:t>chung</a:t>
            </a:r>
            <a:r>
              <a:rPr lang="en-US" sz="3600" b="1" dirty="0"/>
              <a:t> </a:t>
            </a:r>
            <a:r>
              <a:rPr lang="en-US" sz="3600" b="1" dirty="0" err="1"/>
              <a:t>là</a:t>
            </a:r>
            <a:r>
              <a:rPr lang="en-US" sz="3600" b="1" dirty="0"/>
              <a:t> </a:t>
            </a:r>
            <a:r>
              <a:rPr lang="en-US" sz="3600" b="1" dirty="0" err="1"/>
              <a:t>gì</a:t>
            </a:r>
            <a:r>
              <a:rPr lang="en-US" sz="3600" b="1" dirty="0"/>
              <a:t>?</a:t>
            </a:r>
          </a:p>
        </p:txBody>
      </p:sp>
      <p:sp>
        <p:nvSpPr>
          <p:cNvPr id="8" name="Rectangle 7">
            <a:extLst>
              <a:ext uri="{FF2B5EF4-FFF2-40B4-BE49-F238E27FC236}">
                <a16:creationId xmlns:a16="http://schemas.microsoft.com/office/drawing/2014/main" id="{12B4E7AC-EC2D-43F4-80E7-775ADD2CFE55}"/>
              </a:ext>
            </a:extLst>
          </p:cNvPr>
          <p:cNvSpPr/>
          <p:nvPr/>
        </p:nvSpPr>
        <p:spPr>
          <a:xfrm>
            <a:off x="6591449" y="2157981"/>
            <a:ext cx="4204145" cy="301749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id="{51945E30-05A3-4C2E-B5C9-6A80A98D43AD}"/>
              </a:ext>
            </a:extLst>
          </p:cNvPr>
          <p:cNvSpPr/>
          <p:nvPr/>
        </p:nvSpPr>
        <p:spPr>
          <a:xfrm>
            <a:off x="6145695" y="1786615"/>
            <a:ext cx="5028546" cy="3734712"/>
          </a:xfrm>
          <a:prstGeom prst="frame">
            <a:avLst>
              <a:gd name="adj1" fmla="val 7463"/>
            </a:avLst>
          </a:prstGeom>
          <a:solidFill>
            <a:srgbClr val="FFC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Graphic 13" descr="Bullseye">
            <a:extLst>
              <a:ext uri="{FF2B5EF4-FFF2-40B4-BE49-F238E27FC236}">
                <a16:creationId xmlns:a16="http://schemas.microsoft.com/office/drawing/2014/main" id="{A262910E-6A2C-4DBD-8944-99B9E8B92B3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2852" y="2467898"/>
            <a:ext cx="731677" cy="731677"/>
          </a:xfrm>
          <a:prstGeom prst="rect">
            <a:avLst/>
          </a:prstGeom>
        </p:spPr>
      </p:pic>
      <p:pic>
        <p:nvPicPr>
          <p:cNvPr id="16" name="Graphic 15" descr="Lightbulb">
            <a:extLst>
              <a:ext uri="{FF2B5EF4-FFF2-40B4-BE49-F238E27FC236}">
                <a16:creationId xmlns:a16="http://schemas.microsoft.com/office/drawing/2014/main" id="{9CDF3076-4EA1-412C-B2A3-BA6D375C9B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09020" y="2880570"/>
            <a:ext cx="731677" cy="731677"/>
          </a:xfrm>
          <a:prstGeom prst="rect">
            <a:avLst/>
          </a:prstGeom>
        </p:spPr>
      </p:pic>
      <p:pic>
        <p:nvPicPr>
          <p:cNvPr id="18" name="Graphic 17" descr="Research">
            <a:extLst>
              <a:ext uri="{FF2B5EF4-FFF2-40B4-BE49-F238E27FC236}">
                <a16:creationId xmlns:a16="http://schemas.microsoft.com/office/drawing/2014/main" id="{C081F553-B23F-48FA-919C-0E8A55CD68E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6427" y="1283481"/>
            <a:ext cx="731677" cy="731677"/>
          </a:xfrm>
          <a:prstGeom prst="rect">
            <a:avLst/>
          </a:prstGeom>
        </p:spPr>
      </p:pic>
      <p:pic>
        <p:nvPicPr>
          <p:cNvPr id="20" name="Graphic 19" descr="Diamond">
            <a:extLst>
              <a:ext uri="{FF2B5EF4-FFF2-40B4-BE49-F238E27FC236}">
                <a16:creationId xmlns:a16="http://schemas.microsoft.com/office/drawing/2014/main" id="{4AE5CCF9-03C0-48D0-919B-C8B5FF8768F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382151" y="4443803"/>
            <a:ext cx="731677" cy="731677"/>
          </a:xfrm>
          <a:prstGeom prst="rect">
            <a:avLst/>
          </a:prstGeom>
        </p:spPr>
      </p:pic>
      <p:pic>
        <p:nvPicPr>
          <p:cNvPr id="22" name="Graphic 21" descr="Books">
            <a:extLst>
              <a:ext uri="{FF2B5EF4-FFF2-40B4-BE49-F238E27FC236}">
                <a16:creationId xmlns:a16="http://schemas.microsoft.com/office/drawing/2014/main" id="{66231202-7B82-4F71-A7E5-638C14142A0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03505" y="2049016"/>
            <a:ext cx="731677" cy="731677"/>
          </a:xfrm>
          <a:prstGeom prst="rect">
            <a:avLst/>
          </a:prstGeom>
        </p:spPr>
      </p:pic>
      <p:pic>
        <p:nvPicPr>
          <p:cNvPr id="24" name="Graphic 23" descr="Globe">
            <a:extLst>
              <a:ext uri="{FF2B5EF4-FFF2-40B4-BE49-F238E27FC236}">
                <a16:creationId xmlns:a16="http://schemas.microsoft.com/office/drawing/2014/main" id="{0EC5C0F5-CDEA-465B-A144-7B62A5271BA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5706" y="5506044"/>
            <a:ext cx="731677" cy="731677"/>
          </a:xfrm>
          <a:prstGeom prst="rect">
            <a:avLst/>
          </a:prstGeom>
        </p:spPr>
      </p:pic>
      <p:pic>
        <p:nvPicPr>
          <p:cNvPr id="26" name="Graphic 25" descr="Atom">
            <a:extLst>
              <a:ext uri="{FF2B5EF4-FFF2-40B4-BE49-F238E27FC236}">
                <a16:creationId xmlns:a16="http://schemas.microsoft.com/office/drawing/2014/main" id="{F10FE737-9149-44BB-9C1C-77A34237BF3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15877" y="707404"/>
            <a:ext cx="731677" cy="731677"/>
          </a:xfrm>
          <a:prstGeom prst="rect">
            <a:avLst/>
          </a:prstGeom>
        </p:spPr>
      </p:pic>
      <p:pic>
        <p:nvPicPr>
          <p:cNvPr id="28" name="Graphic 27" descr="Planet">
            <a:extLst>
              <a:ext uri="{FF2B5EF4-FFF2-40B4-BE49-F238E27FC236}">
                <a16:creationId xmlns:a16="http://schemas.microsoft.com/office/drawing/2014/main" id="{41028A34-1C5A-4274-933F-563567B52C4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003505" y="5758569"/>
            <a:ext cx="731677" cy="731677"/>
          </a:xfrm>
          <a:prstGeom prst="rect">
            <a:avLst/>
          </a:prstGeom>
        </p:spPr>
      </p:pic>
      <p:pic>
        <p:nvPicPr>
          <p:cNvPr id="30" name="Graphic 29" descr="Lightbulb and gear">
            <a:extLst>
              <a:ext uri="{FF2B5EF4-FFF2-40B4-BE49-F238E27FC236}">
                <a16:creationId xmlns:a16="http://schemas.microsoft.com/office/drawing/2014/main" id="{27DC572D-ABC1-4385-A9ED-8D840E287A1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55231" y="4094384"/>
            <a:ext cx="731677" cy="731677"/>
          </a:xfrm>
          <a:prstGeom prst="rect">
            <a:avLst/>
          </a:prstGeom>
        </p:spPr>
      </p:pic>
      <p:pic>
        <p:nvPicPr>
          <p:cNvPr id="32" name="Graphic 31" descr="Monitor">
            <a:extLst>
              <a:ext uri="{FF2B5EF4-FFF2-40B4-BE49-F238E27FC236}">
                <a16:creationId xmlns:a16="http://schemas.microsoft.com/office/drawing/2014/main" id="{906F0B62-0A09-4740-9346-64D9DD3D736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363364" y="5141194"/>
            <a:ext cx="1990221" cy="1990221"/>
          </a:xfrm>
          <a:prstGeom prst="rect">
            <a:avLst/>
          </a:prstGeom>
        </p:spPr>
      </p:pic>
      <p:pic>
        <p:nvPicPr>
          <p:cNvPr id="13" name="Đồng hồ đếm ngược 1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24"/>
          <a:stretch>
            <a:fillRect/>
          </a:stretch>
        </p:blipFill>
        <p:spPr>
          <a:xfrm>
            <a:off x="1545020" y="1696787"/>
            <a:ext cx="3746843" cy="3746843"/>
          </a:xfrm>
          <a:prstGeom prst="rect">
            <a:avLst/>
          </a:prstGeom>
        </p:spPr>
      </p:pic>
      <p:pic>
        <p:nvPicPr>
          <p:cNvPr id="7" name="Picture 6"/>
          <p:cNvPicPr>
            <a:picLocks noChangeAspect="1"/>
          </p:cNvPicPr>
          <p:nvPr/>
        </p:nvPicPr>
        <p:blipFill>
          <a:blip r:embed="rId25"/>
          <a:stretch>
            <a:fillRect/>
          </a:stretch>
        </p:blipFill>
        <p:spPr>
          <a:xfrm>
            <a:off x="6595304" y="2179471"/>
            <a:ext cx="4163308" cy="2770492"/>
          </a:xfrm>
          <a:prstGeom prst="rect">
            <a:avLst/>
          </a:prstGeom>
        </p:spPr>
      </p:pic>
      <p:sp>
        <p:nvSpPr>
          <p:cNvPr id="25" name="TextBox 24">
            <a:extLst>
              <a:ext uri="{FF2B5EF4-FFF2-40B4-BE49-F238E27FC236}">
                <a16:creationId xmlns:a16="http://schemas.microsoft.com/office/drawing/2014/main" id="{B89D9FB3-44EC-4D3B-A233-DABF3DC1215A}"/>
              </a:ext>
            </a:extLst>
          </p:cNvPr>
          <p:cNvSpPr txBox="1"/>
          <p:nvPr/>
        </p:nvSpPr>
        <p:spPr>
          <a:xfrm>
            <a:off x="5632668" y="5684126"/>
            <a:ext cx="5881955" cy="707886"/>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4000" b="1" dirty="0" err="1">
                <a:solidFill>
                  <a:srgbClr val="0070C0"/>
                </a:solidFill>
                <a:latin typeface="Times New Roman" panose="02020603050405020304" pitchFamily="18" charset="0"/>
                <a:cs typeface="Times New Roman" panose="02020603050405020304" pitchFamily="18" charset="0"/>
              </a:rPr>
              <a:t>Dấu</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câu</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27" name="Action Button: Return 26">
            <a:hlinkClick r:id="rId26" action="ppaction://hlinksldjump" highlightClick="1"/>
          </p:cNvPr>
          <p:cNvSpPr/>
          <p:nvPr/>
        </p:nvSpPr>
        <p:spPr>
          <a:xfrm>
            <a:off x="1929319" y="5637636"/>
            <a:ext cx="939588" cy="692415"/>
          </a:xfrm>
          <a:prstGeom prst="actionButtonRetur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284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3"/>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13"/>
                                        </p:tgtEl>
                                      </p:cBhvr>
                                    </p:cmd>
                                  </p:childTnLst>
                                </p:cTn>
                              </p:par>
                            </p:childTnLst>
                          </p:cTn>
                        </p:par>
                      </p:childTnLst>
                    </p:cTn>
                  </p:par>
                </p:childTnLst>
              </p:cTn>
              <p:nextCondLst>
                <p:cond evt="onClick" delay="0">
                  <p:tgtEl>
                    <p:spTgt spid="13"/>
                  </p:tgtEl>
                </p:cond>
              </p:nextCondLst>
            </p:seq>
            <p:video>
              <p:cMediaNode vol="80000">
                <p:cTn id="15" fill="hold" display="0">
                  <p:stCondLst>
                    <p:cond delay="indefinite"/>
                  </p:stCondLst>
                </p:cTn>
                <p:tgtEl>
                  <p:spTgt spid="13"/>
                </p:tgtEl>
              </p:cMediaNode>
            </p:video>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B8055F5-000A-4A5D-977C-260C4D81C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8" name="18">
            <a:extLst>
              <a:ext uri="{FF2B5EF4-FFF2-40B4-BE49-F238E27FC236}">
                <a16:creationId xmlns:a16="http://schemas.microsoft.com/office/drawing/2014/main" id="{952ABC70-3D7B-4A89-BF8C-2D473D32C747}"/>
              </a:ext>
            </a:extLst>
          </p:cNvPr>
          <p:cNvSpPr>
            <a:spLocks noChangeArrowheads="1"/>
          </p:cNvSpPr>
          <p:nvPr>
            <p:custDataLst>
              <p:tags r:id="rId1"/>
            </p:custDataLst>
          </p:nvPr>
        </p:nvSpPr>
        <p:spPr bwMode="auto">
          <a:xfrm>
            <a:off x="620487" y="1216184"/>
            <a:ext cx="11364684" cy="246221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000" b="1" dirty="0" err="1">
                <a:solidFill>
                  <a:srgbClr val="FF0000"/>
                </a:solidFill>
                <a:latin typeface="Times New Roman" pitchFamily="18" charset="0"/>
                <a:ea typeface="金梅浪漫體" panose="02010609000101010101" pitchFamily="49" charset="-120"/>
                <a:cs typeface="Times New Roman" pitchFamily="18" charset="0"/>
              </a:rPr>
              <a:t>Tiết</a:t>
            </a:r>
            <a:r>
              <a:rPr lang="en-US" altLang="zh-CN" sz="8000" b="1" dirty="0">
                <a:solidFill>
                  <a:srgbClr val="FF0000"/>
                </a:solidFill>
                <a:latin typeface="Times New Roman" pitchFamily="18" charset="0"/>
                <a:ea typeface="金梅浪漫體" panose="02010609000101010101" pitchFamily="49" charset="-120"/>
                <a:cs typeface="Times New Roman" pitchFamily="18" charset="0"/>
              </a:rPr>
              <a:t> 91:</a:t>
            </a:r>
          </a:p>
          <a:p>
            <a:pPr algn="ctr" fontAlgn="base">
              <a:spcBef>
                <a:spcPct val="0"/>
              </a:spcBef>
              <a:spcAft>
                <a:spcPct val="0"/>
              </a:spcAft>
            </a:pPr>
            <a:r>
              <a:rPr lang="en-US" altLang="zh-CN" sz="8000" b="1" dirty="0">
                <a:solidFill>
                  <a:srgbClr val="FF0000"/>
                </a:solidFill>
                <a:latin typeface="Times New Roman" pitchFamily="18" charset="0"/>
                <a:ea typeface="金梅浪漫體" panose="02010609000101010101" pitchFamily="49" charset="-120"/>
                <a:cs typeface="Times New Roman" pitchFamily="18" charset="0"/>
              </a:rPr>
              <a:t>DẤU CHẤM LỬNG</a:t>
            </a:r>
          </a:p>
        </p:txBody>
      </p:sp>
    </p:spTree>
    <p:extLst>
      <p:ext uri="{BB962C8B-B14F-4D97-AF65-F5344CB8AC3E}">
        <p14:creationId xmlns:p14="http://schemas.microsoft.com/office/powerpoint/2010/main" val="14624249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卡通幼儿教育PPT模板"/>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5972</TotalTime>
  <Words>1228</Words>
  <Application>Microsoft Office PowerPoint</Application>
  <PresentationFormat>Custom</PresentationFormat>
  <Paragraphs>99</Paragraphs>
  <Slides>24</Slides>
  <Notes>8</Notes>
  <HiddenSlides>0</HiddenSlides>
  <MMClips>7</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24</vt:i4>
      </vt:variant>
    </vt:vector>
  </HeadingPairs>
  <TitlesOfParts>
    <vt:vector size="46" baseType="lpstr">
      <vt:lpstr>等线</vt:lpstr>
      <vt:lpstr>等线 Light</vt:lpstr>
      <vt:lpstr>华文新魏</vt:lpstr>
      <vt:lpstr>Arial</vt:lpstr>
      <vt:lpstr>Calibri</vt:lpstr>
      <vt:lpstr>Impact</vt:lpstr>
      <vt:lpstr>ITC Avant Garde Std Bk</vt:lpstr>
      <vt:lpstr>LiHei Pro</vt:lpstr>
      <vt:lpstr>Segoe UI</vt:lpstr>
      <vt:lpstr>Signika</vt:lpstr>
      <vt:lpstr>Times New Roman</vt:lpstr>
      <vt:lpstr>迷你简汉真广标</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卡通幼儿教育PPT模板</dc:title>
  <dc:creator>lzj</dc:creator>
  <cp:lastModifiedBy>thao.t83@gmail.com</cp:lastModifiedBy>
  <cp:revision>3221</cp:revision>
  <dcterms:created xsi:type="dcterms:W3CDTF">2015-12-01T09:06:39Z</dcterms:created>
  <dcterms:modified xsi:type="dcterms:W3CDTF">2025-02-26T01:36:54Z</dcterms:modified>
</cp:coreProperties>
</file>