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343" r:id="rId3"/>
    <p:sldId id="345" r:id="rId4"/>
    <p:sldId id="346" r:id="rId5"/>
    <p:sldId id="281" r:id="rId6"/>
    <p:sldId id="282" r:id="rId7"/>
    <p:sldId id="283" r:id="rId8"/>
    <p:sldId id="256" r:id="rId9"/>
    <p:sldId id="258" r:id="rId10"/>
    <p:sldId id="308" r:id="rId11"/>
    <p:sldId id="310" r:id="rId12"/>
    <p:sldId id="311" r:id="rId13"/>
    <p:sldId id="312" r:id="rId14"/>
    <p:sldId id="347" r:id="rId15"/>
    <p:sldId id="341" r:id="rId16"/>
    <p:sldId id="313" r:id="rId17"/>
    <p:sldId id="348" r:id="rId18"/>
    <p:sldId id="316" r:id="rId19"/>
    <p:sldId id="331" r:id="rId20"/>
    <p:sldId id="332" r:id="rId21"/>
    <p:sldId id="318" r:id="rId22"/>
    <p:sldId id="320" r:id="rId23"/>
    <p:sldId id="319" r:id="rId24"/>
    <p:sldId id="349" r:id="rId25"/>
    <p:sldId id="269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MS Mincho" panose="020B060402020202020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rlow" panose="020B0604020202020204" charset="0"/>
      <p:regular r:id="rId35"/>
      <p:bold r:id="rId36"/>
      <p:italic r:id="rId37"/>
      <p:boldItalic r:id="rId38"/>
    </p:embeddedFont>
    <p:embeddedFont>
      <p:font typeface="Barlow Condensed" panose="020B0604020202020204" charset="0"/>
      <p:regular r:id="rId39"/>
      <p:bold r:id="rId40"/>
      <p:italic r:id="rId41"/>
      <p:boldItalic r:id="rId42"/>
    </p:embeddedFont>
    <p:embeddedFont>
      <p:font typeface="Barlow Semi Condensed SemiBold" panose="020B0604020202020204" charset="0"/>
      <p:regular r:id="rId43"/>
      <p:bold r:id="rId44"/>
      <p:italic r:id="rId45"/>
      <p:boldItalic r:id="rId46"/>
    </p:embeddedFont>
    <p:embeddedFont>
      <p:font typeface="SimSun" panose="02010600030101010101" pitchFamily="2" charset="-12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28A"/>
    <a:srgbClr val="C6E6A2"/>
    <a:srgbClr val="EEA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2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733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78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91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96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74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087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781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02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38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71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81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032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77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fd8ccc01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fd8ccc017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58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168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fd8ccc01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fd8ccc017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22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8570502" flipH="1">
            <a:off x="9105372" y="3053688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rot="-1662900" flipH="1">
            <a:off x="2030593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0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0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25" y="593375"/>
            <a:ext cx="58440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2987718" y="4162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3"/>
          <p:cNvSpPr/>
          <p:nvPr/>
        </p:nvSpPr>
        <p:spPr>
          <a:xfrm flipH="1">
            <a:off x="793679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ubTitle" idx="2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13" name="Google Shape;113;p3"/>
          <p:cNvCxnSpPr/>
          <p:nvPr/>
        </p:nvCxnSpPr>
        <p:spPr>
          <a:xfrm rot="-5400000">
            <a:off x="5473341" y="17603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-1664400" flipH="1">
            <a:off x="1801458" y="304516"/>
            <a:ext cx="9900063" cy="6757752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5" name="Google Shape;125;p4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9" name="Google Shape;129;p4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8" name="Google Shape;138;p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18979" y="2184509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1" name="Google Shape;151;p4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4699508">
            <a:off x="-253482" y="2802343"/>
            <a:ext cx="4007526" cy="40956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flipH="1">
            <a:off x="4840224" y="-73980"/>
            <a:ext cx="7524245" cy="417154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1662900">
            <a:off x="412824" y="27691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 rot="4889499" flipH="1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5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71475" y="-3787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9075" y="-2263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33325" y="-739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>
            <a:spLocks noGrp="1"/>
          </p:cNvSpPr>
          <p:nvPr>
            <p:ph type="body" idx="1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4" name="Google Shape;234;p6"/>
          <p:cNvGrpSpPr/>
          <p:nvPr/>
        </p:nvGrpSpPr>
        <p:grpSpPr>
          <a:xfrm rot="10800000" flipH="1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5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3" name="Google Shape;303;p8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rot="10800000">
            <a:off x="-254387" y="-588850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rot="9137100" flipH="1">
            <a:off x="2564674" y="-8758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 rot="10800000">
            <a:off x="7896324" y="2570355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1" name="Google Shape;311;p8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4" name="Google Shape;314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20" name="Google Shape;320;p8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8"/>
          <p:cNvSpPr/>
          <p:nvPr/>
        </p:nvSpPr>
        <p:spPr>
          <a:xfrm rot="10800000">
            <a:off x="6753662" y="41580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601262" y="40056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 rot="10800000">
            <a:off x="6448862" y="38532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6" name="Google Shape;336;p8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 txBox="1">
            <a:spLocks noGrp="1"/>
          </p:cNvSpPr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49" name="Google Shape;34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 rot="-1664400" flipH="1">
            <a:off x="1671798" y="-230019"/>
            <a:ext cx="9900063" cy="7322794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0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412" name="Google Shape;412;p10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0"/>
          <p:cNvSpPr/>
          <p:nvPr/>
        </p:nvSpPr>
        <p:spPr>
          <a:xfrm flipH="1">
            <a:off x="75" y="593375"/>
            <a:ext cx="11903700" cy="57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0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418" name="Google Shape;418;p10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31" name="Google Shape;431;p10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0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444" name="Google Shape;444;p10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0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0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5360" y="545469"/>
            <a:ext cx="239349" cy="575886"/>
          </a:xfrm>
          <a:prstGeom prst="rect">
            <a:avLst/>
          </a:prstGeom>
          <a:solidFill>
            <a:srgbClr val="A57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6"/>
          </a:p>
        </p:txBody>
      </p:sp>
    </p:spTree>
    <p:extLst>
      <p:ext uri="{BB962C8B-B14F-4D97-AF65-F5344CB8AC3E}">
        <p14:creationId xmlns:p14="http://schemas.microsoft.com/office/powerpoint/2010/main" val="16786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2800" y="1364566"/>
            <a:ext cx="10423800" cy="4727384"/>
          </a:xfrm>
        </p:spPr>
        <p:txBody>
          <a:bodyPr/>
          <a:lstStyle/>
          <a:p>
            <a:pPr marL="7620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NÓI CỦA LƯƠNG TRI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9-10-11: VIẾT BÀI VĂN NGHỊ LUẬN 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VẤN ĐỀ CẦN GIẢI QUYẾT 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ĐỜI SỐNG XÃ HỘI)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5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3332" y="805283"/>
            <a:ext cx="1031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2. Đọc và phân tích bài viết tham khảo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15926" y="1602395"/>
            <a:ext cx="12030545" cy="926045"/>
          </a:xfrm>
          <a:custGeom>
            <a:avLst/>
            <a:gdLst>
              <a:gd name="connsiteX0" fmla="*/ 0 w 1194566"/>
              <a:gd name="connsiteY0" fmla="*/ 0 h 926045"/>
              <a:gd name="connsiteX1" fmla="*/ 1194566 w 1194566"/>
              <a:gd name="connsiteY1" fmla="*/ 0 h 926045"/>
              <a:gd name="connsiteX2" fmla="*/ 1194566 w 1194566"/>
              <a:gd name="connsiteY2" fmla="*/ 926045 h 926045"/>
              <a:gd name="connsiteX3" fmla="*/ 0 w 1194566"/>
              <a:gd name="connsiteY3" fmla="*/ 926045 h 926045"/>
              <a:gd name="connsiteX4" fmla="*/ 0 w 1194566"/>
              <a:gd name="connsiteY4" fmla="*/ 0 h 92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566" h="926045">
                <a:moveTo>
                  <a:pt x="0" y="0"/>
                </a:moveTo>
                <a:lnTo>
                  <a:pt x="1194566" y="0"/>
                </a:lnTo>
                <a:lnTo>
                  <a:pt x="1194566" y="926045"/>
                </a:lnTo>
                <a:lnTo>
                  <a:pt x="0" y="926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33" tIns="0" rIns="0" bIns="0" numCol="1" spcCol="1270" anchor="t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tồn và phát huy giá trị các di sản văn hóa của đất nước.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197" y="3344392"/>
            <a:ext cx="2455340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gì? Vấn đề được dẫn dắt như thế nào? Câu nào nêu vấn đề?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340332" y="3344392"/>
            <a:ext cx="12481" cy="267765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43940" y="3344390"/>
            <a:ext cx="2036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hệ thống luận điểm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chứa luận điểm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40592" y="3344391"/>
            <a:ext cx="9565" cy="267765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321204" y="3344390"/>
            <a:ext cx="1870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 gì cho bài viết của mình?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006841" y="3344390"/>
            <a:ext cx="12470" cy="26776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51245" y="334439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đoạn văn: lí lẽ - dẫn chứng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4786" y="2485723"/>
            <a:ext cx="458412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HOẠT ĐỘNG NHÓM</a:t>
            </a:r>
            <a:endParaRPr lang="vi-VN" sz="32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60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12" grpId="0"/>
      <p:bldP spid="14" grpId="0"/>
      <p:bldP spid="1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3684" y="618185"/>
            <a:ext cx="3271234" cy="5769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107" y="1113803"/>
            <a:ext cx="2504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vi-VN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bày ý kiến về </a:t>
            </a:r>
            <a:r>
              <a:rPr 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dắt như thế nào? Câu nào nêu vấn đề?</a:t>
            </a:r>
            <a:endParaRPr lang="en-US" sz="3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2191" y="1113803"/>
            <a:ext cx="47124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đề: Bảo tồn và phát huy giá trị các di sản văn hóa của đất nước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Dẫn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di sản văn hoá nổi tiếng của đất nước: di tích ở Yên Tử, dấu tích ở Hoa Lư, lễ hội Lim, để dẫn dắt đến vấn đề nghị luận.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vấn đề: 2 câu cuối.</a:t>
            </a:r>
          </a:p>
          <a:p>
            <a:pPr lvl="0" algn="just">
              <a:buClrTx/>
              <a:defRPr/>
            </a:pP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90836" y="826574"/>
            <a:ext cx="9709128" cy="926045"/>
          </a:xfrm>
          <a:custGeom>
            <a:avLst/>
            <a:gdLst>
              <a:gd name="connsiteX0" fmla="*/ 0 w 1194566"/>
              <a:gd name="connsiteY0" fmla="*/ 0 h 926045"/>
              <a:gd name="connsiteX1" fmla="*/ 1194566 w 1194566"/>
              <a:gd name="connsiteY1" fmla="*/ 0 h 926045"/>
              <a:gd name="connsiteX2" fmla="*/ 1194566 w 1194566"/>
              <a:gd name="connsiteY2" fmla="*/ 926045 h 926045"/>
              <a:gd name="connsiteX3" fmla="*/ 0 w 1194566"/>
              <a:gd name="connsiteY3" fmla="*/ 926045 h 926045"/>
              <a:gd name="connsiteX4" fmla="*/ 0 w 1194566"/>
              <a:gd name="connsiteY4" fmla="*/ 0 h 92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566" h="926045">
                <a:moveTo>
                  <a:pt x="0" y="0"/>
                </a:moveTo>
                <a:lnTo>
                  <a:pt x="1194566" y="0"/>
                </a:lnTo>
                <a:lnTo>
                  <a:pt x="1194566" y="926045"/>
                </a:lnTo>
                <a:lnTo>
                  <a:pt x="0" y="926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33" tIns="0" rIns="0" bIns="0" numCol="1" spcCol="1270" anchor="t" anchorCtr="0">
            <a:noAutofit/>
          </a:bodyPr>
          <a:lstStyle/>
          <a:p>
            <a:pPr marL="0" marR="0" lvl="0" indent="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Phân tích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viết tham 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1491009"/>
            <a:ext cx="857596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hệ thống luận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6942" y="2417054"/>
            <a:ext cx="10236802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lvl="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quý giá của di sản văn hoá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hực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của việc bảo vệ di sản văn hoá hiện nay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giải pháp tăng cường bảo vệ di sản văn hoá.</a:t>
            </a:r>
          </a:p>
          <a:p>
            <a:pPr marL="228600" lvl="0" algn="just"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 gì cho bài viết của mình?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75" y="1547447"/>
            <a:ext cx="11360574" cy="4572000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viết phải có bố cục đầy đủ.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luận điểm rõ ràng, bám sát, làm nổi bật vấn đề.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Luận điểm cần có lí lẽ sắc bén, bằng chứng cụ thể, xác thực và tiêu biểu.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bài có thể theo cách trực tiếp hoặc gián tiếp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7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639" y="1154431"/>
            <a:ext cx="10858500" cy="497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1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bài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1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 bài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ra ý kiến bàn luận.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quý giá của di sản văn hoá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của việc bảo vệ di sản văn hoá hiện nay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3: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giải pháp tăng cường bảo vệ di sản văn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i="1" u="sng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u="sng" kern="1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kern="1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lại </a:t>
            </a:r>
            <a:r>
              <a:rPr lang="vi-VN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kiến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332" y="805283"/>
            <a:ext cx="1031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32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6377" y="2676010"/>
            <a:ext cx="317024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07231" y="3441737"/>
            <a:ext cx="304938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06595" y="3662478"/>
            <a:ext cx="2036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377" y="4705235"/>
            <a:ext cx="51616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6377" y="1876122"/>
            <a:ext cx="458412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CÁC BƯỚC</a:t>
            </a:r>
            <a:endParaRPr lang="vi-VN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8917" y1="23417" x2="18667" y2="27667"/>
                        <a14:backgroundMark x1="20333" y1="21833" x2="22750" y2="29083"/>
                        <a14:backgroundMark x1="15250" y1="26833" x2="21750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93" y="1142978"/>
            <a:ext cx="5988369" cy="59883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07231" y="4466973"/>
            <a:ext cx="304938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3716" y="211016"/>
            <a:ext cx="9758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 viết theo các bước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biến đổi khí hậu đối với cuộc sống con người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Xác định vấn đề và tìm ý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biến đổi khí hậu đối với cuộc sống con người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5821" y="921552"/>
            <a:ext cx="10404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00924"/>
              </p:ext>
            </p:extLst>
          </p:nvPr>
        </p:nvGraphicFramePr>
        <p:xfrm>
          <a:off x="995821" y="2236764"/>
          <a:ext cx="10310522" cy="3728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233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Hiện tượng (vấn đề) gì được nêu để bàn luận?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233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Ý kiến của bản thân về hiện tượng (vấn để) như thế nào?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233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Cần đưa ra những lí lẽ gì để bàn về hiện tượng (vấn đề)?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233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Cần nêu những bằng chứng nào để làm sáng tỏ hiện tượng (vấn đề)?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82" y="1027470"/>
            <a:ext cx="426147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3716" y="211016"/>
            <a:ext cx="975833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 viết theo các bước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biến đổi khí hậu đối với cuộc sống con người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PHT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Biến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 khí hậu là 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 của biến đổi khí hậu là 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Biến đổi khí hậu có tác động như thế nào đối với cuộc sống con 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 người cần làm gì trước tác động của biến đổi khí hậu?</a:t>
            </a:r>
          </a:p>
        </p:txBody>
      </p:sp>
    </p:spTree>
    <p:extLst>
      <p:ext uri="{BB962C8B-B14F-4D97-AF65-F5344CB8AC3E}">
        <p14:creationId xmlns:p14="http://schemas.microsoft.com/office/powerpoint/2010/main" val="5673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724" y="211016"/>
            <a:ext cx="109165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Lập dàn 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Mở bài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Dẫn đề, giới thiệu vấn đề: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động của biến đổi khí hậu đối với cuộc sống con người.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Thân bài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Giải thích: biến đổi khí hậu là gì?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Thực trạng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Nguyên nhân của biến đổi khí hậu là gì?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Biến đổi khí hậu có tác động như thế nào đối với cuộc sống con người?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Con người cần làm gì trước tác động của biến đổi khí hậu?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Kết bài: Kết thúc vấn đề</a:t>
            </a:r>
          </a:p>
        </p:txBody>
      </p:sp>
    </p:spTree>
    <p:extLst>
      <p:ext uri="{BB962C8B-B14F-4D97-AF65-F5344CB8AC3E}">
        <p14:creationId xmlns:p14="http://schemas.microsoft.com/office/powerpoint/2010/main" val="435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2800" y="984738"/>
            <a:ext cx="10423800" cy="5107212"/>
          </a:xfrm>
        </p:spPr>
        <p:txBody>
          <a:bodyPr/>
          <a:lstStyle/>
          <a:p>
            <a:pPr marL="7620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marL="76200" indent="0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bày phiếu học tập số 1</a:t>
            </a:r>
          </a:p>
          <a:p>
            <a:pPr marL="76200" indent="0">
              <a:buNone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02091"/>
              </p:ext>
            </p:extLst>
          </p:nvPr>
        </p:nvGraphicFramePr>
        <p:xfrm>
          <a:off x="1547447" y="2532184"/>
          <a:ext cx="8612550" cy="293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405">
                  <a:extLst>
                    <a:ext uri="{9D8B030D-6E8A-4147-A177-3AD203B41FA5}">
                      <a16:colId xmlns:a16="http://schemas.microsoft.com/office/drawing/2014/main" val="2279911946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1890261130"/>
                    </a:ext>
                  </a:extLst>
                </a:gridCol>
                <a:gridCol w="1972600">
                  <a:extLst>
                    <a:ext uri="{9D8B030D-6E8A-4147-A177-3AD203B41FA5}">
                      <a16:colId xmlns:a16="http://schemas.microsoft.com/office/drawing/2014/main" val="1123552991"/>
                    </a:ext>
                  </a:extLst>
                </a:gridCol>
              </a:tblGrid>
              <a:tr h="13786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3200" b="1" i="0" u="none" strike="noStrike" cap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</a:t>
                      </a:r>
                      <a:endParaRPr lang="en-US" sz="3200" b="1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8372"/>
                  </a:ext>
                </a:extLst>
              </a:tr>
              <a:tr h="1378634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Các bước để làm một bài viết văn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Yếu tố quan trọng của một bài nghị luận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Bố cục của một bài nghị luận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4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8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30717" y="1014784"/>
            <a:ext cx="412865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BÀI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9343" y="1783664"/>
            <a:ext cx="10858500" cy="403187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5535" y="706809"/>
            <a:ext cx="10310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Arial"/>
                <a:sym typeface="Arial"/>
              </a:rPr>
              <a:t>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Arial"/>
                <a:sym typeface="Arial"/>
              </a:rPr>
              <a:t> tập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HS luyện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HS đọc,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nhận xét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GV nhận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xét, góp 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HS 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luyện viết tiếp và gửi lên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zalo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lớp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0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21123" y="823715"/>
            <a:ext cx="434743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.CHỈNH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 BÀI VIẾT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17317"/>
              </p:ext>
            </p:extLst>
          </p:nvPr>
        </p:nvGraphicFramePr>
        <p:xfrm>
          <a:off x="338319" y="2309142"/>
          <a:ext cx="11533237" cy="4105724"/>
        </p:xfrm>
        <a:graphic>
          <a:graphicData uri="http://schemas.openxmlformats.org/drawingml/2006/table">
            <a:tbl>
              <a:tblPr/>
              <a:tblGrid>
                <a:gridCol w="7454553">
                  <a:extLst>
                    <a:ext uri="{9D8B030D-6E8A-4147-A177-3AD203B41FA5}">
                      <a16:colId xmlns:a16="http://schemas.microsoft.com/office/drawing/2014/main" val="605632575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3288900974"/>
                    </a:ext>
                  </a:extLst>
                </a:gridCol>
                <a:gridCol w="2454601">
                  <a:extLst>
                    <a:ext uri="{9D8B030D-6E8A-4147-A177-3AD203B41FA5}">
                      <a16:colId xmlns:a16="http://schemas.microsoft.com/office/drawing/2014/main" val="1729881865"/>
                    </a:ext>
                  </a:extLst>
                </a:gridCol>
              </a:tblGrid>
              <a:tr h="635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38587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30367"/>
                  </a:ext>
                </a:extLst>
              </a:tr>
              <a:tr h="1810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 bày được một số luận điểm phân tích các khía cạnh của vấn đề; mỗi luận điểm được làm sáng tỏ bằng lí lẽ, bằng 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67367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 được quan điểm trái chiều và phản bác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46491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 xuất được giải pháp khả thi để giải quyết vấn đề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081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9" y="1220826"/>
            <a:ext cx="5602710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3332" y="805283"/>
            <a:ext cx="10310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Arial"/>
              <a:sym typeface="Arial"/>
            </a:endParaRPr>
          </a:p>
          <a:p>
            <a:pPr lvl="0">
              <a:buClrTx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  <a:p>
            <a:pPr>
              <a:buClrTx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nguồn nước sạch cho hôm nay và mai sau.</a:t>
            </a:r>
          </a:p>
          <a:p>
            <a:pPr lvl="0">
              <a:buClrTx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1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 txBox="1">
            <a:spLocks noGrp="1"/>
          </p:cNvSpPr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xã hội mà em đang quan tâm?</a:t>
            </a:r>
          </a:p>
        </p:txBody>
      </p:sp>
    </p:spTree>
    <p:extLst>
      <p:ext uri="{BB962C8B-B14F-4D97-AF65-F5344CB8AC3E}">
        <p14:creationId xmlns:p14="http://schemas.microsoft.com/office/powerpoint/2010/main" val="36980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1"/>
            <a:ext cx="12166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1"/>
            <a:ext cx="12188238" cy="6832079"/>
          </a:xfrm>
        </p:spPr>
      </p:pic>
    </p:spTree>
    <p:extLst>
      <p:ext uri="{BB962C8B-B14F-4D97-AF65-F5344CB8AC3E}">
        <p14:creationId xmlns:p14="http://schemas.microsoft.com/office/powerpoint/2010/main" val="21626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934" y="1305521"/>
            <a:ext cx="7906043" cy="47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832" y="1844149"/>
            <a:ext cx="7371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NGHỊ LUẬN 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VẤN ĐỀ CẦN GIẢI QUYẾT </a:t>
            </a:r>
          </a:p>
          <a:p>
            <a:pPr marL="7620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(TRONG ĐỜI SỐNG XÃ HỘI)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25"/>
          <p:cNvGrpSpPr/>
          <p:nvPr/>
        </p:nvGrpSpPr>
        <p:grpSpPr>
          <a:xfrm>
            <a:off x="8496886" y="3629464"/>
            <a:ext cx="2551584" cy="2429847"/>
            <a:chOff x="6649371" y="1790506"/>
            <a:chExt cx="4438647" cy="3475875"/>
          </a:xfrm>
        </p:grpSpPr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1" y="1790506"/>
              <a:ext cx="4438647" cy="3475875"/>
            </a:xfrm>
            <a:prstGeom prst="rect">
              <a:avLst/>
            </a:prstGeom>
          </p:spPr>
        </p:pic>
        <p:pic>
          <p:nvPicPr>
            <p:cNvPr id="11" name="图形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99;p11"/>
          <p:cNvGrpSpPr/>
          <p:nvPr/>
        </p:nvGrpSpPr>
        <p:grpSpPr>
          <a:xfrm>
            <a:off x="6566070" y="1050785"/>
            <a:ext cx="354013" cy="7323137"/>
            <a:chOff x="5888038" y="1230313"/>
            <a:chExt cx="354013" cy="7323137"/>
          </a:xfrm>
        </p:grpSpPr>
        <p:sp>
          <p:nvSpPr>
            <p:cNvPr id="8" name="Google Shape;500;p11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5000">
                  <a:schemeClr val="lt2"/>
                </a:gs>
                <a:gs pos="100000">
                  <a:srgbClr val="EFEFE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9" name="Google Shape;501;p11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5000">
                  <a:schemeClr val="dk2"/>
                </a:gs>
                <a:gs pos="100000">
                  <a:srgbClr val="8296B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10" name="Google Shape;502;p11"/>
          <p:cNvSpPr/>
          <p:nvPr/>
        </p:nvSpPr>
        <p:spPr>
          <a:xfrm>
            <a:off x="6594645" y="2211247"/>
            <a:ext cx="300038" cy="287338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1" name="Google Shape;503;p11"/>
          <p:cNvSpPr/>
          <p:nvPr/>
        </p:nvSpPr>
        <p:spPr>
          <a:xfrm>
            <a:off x="6594645" y="4392472"/>
            <a:ext cx="300038" cy="290513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grpSp>
        <p:nvGrpSpPr>
          <p:cNvPr id="12" name="Google Shape;504;p11"/>
          <p:cNvGrpSpPr/>
          <p:nvPr/>
        </p:nvGrpSpPr>
        <p:grpSpPr>
          <a:xfrm>
            <a:off x="4172120" y="3746360"/>
            <a:ext cx="3324225" cy="884238"/>
            <a:chOff x="3494088" y="3925888"/>
            <a:chExt cx="3324225" cy="884238"/>
          </a:xfrm>
        </p:grpSpPr>
        <p:sp>
          <p:nvSpPr>
            <p:cNvPr id="13" name="Google Shape;505;p11"/>
            <p:cNvSpPr/>
            <p:nvPr/>
          </p:nvSpPr>
          <p:spPr>
            <a:xfrm>
              <a:off x="3494088" y="39258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14" name="Google Shape;506;p11"/>
            <p:cNvSpPr/>
            <p:nvPr/>
          </p:nvSpPr>
          <p:spPr>
            <a:xfrm>
              <a:off x="3590926" y="40100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15" name="Google Shape;507;p11"/>
          <p:cNvSpPr/>
          <p:nvPr/>
        </p:nvSpPr>
        <p:spPr>
          <a:xfrm>
            <a:off x="6594645" y="3289160"/>
            <a:ext cx="300038" cy="287338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grpSp>
        <p:nvGrpSpPr>
          <p:cNvPr id="20" name="Google Shape;512;p11"/>
          <p:cNvGrpSpPr/>
          <p:nvPr/>
        </p:nvGrpSpPr>
        <p:grpSpPr>
          <a:xfrm>
            <a:off x="4172120" y="1549260"/>
            <a:ext cx="3324225" cy="884238"/>
            <a:chOff x="3494088" y="1728788"/>
            <a:chExt cx="3324225" cy="884238"/>
          </a:xfrm>
        </p:grpSpPr>
        <p:sp>
          <p:nvSpPr>
            <p:cNvPr id="21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2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23" name="Google Shape;515;p11"/>
          <p:cNvGrpSpPr/>
          <p:nvPr/>
        </p:nvGrpSpPr>
        <p:grpSpPr>
          <a:xfrm>
            <a:off x="6164433" y="2617647"/>
            <a:ext cx="3322638" cy="882650"/>
            <a:chOff x="5486401" y="2797175"/>
            <a:chExt cx="3322638" cy="882650"/>
          </a:xfrm>
        </p:grpSpPr>
        <p:sp>
          <p:nvSpPr>
            <p:cNvPr id="24" name="Google Shape;516;p11"/>
            <p:cNvSpPr/>
            <p:nvPr/>
          </p:nvSpPr>
          <p:spPr>
            <a:xfrm>
              <a:off x="5486401" y="2797175"/>
              <a:ext cx="3322638" cy="882650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5" name="Google Shape;517;p11"/>
            <p:cNvSpPr/>
            <p:nvPr/>
          </p:nvSpPr>
          <p:spPr>
            <a:xfrm>
              <a:off x="5581651" y="28797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27" name="Google Shape;519;p11"/>
          <p:cNvGrpSpPr/>
          <p:nvPr/>
        </p:nvGrpSpPr>
        <p:grpSpPr>
          <a:xfrm>
            <a:off x="4596295" y="1801672"/>
            <a:ext cx="463238" cy="403317"/>
            <a:chOff x="1482726" y="3625850"/>
            <a:chExt cx="319088" cy="277813"/>
          </a:xfrm>
        </p:grpSpPr>
        <p:sp>
          <p:nvSpPr>
            <p:cNvPr id="28" name="Google Shape;520;p11"/>
            <p:cNvSpPr/>
            <p:nvPr/>
          </p:nvSpPr>
          <p:spPr>
            <a:xfrm>
              <a:off x="1482726" y="3625850"/>
              <a:ext cx="319088" cy="277813"/>
            </a:xfrm>
            <a:custGeom>
              <a:avLst/>
              <a:gdLst/>
              <a:ahLst/>
              <a:cxnLst/>
              <a:rect l="l" t="t" r="r" b="b"/>
              <a:pathLst>
                <a:path w="120" h="104" extrusionOk="0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9" name="Google Shape;521;p11"/>
            <p:cNvSpPr/>
            <p:nvPr/>
          </p:nvSpPr>
          <p:spPr>
            <a:xfrm>
              <a:off x="1600201" y="3732213"/>
              <a:ext cx="84138" cy="22225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30" name="Google Shape;522;p11"/>
          <p:cNvGrpSpPr/>
          <p:nvPr/>
        </p:nvGrpSpPr>
        <p:grpSpPr>
          <a:xfrm>
            <a:off x="6489231" y="2843073"/>
            <a:ext cx="508480" cy="444501"/>
            <a:chOff x="9344026" y="4030663"/>
            <a:chExt cx="239713" cy="209551"/>
          </a:xfrm>
        </p:grpSpPr>
        <p:sp>
          <p:nvSpPr>
            <p:cNvPr id="31" name="Google Shape;523;p11"/>
            <p:cNvSpPr/>
            <p:nvPr/>
          </p:nvSpPr>
          <p:spPr>
            <a:xfrm>
              <a:off x="9344026" y="4030663"/>
              <a:ext cx="239713" cy="179388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32" name="Google Shape;524;p11"/>
            <p:cNvSpPr/>
            <p:nvPr/>
          </p:nvSpPr>
          <p:spPr>
            <a:xfrm>
              <a:off x="9418638" y="4105276"/>
              <a:ext cx="90488" cy="134938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33" name="Google Shape;525;p11"/>
          <p:cNvGrpSpPr/>
          <p:nvPr/>
        </p:nvGrpSpPr>
        <p:grpSpPr>
          <a:xfrm>
            <a:off x="4431797" y="3984408"/>
            <a:ext cx="508479" cy="444501"/>
            <a:chOff x="8863013" y="4030663"/>
            <a:chExt cx="239713" cy="209551"/>
          </a:xfrm>
        </p:grpSpPr>
        <p:sp>
          <p:nvSpPr>
            <p:cNvPr id="34" name="Google Shape;526;p11"/>
            <p:cNvSpPr/>
            <p:nvPr/>
          </p:nvSpPr>
          <p:spPr>
            <a:xfrm>
              <a:off x="8937626" y="4105276"/>
              <a:ext cx="90488" cy="134938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35" name="Google Shape;527;p11"/>
            <p:cNvSpPr/>
            <p:nvPr/>
          </p:nvSpPr>
          <p:spPr>
            <a:xfrm>
              <a:off x="8863013" y="4030663"/>
              <a:ext cx="239713" cy="179388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6381" y="897689"/>
            <a:ext cx="3275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I. Yêu 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cầu đối với bài văn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 luận 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một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 đề cần giải quyết (trong đời sống xã hội)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6132" y="1633397"/>
            <a:ext cx="318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3170" y="4536289"/>
            <a:ext cx="318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3332" y="805283"/>
            <a:ext cx="1031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I. Yêu cầu đối với bài văn 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 luận về 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 đề cần giải quyết (trong đời sống xã hội)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3332" y="2090675"/>
            <a:ext cx="9150151" cy="4141312"/>
            <a:chOff x="2469117" y="2612473"/>
            <a:chExt cx="7646836" cy="4141312"/>
          </a:xfrm>
        </p:grpSpPr>
        <p:sp>
          <p:nvSpPr>
            <p:cNvPr id="8" name="Shape 7"/>
            <p:cNvSpPr/>
            <p:nvPr/>
          </p:nvSpPr>
          <p:spPr>
            <a:xfrm>
              <a:off x="2469117" y="2612473"/>
              <a:ext cx="5814616" cy="320430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3464093" y="4824087"/>
              <a:ext cx="133299" cy="1332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469118" y="5180341"/>
              <a:ext cx="2039049" cy="926045"/>
            </a:xfrm>
            <a:custGeom>
              <a:avLst/>
              <a:gdLst>
                <a:gd name="connsiteX0" fmla="*/ 0 w 1194566"/>
                <a:gd name="connsiteY0" fmla="*/ 0 h 926045"/>
                <a:gd name="connsiteX1" fmla="*/ 1194566 w 1194566"/>
                <a:gd name="connsiteY1" fmla="*/ 0 h 926045"/>
                <a:gd name="connsiteX2" fmla="*/ 1194566 w 1194566"/>
                <a:gd name="connsiteY2" fmla="*/ 926045 h 926045"/>
                <a:gd name="connsiteX3" fmla="*/ 0 w 1194566"/>
                <a:gd name="connsiteY3" fmla="*/ 926045 h 926045"/>
                <a:gd name="connsiteX4" fmla="*/ 0 w 1194566"/>
                <a:gd name="connsiteY4" fmla="*/ 0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566" h="926045">
                  <a:moveTo>
                    <a:pt x="0" y="0"/>
                  </a:moveTo>
                  <a:lnTo>
                    <a:pt x="1194566" y="0"/>
                  </a:lnTo>
                  <a:lnTo>
                    <a:pt x="1194566" y="926045"/>
                  </a:lnTo>
                  <a:lnTo>
                    <a:pt x="0" y="926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33" tIns="0" rIns="0" bIns="0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được vấn đề cần bàn luận.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40716" y="3953155"/>
              <a:ext cx="240964" cy="2409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640715" y="4348694"/>
              <a:ext cx="2870154" cy="2405091"/>
            </a:xfrm>
            <a:custGeom>
              <a:avLst/>
              <a:gdLst>
                <a:gd name="connsiteX0" fmla="*/ 0 w 1230454"/>
                <a:gd name="connsiteY0" fmla="*/ 0 h 1743144"/>
                <a:gd name="connsiteX1" fmla="*/ 1230454 w 1230454"/>
                <a:gd name="connsiteY1" fmla="*/ 0 h 1743144"/>
                <a:gd name="connsiteX2" fmla="*/ 1230454 w 1230454"/>
                <a:gd name="connsiteY2" fmla="*/ 1743144 h 1743144"/>
                <a:gd name="connsiteX3" fmla="*/ 0 w 1230454"/>
                <a:gd name="connsiteY3" fmla="*/ 1743144 h 1743144"/>
                <a:gd name="connsiteX4" fmla="*/ 0 w 1230454"/>
                <a:gd name="connsiteY4" fmla="*/ 0 h 17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54" h="1743144">
                  <a:moveTo>
                    <a:pt x="0" y="0"/>
                  </a:moveTo>
                  <a:lnTo>
                    <a:pt x="1230454" y="0"/>
                  </a:lnTo>
                  <a:lnTo>
                    <a:pt x="1230454" y="1743144"/>
                  </a:lnTo>
                  <a:lnTo>
                    <a:pt x="0" y="17431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682" tIns="0" rIns="0" bIns="0" numCol="1" spcCol="1270" anchor="t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được bản chất, phạm vi tác động của vấn đề đối với đời sống xã hội</a:t>
              </a:r>
              <a:r>
                <a:rPr kumimoji="0" lang="vi-VN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ổ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 được hệ thống luận điểm chặt chẽ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55739" y="3423163"/>
              <a:ext cx="333248" cy="333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643417" y="3953155"/>
              <a:ext cx="2472536" cy="870932"/>
            </a:xfrm>
            <a:custGeom>
              <a:avLst/>
              <a:gdLst>
                <a:gd name="connsiteX0" fmla="*/ 0 w 2303115"/>
                <a:gd name="connsiteY0" fmla="*/ 0 h 2226994"/>
                <a:gd name="connsiteX1" fmla="*/ 2303115 w 2303115"/>
                <a:gd name="connsiteY1" fmla="*/ 0 h 2226994"/>
                <a:gd name="connsiteX2" fmla="*/ 2303115 w 2303115"/>
                <a:gd name="connsiteY2" fmla="*/ 2226994 h 2226994"/>
                <a:gd name="connsiteX3" fmla="*/ 0 w 2303115"/>
                <a:gd name="connsiteY3" fmla="*/ 2226994 h 2226994"/>
                <a:gd name="connsiteX4" fmla="*/ 0 w 2303115"/>
                <a:gd name="connsiteY4" fmla="*/ 0 h 222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15" h="2226994">
                  <a:moveTo>
                    <a:pt x="0" y="0"/>
                  </a:moveTo>
                  <a:lnTo>
                    <a:pt x="2303115" y="0"/>
                  </a:lnTo>
                  <a:lnTo>
                    <a:pt x="2303115" y="2226994"/>
                  </a:lnTo>
                  <a:lnTo>
                    <a:pt x="0" y="22269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581" tIns="0" rIns="0" bIns="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ý kiến trái chiều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14006" y="1758462"/>
            <a:ext cx="3129848" cy="1142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được các giải pháp khả thi </a:t>
            </a:r>
            <a:r>
              <a:rPr lang="en-US" dirty="0" err="1" smtClean="0"/>
              <a:t>thi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1142</Words>
  <Application>Microsoft Office PowerPoint</Application>
  <PresentationFormat>Widescreen</PresentationFormat>
  <Paragraphs>124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Calibri Light</vt:lpstr>
      <vt:lpstr>MS Mincho</vt:lpstr>
      <vt:lpstr>Calibri</vt:lpstr>
      <vt:lpstr>Wingdings</vt:lpstr>
      <vt:lpstr>Barlow</vt:lpstr>
      <vt:lpstr>Barlow Condensed</vt:lpstr>
      <vt:lpstr>Times New Roman</vt:lpstr>
      <vt:lpstr>Courier New</vt:lpstr>
      <vt:lpstr>Barlow Semi Condensed SemiBold</vt:lpstr>
      <vt:lpstr>Arial</vt:lpstr>
      <vt:lpstr>SimSun</vt:lpstr>
      <vt:lpstr>SlidesMania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Rút kinh nghiệm gì cho bài viết của mình?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157</cp:revision>
  <dcterms:modified xsi:type="dcterms:W3CDTF">2024-07-11T14:50:44Z</dcterms:modified>
</cp:coreProperties>
</file>