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96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DD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73" autoAdjust="0"/>
  </p:normalViewPr>
  <p:slideViewPr>
    <p:cSldViewPr snapToGrid="0">
      <p:cViewPr varScale="1">
        <p:scale>
          <a:sx n="67" d="100"/>
          <a:sy n="67" d="100"/>
        </p:scale>
        <p:origin x="121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058F3-E91B-4A37-883D-52134C9C0B9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A924-6A12-4620-B3C2-1D52A68C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được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3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sẽ</a:t>
            </a:r>
            <a:r>
              <a:rPr lang="en-US" dirty="0"/>
              <a:t> có được 1 trong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của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KHTN </a:t>
            </a:r>
            <a:r>
              <a:rPr lang="en-US" dirty="0" err="1"/>
              <a:t>đó</a:t>
            </a:r>
            <a:r>
              <a:rPr lang="en-US" dirty="0"/>
              <a:t> là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lực.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khi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sử dụng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“Lực” để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trong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A924-6A12-4620-B3C2-1D52A68C4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Chúc</a:t>
            </a:r>
            <a:r>
              <a:rPr lang="en-US" dirty="0"/>
              <a:t> ta k để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hay </a:t>
            </a:r>
            <a:r>
              <a:rPr lang="en-US" dirty="0" err="1"/>
              <a:t>sờ</a:t>
            </a:r>
            <a:r>
              <a:rPr lang="en-US" dirty="0"/>
              <a:t> được lực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có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được </a:t>
            </a:r>
            <a:r>
              <a:rPr lang="en-US" dirty="0" err="1"/>
              <a:t>các</a:t>
            </a:r>
            <a:r>
              <a:rPr lang="en-US" dirty="0"/>
              <a:t> tác dụng của lực. </a:t>
            </a:r>
            <a:r>
              <a:rPr lang="en-US" dirty="0" err="1"/>
              <a:t>Vậy</a:t>
            </a:r>
            <a:r>
              <a:rPr lang="en-US" dirty="0"/>
              <a:t> lực có </a:t>
            </a:r>
            <a:r>
              <a:rPr lang="en-US" dirty="0" err="1"/>
              <a:t>những</a:t>
            </a:r>
            <a:r>
              <a:rPr lang="en-US" dirty="0"/>
              <a:t> tác dụng </a:t>
            </a:r>
            <a:r>
              <a:rPr lang="en-US" dirty="0" err="1"/>
              <a:t>gì</a:t>
            </a:r>
            <a:r>
              <a:rPr lang="en-US" dirty="0"/>
              <a:t>, </a:t>
            </a:r>
            <a:r>
              <a:rPr lang="en-US" dirty="0" err="1"/>
              <a:t>xhungs</a:t>
            </a:r>
            <a:r>
              <a:rPr lang="en-US" dirty="0"/>
              <a:t> ta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2: tác dụng của lực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A924-6A12-4620-B3C2-1D52A68C4A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A924-6A12-4620-B3C2-1D52A68C4A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DA924-6A12-4620-B3C2-1D52A68C4A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E13-18F1-4D60-A987-D40F3F448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47A6B-0DF3-4039-ACD9-9794881EF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E2E82-1926-49BA-8825-28FCD370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C24D2-5EC4-4824-8064-51795D78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6DE98-56E0-473A-9BE2-2454A0E5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58FE-04BD-4300-9844-02007DCE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DC23-C13F-4BB4-9C5B-8DA53BDF1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42B25-8B6F-4FFF-B1DF-0829FB55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1D3C8-A2F2-4D9A-AE36-6C8D2284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EE54E-28C9-4876-9299-41AF6A3A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E3930-86CA-4C0E-9D7D-5C2D4525D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6F48B-AA75-4EE0-9B34-F7725DF41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807DB-89C7-4B00-8214-C8507271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CA8A-B077-4EB0-9FF0-2789FF91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BF6B-A866-44C7-BE69-8A525AA4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7B72-95FD-4689-80BC-E491C537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672B-5B00-4FAD-B3E0-E397D8D6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E790D-F224-45FC-A77F-2DA4094F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67A6-46E5-49C6-BF77-EFA4CE44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2A413-2329-4894-B4E6-F6C7F2D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E099-BADD-44D7-BF0A-72E2DDF9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06CDC-284E-47AB-863B-27A1057D6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92767-82BA-4829-B9E0-22CE66B5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F478F-D20E-442F-B749-857C6BE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8115-4895-4DF1-96A8-96246882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3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DE7F-624F-43AB-91EF-47C60459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36C9-3015-417B-9417-F25ACBEBE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FF807-F35D-4A9A-93C6-ED3331A60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5C0D2-5BFB-49CB-9270-176B21B6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B6449-2864-4EE0-BA16-7C97EDE4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C4A8E-2BCB-47BE-9555-47AE00D2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0196-CA77-4C4C-9C5A-ABF579B7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72F0-2D07-438B-9FF3-460AA22D4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59D41-958B-4035-89CC-5A14C03F9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555D1-C9B5-4B65-97D6-FF261EA4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92E37-8A76-4BFA-BB4A-9C883B6FE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08E03-981D-4D66-8039-3B664F61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D6CC5-4FB5-461F-BC2E-5DC77D5A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60F9E-1062-4EFB-A5EF-CBF60AD3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2F63-F663-4423-8278-A7E3E3E1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9804-9453-4465-98B4-EC8562DE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64A57-29F2-449D-8752-744DFB14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715C8-FF9D-4361-9975-040BF273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41544-ECAD-4B37-87C7-5C8F2AA2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B7931-C54A-4236-858F-4AEDE615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6F2EB-EDA6-46DE-999B-0F9AAB13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758E-1564-46E8-8D96-4B404ED6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47A9-4E98-4FF1-9500-07543010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F5783-DE9D-4B24-AC41-4D58025C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5CBC4-AC97-43D0-8E1A-EAF88D82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D04A0-651B-4D2F-93A9-B7F87A7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6247E-BA37-439D-A637-E998666E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1F9E-806C-4032-B2F3-5346D874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A61CC-F7E8-46AD-890E-7A4062048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FBF27-7996-4726-A6FA-BA179F43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5DEB0-DD94-48A0-A855-B19F6820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33B1E-E89D-4D42-B76C-9344EC25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DB645-B817-44D0-8FAC-A9F4C8C0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BDAFA-A956-45AD-B661-4F2FBEC3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4312D-42AE-43DE-BED2-1B4B1D5F7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7CD31-4194-4C08-B5E3-F939BDC14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439F-1D9A-4573-9E7C-825249A7437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7B6AA-5FF3-4047-BF09-7C6544D7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A33B-35C3-4358-8585-89A93B35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730D-C147-44DC-B005-2A2543C8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8.xml"/><Relationship Id="rId18" Type="http://schemas.microsoft.com/office/2007/relationships/hdphoto" Target="../media/hdphoto7.wdp"/><Relationship Id="rId3" Type="http://schemas.openxmlformats.org/officeDocument/2006/relationships/image" Target="../media/image20.png"/><Relationship Id="rId21" Type="http://schemas.openxmlformats.org/officeDocument/2006/relationships/slide" Target="slide20.xml"/><Relationship Id="rId7" Type="http://schemas.openxmlformats.org/officeDocument/2006/relationships/slide" Target="slide16.xml"/><Relationship Id="rId12" Type="http://schemas.microsoft.com/office/2007/relationships/hdphoto" Target="../media/hdphoto5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slide" Target="slide19.xm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slide" Target="slide17.xml"/><Relationship Id="rId19" Type="http://schemas.openxmlformats.org/officeDocument/2006/relationships/image" Target="../media/image26.png"/><Relationship Id="rId4" Type="http://schemas.openxmlformats.org/officeDocument/2006/relationships/slide" Target="slide15.xml"/><Relationship Id="rId9" Type="http://schemas.microsoft.com/office/2007/relationships/hdphoto" Target="../media/hdphoto4.wdp"/><Relationship Id="rId14" Type="http://schemas.openxmlformats.org/officeDocument/2006/relationships/image" Target="../media/image24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0.wdp"/><Relationship Id="rId4" Type="http://schemas.openxmlformats.org/officeDocument/2006/relationships/image" Target="../media/image30.png"/><Relationship Id="rId9" Type="http://schemas.openxmlformats.org/officeDocument/2006/relationships/image" Target="../media/image32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0.wdp"/><Relationship Id="rId4" Type="http://schemas.openxmlformats.org/officeDocument/2006/relationships/image" Target="../media/image30.png"/><Relationship Id="rId9" Type="http://schemas.openxmlformats.org/officeDocument/2006/relationships/image" Target="../media/image33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0.wdp"/><Relationship Id="rId4" Type="http://schemas.openxmlformats.org/officeDocument/2006/relationships/image" Target="../media/image30.png"/><Relationship Id="rId9" Type="http://schemas.openxmlformats.org/officeDocument/2006/relationships/image" Target="../media/image34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0.wdp"/><Relationship Id="rId4" Type="http://schemas.openxmlformats.org/officeDocument/2006/relationships/image" Target="../media/image30.png"/><Relationship Id="rId9" Type="http://schemas.openxmlformats.org/officeDocument/2006/relationships/image" Target="../media/image35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10.wdp"/><Relationship Id="rId4" Type="http://schemas.openxmlformats.org/officeDocument/2006/relationships/image" Target="../media/image30.png"/><Relationship Id="rId9" Type="http://schemas.openxmlformats.org/officeDocument/2006/relationships/image" Target="../media/image3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CD1AE-B4B9-4199-B282-78523457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9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79C28-4869-4046-99D1-9BA9C7FCB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5EF21A-9AF4-45B4-9712-E7C5CB440C7A}"/>
              </a:ext>
            </a:extLst>
          </p:cNvPr>
          <p:cNvSpPr txBox="1"/>
          <p:nvPr/>
        </p:nvSpPr>
        <p:spPr>
          <a:xfrm>
            <a:off x="574694" y="405543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C4BE982-5FE5-4D58-B41C-AEC901DD75FA}"/>
              </a:ext>
            </a:extLst>
          </p:cNvPr>
          <p:cNvSpPr/>
          <p:nvPr/>
        </p:nvSpPr>
        <p:spPr>
          <a:xfrm>
            <a:off x="564363" y="1761643"/>
            <a:ext cx="11063273" cy="2927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...(1)…, …(2)… của vật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vật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gọi là lực.</a:t>
            </a:r>
          </a:p>
          <a:p>
            <a:pPr lvl="0"/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vật A …(3)…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...(4)… vật B ta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A tác dụng lực lên vật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BCE05-6237-4715-B66B-9517B5F9AED1}"/>
              </a:ext>
            </a:extLst>
          </p:cNvPr>
          <p:cNvSpPr/>
          <p:nvPr/>
        </p:nvSpPr>
        <p:spPr>
          <a:xfrm>
            <a:off x="2391093" y="3039691"/>
            <a:ext cx="1087339" cy="488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46890-0A46-4070-A97E-0AFC48E693FE}"/>
              </a:ext>
            </a:extLst>
          </p:cNvPr>
          <p:cNvSpPr/>
          <p:nvPr/>
        </p:nvSpPr>
        <p:spPr>
          <a:xfrm>
            <a:off x="3681762" y="3039691"/>
            <a:ext cx="1087339" cy="488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1A52A-047B-45B1-B375-A13B85F89A76}"/>
              </a:ext>
            </a:extLst>
          </p:cNvPr>
          <p:cNvSpPr/>
          <p:nvPr/>
        </p:nvSpPr>
        <p:spPr>
          <a:xfrm>
            <a:off x="2391093" y="3879834"/>
            <a:ext cx="1290669" cy="488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C206BB-9A23-4B7F-8233-BF751C76F4E7}"/>
              </a:ext>
            </a:extLst>
          </p:cNvPr>
          <p:cNvSpPr/>
          <p:nvPr/>
        </p:nvSpPr>
        <p:spPr>
          <a:xfrm>
            <a:off x="4367961" y="3864499"/>
            <a:ext cx="1140531" cy="488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76821-7F1D-4432-B14C-F2F359895873}"/>
              </a:ext>
            </a:extLst>
          </p:cNvPr>
          <p:cNvSpPr txBox="1"/>
          <p:nvPr/>
        </p:nvSpPr>
        <p:spPr>
          <a:xfrm>
            <a:off x="829339" y="1881962"/>
            <a:ext cx="744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sym typeface="Wingdings" panose="05000000000000000000" pitchFamily="2" charset="2"/>
              </a:rPr>
              <a:t>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AA9F0E-DD3C-4653-8604-63702023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626"/>
            <a:ext cx="1862456" cy="1452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3285EE-2BE1-471D-BE77-84C73B5E5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28861" y="203450"/>
            <a:ext cx="776890" cy="9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09F84-5476-4D96-B788-84C76FE6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59019-52C5-48F3-8889-0DF5BF800376}"/>
              </a:ext>
            </a:extLst>
          </p:cNvPr>
          <p:cNvSpPr txBox="1"/>
          <p:nvPr/>
        </p:nvSpPr>
        <p:spPr>
          <a:xfrm>
            <a:off x="574694" y="405543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734EE4-03DB-4DB6-A898-E726D688946A}"/>
              </a:ext>
            </a:extLst>
          </p:cNvPr>
          <p:cNvSpPr txBox="1">
            <a:spLocks/>
          </p:cNvSpPr>
          <p:nvPr/>
        </p:nvSpPr>
        <p:spPr>
          <a:xfrm>
            <a:off x="1379116" y="1553223"/>
            <a:ext cx="9710216" cy="5789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lực là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99107-5F16-425A-BBC6-A4A0851DD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32" y="2346296"/>
            <a:ext cx="2943225" cy="391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B0A3E-B4BC-4406-903E-DE018C6CC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961" y="2287817"/>
            <a:ext cx="3105583" cy="1886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E0C0-FB27-4AA4-A123-B6469D5C8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61" y="4303683"/>
            <a:ext cx="3105583" cy="1819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F3BF3-22E6-44D7-B519-3A9BC47F9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9544" y="5303636"/>
            <a:ext cx="1862456" cy="14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pic>
        <p:nvPicPr>
          <p:cNvPr id="2050" name="Picture 2" descr="Bóng đá - gif.ovh">
            <a:extLst>
              <a:ext uri="{FF2B5EF4-FFF2-40B4-BE49-F238E27FC236}">
                <a16:creationId xmlns:a16="http://schemas.microsoft.com/office/drawing/2014/main" id="{24D83379-842E-4E01-AF94-D6A8D95C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5" y="1551331"/>
            <a:ext cx="2738493" cy="31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nnis GIFs - Get the best GIF on GIPHY">
            <a:extLst>
              <a:ext uri="{FF2B5EF4-FFF2-40B4-BE49-F238E27FC236}">
                <a16:creationId xmlns:a16="http://schemas.microsoft.com/office/drawing/2014/main" id="{1A334678-1844-41A3-9938-DEACB288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65" y="2207279"/>
            <a:ext cx="3006165" cy="27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grating ICT into the MFL classroom:: BBC Primary French Trampoline">
            <a:extLst>
              <a:ext uri="{FF2B5EF4-FFF2-40B4-BE49-F238E27FC236}">
                <a16:creationId xmlns:a16="http://schemas.microsoft.com/office/drawing/2014/main" id="{D8B1CDC7-D5FB-405B-BE29-2E70CF4A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66" y="1595229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E0492-B0DF-486F-94D7-BE63075342BB}"/>
              </a:ext>
            </a:extLst>
          </p:cNvPr>
          <p:cNvSpPr txBox="1"/>
          <p:nvPr/>
        </p:nvSpPr>
        <p:spPr>
          <a:xfrm>
            <a:off x="414940" y="5366266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Lực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thay</a:t>
            </a:r>
            <a:r>
              <a:rPr lang="en-US" sz="2400" b="1" dirty="0"/>
              <a:t> đổi </a:t>
            </a:r>
            <a:r>
              <a:rPr lang="en-US" sz="2400" b="1" dirty="0" err="1"/>
              <a:t>tốc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của vật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BC468-0AF9-4FB8-9721-C2A5AE0CCDA9}"/>
              </a:ext>
            </a:extLst>
          </p:cNvPr>
          <p:cNvSpPr txBox="1"/>
          <p:nvPr/>
        </p:nvSpPr>
        <p:spPr>
          <a:xfrm>
            <a:off x="3963335" y="1562568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Lực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thay</a:t>
            </a:r>
            <a:r>
              <a:rPr lang="en-US" sz="2400" b="1" dirty="0"/>
              <a:t> đổi </a:t>
            </a:r>
            <a:r>
              <a:rPr lang="en-US" sz="2400" b="1" dirty="0" err="1"/>
              <a:t>hướng</a:t>
            </a:r>
            <a:r>
              <a:rPr lang="en-US" sz="2400" b="1" dirty="0"/>
              <a:t> của vật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55032-921A-4774-B459-CFC6ABD11DF2}"/>
              </a:ext>
            </a:extLst>
          </p:cNvPr>
          <p:cNvSpPr txBox="1"/>
          <p:nvPr/>
        </p:nvSpPr>
        <p:spPr>
          <a:xfrm>
            <a:off x="6973846" y="4795631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Lực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thay</a:t>
            </a:r>
            <a:r>
              <a:rPr lang="en-US" sz="2400" b="1" dirty="0"/>
              <a:t> đổi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 của vật</a:t>
            </a:r>
          </a:p>
        </p:txBody>
      </p:sp>
    </p:spTree>
    <p:extLst>
      <p:ext uri="{BB962C8B-B14F-4D97-AF65-F5344CB8AC3E}">
        <p14:creationId xmlns:p14="http://schemas.microsoft.com/office/powerpoint/2010/main" val="33763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Tai nguyen thiet ke tro choi\Khi con qua song\river-landscape-clipart-11.jpg">
            <a:extLst>
              <a:ext uri="{FF2B5EF4-FFF2-40B4-BE49-F238E27FC236}">
                <a16:creationId xmlns:a16="http://schemas.microsoft.com/office/drawing/2014/main" id="{CAB3E1B2-1F16-45E1-B651-1F442169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5E19F874-05B8-4625-BE85-89B6BEF2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512821722.jpg">
            <a:extLst>
              <a:ext uri="{FF2B5EF4-FFF2-40B4-BE49-F238E27FC236}">
                <a16:creationId xmlns:a16="http://schemas.microsoft.com/office/drawing/2014/main" id="{3B7F0380-F7F2-4B91-A721-FF4397E0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5DF7B5-C63C-4D19-BEAA-16E20CB51270}"/>
              </a:ext>
            </a:extLst>
          </p:cNvPr>
          <p:cNvSpPr/>
          <p:nvPr/>
        </p:nvSpPr>
        <p:spPr>
          <a:xfrm flipH="1">
            <a:off x="279989" y="191386"/>
            <a:ext cx="6407889" cy="2112701"/>
          </a:xfrm>
          <a:prstGeom prst="wedgeRoundRectCallout">
            <a:avLst>
              <a:gd name="adj1" fmla="val -21179"/>
              <a:gd name="adj2" fmla="val 945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Trong khi </a:t>
            </a:r>
            <a:r>
              <a:rPr lang="en-US" sz="2400" b="1" dirty="0" err="1"/>
              <a:t>đá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người</a:t>
            </a:r>
            <a:r>
              <a:rPr lang="en-US" sz="2400" b="1" dirty="0"/>
              <a:t> ta </a:t>
            </a:r>
            <a:r>
              <a:rPr lang="en-US" sz="2400" b="1" dirty="0" err="1"/>
              <a:t>luôn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tác dụng lực lên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khi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bắt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đầu</a:t>
            </a:r>
            <a:r>
              <a:rPr lang="en-US" sz="2400" b="1" dirty="0">
                <a:solidFill>
                  <a:srgbClr val="C00000"/>
                </a:solidFill>
              </a:rPr>
              <a:t> chuyển động</a:t>
            </a:r>
            <a:r>
              <a:rPr lang="en-US" sz="2400" b="1" dirty="0"/>
              <a:t>, khi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chuyển động </a:t>
            </a:r>
            <a:r>
              <a:rPr lang="en-US" sz="2400" b="1" dirty="0" err="1">
                <a:solidFill>
                  <a:srgbClr val="C00000"/>
                </a:solidFill>
              </a:rPr>
              <a:t>nhanh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dần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chuyển động </a:t>
            </a:r>
            <a:r>
              <a:rPr lang="en-US" sz="2400" b="1" dirty="0" err="1">
                <a:solidFill>
                  <a:srgbClr val="C00000"/>
                </a:solidFill>
              </a:rPr>
              <a:t>chậm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dần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dừng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/>
              <a:t>hoặc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đổi </a:t>
            </a:r>
            <a:r>
              <a:rPr lang="en-US" sz="2400" b="1" dirty="0" err="1">
                <a:solidFill>
                  <a:srgbClr val="C00000"/>
                </a:solidFill>
              </a:rPr>
              <a:t>hướng</a:t>
            </a:r>
            <a:r>
              <a:rPr lang="en-US" sz="2400" b="1" dirty="0">
                <a:solidFill>
                  <a:srgbClr val="C00000"/>
                </a:solidFill>
              </a:rPr>
              <a:t> chuyển động</a:t>
            </a:r>
            <a:r>
              <a:rPr lang="en-US" sz="2400" b="1" dirty="0"/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E83F23-3565-4F73-8C93-0627FD412A5D}"/>
              </a:ext>
            </a:extLst>
          </p:cNvPr>
          <p:cNvSpPr/>
          <p:nvPr/>
        </p:nvSpPr>
        <p:spPr>
          <a:xfrm>
            <a:off x="7758224" y="408382"/>
            <a:ext cx="4153787" cy="2112701"/>
          </a:xfrm>
          <a:prstGeom prst="wedgeRoundRectCallout">
            <a:avLst>
              <a:gd name="adj1" fmla="val -29114"/>
              <a:gd name="adj2" fmla="val 7242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Vậy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tác dụng </a:t>
            </a:r>
            <a:r>
              <a:rPr lang="en-US" sz="2400" b="1" dirty="0" err="1"/>
              <a:t>này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trong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nào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đây</a:t>
            </a:r>
            <a:r>
              <a:rPr lang="en-US" sz="2400" b="1" dirty="0"/>
              <a:t>,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điền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vào </a:t>
            </a:r>
            <a:r>
              <a:rPr lang="en-US" sz="2400" b="1" dirty="0" err="1"/>
              <a:t>chỗ</a:t>
            </a:r>
            <a:r>
              <a:rPr lang="en-US" sz="2400" b="1" dirty="0"/>
              <a:t> </a:t>
            </a:r>
            <a:r>
              <a:rPr lang="en-US" sz="2400" b="1" dirty="0" err="1"/>
              <a:t>trống</a:t>
            </a:r>
            <a:r>
              <a:rPr lang="en-US" sz="2400" b="1" dirty="0"/>
              <a:t> </a:t>
            </a:r>
            <a:r>
              <a:rPr lang="en-US" sz="2400" b="1" dirty="0" err="1"/>
              <a:t>nhé</a:t>
            </a:r>
            <a:r>
              <a:rPr lang="en-US" sz="2400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51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canh222.png">
            <a:extLst>
              <a:ext uri="{FF2B5EF4-FFF2-40B4-BE49-F238E27FC236}">
                <a16:creationId xmlns:a16="http://schemas.microsoft.com/office/drawing/2014/main" id="{76706F30-DDDC-4CC7-AE51-62FE36E3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11.png">
            <a:hlinkClick r:id="rId4" action="ppaction://hlinksldjump"/>
            <a:extLst>
              <a:ext uri="{FF2B5EF4-FFF2-40B4-BE49-F238E27FC236}">
                <a16:creationId xmlns:a16="http://schemas.microsoft.com/office/drawing/2014/main" id="{DACD76F8-17F5-44E0-B53C-5283A5AD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27" y="4668126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2.png">
            <a:hlinkClick r:id="rId7" action="ppaction://hlinksldjump"/>
            <a:extLst>
              <a:ext uri="{FF2B5EF4-FFF2-40B4-BE49-F238E27FC236}">
                <a16:creationId xmlns:a16="http://schemas.microsoft.com/office/drawing/2014/main" id="{4C741A2A-91A7-4FC9-906C-5287EB2B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50" y="4927293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3.png">
            <a:hlinkClick r:id="rId10" action="ppaction://hlinksldjump"/>
            <a:extLst>
              <a:ext uri="{FF2B5EF4-FFF2-40B4-BE49-F238E27FC236}">
                <a16:creationId xmlns:a16="http://schemas.microsoft.com/office/drawing/2014/main" id="{74F95BDB-2FD5-4E13-A9F8-54C9A03D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30" y="3241355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4.png">
            <a:hlinkClick r:id="rId13" action="ppaction://hlinksldjump"/>
            <a:extLst>
              <a:ext uri="{FF2B5EF4-FFF2-40B4-BE49-F238E27FC236}">
                <a16:creationId xmlns:a16="http://schemas.microsoft.com/office/drawing/2014/main" id="{BEDF19D0-8671-4899-B7F2-83BE1100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80" y="3907402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\Desktop\5.png">
            <a:hlinkClick r:id="rId16" action="ppaction://hlinksldjump"/>
            <a:extLst>
              <a:ext uri="{FF2B5EF4-FFF2-40B4-BE49-F238E27FC236}">
                <a16:creationId xmlns:a16="http://schemas.microsoft.com/office/drawing/2014/main" id="{CDF65735-C273-4C96-8469-957488CA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68" y="2442505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512821722.jpg">
            <a:extLst>
              <a:ext uri="{FF2B5EF4-FFF2-40B4-BE49-F238E27FC236}">
                <a16:creationId xmlns:a16="http://schemas.microsoft.com/office/drawing/2014/main" id="{9AAAB805-CE0D-4742-8E12-95E4AA6B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2" y="5521870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có liên quan">
            <a:hlinkClick r:id="rId21" action="ppaction://hlinksldjump"/>
            <a:extLst>
              <a:ext uri="{FF2B5EF4-FFF2-40B4-BE49-F238E27FC236}">
                <a16:creationId xmlns:a16="http://schemas.microsoft.com/office/drawing/2014/main" id="{2D9243F8-CCEF-4982-9C26-A6890CA1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12" y="973065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4EE8DA-D126-448E-9295-0B07B22BAE69}"/>
              </a:ext>
            </a:extLst>
          </p:cNvPr>
          <p:cNvSpPr/>
          <p:nvPr/>
        </p:nvSpPr>
        <p:spPr>
          <a:xfrm>
            <a:off x="6545430" y="2936436"/>
            <a:ext cx="24628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33 -0.4787 L 0.5293 -0.6655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7 L -0.03372 -0.07986 C -0.0401 -0.09652 -0.0388 -0.11203 -0.03164 -0.12338 C -0.0207 -0.13611 -0.00573 -0.14004 0.01341 -0.13541 L 0.09948 -0.12129 " pathEditMode="relative" rAng="17760000" ptsTypes="AAA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6 -0.12199 L 0.34271 -0.355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71 -0.35532 L 0.61836 -0.2631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836 -0.26319 L 0.61133 -0.478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5 -0.12107 L 0.3306 -0.1219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57" y="2292557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6025" y="3993037"/>
            <a:ext cx="7610169" cy="1323439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289" y="978193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7" y="2576051"/>
            <a:ext cx="4503174" cy="45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76" y="-645526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7297" y="3994169"/>
            <a:ext cx="5994400" cy="193899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7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5" y="2625212"/>
            <a:ext cx="464082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2600" y="4328160"/>
            <a:ext cx="5994400" cy="206210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916" y="892364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3434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7400" y="4010249"/>
            <a:ext cx="5994400" cy="2246769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964544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04851" cy="46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1930" y="4010249"/>
            <a:ext cx="5994400" cy="2246769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1" y="2545080"/>
            <a:ext cx="4473678" cy="4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45DC8-1C11-4974-B1E7-F9D3D3A8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A08EE-7FA3-4747-8D69-18820DC7BB0B}"/>
              </a:ext>
            </a:extLst>
          </p:cNvPr>
          <p:cNvSpPr txBox="1"/>
          <p:nvPr/>
        </p:nvSpPr>
        <p:spPr>
          <a:xfrm>
            <a:off x="2207491" y="341745"/>
            <a:ext cx="8514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NỘI DUNG CHƯƠNG VIII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06943-8E65-4FDD-BD3F-A8DD20C6E4CE}"/>
              </a:ext>
            </a:extLst>
          </p:cNvPr>
          <p:cNvSpPr txBox="1"/>
          <p:nvPr/>
        </p:nvSpPr>
        <p:spPr>
          <a:xfrm>
            <a:off x="2078182" y="2401455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LỰC LÀ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D27B1-A474-455E-B53C-A121F9EDAF87}"/>
              </a:ext>
            </a:extLst>
          </p:cNvPr>
          <p:cNvSpPr txBox="1"/>
          <p:nvPr/>
        </p:nvSpPr>
        <p:spPr>
          <a:xfrm>
            <a:off x="3893127" y="4137285"/>
            <a:ext cx="40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CÁCH BIỂU DIỄN LỰC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4759E-E312-4BC3-B715-4C0ABD4A12B9}"/>
              </a:ext>
            </a:extLst>
          </p:cNvPr>
          <p:cNvSpPr txBox="1"/>
          <p:nvPr/>
        </p:nvSpPr>
        <p:spPr>
          <a:xfrm>
            <a:off x="7356764" y="5843765"/>
            <a:ext cx="424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LỰC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26206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25879-89F0-4902-8B72-F2FF8B63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08" y="1950196"/>
            <a:ext cx="4159072" cy="350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14921-C551-42DD-825D-FCFB4A9D8C33}"/>
              </a:ext>
            </a:extLst>
          </p:cNvPr>
          <p:cNvSpPr txBox="1"/>
          <p:nvPr/>
        </p:nvSpPr>
        <p:spPr>
          <a:xfrm>
            <a:off x="5918123" y="2779642"/>
            <a:ext cx="534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thủ</a:t>
            </a:r>
            <a:r>
              <a:rPr lang="en-US" sz="3200" b="1" dirty="0"/>
              <a:t> </a:t>
            </a:r>
            <a:r>
              <a:rPr lang="en-US" sz="3200" b="1" dirty="0" err="1"/>
              <a:t>đá</a:t>
            </a:r>
            <a:r>
              <a:rPr lang="en-US" sz="3200" b="1" dirty="0"/>
              <a:t> vào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yên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bắt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đầu</a:t>
            </a:r>
            <a:r>
              <a:rPr lang="en-US" sz="3200" b="1" dirty="0">
                <a:solidFill>
                  <a:srgbClr val="C00000"/>
                </a:solidFill>
              </a:rPr>
              <a:t> chuyển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51388-E6BD-4279-A24F-6B8A70687603}"/>
              </a:ext>
            </a:extLst>
          </p:cNvPr>
          <p:cNvSpPr txBox="1"/>
          <p:nvPr/>
        </p:nvSpPr>
        <p:spPr>
          <a:xfrm>
            <a:off x="3236644" y="15121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vật</a:t>
            </a:r>
          </a:p>
        </p:txBody>
      </p:sp>
    </p:spTree>
    <p:extLst>
      <p:ext uri="{BB962C8B-B14F-4D97-AF65-F5344CB8AC3E}">
        <p14:creationId xmlns:p14="http://schemas.microsoft.com/office/powerpoint/2010/main" val="191617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14921-C551-42DD-825D-FCFB4A9D8C33}"/>
              </a:ext>
            </a:extLst>
          </p:cNvPr>
          <p:cNvSpPr txBox="1"/>
          <p:nvPr/>
        </p:nvSpPr>
        <p:spPr>
          <a:xfrm>
            <a:off x="5918123" y="2779642"/>
            <a:ext cx="534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lăn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sân</a:t>
            </a:r>
            <a:r>
              <a:rPr lang="en-US" sz="3200" b="1" dirty="0"/>
              <a:t>, lực </a:t>
            </a:r>
            <a:r>
              <a:rPr lang="en-US" sz="3200" b="1" dirty="0" err="1"/>
              <a:t>cản</a:t>
            </a:r>
            <a:r>
              <a:rPr lang="en-US" sz="3200" b="1" dirty="0"/>
              <a:t> của </a:t>
            </a:r>
            <a:r>
              <a:rPr lang="en-US" sz="3200" b="1" dirty="0" err="1"/>
              <a:t>cỏ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chuyển động </a:t>
            </a:r>
            <a:r>
              <a:rPr lang="en-US" sz="3200" b="1" dirty="0" err="1">
                <a:solidFill>
                  <a:srgbClr val="C00000"/>
                </a:solidFill>
              </a:rPr>
              <a:t>chậm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dần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1D70E-C0C8-4400-B2B0-03545697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53" y="2005279"/>
            <a:ext cx="4336130" cy="3472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0E1FE-044A-4E97-9478-A361E07B6604}"/>
              </a:ext>
            </a:extLst>
          </p:cNvPr>
          <p:cNvSpPr txBox="1"/>
          <p:nvPr/>
        </p:nvSpPr>
        <p:spPr>
          <a:xfrm>
            <a:off x="3236644" y="15121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vật</a:t>
            </a:r>
          </a:p>
        </p:txBody>
      </p:sp>
    </p:spTree>
    <p:extLst>
      <p:ext uri="{BB962C8B-B14F-4D97-AF65-F5344CB8AC3E}">
        <p14:creationId xmlns:p14="http://schemas.microsoft.com/office/powerpoint/2010/main" val="240537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14921-C551-42DD-825D-FCFB4A9D8C33}"/>
              </a:ext>
            </a:extLst>
          </p:cNvPr>
          <p:cNvSpPr txBox="1"/>
          <p:nvPr/>
        </p:nvSpPr>
        <p:spPr>
          <a:xfrm>
            <a:off x="5918123" y="2779642"/>
            <a:ext cx="534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bay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khung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hậu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phá</a:t>
            </a:r>
            <a:r>
              <a:rPr lang="en-US" sz="3200" b="1" dirty="0"/>
              <a:t> sang trái. Lực của </a:t>
            </a:r>
            <a:r>
              <a:rPr lang="en-US" sz="3200" b="1" dirty="0" err="1"/>
              <a:t>hậu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đổi </a:t>
            </a:r>
            <a:r>
              <a:rPr lang="en-US" sz="3200" b="1" dirty="0" err="1">
                <a:solidFill>
                  <a:srgbClr val="C00000"/>
                </a:solidFill>
              </a:rPr>
              <a:t>hướng</a:t>
            </a:r>
            <a:r>
              <a:rPr lang="en-US" sz="3200" b="1" dirty="0">
                <a:solidFill>
                  <a:srgbClr val="C00000"/>
                </a:solidFill>
              </a:rPr>
              <a:t> chuyển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EE529-942D-4231-ACD5-86B2BE69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06" y="2307071"/>
            <a:ext cx="4595372" cy="3953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3529B-3E80-4A3E-8A62-FA4C2D206762}"/>
              </a:ext>
            </a:extLst>
          </p:cNvPr>
          <p:cNvSpPr txBox="1"/>
          <p:nvPr/>
        </p:nvSpPr>
        <p:spPr>
          <a:xfrm>
            <a:off x="3236644" y="15121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vật</a:t>
            </a:r>
          </a:p>
        </p:txBody>
      </p:sp>
    </p:spTree>
    <p:extLst>
      <p:ext uri="{BB962C8B-B14F-4D97-AF65-F5344CB8AC3E}">
        <p14:creationId xmlns:p14="http://schemas.microsoft.com/office/powerpoint/2010/main" val="178067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14921-C551-42DD-825D-FCFB4A9D8C33}"/>
              </a:ext>
            </a:extLst>
          </p:cNvPr>
          <p:cNvSpPr txBox="1"/>
          <p:nvPr/>
        </p:nvSpPr>
        <p:spPr>
          <a:xfrm>
            <a:off x="5918123" y="2779642"/>
            <a:ext cx="534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Bóng</a:t>
            </a:r>
            <a:r>
              <a:rPr lang="en-US" sz="3200" b="1" dirty="0"/>
              <a:t> bay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khung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thủ</a:t>
            </a:r>
            <a:r>
              <a:rPr lang="en-US" sz="3200" b="1" dirty="0"/>
              <a:t> 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bắt</a:t>
            </a:r>
            <a:r>
              <a:rPr lang="en-US" sz="3200" b="1" dirty="0"/>
              <a:t> </a:t>
            </a:r>
            <a:r>
              <a:rPr lang="en-US" sz="3200" b="1" dirty="0" err="1"/>
              <a:t>dính</a:t>
            </a:r>
            <a:r>
              <a:rPr lang="en-US" sz="3200" b="1" dirty="0"/>
              <a:t>. Lực của </a:t>
            </a:r>
            <a:r>
              <a:rPr lang="en-US" sz="3200" b="1" dirty="0" err="1"/>
              <a:t>thủ</a:t>
            </a:r>
            <a:r>
              <a:rPr lang="en-US" sz="3200" b="1" dirty="0"/>
              <a:t> </a:t>
            </a:r>
            <a:r>
              <a:rPr lang="en-US" sz="3200" b="1" dirty="0" err="1"/>
              <a:t>môn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dừng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lại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781A2-833B-46AC-B374-BA232CAA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6" y="1705834"/>
            <a:ext cx="4990469" cy="4028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AFF29-D22E-4C7A-9651-8BDAB67F447C}"/>
              </a:ext>
            </a:extLst>
          </p:cNvPr>
          <p:cNvSpPr txBox="1"/>
          <p:nvPr/>
        </p:nvSpPr>
        <p:spPr>
          <a:xfrm>
            <a:off x="3236644" y="15121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vật</a:t>
            </a:r>
          </a:p>
        </p:txBody>
      </p:sp>
    </p:spTree>
    <p:extLst>
      <p:ext uri="{BB962C8B-B14F-4D97-AF65-F5344CB8AC3E}">
        <p14:creationId xmlns:p14="http://schemas.microsoft.com/office/powerpoint/2010/main" val="947003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14921-C551-42DD-825D-FCFB4A9D8C33}"/>
              </a:ext>
            </a:extLst>
          </p:cNvPr>
          <p:cNvSpPr txBox="1"/>
          <p:nvPr/>
        </p:nvSpPr>
        <p:spPr>
          <a:xfrm>
            <a:off x="5918123" y="2779642"/>
            <a:ext cx="534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lăn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sân</a:t>
            </a:r>
            <a:r>
              <a:rPr lang="en-US" sz="3200" b="1" dirty="0"/>
              <a:t> </a:t>
            </a:r>
            <a:r>
              <a:rPr lang="en-US" sz="3200" b="1" dirty="0" err="1"/>
              <a:t>cỏ</a:t>
            </a:r>
            <a:r>
              <a:rPr lang="en-US" sz="3200" b="1" dirty="0"/>
              <a:t> được </a:t>
            </a:r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thủ</a:t>
            </a:r>
            <a:r>
              <a:rPr lang="en-US" sz="3200" b="1" dirty="0"/>
              <a:t> </a:t>
            </a:r>
            <a:r>
              <a:rPr lang="en-US" sz="3200" b="1" dirty="0" err="1"/>
              <a:t>chạy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đá</a:t>
            </a:r>
            <a:r>
              <a:rPr lang="en-US" sz="3200" b="1" dirty="0"/>
              <a:t> </a:t>
            </a:r>
            <a:r>
              <a:rPr lang="en-US" sz="3200" b="1" dirty="0" err="1"/>
              <a:t>nối</a:t>
            </a:r>
            <a:r>
              <a:rPr lang="en-US" sz="3200" b="1" dirty="0"/>
              <a:t>. Lực của </a:t>
            </a:r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thủ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chuyển động </a:t>
            </a:r>
            <a:r>
              <a:rPr lang="en-US" sz="3200" b="1" dirty="0" err="1">
                <a:solidFill>
                  <a:srgbClr val="C00000"/>
                </a:solidFill>
              </a:rPr>
              <a:t>nhanh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dần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21881-20AA-49BD-8176-8CE2A68E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4" y="1780607"/>
            <a:ext cx="4632448" cy="3838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EB4E1-0B26-4935-85E7-EBD935C6BA5F}"/>
              </a:ext>
            </a:extLst>
          </p:cNvPr>
          <p:cNvSpPr txBox="1"/>
          <p:nvPr/>
        </p:nvSpPr>
        <p:spPr>
          <a:xfrm>
            <a:off x="3236644" y="15121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vật</a:t>
            </a:r>
          </a:p>
        </p:txBody>
      </p:sp>
    </p:spTree>
    <p:extLst>
      <p:ext uri="{BB962C8B-B14F-4D97-AF65-F5344CB8AC3E}">
        <p14:creationId xmlns:p14="http://schemas.microsoft.com/office/powerpoint/2010/main" val="90916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7E77FF-0212-44F0-B66D-C303DC7F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C354A-5A0C-4AD4-A563-9C4B3B2AC98B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327FA0DF-1B8B-4B52-9902-67C40775560B}"/>
              </a:ext>
            </a:extLst>
          </p:cNvPr>
          <p:cNvSpPr/>
          <p:nvPr/>
        </p:nvSpPr>
        <p:spPr>
          <a:xfrm>
            <a:off x="860346" y="1506031"/>
            <a:ext cx="10163306" cy="32382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Lực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vật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tác dụng lên vật có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vật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536AA-8CC5-4998-BB7A-5ED4499D8C70}"/>
              </a:ext>
            </a:extLst>
          </p:cNvPr>
          <p:cNvSpPr txBox="1"/>
          <p:nvPr/>
        </p:nvSpPr>
        <p:spPr>
          <a:xfrm>
            <a:off x="1187148" y="1757822"/>
            <a:ext cx="744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sym typeface="Wingdings" panose="05000000000000000000" pitchFamily="2" charset="2"/>
              </a:rPr>
              <a:t>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9AED3-58CF-4321-BEB2-FA25B29A8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323DF-D448-4E9C-BF6F-809EC1333F5C}"/>
              </a:ext>
            </a:extLst>
          </p:cNvPr>
          <p:cNvSpPr txBox="1"/>
          <p:nvPr/>
        </p:nvSpPr>
        <p:spPr>
          <a:xfrm>
            <a:off x="908154" y="485211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8536C-B389-4D10-8199-314D7062D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27" y="1566757"/>
            <a:ext cx="5260544" cy="4299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F4089-E257-4934-B399-6AE4480FB9AA}"/>
              </a:ext>
            </a:extLst>
          </p:cNvPr>
          <p:cNvSpPr txBox="1"/>
          <p:nvPr/>
        </p:nvSpPr>
        <p:spPr>
          <a:xfrm>
            <a:off x="3962399" y="2274838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</a:t>
            </a:r>
            <a:r>
              <a:rPr lang="en-US" sz="3600" b="1" dirty="0" err="1"/>
              <a:t>còn</a:t>
            </a:r>
            <a:r>
              <a:rPr lang="en-US" sz="3600" b="1" dirty="0"/>
              <a:t> lực tác dụng lên vật, vật </a:t>
            </a:r>
            <a:r>
              <a:rPr lang="en-US" sz="3600" b="1" dirty="0" err="1"/>
              <a:t>đang</a:t>
            </a:r>
            <a:r>
              <a:rPr lang="en-US" sz="3600" b="1" dirty="0"/>
              <a:t> chuyển động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sẽ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nào?</a:t>
            </a:r>
          </a:p>
        </p:txBody>
      </p:sp>
    </p:spTree>
    <p:extLst>
      <p:ext uri="{BB962C8B-B14F-4D97-AF65-F5344CB8AC3E}">
        <p14:creationId xmlns:p14="http://schemas.microsoft.com/office/powerpoint/2010/main" val="2947158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9AED3-58CF-4321-BEB2-FA25B29A8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323DF-D448-4E9C-BF6F-809EC1333F5C}"/>
              </a:ext>
            </a:extLst>
          </p:cNvPr>
          <p:cNvSpPr txBox="1"/>
          <p:nvPr/>
        </p:nvSpPr>
        <p:spPr>
          <a:xfrm>
            <a:off x="908154" y="485211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96045-57A6-41C9-BB47-F2747FAA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9" y="1457307"/>
            <a:ext cx="10295462" cy="4426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BDBDE5-4FCB-40DE-A448-385257181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127" y="2319644"/>
            <a:ext cx="6533516" cy="729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EDC42-9256-4225-BC0A-F31508785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272" y="3288800"/>
            <a:ext cx="6608534" cy="659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66C844-3751-41DE-AAC1-C75476D8B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272" y="4083337"/>
            <a:ext cx="6182924" cy="674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ED28A2-E952-4C38-9695-DA659D159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272" y="4871040"/>
            <a:ext cx="6044199" cy="475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0272F4-2F15-4301-8E95-2D25E18BD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806" y="2400441"/>
            <a:ext cx="2770897" cy="123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686621-1874-460C-8CC0-066A983DB1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6362" y="4084595"/>
            <a:ext cx="2924202" cy="4972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05E3C-9624-4FB8-9B89-033C16C1F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0168" y="4967778"/>
            <a:ext cx="292436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9AED3-58CF-4321-BEB2-FA25B29A8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323DF-D448-4E9C-BF6F-809EC1333F5C}"/>
              </a:ext>
            </a:extLst>
          </p:cNvPr>
          <p:cNvSpPr txBox="1"/>
          <p:nvPr/>
        </p:nvSpPr>
        <p:spPr>
          <a:xfrm>
            <a:off x="908154" y="485211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8536C-B389-4D10-8199-314D7062D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54" y="1678308"/>
            <a:ext cx="4758504" cy="388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F4089-E257-4934-B399-6AE4480FB9AA}"/>
              </a:ext>
            </a:extLst>
          </p:cNvPr>
          <p:cNvSpPr txBox="1"/>
          <p:nvPr/>
        </p:nvSpPr>
        <p:spPr>
          <a:xfrm>
            <a:off x="1479254" y="2226414"/>
            <a:ext cx="3773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còn</a:t>
            </a:r>
            <a:r>
              <a:rPr lang="en-US" sz="3200" b="1" dirty="0"/>
              <a:t> lực tác dụng lên vật, vật </a:t>
            </a:r>
            <a:r>
              <a:rPr lang="en-US" sz="3200" b="1" dirty="0" err="1"/>
              <a:t>đang</a:t>
            </a:r>
            <a:r>
              <a:rPr lang="en-US" sz="3200" b="1" dirty="0"/>
              <a:t> chuyển động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nào?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EFB45-F28D-4A3D-85E9-776B6FF8B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258" y="2226414"/>
            <a:ext cx="5156588" cy="3889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846604-6787-4D5C-927F-D32B058929BC}"/>
              </a:ext>
            </a:extLst>
          </p:cNvPr>
          <p:cNvSpPr txBox="1"/>
          <p:nvPr/>
        </p:nvSpPr>
        <p:spPr>
          <a:xfrm>
            <a:off x="6634423" y="3429000"/>
            <a:ext cx="4249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Khi </a:t>
            </a:r>
            <a:r>
              <a:rPr lang="en-US" sz="3200" b="1" dirty="0" err="1">
                <a:solidFill>
                  <a:schemeClr val="bg1"/>
                </a:solidFill>
              </a:rPr>
              <a:t>không</a:t>
            </a:r>
            <a:r>
              <a:rPr lang="en-US" sz="3200" b="1" dirty="0">
                <a:solidFill>
                  <a:schemeClr val="bg1"/>
                </a:solidFill>
              </a:rPr>
              <a:t> có lực tác dụng, vật </a:t>
            </a:r>
            <a:r>
              <a:rPr lang="en-US" sz="3200" b="1" dirty="0" err="1">
                <a:solidFill>
                  <a:schemeClr val="bg1"/>
                </a:solidFill>
              </a:rPr>
              <a:t>đang</a:t>
            </a:r>
            <a:r>
              <a:rPr lang="en-US" sz="3200" b="1" dirty="0">
                <a:solidFill>
                  <a:schemeClr val="bg1"/>
                </a:solidFill>
              </a:rPr>
              <a:t> chuyển động </a:t>
            </a:r>
            <a:r>
              <a:rPr lang="en-US" sz="3200" b="1" dirty="0" err="1">
                <a:solidFill>
                  <a:schemeClr val="bg1"/>
                </a:solidFill>
              </a:rPr>
              <a:t>sẽ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tiếp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tục</a:t>
            </a:r>
            <a:r>
              <a:rPr lang="en-US" sz="3200" b="1" dirty="0">
                <a:solidFill>
                  <a:schemeClr val="bg1"/>
                </a:solidFill>
              </a:rPr>
              <a:t> chuyển động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đều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7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EB4E1-0B26-4935-85E7-EBD935C6BA5F}"/>
              </a:ext>
            </a:extLst>
          </p:cNvPr>
          <p:cNvSpPr txBox="1"/>
          <p:nvPr/>
        </p:nvSpPr>
        <p:spPr>
          <a:xfrm>
            <a:off x="3236643" y="137374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vật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3357A-0E81-4568-9857-C87B1EF9C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71" y="2165666"/>
            <a:ext cx="4086573" cy="3067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1481F4-56C9-4416-8F06-8F9F2EA90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79" y="2118441"/>
            <a:ext cx="4086573" cy="3067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DB99B-99F0-41C2-BE5A-9CB22DFCC111}"/>
              </a:ext>
            </a:extLst>
          </p:cNvPr>
          <p:cNvSpPr txBox="1"/>
          <p:nvPr/>
        </p:nvSpPr>
        <p:spPr>
          <a:xfrm>
            <a:off x="680515" y="5345843"/>
            <a:ext cx="4474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Tay tác dụng lực lên </a:t>
            </a:r>
            <a:r>
              <a:rPr lang="en-US" sz="2400" b="1" dirty="0" err="1"/>
              <a:t>lò</a:t>
            </a:r>
            <a:r>
              <a:rPr lang="en-US" sz="2400" b="1" dirty="0"/>
              <a:t> do</a:t>
            </a:r>
          </a:p>
          <a:p>
            <a:pPr algn="ctr"/>
            <a:r>
              <a:rPr lang="en-US" sz="2400" b="1" dirty="0"/>
              <a:t>=&gt; </a:t>
            </a:r>
            <a:r>
              <a:rPr lang="en-US" sz="2400" b="1" dirty="0" err="1"/>
              <a:t>Lò</a:t>
            </a:r>
            <a:r>
              <a:rPr lang="en-US" sz="2400" b="1" dirty="0"/>
              <a:t> xo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nén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=&gt;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ED20D-0EAB-4091-AD07-F765D2F518B7}"/>
              </a:ext>
            </a:extLst>
          </p:cNvPr>
          <p:cNvSpPr txBox="1"/>
          <p:nvPr/>
        </p:nvSpPr>
        <p:spPr>
          <a:xfrm>
            <a:off x="5525325" y="5345843"/>
            <a:ext cx="521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Tay tác dụng lực lên dây </a:t>
            </a:r>
            <a:r>
              <a:rPr lang="en-US" sz="2400" b="1" dirty="0" err="1"/>
              <a:t>chun</a:t>
            </a:r>
            <a:endParaRPr lang="en-US" sz="2400" b="1" dirty="0"/>
          </a:p>
          <a:p>
            <a:pPr algn="ctr"/>
            <a:r>
              <a:rPr lang="en-US" sz="2400" b="1" dirty="0"/>
              <a:t>=&gt; Dây </a:t>
            </a:r>
            <a:r>
              <a:rPr lang="en-US" sz="2400" b="1" dirty="0" err="1"/>
              <a:t>chun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kéo</a:t>
            </a:r>
            <a:r>
              <a:rPr lang="en-US" sz="2400" b="1" dirty="0"/>
              <a:t> </a:t>
            </a:r>
            <a:r>
              <a:rPr lang="en-US" sz="2400" b="1" dirty="0" err="1"/>
              <a:t>giãn</a:t>
            </a:r>
            <a:r>
              <a:rPr lang="en-US" sz="2400" b="1" dirty="0"/>
              <a:t> =&gt;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4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AE055-54AE-4966-90C9-E4479FD7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68FB-AA41-4AE8-AC2D-4819F15A438D}"/>
              </a:ext>
            </a:extLst>
          </p:cNvPr>
          <p:cNvSpPr txBox="1"/>
          <p:nvPr/>
        </p:nvSpPr>
        <p:spPr>
          <a:xfrm>
            <a:off x="2479963" y="2189019"/>
            <a:ext cx="7232073" cy="1507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BÀI 40: LỰC LÀ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AF1AD-AAFD-4722-9F52-B3BF37D6A787}"/>
              </a:ext>
            </a:extLst>
          </p:cNvPr>
          <p:cNvSpPr txBox="1"/>
          <p:nvPr/>
        </p:nvSpPr>
        <p:spPr>
          <a:xfrm>
            <a:off x="2844799" y="4215598"/>
            <a:ext cx="6676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/>
              <a:t>TIẾT 101</a:t>
            </a:r>
            <a:r>
              <a:rPr lang="en-US" sz="4000" b="1" i="1" dirty="0"/>
              <a:t>: Lực </a:t>
            </a:r>
            <a:r>
              <a:rPr lang="en-US" sz="4000" b="1" i="1" dirty="0" err="1"/>
              <a:t>và</a:t>
            </a:r>
            <a:r>
              <a:rPr lang="en-US" sz="4000" b="1" i="1" dirty="0"/>
              <a:t> </a:t>
            </a:r>
            <a:r>
              <a:rPr lang="en-US" sz="4000" b="1" i="1" dirty="0" err="1"/>
              <a:t>sự</a:t>
            </a:r>
            <a:r>
              <a:rPr lang="en-US" sz="4000" b="1" i="1" dirty="0"/>
              <a:t> </a:t>
            </a:r>
            <a:r>
              <a:rPr lang="en-US" sz="4000" b="1" i="1" dirty="0" err="1"/>
              <a:t>đẩy</a:t>
            </a:r>
            <a:r>
              <a:rPr lang="en-US" sz="4000" b="1" i="1" dirty="0"/>
              <a:t>, </a:t>
            </a:r>
            <a:r>
              <a:rPr lang="en-US" sz="4000" b="1" i="1" dirty="0" err="1"/>
              <a:t>kéo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2296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EB4E1-0B26-4935-85E7-EBD935C6BA5F}"/>
              </a:ext>
            </a:extLst>
          </p:cNvPr>
          <p:cNvSpPr txBox="1"/>
          <p:nvPr/>
        </p:nvSpPr>
        <p:spPr>
          <a:xfrm>
            <a:off x="3236643" y="137374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vật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8A6BB-B09A-4D37-8A97-03ABE6F34214}"/>
              </a:ext>
            </a:extLst>
          </p:cNvPr>
          <p:cNvSpPr txBox="1"/>
          <p:nvPr/>
        </p:nvSpPr>
        <p:spPr>
          <a:xfrm>
            <a:off x="2283257" y="2059495"/>
            <a:ext cx="8296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có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vật</a:t>
            </a:r>
          </a:p>
          <a:p>
            <a:pPr marL="457200" lvl="0" indent="-45720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9C39A-D0E6-4A0E-A342-9C15EAE176F2}"/>
              </a:ext>
            </a:extLst>
          </p:cNvPr>
          <p:cNvSpPr txBox="1"/>
          <p:nvPr/>
        </p:nvSpPr>
        <p:spPr>
          <a:xfrm>
            <a:off x="1389431" y="2044647"/>
            <a:ext cx="643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sym typeface="Wingdings" panose="05000000000000000000" pitchFamily="2" charset="2"/>
              </a:rPr>
              <a:t>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" name="AutoShape 2" descr="Hãy tìm thêm ví dụ về lực làm thay đổi hình dạng của vật Cau Hoi 2 Trang 145 Bai 40 Khoa Hoc Tu Nhien Lop 6 Ket Noi 1">
            <a:extLst>
              <a:ext uri="{FF2B5EF4-FFF2-40B4-BE49-F238E27FC236}">
                <a16:creationId xmlns:a16="http://schemas.microsoft.com/office/drawing/2014/main" id="{90DAF782-6AF6-47EC-A97B-BD57DA64B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36874" cy="26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ãy tìm thêm ví dụ về lực làm thay đổi hình dạng của vật Cau Hoi 2 Trang 145 Bai 40 Khoa Hoc Tu Nhien Lop 6 Ket Noi 1">
            <a:extLst>
              <a:ext uri="{FF2B5EF4-FFF2-40B4-BE49-F238E27FC236}">
                <a16:creationId xmlns:a16="http://schemas.microsoft.com/office/drawing/2014/main" id="{49F305C8-09CD-4F7F-9F3D-29EE9228C0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9C6544-C1D3-4EEE-A3C5-E92E2399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02" y="3429000"/>
            <a:ext cx="3132944" cy="2177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45C50D-8A78-44A9-BC67-2D580327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297" y="3435046"/>
            <a:ext cx="3467584" cy="2171522"/>
          </a:xfrm>
          <a:prstGeom prst="rect">
            <a:avLst/>
          </a:prstGeom>
        </p:spPr>
      </p:pic>
      <p:pic>
        <p:nvPicPr>
          <p:cNvPr id="2054" name="Picture 6" descr="Tìm hiểu kết quả tác dụng của lực - Lý thuyết trọng tâm và hướng dẫn cách  nhận biết tác dụng của lực - Vật lý 6">
            <a:extLst>
              <a:ext uri="{FF2B5EF4-FFF2-40B4-BE49-F238E27FC236}">
                <a16:creationId xmlns:a16="http://schemas.microsoft.com/office/drawing/2014/main" id="{B284D810-9C22-4277-9931-24D67F99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36" y="3428999"/>
            <a:ext cx="3014201" cy="21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0994-F53E-46F4-B8AE-B750B22C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776C-7F5F-4D00-87C4-9C7CB78A9550}"/>
              </a:ext>
            </a:extLst>
          </p:cNvPr>
          <p:cNvSpPr txBox="1"/>
          <p:nvPr/>
        </p:nvSpPr>
        <p:spPr>
          <a:xfrm>
            <a:off x="6805372" y="458707"/>
            <a:ext cx="460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II. Tác dụng của lực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EB4E1-0B26-4935-85E7-EBD935C6BA5F}"/>
              </a:ext>
            </a:extLst>
          </p:cNvPr>
          <p:cNvSpPr txBox="1"/>
          <p:nvPr/>
        </p:nvSpPr>
        <p:spPr>
          <a:xfrm>
            <a:off x="3236644" y="15121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Lực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vật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BB2E0-1427-400B-A35E-57123105B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9" r="30926"/>
          <a:stretch/>
        </p:blipFill>
        <p:spPr>
          <a:xfrm>
            <a:off x="826264" y="2442496"/>
            <a:ext cx="3246006" cy="3035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62884-070C-47BD-A7B1-05B2C61E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512" y="2277907"/>
            <a:ext cx="4159938" cy="3400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941CD6-D95E-474A-BA22-37BB080BE89D}"/>
              </a:ext>
            </a:extLst>
          </p:cNvPr>
          <p:cNvSpPr txBox="1"/>
          <p:nvPr/>
        </p:nvSpPr>
        <p:spPr>
          <a:xfrm>
            <a:off x="8024713" y="2925595"/>
            <a:ext cx="316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Vật có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đổi chuyển động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 vật được hay </a:t>
            </a:r>
            <a:r>
              <a:rPr lang="en-US" sz="2400" b="1" dirty="0" err="1"/>
              <a:t>không</a:t>
            </a:r>
            <a:r>
              <a:rPr lang="en-US" sz="2400" b="1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A54BA-26D5-4998-B6F2-043B2ED45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267" y="2442495"/>
            <a:ext cx="2979916" cy="303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B1161D-1278-4556-AFFB-C95A0656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5055" y="587647"/>
            <a:ext cx="10636332" cy="373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Lực nào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lực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774D98-BDA0-4A81-90D4-67CC97E6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8205" y="375869"/>
            <a:ext cx="11923013" cy="398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Lực nào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lực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28D90C-07E9-4188-8A5E-6BF3285E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775" y="491047"/>
            <a:ext cx="11100620" cy="333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BF1BE3-3EDC-42D1-A2DF-E03E5563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514" y="319855"/>
            <a:ext cx="10666971" cy="365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lực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lên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6AE342-20A1-446F-AB75-C228E2B4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342" y="291073"/>
            <a:ext cx="10894143" cy="379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lực nào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chuyển động vào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69485-66BF-42DC-9C8B-66054D28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49266-EED5-4C2C-B881-0D2EE4A9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79D3EA-E643-4A04-8A3B-A6AD8298D8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3" y="1436965"/>
            <a:ext cx="9576415" cy="2809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56E34-D305-4D62-8B41-0389DC0DE062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5EDCE-5E5C-4BB1-9172-E3B1FC8F70E8}"/>
              </a:ext>
            </a:extLst>
          </p:cNvPr>
          <p:cNvSpPr txBox="1"/>
          <p:nvPr/>
        </p:nvSpPr>
        <p:spPr>
          <a:xfrm>
            <a:off x="1527143" y="4439977"/>
            <a:ext cx="9218427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/>
              <a:t>Hằng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chúng</a:t>
            </a:r>
            <a:r>
              <a:rPr lang="en-US" sz="2400" b="1" dirty="0"/>
              <a:t> ta </a:t>
            </a:r>
            <a:r>
              <a:rPr lang="en-US" sz="2400" b="1" dirty="0" err="1"/>
              <a:t>thường</a:t>
            </a:r>
            <a:r>
              <a:rPr lang="en-US" sz="2400" b="1" dirty="0"/>
              <a:t> </a:t>
            </a:r>
            <a:r>
              <a:rPr lang="en-US" sz="2400" b="1" dirty="0" err="1"/>
              <a:t>gặp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lực </a:t>
            </a:r>
            <a:r>
              <a:rPr lang="en-US" sz="2400" b="1" dirty="0" err="1">
                <a:solidFill>
                  <a:srgbClr val="FF0000"/>
                </a:solidFill>
              </a:rPr>
              <a:t>xuất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khi vật </a:t>
            </a:r>
            <a:r>
              <a:rPr lang="en-US" sz="2400" b="1" dirty="0" err="1">
                <a:solidFill>
                  <a:srgbClr val="FF0000"/>
                </a:solidFill>
              </a:rPr>
              <a:t>gây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ra</a:t>
            </a:r>
            <a:r>
              <a:rPr lang="en-US" sz="2400" b="1" dirty="0">
                <a:solidFill>
                  <a:srgbClr val="FF0000"/>
                </a:solidFill>
              </a:rPr>
              <a:t> lực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xúc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vật </a:t>
            </a:r>
            <a:r>
              <a:rPr lang="en-US" sz="2400" b="1" dirty="0" err="1">
                <a:solidFill>
                  <a:srgbClr val="FF0000"/>
                </a:solidFill>
              </a:rPr>
              <a:t>chịu</a:t>
            </a:r>
            <a:r>
              <a:rPr lang="en-US" sz="2400" b="1" dirty="0">
                <a:solidFill>
                  <a:srgbClr val="FF0000"/>
                </a:solidFill>
              </a:rPr>
              <a:t> tác dụng lực </a:t>
            </a:r>
            <a:r>
              <a:rPr lang="en-US" sz="2400" b="1" dirty="0" err="1"/>
              <a:t>hoặc</a:t>
            </a:r>
            <a:r>
              <a:rPr lang="en-US" sz="2400" b="1" dirty="0"/>
              <a:t> có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lực </a:t>
            </a:r>
            <a:r>
              <a:rPr lang="en-US" sz="2400" b="1" dirty="0" err="1">
                <a:solidFill>
                  <a:srgbClr val="FF0000"/>
                </a:solidFill>
              </a:rPr>
              <a:t>xuất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ngay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cả</a:t>
            </a:r>
            <a:r>
              <a:rPr lang="en-US" sz="2400" b="1" dirty="0">
                <a:solidFill>
                  <a:srgbClr val="FF0000"/>
                </a:solidFill>
              </a:rPr>
              <a:t> khi lực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xúc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vật </a:t>
            </a:r>
            <a:r>
              <a:rPr lang="en-US" sz="2400" b="1" dirty="0" err="1">
                <a:solidFill>
                  <a:srgbClr val="FF0000"/>
                </a:solidFill>
              </a:rPr>
              <a:t>chịu</a:t>
            </a:r>
            <a:r>
              <a:rPr lang="en-US" sz="2400" b="1" dirty="0">
                <a:solidFill>
                  <a:srgbClr val="FF0000"/>
                </a:solidFill>
              </a:rPr>
              <a:t> tác dụng lực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1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49266-EED5-4C2C-B881-0D2EE4A9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56E34-D305-4D62-8B41-0389DC0DE062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Bóng đá - gif.ovh">
            <a:extLst>
              <a:ext uri="{FF2B5EF4-FFF2-40B4-BE49-F238E27FC236}">
                <a16:creationId xmlns:a16="http://schemas.microsoft.com/office/drawing/2014/main" id="{A0AE1877-046D-4B97-9CDB-2F46A3CE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92" y="1435603"/>
            <a:ext cx="2977110" cy="33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saac Newton Manzano GIF - IsaacNewton Manzano ManzanaCaida - Discover &amp;  Share GIFs | Gif, Isaac, Cool gifs">
            <a:extLst>
              <a:ext uri="{FF2B5EF4-FFF2-40B4-BE49-F238E27FC236}">
                <a16:creationId xmlns:a16="http://schemas.microsoft.com/office/drawing/2014/main" id="{9E8B832E-2BEE-4CC4-BE8B-BF0EDE6C1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6"/>
          <a:stretch/>
        </p:blipFill>
        <p:spPr bwMode="auto">
          <a:xfrm>
            <a:off x="6875406" y="1592885"/>
            <a:ext cx="2704392" cy="32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7B8EF6-DD75-42C1-AEAA-DFE545450935}"/>
              </a:ext>
            </a:extLst>
          </p:cNvPr>
          <p:cNvSpPr txBox="1"/>
          <p:nvPr/>
        </p:nvSpPr>
        <p:spPr>
          <a:xfrm>
            <a:off x="578645" y="4944060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thủ</a:t>
            </a:r>
            <a:r>
              <a:rPr lang="en-US" sz="2400" b="1" dirty="0"/>
              <a:t> tác dụng lực lên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endParaRPr lang="en-US" sz="2400" b="1" dirty="0"/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Quả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bóng</a:t>
            </a:r>
            <a:r>
              <a:rPr lang="en-US" sz="2400" b="1" dirty="0">
                <a:solidFill>
                  <a:srgbClr val="0070C0"/>
                </a:solidFill>
              </a:rPr>
              <a:t> chuyển động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FF0066"/>
                </a:solidFill>
              </a:rPr>
              <a:t> Lực </a:t>
            </a:r>
            <a:r>
              <a:rPr lang="en-US" sz="2400" b="1" dirty="0" err="1">
                <a:solidFill>
                  <a:srgbClr val="FF0066"/>
                </a:solidFill>
              </a:rPr>
              <a:t>tiếp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xúc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02043-1EB6-4B57-B21E-9AD935B03312}"/>
              </a:ext>
            </a:extLst>
          </p:cNvPr>
          <p:cNvSpPr txBox="1"/>
          <p:nvPr/>
        </p:nvSpPr>
        <p:spPr>
          <a:xfrm>
            <a:off x="5303015" y="4956704"/>
            <a:ext cx="6133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Lực </a:t>
            </a:r>
            <a:r>
              <a:rPr lang="en-US" sz="2400" b="1" dirty="0" err="1"/>
              <a:t>hút</a:t>
            </a:r>
            <a:r>
              <a:rPr lang="en-US" sz="2400" b="1" dirty="0"/>
              <a:t> của Trái </a:t>
            </a:r>
            <a:r>
              <a:rPr lang="en-US" sz="2400" b="1" dirty="0" err="1"/>
              <a:t>đất</a:t>
            </a:r>
            <a:r>
              <a:rPr lang="en-US" sz="2400" b="1" dirty="0"/>
              <a:t> tác dụng lực lên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táo</a:t>
            </a:r>
            <a:endParaRPr lang="en-US" sz="2400" b="1" dirty="0"/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Quả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bóng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xuống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đất</a:t>
            </a:r>
            <a:endParaRPr lang="en-US" sz="2400" b="1" dirty="0">
              <a:solidFill>
                <a:srgbClr val="0070C0"/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FF0066"/>
                </a:solidFill>
              </a:rPr>
              <a:t>Lực </a:t>
            </a:r>
            <a:r>
              <a:rPr lang="en-US" sz="2400" b="1" dirty="0" err="1">
                <a:solidFill>
                  <a:srgbClr val="FF0066"/>
                </a:solidFill>
              </a:rPr>
              <a:t>không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tiếp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xúc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6BB92-6D40-47D8-A9B0-F6F35A05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F77F0-21CD-47CF-91DA-40FBEA0E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636" y="2085468"/>
            <a:ext cx="6015177" cy="3397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0497D-8782-43B0-BB10-799A1FA1AA12}"/>
              </a:ext>
            </a:extLst>
          </p:cNvPr>
          <p:cNvSpPr txBox="1"/>
          <p:nvPr/>
        </p:nvSpPr>
        <p:spPr>
          <a:xfrm>
            <a:off x="574694" y="405543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D7B46-CB67-4468-844D-5B79B9AEE200}"/>
              </a:ext>
            </a:extLst>
          </p:cNvPr>
          <p:cNvSpPr txBox="1"/>
          <p:nvPr/>
        </p:nvSpPr>
        <p:spPr>
          <a:xfrm>
            <a:off x="2445762" y="1608415"/>
            <a:ext cx="73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thế</a:t>
            </a:r>
            <a:r>
              <a:rPr lang="en-US" sz="2800" b="1" dirty="0">
                <a:solidFill>
                  <a:srgbClr val="00B050"/>
                </a:solidFill>
              </a:rPr>
              <a:t> nào để di chuyển 1 </a:t>
            </a:r>
            <a:r>
              <a:rPr lang="en-US" sz="2800" b="1" dirty="0" err="1">
                <a:solidFill>
                  <a:srgbClr val="00B050"/>
                </a:solidFill>
              </a:rPr>
              <a:t>thùng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nặng</a:t>
            </a:r>
            <a:endParaRPr 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 đặt </a:t>
            </a:r>
            <a:r>
              <a:rPr lang="en-US" sz="2800" b="1" dirty="0" err="1">
                <a:solidFill>
                  <a:srgbClr val="00B050"/>
                </a:solidFill>
              </a:rPr>
              <a:t>trên</a:t>
            </a:r>
            <a:r>
              <a:rPr lang="en-US" sz="2800" b="1" dirty="0">
                <a:solidFill>
                  <a:srgbClr val="00B050"/>
                </a:solidFill>
              </a:rPr>
              <a:t> mặt </a:t>
            </a:r>
            <a:r>
              <a:rPr lang="en-US" sz="2800" b="1" dirty="0" err="1">
                <a:solidFill>
                  <a:srgbClr val="00B050"/>
                </a:solidFill>
              </a:rPr>
              <a:t>đất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như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vẽ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06CE9B-77D1-4024-90D4-51F96ED99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1198"/>
            <a:ext cx="1862456" cy="14523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4AA35C-9551-4EE3-A152-BDBB870C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28861" y="203450"/>
            <a:ext cx="776890" cy="9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49266-EED5-4C2C-B881-0D2EE4A9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56E34-D305-4D62-8B41-0389DC0DE062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B8EF6-DD75-42C1-AEAA-DFE545450935}"/>
              </a:ext>
            </a:extLst>
          </p:cNvPr>
          <p:cNvSpPr txBox="1"/>
          <p:nvPr/>
        </p:nvSpPr>
        <p:spPr>
          <a:xfrm>
            <a:off x="1404210" y="1475159"/>
            <a:ext cx="8969921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ym typeface="Wingdings" panose="05000000000000000000" pitchFamily="2" charset="2"/>
              </a:rPr>
              <a:t> </a:t>
            </a:r>
            <a:r>
              <a:rPr lang="en-US" sz="2800" b="1" dirty="0"/>
              <a:t>Lực có 2 </a:t>
            </a:r>
            <a:r>
              <a:rPr lang="en-US" sz="2800" b="1" dirty="0" err="1"/>
              <a:t>dạng</a:t>
            </a:r>
            <a:r>
              <a:rPr lang="en-US" sz="2800" b="1" dirty="0"/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FF0066"/>
                </a:solidFill>
              </a:rPr>
              <a:t>Lực </a:t>
            </a:r>
            <a:r>
              <a:rPr lang="en-US" sz="2800" b="1" dirty="0" err="1">
                <a:solidFill>
                  <a:srgbClr val="FF0066"/>
                </a:solidFill>
              </a:rPr>
              <a:t>tiếp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xúc</a:t>
            </a:r>
            <a:r>
              <a:rPr lang="en-US" sz="2800" b="1" dirty="0">
                <a:solidFill>
                  <a:srgbClr val="FF0066"/>
                </a:solidFill>
              </a:rPr>
              <a:t> là lực </a:t>
            </a:r>
            <a:r>
              <a:rPr lang="en-US" sz="2800" b="1" dirty="0" err="1">
                <a:solidFill>
                  <a:srgbClr val="FF0066"/>
                </a:solidFill>
              </a:rPr>
              <a:t>xuất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hiện</a:t>
            </a:r>
            <a:r>
              <a:rPr lang="en-US" sz="2800" b="1" dirty="0">
                <a:solidFill>
                  <a:srgbClr val="FF0066"/>
                </a:solidFill>
              </a:rPr>
              <a:t> khi vật </a:t>
            </a:r>
            <a:r>
              <a:rPr lang="en-US" sz="2800" b="1" dirty="0" err="1">
                <a:solidFill>
                  <a:srgbClr val="FF0066"/>
                </a:solidFill>
              </a:rPr>
              <a:t>gây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ra</a:t>
            </a:r>
            <a:r>
              <a:rPr lang="en-US" sz="2800" b="1" dirty="0">
                <a:solidFill>
                  <a:srgbClr val="FF0066"/>
                </a:solidFill>
              </a:rPr>
              <a:t> lực </a:t>
            </a:r>
            <a:r>
              <a:rPr lang="en-US" sz="2800" b="1" dirty="0" err="1">
                <a:solidFill>
                  <a:srgbClr val="FF0066"/>
                </a:solidFill>
              </a:rPr>
              <a:t>tiếp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xúc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với</a:t>
            </a:r>
            <a:r>
              <a:rPr lang="en-US" sz="2800" b="1" dirty="0">
                <a:solidFill>
                  <a:srgbClr val="FF0066"/>
                </a:solidFill>
              </a:rPr>
              <a:t> vật </a:t>
            </a:r>
            <a:r>
              <a:rPr lang="en-US" sz="2800" b="1" dirty="0" err="1">
                <a:solidFill>
                  <a:srgbClr val="FF0066"/>
                </a:solidFill>
              </a:rPr>
              <a:t>chịu</a:t>
            </a:r>
            <a:r>
              <a:rPr lang="en-US" sz="2800" b="1" dirty="0">
                <a:solidFill>
                  <a:srgbClr val="FF0066"/>
                </a:solidFill>
              </a:rPr>
              <a:t> tác dụng lực.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FF0066"/>
                </a:solidFill>
              </a:rPr>
              <a:t>Lực </a:t>
            </a:r>
            <a:r>
              <a:rPr lang="en-US" sz="2800" b="1" dirty="0" err="1">
                <a:solidFill>
                  <a:srgbClr val="FF0066"/>
                </a:solidFill>
              </a:rPr>
              <a:t>không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tiếp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xúc</a:t>
            </a:r>
            <a:r>
              <a:rPr lang="en-US" sz="2800" b="1" dirty="0">
                <a:solidFill>
                  <a:srgbClr val="FF0066"/>
                </a:solidFill>
              </a:rPr>
              <a:t> là lực </a:t>
            </a:r>
            <a:r>
              <a:rPr lang="en-US" sz="2800" b="1" dirty="0" err="1">
                <a:solidFill>
                  <a:srgbClr val="FF0066"/>
                </a:solidFill>
              </a:rPr>
              <a:t>xuất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hiện</a:t>
            </a:r>
            <a:r>
              <a:rPr lang="en-US" sz="2800" b="1" dirty="0">
                <a:solidFill>
                  <a:srgbClr val="FF0066"/>
                </a:solidFill>
              </a:rPr>
              <a:t> khi vật </a:t>
            </a:r>
            <a:r>
              <a:rPr lang="en-US" sz="2800" b="1" dirty="0" err="1">
                <a:solidFill>
                  <a:srgbClr val="FF0066"/>
                </a:solidFill>
              </a:rPr>
              <a:t>gây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ra</a:t>
            </a:r>
            <a:r>
              <a:rPr lang="en-US" sz="2800" b="1" dirty="0">
                <a:solidFill>
                  <a:srgbClr val="FF0066"/>
                </a:solidFill>
              </a:rPr>
              <a:t> tác dụng lực </a:t>
            </a:r>
            <a:r>
              <a:rPr lang="en-US" sz="2800" b="1" dirty="0" err="1">
                <a:solidFill>
                  <a:srgbClr val="FF0066"/>
                </a:solidFill>
              </a:rPr>
              <a:t>không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tiếp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xúc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với</a:t>
            </a:r>
            <a:r>
              <a:rPr lang="en-US" sz="2800" b="1" dirty="0">
                <a:solidFill>
                  <a:srgbClr val="FF0066"/>
                </a:solidFill>
              </a:rPr>
              <a:t> vật </a:t>
            </a:r>
            <a:r>
              <a:rPr lang="en-US" sz="2800" b="1" dirty="0" err="1">
                <a:solidFill>
                  <a:srgbClr val="FF0066"/>
                </a:solidFill>
              </a:rPr>
              <a:t>chịu</a:t>
            </a:r>
            <a:r>
              <a:rPr lang="en-US" sz="2800" b="1" dirty="0">
                <a:solidFill>
                  <a:srgbClr val="FF0066"/>
                </a:solidFill>
              </a:rPr>
              <a:t> tác dụng lực.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453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43755-0802-43CE-886D-D9B51CA15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EBEFE-EC01-4C38-8822-725D8912E9B1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376AF-E93A-417C-AE5B-B81DDDF579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44" y="2031381"/>
            <a:ext cx="9576415" cy="2809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4345E-DC91-4D98-A6A2-95C8512651DD}"/>
              </a:ext>
            </a:extLst>
          </p:cNvPr>
          <p:cNvSpPr txBox="1"/>
          <p:nvPr/>
        </p:nvSpPr>
        <p:spPr>
          <a:xfrm>
            <a:off x="1053157" y="1436965"/>
            <a:ext cx="988159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Trong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, lực nào là lực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, lực nào là lực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FA2BE-9B82-4886-8E3C-37D705B413CC}"/>
              </a:ext>
            </a:extLst>
          </p:cNvPr>
          <p:cNvSpPr txBox="1"/>
          <p:nvPr/>
        </p:nvSpPr>
        <p:spPr>
          <a:xfrm>
            <a:off x="8728676" y="5157037"/>
            <a:ext cx="182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</a:rPr>
              <a:t>Lực </a:t>
            </a:r>
            <a:r>
              <a:rPr lang="en-US" sz="2400" b="1" dirty="0" err="1">
                <a:solidFill>
                  <a:srgbClr val="FF0066"/>
                </a:solidFill>
              </a:rPr>
              <a:t>tiếp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xúc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AE10F-CB24-446D-B49B-F818BCD8C34C}"/>
              </a:ext>
            </a:extLst>
          </p:cNvPr>
          <p:cNvSpPr/>
          <p:nvPr/>
        </p:nvSpPr>
        <p:spPr>
          <a:xfrm>
            <a:off x="8548577" y="2031381"/>
            <a:ext cx="2158409" cy="3848424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9A755-377D-4944-889B-0094163C82DA}"/>
              </a:ext>
            </a:extLst>
          </p:cNvPr>
          <p:cNvSpPr txBox="1"/>
          <p:nvPr/>
        </p:nvSpPr>
        <p:spPr>
          <a:xfrm>
            <a:off x="3375383" y="5277538"/>
            <a:ext cx="27206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Lực </a:t>
            </a:r>
            <a:r>
              <a:rPr lang="en-US" sz="2400" b="1" dirty="0" err="1">
                <a:solidFill>
                  <a:srgbClr val="0070C0"/>
                </a:solidFill>
              </a:rPr>
              <a:t>không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xúc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6E9A8-6E74-4566-BAC4-50457F5EC560}"/>
              </a:ext>
            </a:extLst>
          </p:cNvPr>
          <p:cNvSpPr/>
          <p:nvPr/>
        </p:nvSpPr>
        <p:spPr>
          <a:xfrm>
            <a:off x="1205744" y="2031381"/>
            <a:ext cx="7238051" cy="38484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2ED6F-4004-40C0-96C5-15A6AFE4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A0C93-5E2E-4D60-8342-8A165374AF62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117FD-5E26-424F-BD27-12B8B8540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4" y="1546902"/>
            <a:ext cx="3842535" cy="4523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5BFB61-A161-425C-88DC-CE48E019177E}"/>
              </a:ext>
            </a:extLst>
          </p:cNvPr>
          <p:cNvSpPr txBox="1"/>
          <p:nvPr/>
        </p:nvSpPr>
        <p:spPr>
          <a:xfrm>
            <a:off x="4688956" y="1343349"/>
            <a:ext cx="7070653" cy="510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Thí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1: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</a:rPr>
              <a:t>Chuẩn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bị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gắn</a:t>
            </a:r>
            <a:r>
              <a:rPr lang="en-US" sz="2400" b="1" dirty="0"/>
              <a:t> </a:t>
            </a:r>
            <a:r>
              <a:rPr lang="en-US" sz="2400" b="1" dirty="0" err="1"/>
              <a:t>lò</a:t>
            </a:r>
            <a:r>
              <a:rPr lang="en-US" sz="2400" b="1" dirty="0"/>
              <a:t> xo </a:t>
            </a:r>
            <a:r>
              <a:rPr lang="en-US" sz="2400" b="1" dirty="0" err="1"/>
              <a:t>tròn</a:t>
            </a:r>
            <a:r>
              <a:rPr lang="en-US" sz="2400" b="1" dirty="0"/>
              <a:t> có dây </a:t>
            </a:r>
            <a:r>
              <a:rPr lang="en-US" sz="2400" b="1" dirty="0" err="1"/>
              <a:t>kéo</a:t>
            </a:r>
            <a:r>
              <a:rPr lang="en-US" sz="2400" b="1" dirty="0"/>
              <a:t>, xe </a:t>
            </a:r>
            <a:r>
              <a:rPr lang="en-US" sz="2400" b="1" dirty="0" err="1"/>
              <a:t>lăn</a:t>
            </a:r>
            <a:endParaRPr lang="en-US" sz="2400" b="1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</a:rPr>
              <a:t>Tiến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nghiệm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/>
              <a:t>Dùng</a:t>
            </a:r>
            <a:r>
              <a:rPr lang="en-US" sz="2400" b="1" dirty="0"/>
              <a:t> dây </a:t>
            </a:r>
            <a:r>
              <a:rPr lang="en-US" sz="2400" b="1" dirty="0" err="1"/>
              <a:t>nén</a:t>
            </a:r>
            <a:r>
              <a:rPr lang="en-US" sz="2400" b="1" dirty="0"/>
              <a:t> </a:t>
            </a:r>
            <a:r>
              <a:rPr lang="en-US" sz="2400" b="1" dirty="0" err="1"/>
              <a:t>lò</a:t>
            </a:r>
            <a:r>
              <a:rPr lang="en-US" sz="2400" b="1" dirty="0"/>
              <a:t> xo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chốt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. Đặt xe </a:t>
            </a:r>
            <a:r>
              <a:rPr lang="en-US" sz="2400" b="1" dirty="0" err="1"/>
              <a:t>lăn</a:t>
            </a:r>
            <a:r>
              <a:rPr lang="en-US" sz="2400" b="1" dirty="0"/>
              <a:t> ở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A, </a:t>
            </a:r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thả</a:t>
            </a:r>
            <a:r>
              <a:rPr lang="en-US" sz="2400" b="1" dirty="0"/>
              <a:t> </a:t>
            </a:r>
            <a:r>
              <a:rPr lang="en-US" sz="2400" b="1" dirty="0" err="1"/>
              <a:t>chốt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lò</a:t>
            </a:r>
            <a:r>
              <a:rPr lang="en-US" sz="2400" b="1" dirty="0"/>
              <a:t> xo bung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nhưng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xe </a:t>
            </a:r>
            <a:r>
              <a:rPr lang="en-US" sz="2400" b="1" dirty="0" err="1"/>
              <a:t>lăn</a:t>
            </a:r>
            <a:r>
              <a:rPr lang="en-US" sz="2400" b="1" dirty="0"/>
              <a:t> chuyển động.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</a:rPr>
              <a:t>Tại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lò</a:t>
            </a:r>
            <a:r>
              <a:rPr lang="en-US" sz="2400" b="1" dirty="0">
                <a:solidFill>
                  <a:srgbClr val="FF0000"/>
                </a:solidFill>
              </a:rPr>
              <a:t> xo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xe chuyển động?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</a:rPr>
              <a:t>Đặt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trí</a:t>
            </a:r>
            <a:r>
              <a:rPr lang="en-US" sz="2400" b="1" dirty="0">
                <a:solidFill>
                  <a:srgbClr val="FF0000"/>
                </a:solidFill>
              </a:rPr>
              <a:t> xe ở </a:t>
            </a:r>
            <a:r>
              <a:rPr lang="en-US" sz="2400" b="1" dirty="0" err="1">
                <a:solidFill>
                  <a:srgbClr val="FF0000"/>
                </a:solidFill>
              </a:rPr>
              <a:t>đâu</a:t>
            </a:r>
            <a:r>
              <a:rPr lang="en-US" sz="2400" b="1" dirty="0">
                <a:solidFill>
                  <a:srgbClr val="FF0000"/>
                </a:solidFill>
              </a:rPr>
              <a:t> để khi </a:t>
            </a:r>
            <a:r>
              <a:rPr lang="en-US" sz="2400" b="1" dirty="0" err="1">
                <a:solidFill>
                  <a:srgbClr val="FF0000"/>
                </a:solidFill>
              </a:rPr>
              <a:t>lò</a:t>
            </a:r>
            <a:r>
              <a:rPr lang="en-US" sz="2400" b="1" dirty="0">
                <a:solidFill>
                  <a:srgbClr val="FF0000"/>
                </a:solidFill>
              </a:rPr>
              <a:t> xo bung </a:t>
            </a:r>
            <a:r>
              <a:rPr lang="en-US" sz="2400" b="1" dirty="0" err="1">
                <a:solidFill>
                  <a:srgbClr val="FF0000"/>
                </a:solidFill>
              </a:rPr>
              <a:t>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xe chuyển động? </a:t>
            </a:r>
            <a:r>
              <a:rPr lang="en-US" sz="2400" b="1" dirty="0" err="1">
                <a:solidFill>
                  <a:srgbClr val="FF0000"/>
                </a:solidFill>
              </a:rPr>
              <a:t>Tại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04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2ED6F-4004-40C0-96C5-15A6AFE4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A0C93-5E2E-4D60-8342-8A165374AF62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BFB61-A161-425C-88DC-CE48E019177E}"/>
              </a:ext>
            </a:extLst>
          </p:cNvPr>
          <p:cNvSpPr txBox="1"/>
          <p:nvPr/>
        </p:nvSpPr>
        <p:spPr>
          <a:xfrm>
            <a:off x="4688956" y="1343349"/>
            <a:ext cx="7070653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Thí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2: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</a:rPr>
              <a:t>Chuẩn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bị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/>
              <a:t>hai</a:t>
            </a:r>
            <a:r>
              <a:rPr lang="en-US" sz="2400" b="1" dirty="0"/>
              <a:t> xe có đặt </a:t>
            </a:r>
            <a:r>
              <a:rPr lang="en-US" sz="2400" b="1" dirty="0" err="1"/>
              <a:t>nam</a:t>
            </a:r>
            <a:r>
              <a:rPr lang="en-US" sz="2400" b="1" dirty="0"/>
              <a:t> </a:t>
            </a:r>
            <a:r>
              <a:rPr lang="en-US" sz="2400" b="1" dirty="0" err="1"/>
              <a:t>châm</a:t>
            </a:r>
            <a:endParaRPr lang="en-US" sz="2400" b="1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</a:rPr>
              <a:t>Tiến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nghiệm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/>
              <a:t>đặt 2 xe ở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endParaRPr lang="en-US" sz="2400" b="1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</a:rPr>
              <a:t>Có </a:t>
            </a:r>
            <a:r>
              <a:rPr lang="en-US" sz="2400" b="1" dirty="0" err="1">
                <a:solidFill>
                  <a:srgbClr val="FF0000"/>
                </a:solidFill>
              </a:rPr>
              <a:t>phải</a:t>
            </a:r>
            <a:r>
              <a:rPr lang="en-US" sz="2400" b="1" dirty="0">
                <a:solidFill>
                  <a:srgbClr val="FF0000"/>
                </a:solidFill>
              </a:rPr>
              <a:t> khi </a:t>
            </a:r>
            <a:r>
              <a:rPr lang="en-US" sz="2400" b="1" dirty="0" err="1">
                <a:solidFill>
                  <a:srgbClr val="FF0000"/>
                </a:solidFill>
              </a:rPr>
              <a:t>đẩy</a:t>
            </a:r>
            <a:r>
              <a:rPr lang="en-US" sz="2400" b="1" dirty="0">
                <a:solidFill>
                  <a:srgbClr val="FF0000"/>
                </a:solidFill>
              </a:rPr>
              <a:t> xe B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xúc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xe A </a:t>
            </a:r>
            <a:r>
              <a:rPr lang="en-US" sz="2400" b="1" dirty="0" err="1">
                <a:solidFill>
                  <a:srgbClr val="FF0000"/>
                </a:solidFill>
              </a:rPr>
              <a:t>thì</a:t>
            </a:r>
            <a:r>
              <a:rPr lang="en-US" sz="2400" b="1" dirty="0">
                <a:solidFill>
                  <a:srgbClr val="FF0000"/>
                </a:solidFill>
              </a:rPr>
              <a:t> xe B </a:t>
            </a:r>
            <a:r>
              <a:rPr lang="en-US" sz="2400" b="1" dirty="0" err="1">
                <a:solidFill>
                  <a:srgbClr val="FF0000"/>
                </a:solidFill>
              </a:rPr>
              <a:t>mới</a:t>
            </a:r>
            <a:r>
              <a:rPr lang="en-US" sz="2400" b="1" dirty="0">
                <a:solidFill>
                  <a:srgbClr val="FF0000"/>
                </a:solidFill>
              </a:rPr>
              <a:t> tác dụng lực lên xe A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xe A chuyển động hay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Vì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4C51A-5579-47C1-A341-15D1FE90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8" y="1842812"/>
            <a:ext cx="4074168" cy="31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2ED6F-4004-40C0-96C5-15A6AFE4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A0C93-5E2E-4D60-8342-8A165374AF62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III. Lực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lực </a:t>
            </a:r>
            <a:r>
              <a:rPr lang="en-US" sz="4000" b="1" dirty="0" err="1">
                <a:solidFill>
                  <a:srgbClr val="0070C0"/>
                </a:solidFill>
              </a:rPr>
              <a:t>không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xúc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BFB61-A161-425C-88DC-CE48E019177E}"/>
              </a:ext>
            </a:extLst>
          </p:cNvPr>
          <p:cNvSpPr txBox="1"/>
          <p:nvPr/>
        </p:nvSpPr>
        <p:spPr>
          <a:xfrm>
            <a:off x="5412293" y="1343349"/>
            <a:ext cx="607119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Lực </a:t>
            </a:r>
            <a:r>
              <a:rPr lang="en-US" sz="2400" b="1" dirty="0" err="1">
                <a:solidFill>
                  <a:srgbClr val="FF0000"/>
                </a:solidFill>
              </a:rPr>
              <a:t>lò</a:t>
            </a:r>
            <a:r>
              <a:rPr lang="en-US" sz="2400" b="1" dirty="0">
                <a:solidFill>
                  <a:srgbClr val="FF0000"/>
                </a:solidFill>
              </a:rPr>
              <a:t> xo tác dụng lên xe A ở TN1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lực xe B tác dụng lên xe A ở TN2 có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nhau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4C51A-5579-47C1-A341-15D1FE90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52" y="2979466"/>
            <a:ext cx="4074168" cy="3172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7AF6E-B9FA-47D0-AC28-0B4F50FA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57" y="1343349"/>
            <a:ext cx="4544286" cy="48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3B172-9283-4547-8EB1-DF53B478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0A2BF-3D31-43C2-AA5E-2934E1E2D40E}"/>
              </a:ext>
            </a:extLst>
          </p:cNvPr>
          <p:cNvSpPr txBox="1"/>
          <p:nvPr/>
        </p:nvSpPr>
        <p:spPr>
          <a:xfrm>
            <a:off x="1053157" y="501237"/>
            <a:ext cx="1035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LUYỆN TẬP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869163-FE2C-4AFC-B644-5258A5C1B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82159"/>
              </p:ext>
            </p:extLst>
          </p:nvPr>
        </p:nvGraphicFramePr>
        <p:xfrm>
          <a:off x="744279" y="1401282"/>
          <a:ext cx="10529508" cy="4786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5860">
                  <a:extLst>
                    <a:ext uri="{9D8B030D-6E8A-4147-A177-3AD203B41FA5}">
                      <a16:colId xmlns:a16="http://schemas.microsoft.com/office/drawing/2014/main" val="3062698084"/>
                    </a:ext>
                  </a:extLst>
                </a:gridCol>
                <a:gridCol w="4180158">
                  <a:extLst>
                    <a:ext uri="{9D8B030D-6E8A-4147-A177-3AD203B41FA5}">
                      <a16:colId xmlns:a16="http://schemas.microsoft.com/office/drawing/2014/main" val="283970091"/>
                    </a:ext>
                  </a:extLst>
                </a:gridCol>
                <a:gridCol w="1705124">
                  <a:extLst>
                    <a:ext uri="{9D8B030D-6E8A-4147-A177-3AD203B41FA5}">
                      <a16:colId xmlns:a16="http://schemas.microsoft.com/office/drawing/2014/main" val="3940412876"/>
                    </a:ext>
                  </a:extLst>
                </a:gridCol>
                <a:gridCol w="986850">
                  <a:extLst>
                    <a:ext uri="{9D8B030D-6E8A-4147-A177-3AD203B41FA5}">
                      <a16:colId xmlns:a16="http://schemas.microsoft.com/office/drawing/2014/main" val="2130598824"/>
                    </a:ext>
                  </a:extLst>
                </a:gridCol>
                <a:gridCol w="1054819">
                  <a:extLst>
                    <a:ext uri="{9D8B030D-6E8A-4147-A177-3AD203B41FA5}">
                      <a16:colId xmlns:a16="http://schemas.microsoft.com/office/drawing/2014/main" val="2708310780"/>
                    </a:ext>
                  </a:extLst>
                </a:gridCol>
                <a:gridCol w="1456697">
                  <a:extLst>
                    <a:ext uri="{9D8B030D-6E8A-4147-A177-3AD203B41FA5}">
                      <a16:colId xmlns:a16="http://schemas.microsoft.com/office/drawing/2014/main" val="3291199086"/>
                    </a:ext>
                  </a:extLst>
                </a:gridCol>
              </a:tblGrid>
              <a:tr h="42332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tượng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Tác dụng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Nguyên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nhân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52612"/>
                  </a:ext>
                </a:extLst>
              </a:tr>
              <a:tr h="748965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Thay</a:t>
                      </a:r>
                      <a:r>
                        <a:rPr lang="en-US" sz="2000" b="1" dirty="0"/>
                        <a:t> đổi</a:t>
                      </a:r>
                    </a:p>
                    <a:p>
                      <a:pPr algn="ctr"/>
                      <a:r>
                        <a:rPr lang="en-US" sz="2000" b="1" dirty="0"/>
                        <a:t> chuyển động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Biến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dạng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Lực </a:t>
                      </a:r>
                      <a:r>
                        <a:rPr lang="en-US" sz="2000" b="1" dirty="0" err="1"/>
                        <a:t>tiếp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xúc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Lực </a:t>
                      </a:r>
                      <a:r>
                        <a:rPr lang="en-US" sz="2000" b="1" dirty="0" err="1"/>
                        <a:t>không</a:t>
                      </a:r>
                      <a:r>
                        <a:rPr lang="en-US" sz="2000" b="1" dirty="0"/>
                        <a:t> </a:t>
                      </a:r>
                    </a:p>
                    <a:p>
                      <a:pPr algn="ctr"/>
                      <a:r>
                        <a:rPr lang="en-US" sz="2000" b="1" dirty="0" err="1"/>
                        <a:t>tiếp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xúc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79264"/>
                  </a:ext>
                </a:extLst>
              </a:tr>
              <a:tr h="423328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 </a:t>
                      </a:r>
                      <a:r>
                        <a:rPr lang="en-US" sz="2000" dirty="0" err="1"/>
                        <a:t>Búng</a:t>
                      </a:r>
                      <a:r>
                        <a:rPr lang="en-US" sz="2000" dirty="0"/>
                        <a:t> 1 </a:t>
                      </a:r>
                      <a:r>
                        <a:rPr lang="en-US" sz="2000" dirty="0" err="1"/>
                        <a:t>đồng</a:t>
                      </a:r>
                      <a:r>
                        <a:rPr lang="en-US" sz="2000" dirty="0"/>
                        <a:t> xu </a:t>
                      </a:r>
                      <a:r>
                        <a:rPr lang="en-US" sz="2000" dirty="0" err="1"/>
                        <a:t>cho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trượt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trên</a:t>
                      </a:r>
                      <a:r>
                        <a:rPr lang="en-US" sz="2000" dirty="0"/>
                        <a:t> mặt bàn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22947"/>
                  </a:ext>
                </a:extLst>
              </a:tr>
              <a:tr h="423328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2. </a:t>
                      </a:r>
                      <a:r>
                        <a:rPr lang="en-US" sz="2000" dirty="0" err="1"/>
                        <a:t>Ấn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mạnh</a:t>
                      </a:r>
                      <a:r>
                        <a:rPr lang="en-US" sz="2000" dirty="0"/>
                        <a:t> 1 bàn </a:t>
                      </a:r>
                      <a:r>
                        <a:rPr lang="en-US" sz="2000" dirty="0" err="1"/>
                        <a:t>chân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xuống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sàn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36640"/>
                  </a:ext>
                </a:extLst>
              </a:tr>
              <a:tr h="423328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 </a:t>
                      </a:r>
                      <a:r>
                        <a:rPr lang="en-US" sz="2000" dirty="0" err="1"/>
                        <a:t>Hiện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tượng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xảy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ra</a:t>
                      </a:r>
                      <a:r>
                        <a:rPr lang="en-US" sz="2000" dirty="0"/>
                        <a:t> khi: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a) </a:t>
                      </a:r>
                      <a:r>
                        <a:rPr lang="en-US" sz="2000" dirty="0" err="1"/>
                        <a:t>thả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quả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bóng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43263"/>
                  </a:ext>
                </a:extLst>
              </a:tr>
              <a:tr h="423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b) </a:t>
                      </a:r>
                      <a:r>
                        <a:rPr lang="en-US" sz="2000" dirty="0" err="1"/>
                        <a:t>Bóng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rơi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0015"/>
                  </a:ext>
                </a:extLst>
              </a:tr>
              <a:tr h="423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c) </a:t>
                      </a:r>
                      <a:r>
                        <a:rPr lang="en-US" sz="2000" dirty="0" err="1"/>
                        <a:t>Bóng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chạm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sàn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nhà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34667"/>
                  </a:ext>
                </a:extLst>
              </a:tr>
              <a:tr h="423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d) </a:t>
                      </a:r>
                      <a:r>
                        <a:rPr lang="en-US" sz="2000" dirty="0" err="1"/>
                        <a:t>Bóng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nảy</a:t>
                      </a:r>
                      <a:r>
                        <a:rPr lang="en-US" sz="2000" dirty="0"/>
                        <a:t> lên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65130"/>
                  </a:ext>
                </a:extLst>
              </a:tr>
              <a:tr h="1074603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4. </a:t>
                      </a:r>
                      <a:r>
                        <a:rPr lang="en-US" sz="2000" dirty="0" err="1"/>
                        <a:t>Lấy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một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chiếc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thước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nhựa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sạch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cọ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xát</a:t>
                      </a:r>
                      <a:r>
                        <a:rPr lang="en-US" sz="2000" dirty="0"/>
                        <a:t> vào </a:t>
                      </a:r>
                      <a:r>
                        <a:rPr lang="en-US" sz="2000" dirty="0" err="1"/>
                        <a:t>mảnh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dạ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rồi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đưa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gần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vụn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giấy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nhỏ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7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0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6BB92-6D40-47D8-A9B0-F6F35A05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0497D-8782-43B0-BB10-799A1FA1AA12}"/>
              </a:ext>
            </a:extLst>
          </p:cNvPr>
          <p:cNvSpPr txBox="1"/>
          <p:nvPr/>
        </p:nvSpPr>
        <p:spPr>
          <a:xfrm>
            <a:off x="574694" y="405543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6A706-6079-4F2B-982C-E3E816EA6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27995" r="55722" b="34528"/>
          <a:stretch/>
        </p:blipFill>
        <p:spPr>
          <a:xfrm>
            <a:off x="1196651" y="1518972"/>
            <a:ext cx="4098181" cy="2296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28087-95BE-46ED-B1E3-1BE199158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9" t="28098" r="8474" b="34425"/>
          <a:stretch/>
        </p:blipFill>
        <p:spPr>
          <a:xfrm>
            <a:off x="6491483" y="1518972"/>
            <a:ext cx="4098181" cy="2296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B0FCF8-9DCA-415D-9FAB-12E20C18B612}"/>
              </a:ext>
            </a:extLst>
          </p:cNvPr>
          <p:cNvSpPr txBox="1"/>
          <p:nvPr/>
        </p:nvSpPr>
        <p:spPr>
          <a:xfrm>
            <a:off x="2725937" y="4382694"/>
            <a:ext cx="73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Để có </a:t>
            </a:r>
            <a:r>
              <a:rPr lang="en-US" sz="2800" b="1" dirty="0" err="1">
                <a:solidFill>
                  <a:srgbClr val="00B050"/>
                </a:solidFill>
              </a:rPr>
              <a:t>thể</a:t>
            </a:r>
            <a:r>
              <a:rPr lang="en-US" sz="2800" b="1" dirty="0">
                <a:solidFill>
                  <a:srgbClr val="00B050"/>
                </a:solidFill>
              </a:rPr>
              <a:t> di chuyển </a:t>
            </a:r>
            <a:r>
              <a:rPr lang="en-US" sz="2800" b="1" dirty="0" err="1">
                <a:solidFill>
                  <a:srgbClr val="00B050"/>
                </a:solidFill>
              </a:rPr>
              <a:t>chiếc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thùng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ta có </a:t>
            </a:r>
            <a:r>
              <a:rPr lang="en-US" sz="2800" b="1" dirty="0" err="1">
                <a:solidFill>
                  <a:srgbClr val="00B050"/>
                </a:solidFill>
              </a:rPr>
              <a:t>thể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đẩy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kéo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nó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1E0F3-A69A-4B8B-A518-481BF91A548A}"/>
              </a:ext>
            </a:extLst>
          </p:cNvPr>
          <p:cNvSpPr txBox="1"/>
          <p:nvPr/>
        </p:nvSpPr>
        <p:spPr>
          <a:xfrm>
            <a:off x="2461668" y="5574180"/>
            <a:ext cx="7829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=&gt;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đẩy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hoặc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kéo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được gọi là lực</a:t>
            </a:r>
          </a:p>
        </p:txBody>
      </p:sp>
    </p:spTree>
    <p:extLst>
      <p:ext uri="{BB962C8B-B14F-4D97-AF65-F5344CB8AC3E}">
        <p14:creationId xmlns:p14="http://schemas.microsoft.com/office/powerpoint/2010/main" val="32104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6BB92-6D40-47D8-A9B0-F6F35A05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0497D-8782-43B0-BB10-799A1FA1AA12}"/>
              </a:ext>
            </a:extLst>
          </p:cNvPr>
          <p:cNvSpPr txBox="1"/>
          <p:nvPr/>
        </p:nvSpPr>
        <p:spPr>
          <a:xfrm>
            <a:off x="574694" y="405543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6A706-6079-4F2B-982C-E3E816EA6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27995" r="55722" b="34528"/>
          <a:stretch/>
        </p:blipFill>
        <p:spPr>
          <a:xfrm>
            <a:off x="1196651" y="1518972"/>
            <a:ext cx="4098181" cy="2296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28087-95BE-46ED-B1E3-1BE199158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9" t="28098" r="8474" b="34425"/>
          <a:stretch/>
        </p:blipFill>
        <p:spPr>
          <a:xfrm>
            <a:off x="6491483" y="1518972"/>
            <a:ext cx="4098181" cy="2296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B0FCF8-9DCA-415D-9FAB-12E20C18B612}"/>
              </a:ext>
            </a:extLst>
          </p:cNvPr>
          <p:cNvSpPr txBox="1"/>
          <p:nvPr/>
        </p:nvSpPr>
        <p:spPr>
          <a:xfrm>
            <a:off x="452113" y="4666805"/>
            <a:ext cx="1110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Khi </a:t>
            </a:r>
            <a:r>
              <a:rPr lang="en-US" sz="2800" b="1" dirty="0">
                <a:solidFill>
                  <a:srgbClr val="00B050"/>
                </a:solidFill>
              </a:rPr>
              <a:t>vật 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đẩy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hoặc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kéo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vật B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nói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vật A</a:t>
            </a:r>
            <a:r>
              <a:rPr lang="en-US" sz="2800" b="1" dirty="0">
                <a:solidFill>
                  <a:srgbClr val="FF0000"/>
                </a:solidFill>
              </a:rPr>
              <a:t> tác dụng lực lên </a:t>
            </a:r>
            <a:r>
              <a:rPr lang="en-US" sz="2800" b="1" dirty="0">
                <a:solidFill>
                  <a:srgbClr val="00B050"/>
                </a:solidFill>
              </a:rPr>
              <a:t>vật 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F2D5A3-F078-4ED5-B0AB-266E14D5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1198"/>
            <a:ext cx="1862456" cy="1452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51260E-F8BD-4D3A-81BF-12B91A395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28861" y="203450"/>
            <a:ext cx="776890" cy="9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C9D84-985F-4ACE-80B1-C7AA92D8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D4D7B-2D57-4F42-9EB4-6672BD2E9A14}"/>
              </a:ext>
            </a:extLst>
          </p:cNvPr>
          <p:cNvSpPr txBox="1"/>
          <p:nvPr/>
        </p:nvSpPr>
        <p:spPr>
          <a:xfrm>
            <a:off x="808610" y="426022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26ECFF1-33F0-41B4-9BB5-014DEE3B3220}"/>
              </a:ext>
            </a:extLst>
          </p:cNvPr>
          <p:cNvSpPr txBox="1">
            <a:spLocks/>
          </p:cNvSpPr>
          <p:nvPr/>
        </p:nvSpPr>
        <p:spPr>
          <a:xfrm>
            <a:off x="1325733" y="4801158"/>
            <a:ext cx="9710216" cy="1239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lực tác dụng vào vật ở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1ABCC-91DE-4079-93F5-CB7BC86944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3" y="1436965"/>
            <a:ext cx="9576415" cy="2809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CF0FD-BE19-41E1-A72B-7BDC9A632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70073" y="311703"/>
            <a:ext cx="776890" cy="9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C9D84-985F-4ACE-80B1-C7AA92D8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D4D7B-2D57-4F42-9EB4-6672BD2E9A14}"/>
              </a:ext>
            </a:extLst>
          </p:cNvPr>
          <p:cNvSpPr txBox="1"/>
          <p:nvPr/>
        </p:nvSpPr>
        <p:spPr>
          <a:xfrm>
            <a:off x="808610" y="426022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1ABCC-91DE-4079-93F5-CB7BC86944E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339"/>
          <a:stretch/>
        </p:blipFill>
        <p:spPr>
          <a:xfrm>
            <a:off x="1431636" y="1365966"/>
            <a:ext cx="3716065" cy="3972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44CD5-E5C5-4BD0-842A-0FC57DBFBC80}"/>
              </a:ext>
            </a:extLst>
          </p:cNvPr>
          <p:cNvSpPr txBox="1"/>
          <p:nvPr/>
        </p:nvSpPr>
        <p:spPr>
          <a:xfrm>
            <a:off x="1521665" y="5492034"/>
            <a:ext cx="353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Lực </a:t>
            </a:r>
            <a:r>
              <a:rPr lang="en-US" sz="2400" b="1" dirty="0" err="1"/>
              <a:t>hút</a:t>
            </a:r>
            <a:r>
              <a:rPr lang="en-US" sz="2400" b="1" dirty="0"/>
              <a:t> của </a:t>
            </a:r>
            <a:r>
              <a:rPr lang="en-US" sz="2400" b="1" dirty="0" err="1"/>
              <a:t>nam</a:t>
            </a:r>
            <a:r>
              <a:rPr lang="en-US" sz="2400" b="1" dirty="0"/>
              <a:t> </a:t>
            </a:r>
            <a:r>
              <a:rPr lang="en-US" sz="2400" b="1" dirty="0" err="1"/>
              <a:t>châm</a:t>
            </a:r>
            <a:r>
              <a:rPr lang="en-US" sz="2400" b="1" dirty="0"/>
              <a:t> tác dụng lên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ghim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CDF42-791B-43C6-AFF4-1ADC517746E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48703"/>
          <a:stretch/>
        </p:blipFill>
        <p:spPr>
          <a:xfrm>
            <a:off x="6396182" y="1365966"/>
            <a:ext cx="3716065" cy="3972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6D6E5-7EFC-4071-8917-0DCB0CF08CBF}"/>
              </a:ext>
            </a:extLst>
          </p:cNvPr>
          <p:cNvSpPr txBox="1"/>
          <p:nvPr/>
        </p:nvSpPr>
        <p:spPr>
          <a:xfrm>
            <a:off x="6486211" y="5492034"/>
            <a:ext cx="353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Lực </a:t>
            </a:r>
            <a:r>
              <a:rPr lang="en-US" sz="2400" b="1" dirty="0" err="1"/>
              <a:t>hút</a:t>
            </a:r>
            <a:r>
              <a:rPr lang="en-US" sz="2400" b="1" dirty="0"/>
              <a:t> của Trái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tác dụng lên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BA792-EA1F-4CB6-9153-F20AEB97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544" y="5338618"/>
            <a:ext cx="1862456" cy="14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C9D84-985F-4ACE-80B1-C7AA92D8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D4D7B-2D57-4F42-9EB4-6672BD2E9A14}"/>
              </a:ext>
            </a:extLst>
          </p:cNvPr>
          <p:cNvSpPr txBox="1"/>
          <p:nvPr/>
        </p:nvSpPr>
        <p:spPr>
          <a:xfrm>
            <a:off x="808610" y="426022"/>
            <a:ext cx="472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I. Lực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sự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đẩy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kéo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1ABCC-91DE-4079-93F5-CB7BC86944E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-145" r="22834" b="145"/>
          <a:stretch/>
        </p:blipFill>
        <p:spPr>
          <a:xfrm>
            <a:off x="1431636" y="1365966"/>
            <a:ext cx="3716065" cy="3972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44CD5-E5C5-4BD0-842A-0FC57DBFBC80}"/>
              </a:ext>
            </a:extLst>
          </p:cNvPr>
          <p:cNvSpPr txBox="1"/>
          <p:nvPr/>
        </p:nvSpPr>
        <p:spPr>
          <a:xfrm>
            <a:off x="1521665" y="5492034"/>
            <a:ext cx="353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Lực </a:t>
            </a:r>
            <a:r>
              <a:rPr lang="en-US" sz="2400" b="1" dirty="0" err="1"/>
              <a:t>đẩy</a:t>
            </a:r>
            <a:r>
              <a:rPr lang="en-US" sz="2400" b="1" dirty="0"/>
              <a:t> của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tác dụng lên </a:t>
            </a:r>
            <a:r>
              <a:rPr lang="en-US" sz="2400" b="1" dirty="0" err="1"/>
              <a:t>cánh</a:t>
            </a:r>
            <a:r>
              <a:rPr lang="en-US" sz="2400" b="1" dirty="0"/>
              <a:t> </a:t>
            </a:r>
            <a:r>
              <a:rPr lang="en-US" sz="2400" b="1" dirty="0" err="1"/>
              <a:t>buồm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CDF42-791B-43C6-AFF4-1ADC517746E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7" r="-216"/>
          <a:stretch/>
        </p:blipFill>
        <p:spPr>
          <a:xfrm>
            <a:off x="6397659" y="1365966"/>
            <a:ext cx="4195740" cy="3972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6D6E5-7EFC-4071-8917-0DCB0CF08CBF}"/>
              </a:ext>
            </a:extLst>
          </p:cNvPr>
          <p:cNvSpPr txBox="1"/>
          <p:nvPr/>
        </p:nvSpPr>
        <p:spPr>
          <a:xfrm>
            <a:off x="6486211" y="5492034"/>
            <a:ext cx="353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Lực </a:t>
            </a:r>
            <a:r>
              <a:rPr lang="en-US" sz="2400" b="1" dirty="0" err="1"/>
              <a:t>đẩy</a:t>
            </a:r>
            <a:r>
              <a:rPr lang="en-US" sz="2400" b="1" dirty="0"/>
              <a:t> của mặt </a:t>
            </a:r>
            <a:r>
              <a:rPr lang="en-US" sz="2400" b="1" dirty="0" err="1"/>
              <a:t>vợt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tác dụng lên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B9F5A-2AB4-49A0-B5BC-21E40969B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544" y="0"/>
            <a:ext cx="1862456" cy="14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1879</Words>
  <Application>Microsoft Office PowerPoint</Application>
  <PresentationFormat>Widescreen</PresentationFormat>
  <Paragraphs>183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ansoo kwang</dc:creator>
  <cp:lastModifiedBy>ansoo kwang</cp:lastModifiedBy>
  <cp:revision>4</cp:revision>
  <dcterms:created xsi:type="dcterms:W3CDTF">2022-03-17T16:29:14Z</dcterms:created>
  <dcterms:modified xsi:type="dcterms:W3CDTF">2022-03-19T07:59:49Z</dcterms:modified>
</cp:coreProperties>
</file>