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0.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5" r:id="rId2"/>
    <p:sldMasterId id="2147483668" r:id="rId3"/>
    <p:sldMasterId id="2147483746" r:id="rId4"/>
    <p:sldMasterId id="2147483785" r:id="rId5"/>
    <p:sldMasterId id="2147483798" r:id="rId6"/>
    <p:sldMasterId id="2147483811" r:id="rId7"/>
    <p:sldMasterId id="2147483824" r:id="rId8"/>
    <p:sldMasterId id="2147483837" r:id="rId9"/>
    <p:sldMasterId id="2147483850" r:id="rId10"/>
    <p:sldMasterId id="2147483863" r:id="rId11"/>
    <p:sldMasterId id="2147483876" r:id="rId12"/>
    <p:sldMasterId id="2147483889" r:id="rId13"/>
    <p:sldMasterId id="2147483902" r:id="rId14"/>
    <p:sldMasterId id="2147483915" r:id="rId15"/>
    <p:sldMasterId id="2147483928" r:id="rId16"/>
    <p:sldMasterId id="2147483941" r:id="rId17"/>
    <p:sldMasterId id="2147483993" r:id="rId18"/>
    <p:sldMasterId id="2147484019" r:id="rId19"/>
    <p:sldMasterId id="2147484045" r:id="rId20"/>
    <p:sldMasterId id="2147484071" r:id="rId21"/>
  </p:sldMasterIdLst>
  <p:notesMasterIdLst>
    <p:notesMasterId r:id="rId80"/>
  </p:notesMasterIdLst>
  <p:sldIdLst>
    <p:sldId id="367" r:id="rId22"/>
    <p:sldId id="298" r:id="rId23"/>
    <p:sldId id="299" r:id="rId24"/>
    <p:sldId id="300" r:id="rId25"/>
    <p:sldId id="366" r:id="rId26"/>
    <p:sldId id="304" r:id="rId27"/>
    <p:sldId id="258" r:id="rId28"/>
    <p:sldId id="301" r:id="rId29"/>
    <p:sldId id="260" r:id="rId30"/>
    <p:sldId id="287" r:id="rId31"/>
    <p:sldId id="262" r:id="rId32"/>
    <p:sldId id="263" r:id="rId33"/>
    <p:sldId id="264" r:id="rId34"/>
    <p:sldId id="265" r:id="rId35"/>
    <p:sldId id="266" r:id="rId36"/>
    <p:sldId id="267" r:id="rId37"/>
    <p:sldId id="362" r:id="rId38"/>
    <p:sldId id="302" r:id="rId39"/>
    <p:sldId id="368" r:id="rId40"/>
    <p:sldId id="369" r:id="rId41"/>
    <p:sldId id="309" r:id="rId42"/>
    <p:sldId id="370" r:id="rId43"/>
    <p:sldId id="316" r:id="rId44"/>
    <p:sldId id="306" r:id="rId45"/>
    <p:sldId id="307" r:id="rId46"/>
    <p:sldId id="313" r:id="rId47"/>
    <p:sldId id="317" r:id="rId48"/>
    <p:sldId id="321" r:id="rId49"/>
    <p:sldId id="323" r:id="rId50"/>
    <p:sldId id="322" r:id="rId51"/>
    <p:sldId id="275" r:id="rId52"/>
    <p:sldId id="327" r:id="rId53"/>
    <p:sldId id="328" r:id="rId54"/>
    <p:sldId id="371" r:id="rId55"/>
    <p:sldId id="326" r:id="rId56"/>
    <p:sldId id="324" r:id="rId57"/>
    <p:sldId id="329" r:id="rId58"/>
    <p:sldId id="330" r:id="rId59"/>
    <p:sldId id="325" r:id="rId60"/>
    <p:sldId id="331" r:id="rId61"/>
    <p:sldId id="334" r:id="rId62"/>
    <p:sldId id="335" r:id="rId63"/>
    <p:sldId id="336" r:id="rId64"/>
    <p:sldId id="337" r:id="rId65"/>
    <p:sldId id="338" r:id="rId66"/>
    <p:sldId id="339" r:id="rId67"/>
    <p:sldId id="343" r:id="rId68"/>
    <p:sldId id="345" r:id="rId69"/>
    <p:sldId id="349" r:id="rId70"/>
    <p:sldId id="347" r:id="rId71"/>
    <p:sldId id="351" r:id="rId72"/>
    <p:sldId id="352" r:id="rId73"/>
    <p:sldId id="357" r:id="rId74"/>
    <p:sldId id="356" r:id="rId75"/>
    <p:sldId id="358" r:id="rId76"/>
    <p:sldId id="359" r:id="rId77"/>
    <p:sldId id="360" r:id="rId78"/>
    <p:sldId id="354" r:id="rId79"/>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slide" Target="slides/slide47.xml"/><Relationship Id="rId76" Type="http://schemas.openxmlformats.org/officeDocument/2006/relationships/slide" Target="slides/slide55.xml"/><Relationship Id="rId8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slide" Target="slides/slide53.xml"/><Relationship Id="rId79" Type="http://schemas.openxmlformats.org/officeDocument/2006/relationships/slide" Target="slides/slide58.xml"/><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4F4050-8D19-4E8C-A2D0-3C06911B75D3}"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EABC01-5310-4B30-A9DD-222DDF5A3F8B}" type="slidenum">
              <a:rPr lang="en-US" smtClean="0"/>
              <a:t>‹#›</a:t>
            </a:fld>
            <a:endParaRPr lang="en-US"/>
          </a:p>
        </p:txBody>
      </p:sp>
    </p:spTree>
    <p:extLst>
      <p:ext uri="{BB962C8B-B14F-4D97-AF65-F5344CB8AC3E}">
        <p14:creationId xmlns:p14="http://schemas.microsoft.com/office/powerpoint/2010/main" val="3918165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7483-A618-6593-E63F-E05E84FBAD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A0A1C6-C9D0-8088-7404-E9F5F8B15E38}"/>
              </a:ext>
            </a:extLst>
          </p:cNvPr>
          <p:cNvSpPr>
            <a:spLocks noGrp="1"/>
          </p:cNvSpPr>
          <p:nvPr>
            <p:ph type="dt" sz="half" idx="10"/>
          </p:nvPr>
        </p:nvSpPr>
        <p:spPr/>
        <p:txBody>
          <a:bodyPr/>
          <a:lstStyle/>
          <a:p>
            <a:fld id="{D2A093EB-43D7-4765-8BCB-8058181ED034}" type="datetimeFigureOut">
              <a:rPr lang="en-US" smtClean="0"/>
              <a:t>4/28/2026</a:t>
            </a:fld>
            <a:endParaRPr lang="en-US"/>
          </a:p>
        </p:txBody>
      </p:sp>
      <p:sp>
        <p:nvSpPr>
          <p:cNvPr id="4" name="Footer Placeholder 3">
            <a:extLst>
              <a:ext uri="{FF2B5EF4-FFF2-40B4-BE49-F238E27FC236}">
                <a16:creationId xmlns:a16="http://schemas.microsoft.com/office/drawing/2014/main" id="{8C604C09-5C44-CFB7-3196-7ABD1BCA9A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1C3BEA-D440-F60C-ED98-FEECF149749F}"/>
              </a:ext>
            </a:extLst>
          </p:cNvPr>
          <p:cNvSpPr>
            <a:spLocks noGrp="1"/>
          </p:cNvSpPr>
          <p:nvPr>
            <p:ph type="sldNum" sz="quarter" idx="12"/>
          </p:nvPr>
        </p:nvSpPr>
        <p:spPr/>
        <p:txBody>
          <a:bodyPr/>
          <a:lstStyle/>
          <a:p>
            <a:fld id="{D1C38D3B-F239-42F5-8525-2CCED33AC4C7}" type="slidenum">
              <a:rPr lang="en-US" smtClean="0"/>
              <a:t>‹#›</a:t>
            </a:fld>
            <a:endParaRPr lang="en-US"/>
          </a:p>
        </p:txBody>
      </p:sp>
    </p:spTree>
    <p:extLst>
      <p:ext uri="{BB962C8B-B14F-4D97-AF65-F5344CB8AC3E}">
        <p14:creationId xmlns:p14="http://schemas.microsoft.com/office/powerpoint/2010/main" val="3861871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DD41426-F191-4A2B-A74E-A82F0D0323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2814611"/>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5130785"/>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3257561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32705060"/>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10720576"/>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6772202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09407337"/>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6409476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351655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5019564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56171138"/>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6041B54-69CD-4F67-8FB4-C4C84292C0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2666287"/>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86683310"/>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7955859"/>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7555795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59214287"/>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19967966"/>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6823410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439432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7302473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43321975"/>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111187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7C1F2AA-5605-45CA-922B-D90620B4A2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395096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300376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76540055"/>
      </p:ext>
    </p:extLst>
  </p:cSld>
  <p:clrMapOvr>
    <a:masterClrMapping/>
  </p:clrMapOvr>
  <p:transition spd="slow"/>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58255638"/>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66205588"/>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53793975"/>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45322328"/>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349913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49621500"/>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4198910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4145802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1967168"/>
      </p:ext>
    </p:extLst>
  </p:cSld>
  <p:clrMapOvr>
    <a:masterClrMapping/>
  </p:clrMapOvr>
  <p:transition spd="slow"/>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66695241"/>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7505027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38748555"/>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05644579"/>
      </p:ext>
    </p:extLst>
  </p:cSld>
  <p:clrMapOvr>
    <a:masterClrMapping/>
  </p:clrMapOvr>
  <p:transition spd="slow"/>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69771719"/>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1394623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13448881"/>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95866484"/>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36943297"/>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63363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0908595-BFDF-47C8-9D96-DFB90545C3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0211526"/>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52797803"/>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79798417"/>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1808402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28622231"/>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54716540"/>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52873689"/>
      </p:ext>
    </p:extLst>
  </p:cSld>
  <p:clrMapOvr>
    <a:masterClrMapping/>
  </p:clrMapOvr>
  <p:transition spd="slow"/>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37231424"/>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1244045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23527408"/>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7868910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FA11CEF-D5A1-43DB-83B6-63964BB2C22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6433895"/>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6890095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6302842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63657252"/>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297315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9986901"/>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22897382"/>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06749065"/>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45992838"/>
      </p:ext>
    </p:extLst>
  </p:cSld>
  <p:clrMapOvr>
    <a:masterClrMapping/>
  </p:clrMapOvr>
  <p:transition spd="slow"/>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42310384"/>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5117592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752293-FF04-4AE3-A36C-E0ED9D1A8B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4049734"/>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51481541"/>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06069363"/>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79440087"/>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1171861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0109826"/>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0808274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08926302"/>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50928681"/>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02234965"/>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77848497"/>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031780F-0A99-45FC-8B44-230DF2B4AA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7412535"/>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83771860"/>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756311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4002929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33840665"/>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73422270"/>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90721870"/>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89504185"/>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90761774"/>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97683734"/>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7498379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BED83A0-57EB-4B34-94FF-50A5223769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9754104"/>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92515898"/>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18519039"/>
      </p:ext>
    </p:extLst>
  </p:cSld>
  <p:clrMapOvr>
    <a:masterClrMapping/>
  </p:clrMapOvr>
  <p:transition spd="slow"/>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3229766"/>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3348546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51950526"/>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50340379"/>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25366222"/>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55495346"/>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69489642"/>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1104399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CBF6BB0-44F1-4A74-B1AC-79E4CFDFDA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9692992"/>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763194"/>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0896750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9377550"/>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72803557"/>
      </p:ext>
    </p:extLst>
  </p:cSld>
  <p:clrMapOvr>
    <a:masterClrMapping/>
  </p:clrMapOvr>
  <p:transition spd="slow"/>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2976077"/>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65415197"/>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62980964"/>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0653040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79789572"/>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1921312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0908595-BFDF-47C8-9D96-DFB90545C3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10783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18B9A45-80E7-4C0A-AF72-3C11BF8FF89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8007307"/>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14160902"/>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4191211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250970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06670246"/>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00946701"/>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41757045"/>
      </p:ext>
    </p:extLst>
  </p:cSld>
  <p:clrMapOvr>
    <a:masterClrMapping/>
  </p:clrMapOvr>
  <p:transition spd="slow"/>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49976952"/>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44624709"/>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145480"/>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0238173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3F86D35-C88A-4992-8A8D-1E4EE670E27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042538"/>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94647984"/>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68120123"/>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88453112"/>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2304686"/>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00091753"/>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86262389"/>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84425771"/>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87259272"/>
      </p:ext>
    </p:extLst>
  </p:cSld>
  <p:clrMapOvr>
    <a:masterClrMapping/>
  </p:clrMapOvr>
  <p:transition spd="slow"/>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93451290"/>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667714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DD41426-F191-4A2B-A74E-A82F0D0323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0519093"/>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83455670"/>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3997520"/>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76078287"/>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58088507"/>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79714687"/>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75060396"/>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1020785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58989335"/>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9852918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93356936"/>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6041B54-69CD-4F67-8FB4-C4C84292C0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6855656"/>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0CC9-D7E3-D3B4-41C6-6C26668A3CF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7C2F412-DE84-CF85-33DC-5815B9EB383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A8255C9-8728-6CE2-761C-DCA5F828B2FB}"/>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4/28/2026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8754A92-27D6-8A90-F289-07D10CF7056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27FFFE-DFCE-0AE0-84A3-6DDD2C9EED5B}"/>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576298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6804-3467-CB3D-6B3D-DDC36F2439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D381D3-41A7-8458-25CD-0E1DF0839B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9DBD5-3A29-3A3A-EC07-0B1A9624D073}"/>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4/28/2026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75E2BAC-2F13-F919-410B-B7142E564B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B86B3B-BA32-F07C-A848-5CCE5B1E26E8}"/>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737051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0E0E-FE08-29E2-B82C-8C86B5524F9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D150889-2322-A710-1FFA-1CCAF21AF19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658F71-0E08-665C-6965-B2D76AADDBA8}"/>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4/28/2026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5AC0718-524A-541F-E343-45E574B6161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F4E9EB-EBA4-502B-7BBF-CEB8BB696A63}"/>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12852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BFE86-0DFD-B764-FDF5-33F65BBB98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7EEEB3-CF35-F614-2919-C28632CD191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A051C3-6B1C-6AA2-9E4C-ACD7A0E8E5B2}"/>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2DB064-C3DA-E457-FCD8-35629D17AE26}"/>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4/28/2026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ACD17A5-167A-0365-B75E-90279F1B383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35CB5A4-030C-DDCA-8F55-657C9BE077DA}"/>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94899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697AF-AA37-45DE-9BE7-F582E0CF20AD}"/>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B3B7E-15D8-E3A9-6682-5B5C3A7CBDD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2C75322-F804-E840-B441-33E5886BD09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F20D85-7B48-BD1C-723F-C377F3F2E33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3806E7E-A35B-2F81-16DB-E60250585B2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DAC56A-49C7-13FA-8249-FCD2D89A5E25}"/>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4/28/2026</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2F1E42E7-2D4B-1A36-68D7-3E48988C00C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F78FFB8-028B-8E37-044F-3E37BB27310D}"/>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41728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6C825-D142-45A2-7700-FF6F6F99B0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82B07E-D26B-AFEF-EA24-C13B75A20AED}"/>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4/28/2026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349FE91-256A-79D4-8AC8-B9DDE28158DF}"/>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4BE580A-E491-2C0C-098B-53742B6199AA}"/>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51058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1F8F20-653B-66C2-830A-36A6BBA37568}"/>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4/28/2026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B5A8D170-1729-3BEF-388F-ABDF1B979A7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3420167-7FEF-C5C6-421E-312B00EE7567}"/>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641635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DB7DE-C88B-C83D-5B35-ABE6C5CFEF2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C7275E9-0A88-847F-6F85-A9F30B6BDA4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BA7287-24DC-407E-605B-6B1EE7FF0B9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6A94EFD-7124-0289-9342-45A1C6037EC0}"/>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4/28/2026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AA639A6-1406-CC7A-F3A0-0CB4F3BCA0F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BA17700-C4EF-6FF7-8CA4-AC45416711B4}"/>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91053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A5C60-547A-5C0F-6541-A544B723101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92A998D-968A-D676-1305-27225C47536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013C7E4-317A-E8AA-9FF7-6C503C6CB61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204D4D3-DE19-1A06-4DD1-C0B536C5AAFC}"/>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4/28/2026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BEC9380-1865-2EEF-1095-F6B1CA1C856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FB9A85-A10B-3B0D-854C-41DDE8CB6981}"/>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35969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25C9-FD9B-920E-1020-BBC897EAF4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CAAB94-4241-C660-9B33-013809356F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381A3A-5540-C739-3BBF-E632D3CF142A}"/>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4/28/2026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6D81AE-160F-F22B-5774-A982875161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D7C23F5-E3CB-E992-450F-360912E96C3D}"/>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72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7C1F2AA-5605-45CA-922B-D90620B4A2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1288635"/>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652E07-5CA1-D518-7A13-58D696BE217B}"/>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9114FC-98B9-E87E-DC49-6EB2A65C73F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84786-13C2-306B-E0DC-15A583E9B58C}"/>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4/28/2026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F57B17-A12C-1109-A62A-0D824330451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5CE17BD-7971-18B2-E7C3-347A2E08944F}"/>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085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22383630"/>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4357633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1997946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853000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9312105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FA11CEF-D5A1-43DB-83B6-63964BB2C22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384184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403450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1320631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0387657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6691728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049412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11864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0664580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38991317"/>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1463767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4883251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752293-FF04-4AE3-A36C-E0ED9D1A8B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866314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0826989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5390303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9295700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38627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4979318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7750938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2737673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7534760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4253054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41687826"/>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031780F-0A99-45FC-8B44-230DF2B4AA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1429170"/>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0288827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5291327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7726991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3922492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547096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5729417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1020110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6983555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1375782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8073543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BED83A0-57EB-4B34-94FF-50A5223769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328541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5662073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85041825"/>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2092314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0850328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7204005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6081410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6821659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2636050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7382946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9429769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CBF6BB0-44F1-4A74-B1AC-79E4CFDFDA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152586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0463549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56300054"/>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3599526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60555968"/>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3373891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2773393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8800702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0596586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7417934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9154519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18B9A45-80E7-4C0A-AF72-3C11BF8FF89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318835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0505201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8107025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491454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1981445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63292840"/>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89392440"/>
      </p:ext>
    </p:extLst>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841343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83672554"/>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8790329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2026500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3F86D35-C88A-4992-8A8D-1E4EE670E27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397765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8662939"/>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8638804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8919531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2535359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18858022"/>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8747171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42382790"/>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69635165"/>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66394558"/>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21714030"/>
      </p:ext>
    </p:extLst>
  </p:cSld>
  <p:clrMapOvr>
    <a:masterClrMapping/>
  </p:clrMapOvr>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1.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2.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3.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4.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1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theme" Target="../theme/theme16.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heme" Target="../theme/theme17.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theme" Target="../theme/theme18.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theme" Target="../theme/theme19.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theme" Target="../theme/theme2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9.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52E06B-DAA7-D85D-74DC-5937BCACAF0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16A870-0D0B-EE81-1BEB-033BA82281E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F72FE1-0117-AD00-F072-CB0ED4054A5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2A093EB-43D7-4765-8BCB-8058181ED034}" type="datetimeFigureOut">
              <a:rPr lang="en-US" smtClean="0"/>
              <a:t>4/28/2026</a:t>
            </a:fld>
            <a:endParaRPr lang="en-US"/>
          </a:p>
        </p:txBody>
      </p:sp>
      <p:sp>
        <p:nvSpPr>
          <p:cNvPr id="5" name="Footer Placeholder 4">
            <a:extLst>
              <a:ext uri="{FF2B5EF4-FFF2-40B4-BE49-F238E27FC236}">
                <a16:creationId xmlns:a16="http://schemas.microsoft.com/office/drawing/2014/main" id="{3C5C44BE-33EA-813A-AD31-BE31AA808CE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0EB073-EC5B-8100-763C-0C6B6529C88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1C38D3B-F239-42F5-8525-2CCED33AC4C7}" type="slidenum">
              <a:rPr lang="en-US" smtClean="0"/>
              <a:t>‹#›</a:t>
            </a:fld>
            <a:endParaRPr lang="en-US"/>
          </a:p>
        </p:txBody>
      </p:sp>
    </p:spTree>
    <p:extLst>
      <p:ext uri="{BB962C8B-B14F-4D97-AF65-F5344CB8AC3E}">
        <p14:creationId xmlns:p14="http://schemas.microsoft.com/office/powerpoint/2010/main" val="511962865"/>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74883120"/>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04912939"/>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8006985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79739149"/>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27763715"/>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74873371"/>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59510894"/>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69971132"/>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33877939"/>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72256250"/>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fontAlgn="base">
              <a:spcBef>
                <a:spcPct val="0"/>
              </a:spcBef>
              <a:spcAft>
                <a:spcPct val="0"/>
              </a:spcAft>
            </a:pPr>
            <a:fld id="{6EA69FD7-7D05-4E24-978E-96C7CC012F76}"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81142627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2657192"/>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4AD43A-B590-8FE7-A46C-EBF900911EA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D4C331-83E0-7777-66E3-BF0F777981E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F1BC8-BBA6-EFCB-6630-BF12F388E1E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3686CC9-B1BC-4D5A-A476-57454ED84309}" type="datetimeFigureOut">
              <a:rPr lang="en-US" smtClean="0">
                <a:solidFill>
                  <a:prstClr val="black">
                    <a:tint val="75000"/>
                  </a:prstClr>
                </a:solidFill>
              </a:rPr>
              <a:pPr/>
              <a:t>4/28/2026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C5544-6905-1EC9-8DF3-46ED537EE43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EB086C2-FCA9-0D8F-1D7A-20932319F0D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253985"/>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fontAlgn="base">
              <a:spcBef>
                <a:spcPct val="0"/>
              </a:spcBef>
              <a:spcAft>
                <a:spcPct val="0"/>
              </a:spcAft>
            </a:pPr>
            <a:fld id="{6EA69FD7-7D05-4E24-978E-96C7CC012F76}"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64126558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3053465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1805340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81542655"/>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30709589"/>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59538921"/>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48947158"/>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xml"/><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2.xml"/><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8.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4.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6.jpeg"/><Relationship Id="rId1" Type="http://schemas.openxmlformats.org/officeDocument/2006/relationships/slideLayout" Target="../slideLayouts/slideLayout104.xml"/><Relationship Id="rId5" Type="http://schemas.openxmlformats.org/officeDocument/2006/relationships/image" Target="../media/image57.jpe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6.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40.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52.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16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76.xml"/><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8.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00.xml"/><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12.xml"/><Relationship Id="rId4" Type="http://schemas.openxmlformats.org/officeDocument/2006/relationships/image" Target="../media/image8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24.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24.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5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3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ặc gì khi chạy VnExpress Marathon Quy Nhơn? - Báo VnExpress Thể th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1" y="91440"/>
            <a:ext cx="2567299" cy="22643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ải Chạy Techcombank International Marathon 2025 Tp Hồ Chí Minh - Thông  Tin Mới Nhất Cập Nhậ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160" y="2560320"/>
            <a:ext cx="3116581" cy="25069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ợi ích của việc chơi thể thao là gì?"/>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91441"/>
            <a:ext cx="2659380" cy="22643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ể thao và tư duy: Hơn cả sự phát triển thể chất"/>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31819" y="91441"/>
            <a:ext cx="3217837" cy="22643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ơi thể thao để giảm stress, tại sao không? - Tuổi Trẻ Onl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2" y="2560320"/>
            <a:ext cx="2571113" cy="242030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ickleball lan tỏa mạnh mẽ tại Nam Định: Môn thể thao mới thu hút đông đảo  người chơ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1" y="2560320"/>
            <a:ext cx="2971800" cy="2420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233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3">
            <a:extLst>
              <a:ext uri="{FF2B5EF4-FFF2-40B4-BE49-F238E27FC236}">
                <a16:creationId xmlns:a16="http://schemas.microsoft.com/office/drawing/2014/main" id="{CF29D824-87C3-6048-85AC-66ADC195717E}"/>
              </a:ext>
            </a:extLst>
          </p:cNvPr>
          <p:cNvSpPr txBox="1">
            <a:spLocks noChangeArrowheads="1"/>
          </p:cNvSpPr>
          <p:nvPr/>
        </p:nvSpPr>
        <p:spPr bwMode="auto">
          <a:xfrm>
            <a:off x="3943350" y="571500"/>
            <a:ext cx="19810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600" b="1">
              <a:cs typeface="Arial" panose="020B0604020202020204" pitchFamily="34" charset="0"/>
            </a:endParaRPr>
          </a:p>
        </p:txBody>
      </p:sp>
      <p:sp>
        <p:nvSpPr>
          <p:cNvPr id="11268" name="Text Box 4">
            <a:extLst>
              <a:ext uri="{FF2B5EF4-FFF2-40B4-BE49-F238E27FC236}">
                <a16:creationId xmlns:a16="http://schemas.microsoft.com/office/drawing/2014/main" id="{51EBEB0E-EBF9-10A3-4305-22A03E48B502}"/>
              </a:ext>
            </a:extLst>
          </p:cNvPr>
          <p:cNvSpPr txBox="1">
            <a:spLocks noChangeArrowheads="1"/>
          </p:cNvSpPr>
          <p:nvPr/>
        </p:nvSpPr>
        <p:spPr bwMode="auto">
          <a:xfrm>
            <a:off x="1143000" y="3714750"/>
            <a:ext cx="12236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600" b="1">
              <a:cs typeface="Arial" panose="020B0604020202020204" pitchFamily="34" charset="0"/>
            </a:endParaRPr>
          </a:p>
        </p:txBody>
      </p:sp>
      <p:sp>
        <p:nvSpPr>
          <p:cNvPr id="36869" name="Text Box 5">
            <a:extLst>
              <a:ext uri="{FF2B5EF4-FFF2-40B4-BE49-F238E27FC236}">
                <a16:creationId xmlns:a16="http://schemas.microsoft.com/office/drawing/2014/main" id="{374CE577-05FA-46B4-DDB8-8E2EAEC1FB45}"/>
              </a:ext>
            </a:extLst>
          </p:cNvPr>
          <p:cNvSpPr txBox="1">
            <a:spLocks noChangeArrowheads="1"/>
          </p:cNvSpPr>
          <p:nvPr/>
        </p:nvSpPr>
        <p:spPr bwMode="auto">
          <a:xfrm>
            <a:off x="198474" y="3768066"/>
            <a:ext cx="8839199" cy="1200329"/>
          </a:xfrm>
          <a:prstGeom prst="rect">
            <a:avLst/>
          </a:prstGeom>
          <a:noFill/>
          <a:ln w="9525">
            <a:noFill/>
            <a:miter lim="800000"/>
          </a:ln>
          <a:effectLst/>
        </p:spPr>
        <p:txBody>
          <a:bodyPr wrap="square">
            <a:spAutoFit/>
          </a:bodyPr>
          <a:lstStyle/>
          <a:p>
            <a:pPr algn="just">
              <a:defRPr/>
            </a:pPr>
            <a:r>
              <a:rPr lang="vi-VN" sz="2400" noProof="1">
                <a:solidFill>
                  <a:srgbClr val="FF0000"/>
                </a:solidFill>
                <a:latin typeface="Times New Roman" panose="02020603050405020304" pitchFamily="18" charset="0"/>
                <a:cs typeface="Times New Roman" panose="02020603050405020304" pitchFamily="18" charset="0"/>
              </a:rPr>
              <a:t>Em có biết</a:t>
            </a:r>
            <a:r>
              <a:rPr sz="2400" noProof="1">
                <a:solidFill>
                  <a:srgbClr val="FF0000"/>
                </a:solidFill>
                <a:latin typeface="Times New Roman" panose="02020603050405020304" pitchFamily="18" charset="0"/>
                <a:cs typeface="Times New Roman" panose="02020603050405020304" pitchFamily="18" charset="0"/>
              </a:rPr>
              <a:t>: </a:t>
            </a:r>
            <a:r>
              <a:rPr sz="2400" noProof="1">
                <a:solidFill>
                  <a:srgbClr val="0000CC"/>
                </a:solidFill>
                <a:latin typeface="Times New Roman" panose="02020603050405020304" pitchFamily="18" charset="0"/>
                <a:cs typeface="Times New Roman" panose="02020603050405020304" pitchFamily="18" charset="0"/>
              </a:rPr>
              <a:t>thực chất xương đầu không phải l</a:t>
            </a:r>
            <a:r>
              <a:rPr sz="2400" noProof="1">
                <a:solidFill>
                  <a:srgbClr val="0000CC"/>
                </a:solidFill>
                <a:latin typeface="Times New Roman" panose="02020603050405020304" pitchFamily="18" charset="0"/>
                <a:ea typeface="Times New Roman" panose="02020603050405020304" pitchFamily="18" charset="0"/>
              </a:rPr>
              <a:t>à</a:t>
            </a:r>
            <a:r>
              <a:rPr sz="2400" noProof="1">
                <a:solidFill>
                  <a:srgbClr val="0000CC"/>
                </a:solidFill>
                <a:latin typeface="Times New Roman" panose="02020603050405020304" pitchFamily="18" charset="0"/>
                <a:cs typeface="Times New Roman" panose="02020603050405020304" pitchFamily="18" charset="0"/>
              </a:rPr>
              <a:t> một khối thống nhất m</a:t>
            </a:r>
            <a:r>
              <a:rPr sz="2400" noProof="1">
                <a:solidFill>
                  <a:srgbClr val="0000CC"/>
                </a:solidFill>
                <a:latin typeface="Times New Roman" panose="02020603050405020304" pitchFamily="18" charset="0"/>
                <a:ea typeface="Times New Roman" panose="02020603050405020304" pitchFamily="18" charset="0"/>
              </a:rPr>
              <a:t>à</a:t>
            </a:r>
            <a:r>
              <a:rPr sz="2400" noProof="1">
                <a:solidFill>
                  <a:srgbClr val="0000CC"/>
                </a:solidFill>
                <a:latin typeface="Times New Roman" panose="02020603050405020304" pitchFamily="18" charset="0"/>
                <a:cs typeface="Times New Roman" panose="02020603050405020304" pitchFamily="18" charset="0"/>
              </a:rPr>
              <a:t> nó gồm nhiều xương ghép lại với nhau.</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Hộp</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sọ</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phát</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triển</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xương</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sọ</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lớn</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hơn</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xương</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mặt</a:t>
            </a:r>
            <a:r>
              <a:rPr lang="en-US" altLang="en-US" sz="2400" dirty="0">
                <a:solidFill>
                  <a:srgbClr val="0000CC"/>
                </a:solidFill>
                <a:latin typeface="Times New Roman" panose="02020603050405020304" pitchFamily="18" charset="0"/>
              </a:rPr>
              <a:t>.</a:t>
            </a:r>
            <a:endParaRPr lang="en-US" altLang="en-US" sz="2400" dirty="0">
              <a:solidFill>
                <a:srgbClr val="0000CC"/>
              </a:solidFill>
              <a:latin typeface="Times New Roman" panose="02020603050405020304" pitchFamily="18" charset="0"/>
              <a:cs typeface="Times New Roman" panose="02020603050405020304" pitchFamily="18" charset="0"/>
            </a:endParaRPr>
          </a:p>
        </p:txBody>
      </p:sp>
      <p:sp>
        <p:nvSpPr>
          <p:cNvPr id="11271" name="Text Box 11">
            <a:extLst>
              <a:ext uri="{FF2B5EF4-FFF2-40B4-BE49-F238E27FC236}">
                <a16:creationId xmlns:a16="http://schemas.microsoft.com/office/drawing/2014/main" id="{B912EDBF-4689-ABAC-533A-ED4B563C93DA}"/>
              </a:ext>
            </a:extLst>
          </p:cNvPr>
          <p:cNvSpPr txBox="1">
            <a:spLocks noChangeArrowheads="1"/>
          </p:cNvSpPr>
          <p:nvPr/>
        </p:nvSpPr>
        <p:spPr bwMode="auto">
          <a:xfrm>
            <a:off x="3657599" y="457200"/>
            <a:ext cx="27385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600" b="1">
              <a:cs typeface="Arial" panose="020B0604020202020204" pitchFamily="34" charset="0"/>
            </a:endParaRPr>
          </a:p>
        </p:txBody>
      </p:sp>
      <p:pic>
        <p:nvPicPr>
          <p:cNvPr id="36876" name="Picture 12" descr="Xuong so">
            <a:extLst>
              <a:ext uri="{FF2B5EF4-FFF2-40B4-BE49-F238E27FC236}">
                <a16:creationId xmlns:a16="http://schemas.microsoft.com/office/drawing/2014/main" id="{DF25B2B7-818B-8F01-5EE8-E40E1B4EE2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70" b="2045"/>
          <a:stretch/>
        </p:blipFill>
        <p:spPr bwMode="auto">
          <a:xfrm>
            <a:off x="458298" y="228421"/>
            <a:ext cx="4475587" cy="3539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Cấu tạo chức năng của xương sọ và một số vấn đề thường gặp - ISM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3709" y="228422"/>
            <a:ext cx="3576911" cy="33301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0"/>
                                          </p:stCondLst>
                                        </p:cTn>
                                        <p:tgtEl>
                                          <p:spTgt spid="36876"/>
                                        </p:tgtEl>
                                        <p:attrNameLst>
                                          <p:attrName>style.visibility</p:attrName>
                                        </p:attrNameLst>
                                      </p:cBhvr>
                                      <p:to>
                                        <p:strVal val="visible"/>
                                      </p:to>
                                    </p:set>
                                    <p:anim to="" calcmode="lin" valueType="num">
                                      <p:cBhvr>
                                        <p:cTn id="7" dur="1" fill="hold"/>
                                        <p:tgtEl>
                                          <p:spTgt spid="36876"/>
                                        </p:tgtEl>
                                        <p:attrNameLst>
                                          <p:attrName>style.visibility</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nodeType="afterGroup">
                            <p:stCondLst>
                              <p:cond delay="1"/>
                            </p:stCondLst>
                            <p:childTnLst>
                              <p:par>
                                <p:cTn id="9" presetID="21" presetClass="entr" presetSubtype="4" fill="hold" nodeType="afterEffect">
                                  <p:stCondLst>
                                    <p:cond delay="0"/>
                                  </p:stCondLst>
                                  <p:childTnLst>
                                    <p:set>
                                      <p:cBhvr>
                                        <p:cTn id="10" dur="1" fill="hold">
                                          <p:stCondLst>
                                            <p:cond delay="0"/>
                                          </p:stCondLst>
                                        </p:cTn>
                                        <p:tgtEl>
                                          <p:spTgt spid="36869"/>
                                        </p:tgtEl>
                                        <p:attrNameLst>
                                          <p:attrName>style.visibility</p:attrName>
                                        </p:attrNameLst>
                                      </p:cBhvr>
                                      <p:to>
                                        <p:strVal val="visible"/>
                                      </p:to>
                                    </p:set>
                                    <p:animEffect transition="in" filter="wheel(4)">
                                      <p:cBhvr>
                                        <p:cTn id="11" dur="2000"/>
                                        <p:tgtEl>
                                          <p:spTgt spid="36869"/>
                                        </p:tgtEl>
                                      </p:cBhvr>
                                    </p:animEffect>
                                  </p:childTnLst>
                                  <p:subTnLst>
                                    <p:audio>
                                      <p:cMediaNode>
                                        <p:cTn display="0" masterRel="sameClick">
                                          <p:stCondLst>
                                            <p:cond evt="begin" delay="0">
                                              <p:tn val="9"/>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bldLvl="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a:extLst>
              <a:ext uri="{FF2B5EF4-FFF2-40B4-BE49-F238E27FC236}">
                <a16:creationId xmlns:a16="http://schemas.microsoft.com/office/drawing/2014/main" id="{C7406AAC-87AE-04FF-5DCB-4163E2F82BE6}"/>
              </a:ext>
            </a:extLst>
          </p:cNvPr>
          <p:cNvSpPr txBox="1">
            <a:spLocks noChangeArrowheads="1"/>
          </p:cNvSpPr>
          <p:nvPr/>
        </p:nvSpPr>
        <p:spPr bwMode="auto">
          <a:xfrm>
            <a:off x="1543050" y="571500"/>
            <a:ext cx="1943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0000CC"/>
                </a:solidFill>
                <a:latin typeface="Times New Roman" panose="02020603050405020304" pitchFamily="18" charset="0"/>
              </a:rPr>
              <a:t>Bộ xương gồm</a:t>
            </a:r>
            <a:endParaRPr lang="en-US" altLang="en-US" sz="1800" b="1">
              <a:solidFill>
                <a:srgbClr val="0000CC"/>
              </a:solidFill>
              <a:latin typeface="Times New Roman" panose="02020603050405020304" pitchFamily="18" charset="0"/>
              <a:cs typeface="Times New Roman" panose="02020603050405020304" pitchFamily="18" charset="0"/>
            </a:endParaRPr>
          </a:p>
        </p:txBody>
      </p:sp>
      <p:sp>
        <p:nvSpPr>
          <p:cNvPr id="12291" name="Text Box 3">
            <a:extLst>
              <a:ext uri="{FF2B5EF4-FFF2-40B4-BE49-F238E27FC236}">
                <a16:creationId xmlns:a16="http://schemas.microsoft.com/office/drawing/2014/main" id="{2A949904-56BC-90BB-B4AA-30D7DDFC5A67}"/>
              </a:ext>
            </a:extLst>
          </p:cNvPr>
          <p:cNvSpPr txBox="1">
            <a:spLocks noChangeArrowheads="1"/>
          </p:cNvSpPr>
          <p:nvPr/>
        </p:nvSpPr>
        <p:spPr bwMode="auto">
          <a:xfrm>
            <a:off x="3709988" y="209550"/>
            <a:ext cx="1343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solidFill>
                  <a:srgbClr val="660033"/>
                </a:solidFill>
              </a:rPr>
              <a:t> </a:t>
            </a:r>
            <a:r>
              <a:rPr lang="en-US" altLang="en-US" sz="1800" b="1" dirty="0" err="1">
                <a:solidFill>
                  <a:srgbClr val="660033"/>
                </a:solidFill>
                <a:latin typeface="Times New Roman" panose="02020603050405020304" pitchFamily="18" charset="0"/>
              </a:rPr>
              <a:t>Xương</a:t>
            </a:r>
            <a:r>
              <a:rPr lang="en-US" altLang="en-US" sz="1800" b="1" dirty="0">
                <a:solidFill>
                  <a:srgbClr val="660033"/>
                </a:solidFill>
                <a:latin typeface="Times New Roman" panose="02020603050405020304" pitchFamily="18" charset="0"/>
              </a:rPr>
              <a:t> </a:t>
            </a:r>
            <a:r>
              <a:rPr lang="en-US" altLang="en-US" sz="1800" b="1" dirty="0" err="1">
                <a:solidFill>
                  <a:srgbClr val="660033"/>
                </a:solidFill>
                <a:latin typeface="Times New Roman" panose="02020603050405020304" pitchFamily="18" charset="0"/>
              </a:rPr>
              <a:t>đầu</a:t>
            </a:r>
            <a:r>
              <a:rPr lang="en-US" altLang="en-US" sz="1800" b="1" dirty="0">
                <a:solidFill>
                  <a:srgbClr val="660033"/>
                </a:solidFill>
              </a:rPr>
              <a:t>          </a:t>
            </a:r>
            <a:r>
              <a:rPr lang="en-US" altLang="en-US" sz="1800" b="1" dirty="0">
                <a:solidFill>
                  <a:srgbClr val="FF3399"/>
                </a:solidFill>
              </a:rPr>
              <a:t>                                                                                                                                </a:t>
            </a:r>
            <a:endParaRPr lang="en-US" altLang="en-US" sz="1800" b="1" dirty="0">
              <a:solidFill>
                <a:srgbClr val="FF3399"/>
              </a:solidFill>
              <a:cs typeface="Arial" panose="020B0604020202020204" pitchFamily="34" charset="0"/>
            </a:endParaRPr>
          </a:p>
        </p:txBody>
      </p:sp>
      <p:sp>
        <p:nvSpPr>
          <p:cNvPr id="12292" name="Line 4">
            <a:extLst>
              <a:ext uri="{FF2B5EF4-FFF2-40B4-BE49-F238E27FC236}">
                <a16:creationId xmlns:a16="http://schemas.microsoft.com/office/drawing/2014/main" id="{3788921C-23E3-961E-2FA4-3E6AE24C959C}"/>
              </a:ext>
            </a:extLst>
          </p:cNvPr>
          <p:cNvSpPr>
            <a:spLocks noChangeShapeType="1"/>
          </p:cNvSpPr>
          <p:nvPr/>
        </p:nvSpPr>
        <p:spPr bwMode="auto">
          <a:xfrm flipV="1">
            <a:off x="3336131" y="400050"/>
            <a:ext cx="425054" cy="367904"/>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1000" b="1"/>
          </a:p>
        </p:txBody>
      </p:sp>
      <p:sp>
        <p:nvSpPr>
          <p:cNvPr id="12293" name="Line 5">
            <a:extLst>
              <a:ext uri="{FF2B5EF4-FFF2-40B4-BE49-F238E27FC236}">
                <a16:creationId xmlns:a16="http://schemas.microsoft.com/office/drawing/2014/main" id="{B928EDA6-F529-3A06-04EF-72A16A7FA1A5}"/>
              </a:ext>
            </a:extLst>
          </p:cNvPr>
          <p:cNvSpPr>
            <a:spLocks noChangeShapeType="1"/>
          </p:cNvSpPr>
          <p:nvPr/>
        </p:nvSpPr>
        <p:spPr bwMode="auto">
          <a:xfrm flipV="1">
            <a:off x="3337323" y="767954"/>
            <a:ext cx="434578"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1000" b="1"/>
          </a:p>
        </p:txBody>
      </p:sp>
      <p:sp>
        <p:nvSpPr>
          <p:cNvPr id="12294" name="Line 6">
            <a:extLst>
              <a:ext uri="{FF2B5EF4-FFF2-40B4-BE49-F238E27FC236}">
                <a16:creationId xmlns:a16="http://schemas.microsoft.com/office/drawing/2014/main" id="{07278F35-FF12-D5FE-8E4C-1813C01CDBBD}"/>
              </a:ext>
            </a:extLst>
          </p:cNvPr>
          <p:cNvSpPr>
            <a:spLocks noChangeShapeType="1"/>
          </p:cNvSpPr>
          <p:nvPr/>
        </p:nvSpPr>
        <p:spPr bwMode="auto">
          <a:xfrm>
            <a:off x="3337323" y="767953"/>
            <a:ext cx="377428" cy="48934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1000" b="1"/>
          </a:p>
        </p:txBody>
      </p:sp>
      <p:sp>
        <p:nvSpPr>
          <p:cNvPr id="12295" name="Text Box 7">
            <a:extLst>
              <a:ext uri="{FF2B5EF4-FFF2-40B4-BE49-F238E27FC236}">
                <a16:creationId xmlns:a16="http://schemas.microsoft.com/office/drawing/2014/main" id="{8BE1C847-A2A8-7AC4-9A86-2383DFA18B7F}"/>
              </a:ext>
            </a:extLst>
          </p:cNvPr>
          <p:cNvSpPr txBox="1">
            <a:spLocks noChangeArrowheads="1"/>
          </p:cNvSpPr>
          <p:nvPr/>
        </p:nvSpPr>
        <p:spPr bwMode="auto">
          <a:xfrm>
            <a:off x="5486400" y="0"/>
            <a:ext cx="1200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3399"/>
                </a:solidFill>
                <a:latin typeface="Times New Roman" panose="02020603050405020304" pitchFamily="18" charset="0"/>
              </a:rPr>
              <a:t>xương sọ                                    </a:t>
            </a:r>
            <a:endParaRPr lang="en-US" altLang="en-US" sz="1800" b="1">
              <a:solidFill>
                <a:srgbClr val="FF3399"/>
              </a:solidFill>
              <a:latin typeface="Times New Roman" panose="02020603050405020304" pitchFamily="18" charset="0"/>
              <a:cs typeface="Times New Roman" panose="02020603050405020304" pitchFamily="18" charset="0"/>
            </a:endParaRPr>
          </a:p>
        </p:txBody>
      </p:sp>
      <p:sp>
        <p:nvSpPr>
          <p:cNvPr id="12296" name="Text Box 8">
            <a:extLst>
              <a:ext uri="{FF2B5EF4-FFF2-40B4-BE49-F238E27FC236}">
                <a16:creationId xmlns:a16="http://schemas.microsoft.com/office/drawing/2014/main" id="{F132FBC9-3555-7772-F1CC-AF547FE100FE}"/>
              </a:ext>
            </a:extLst>
          </p:cNvPr>
          <p:cNvSpPr txBox="1">
            <a:spLocks noChangeArrowheads="1"/>
          </p:cNvSpPr>
          <p:nvPr/>
        </p:nvSpPr>
        <p:spPr bwMode="auto">
          <a:xfrm>
            <a:off x="5200650" y="275035"/>
            <a:ext cx="9715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200" b="1">
              <a:cs typeface="Arial" panose="020B0604020202020204" pitchFamily="34" charset="0"/>
            </a:endParaRPr>
          </a:p>
        </p:txBody>
      </p:sp>
      <p:sp>
        <p:nvSpPr>
          <p:cNvPr id="12297" name="Line 9">
            <a:extLst>
              <a:ext uri="{FF2B5EF4-FFF2-40B4-BE49-F238E27FC236}">
                <a16:creationId xmlns:a16="http://schemas.microsoft.com/office/drawing/2014/main" id="{6A794113-67AE-1039-7950-2B2080FADAF5}"/>
              </a:ext>
            </a:extLst>
          </p:cNvPr>
          <p:cNvSpPr>
            <a:spLocks noChangeShapeType="1"/>
          </p:cNvSpPr>
          <p:nvPr/>
        </p:nvSpPr>
        <p:spPr bwMode="auto">
          <a:xfrm flipV="1">
            <a:off x="4968478" y="171451"/>
            <a:ext cx="517922" cy="211931"/>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1000" b="1"/>
          </a:p>
        </p:txBody>
      </p:sp>
      <p:sp>
        <p:nvSpPr>
          <p:cNvPr id="12298" name="Line 10">
            <a:extLst>
              <a:ext uri="{FF2B5EF4-FFF2-40B4-BE49-F238E27FC236}">
                <a16:creationId xmlns:a16="http://schemas.microsoft.com/office/drawing/2014/main" id="{CAB2405B-169C-2D1C-A6CC-4767765492F3}"/>
              </a:ext>
            </a:extLst>
          </p:cNvPr>
          <p:cNvSpPr>
            <a:spLocks noChangeShapeType="1"/>
          </p:cNvSpPr>
          <p:nvPr/>
        </p:nvSpPr>
        <p:spPr bwMode="auto">
          <a:xfrm>
            <a:off x="4979194" y="396479"/>
            <a:ext cx="435769" cy="88106"/>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1000" b="1"/>
          </a:p>
        </p:txBody>
      </p:sp>
      <p:sp>
        <p:nvSpPr>
          <p:cNvPr id="11275" name="Line 11">
            <a:extLst>
              <a:ext uri="{FF2B5EF4-FFF2-40B4-BE49-F238E27FC236}">
                <a16:creationId xmlns:a16="http://schemas.microsoft.com/office/drawing/2014/main" id="{AF172518-8ADF-687E-76ED-D0528D0F118F}"/>
              </a:ext>
            </a:extLst>
          </p:cNvPr>
          <p:cNvSpPr>
            <a:spLocks noChangeShapeType="1"/>
          </p:cNvSpPr>
          <p:nvPr/>
        </p:nvSpPr>
        <p:spPr bwMode="auto">
          <a:xfrm>
            <a:off x="5086350" y="778669"/>
            <a:ext cx="4572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1000" b="1"/>
          </a:p>
        </p:txBody>
      </p:sp>
      <p:sp>
        <p:nvSpPr>
          <p:cNvPr id="11276" name="Line 12">
            <a:extLst>
              <a:ext uri="{FF2B5EF4-FFF2-40B4-BE49-F238E27FC236}">
                <a16:creationId xmlns:a16="http://schemas.microsoft.com/office/drawing/2014/main" id="{AC78F070-46EB-D286-8DA2-0F350B07104F}"/>
              </a:ext>
            </a:extLst>
          </p:cNvPr>
          <p:cNvSpPr>
            <a:spLocks noChangeShapeType="1"/>
          </p:cNvSpPr>
          <p:nvPr/>
        </p:nvSpPr>
        <p:spPr bwMode="auto">
          <a:xfrm>
            <a:off x="5086350" y="778669"/>
            <a:ext cx="457200" cy="225029"/>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1000" b="1"/>
          </a:p>
        </p:txBody>
      </p:sp>
      <p:sp>
        <p:nvSpPr>
          <p:cNvPr id="12301" name="Text Box 13">
            <a:extLst>
              <a:ext uri="{FF2B5EF4-FFF2-40B4-BE49-F238E27FC236}">
                <a16:creationId xmlns:a16="http://schemas.microsoft.com/office/drawing/2014/main" id="{F69A51B0-AAFC-6C1B-A380-84C8412A114B}"/>
              </a:ext>
            </a:extLst>
          </p:cNvPr>
          <p:cNvSpPr txBox="1">
            <a:spLocks noChangeArrowheads="1"/>
          </p:cNvSpPr>
          <p:nvPr/>
        </p:nvSpPr>
        <p:spPr bwMode="auto">
          <a:xfrm>
            <a:off x="3771900" y="592931"/>
            <a:ext cx="1485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660033"/>
                </a:solidFill>
                <a:latin typeface="Times New Roman" panose="02020603050405020304" pitchFamily="18" charset="0"/>
              </a:rPr>
              <a:t>Xương thân</a:t>
            </a:r>
            <a:endParaRPr lang="en-US" altLang="en-US" sz="1800" b="1">
              <a:solidFill>
                <a:srgbClr val="660033"/>
              </a:solidFill>
              <a:latin typeface="Times New Roman" panose="02020603050405020304" pitchFamily="18" charset="0"/>
              <a:cs typeface="Times New Roman" panose="02020603050405020304" pitchFamily="18" charset="0"/>
            </a:endParaRPr>
          </a:p>
        </p:txBody>
      </p:sp>
      <p:sp>
        <p:nvSpPr>
          <p:cNvPr id="11278" name="Text Box 14">
            <a:extLst>
              <a:ext uri="{FF2B5EF4-FFF2-40B4-BE49-F238E27FC236}">
                <a16:creationId xmlns:a16="http://schemas.microsoft.com/office/drawing/2014/main" id="{9F8E41AE-DB64-655D-2E39-2BD8EC38A71F}"/>
              </a:ext>
            </a:extLst>
          </p:cNvPr>
          <p:cNvSpPr txBox="1">
            <a:spLocks noChangeArrowheads="1"/>
          </p:cNvSpPr>
          <p:nvPr/>
        </p:nvSpPr>
        <p:spPr bwMode="auto">
          <a:xfrm>
            <a:off x="5543550" y="857250"/>
            <a:ext cx="1257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err="1">
                <a:solidFill>
                  <a:srgbClr val="0070C0"/>
                </a:solidFill>
                <a:latin typeface="Times New Roman" panose="02020603050405020304" pitchFamily="18" charset="0"/>
              </a:rPr>
              <a:t>lồng</a:t>
            </a:r>
            <a:r>
              <a:rPr lang="en-US" altLang="en-US" sz="1800" b="1" dirty="0">
                <a:solidFill>
                  <a:srgbClr val="0070C0"/>
                </a:solidFill>
                <a:latin typeface="Times New Roman" panose="02020603050405020304" pitchFamily="18" charset="0"/>
              </a:rPr>
              <a:t> </a:t>
            </a:r>
            <a:r>
              <a:rPr lang="en-US" altLang="en-US" sz="1800" b="1" dirty="0" err="1">
                <a:solidFill>
                  <a:srgbClr val="0070C0"/>
                </a:solidFill>
                <a:latin typeface="Times New Roman" panose="02020603050405020304" pitchFamily="18" charset="0"/>
              </a:rPr>
              <a:t>ngực</a:t>
            </a:r>
            <a:r>
              <a:rPr lang="en-US" altLang="en-US" sz="1800" b="1" dirty="0">
                <a:solidFill>
                  <a:srgbClr val="0070C0"/>
                </a:solidFill>
                <a:latin typeface="Times New Roman" panose="02020603050405020304" pitchFamily="18" charset="0"/>
              </a:rPr>
              <a:t>.</a:t>
            </a:r>
            <a:endParaRPr lang="en-US" altLang="en-US" sz="1200" b="1" dirty="0">
              <a:solidFill>
                <a:srgbClr val="0070C0"/>
              </a:solidFill>
              <a:latin typeface="Times New Roman" panose="02020603050405020304" pitchFamily="18" charset="0"/>
              <a:cs typeface="Times New Roman" panose="02020603050405020304" pitchFamily="18" charset="0"/>
            </a:endParaRPr>
          </a:p>
        </p:txBody>
      </p:sp>
      <p:sp>
        <p:nvSpPr>
          <p:cNvPr id="11279" name="Text Box 15">
            <a:extLst>
              <a:ext uri="{FF2B5EF4-FFF2-40B4-BE49-F238E27FC236}">
                <a16:creationId xmlns:a16="http://schemas.microsoft.com/office/drawing/2014/main" id="{E39EA26A-9F98-EAB5-B646-C8FC4E0DD482}"/>
              </a:ext>
            </a:extLst>
          </p:cNvPr>
          <p:cNvSpPr txBox="1">
            <a:spLocks noChangeArrowheads="1"/>
          </p:cNvSpPr>
          <p:nvPr/>
        </p:nvSpPr>
        <p:spPr bwMode="auto">
          <a:xfrm>
            <a:off x="5543550" y="571500"/>
            <a:ext cx="1200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dirty="0" err="1">
                <a:solidFill>
                  <a:srgbClr val="0070C0"/>
                </a:solidFill>
                <a:latin typeface="Times New Roman" panose="02020603050405020304" pitchFamily="18" charset="0"/>
              </a:rPr>
              <a:t>cột</a:t>
            </a:r>
            <a:r>
              <a:rPr lang="en-US" altLang="en-US" sz="1800" b="1" dirty="0">
                <a:solidFill>
                  <a:srgbClr val="0070C0"/>
                </a:solidFill>
                <a:latin typeface="Times New Roman" panose="02020603050405020304" pitchFamily="18" charset="0"/>
              </a:rPr>
              <a:t> </a:t>
            </a:r>
            <a:r>
              <a:rPr lang="en-US" altLang="en-US" sz="1800" b="1" dirty="0" err="1">
                <a:solidFill>
                  <a:srgbClr val="0070C0"/>
                </a:solidFill>
                <a:latin typeface="Times New Roman" panose="02020603050405020304" pitchFamily="18" charset="0"/>
              </a:rPr>
              <a:t>sống</a:t>
            </a:r>
            <a:endParaRPr lang="en-US" altLang="en-US" sz="1800" b="1" dirty="0">
              <a:solidFill>
                <a:srgbClr val="0070C0"/>
              </a:solidFill>
              <a:latin typeface="Times New Roman" panose="02020603050405020304" pitchFamily="18" charset="0"/>
              <a:cs typeface="Times New Roman" panose="02020603050405020304" pitchFamily="18" charset="0"/>
            </a:endParaRPr>
          </a:p>
        </p:txBody>
      </p:sp>
      <p:sp>
        <p:nvSpPr>
          <p:cNvPr id="12304" name="Text Box 16">
            <a:extLst>
              <a:ext uri="{FF2B5EF4-FFF2-40B4-BE49-F238E27FC236}">
                <a16:creationId xmlns:a16="http://schemas.microsoft.com/office/drawing/2014/main" id="{5EC9CC6B-4D5A-096C-3B68-8E0936DCE781}"/>
              </a:ext>
            </a:extLst>
          </p:cNvPr>
          <p:cNvSpPr txBox="1">
            <a:spLocks noChangeArrowheads="1"/>
          </p:cNvSpPr>
          <p:nvPr/>
        </p:nvSpPr>
        <p:spPr bwMode="auto">
          <a:xfrm>
            <a:off x="5482828" y="285750"/>
            <a:ext cx="13099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3399"/>
                </a:solidFill>
                <a:latin typeface="Times New Roman" panose="02020603050405020304" pitchFamily="18" charset="0"/>
              </a:rPr>
              <a:t>xương mặt.</a:t>
            </a:r>
            <a:endParaRPr lang="en-US" altLang="en-US" sz="1800" b="1">
              <a:latin typeface="Times New Roman" panose="02020603050405020304" pitchFamily="18" charset="0"/>
              <a:cs typeface="Times New Roman" panose="02020603050405020304" pitchFamily="18" charset="0"/>
            </a:endParaRPr>
          </a:p>
        </p:txBody>
      </p:sp>
      <p:sp>
        <p:nvSpPr>
          <p:cNvPr id="12305" name="Text Box 17">
            <a:extLst>
              <a:ext uri="{FF2B5EF4-FFF2-40B4-BE49-F238E27FC236}">
                <a16:creationId xmlns:a16="http://schemas.microsoft.com/office/drawing/2014/main" id="{FAE017B5-A008-5B6B-6F9D-0F49DB7AFE5A}"/>
              </a:ext>
            </a:extLst>
          </p:cNvPr>
          <p:cNvSpPr txBox="1">
            <a:spLocks noChangeArrowheads="1"/>
          </p:cNvSpPr>
          <p:nvPr/>
        </p:nvSpPr>
        <p:spPr bwMode="auto">
          <a:xfrm>
            <a:off x="1657350" y="3829050"/>
            <a:ext cx="1714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200" b="1">
              <a:cs typeface="Arial" panose="020B0604020202020204" pitchFamily="34" charset="0"/>
            </a:endParaRPr>
          </a:p>
        </p:txBody>
      </p:sp>
      <p:grpSp>
        <p:nvGrpSpPr>
          <p:cNvPr id="12306" name="Group 18">
            <a:extLst>
              <a:ext uri="{FF2B5EF4-FFF2-40B4-BE49-F238E27FC236}">
                <a16:creationId xmlns:a16="http://schemas.microsoft.com/office/drawing/2014/main" id="{B264334C-8083-1B43-798C-C37D5F4832AA}"/>
              </a:ext>
            </a:extLst>
          </p:cNvPr>
          <p:cNvGrpSpPr>
            <a:grpSpLocks/>
          </p:cNvGrpSpPr>
          <p:nvPr/>
        </p:nvGrpSpPr>
        <p:grpSpPr bwMode="auto">
          <a:xfrm>
            <a:off x="1143000" y="1485900"/>
            <a:ext cx="4629150" cy="2867025"/>
            <a:chOff x="1832" y="1959"/>
            <a:chExt cx="3256" cy="2217"/>
          </a:xfrm>
        </p:grpSpPr>
        <p:pic>
          <p:nvPicPr>
            <p:cNvPr id="12313" name="Picture 5" descr="10">
              <a:extLst>
                <a:ext uri="{FF2B5EF4-FFF2-40B4-BE49-F238E27FC236}">
                  <a16:creationId xmlns:a16="http://schemas.microsoft.com/office/drawing/2014/main" id="{7C9D5706-0DCA-9C1E-4CC2-BF02556900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 y="1968"/>
              <a:ext cx="1579" cy="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4" name="Rectangle 7">
              <a:extLst>
                <a:ext uri="{FF2B5EF4-FFF2-40B4-BE49-F238E27FC236}">
                  <a16:creationId xmlns:a16="http://schemas.microsoft.com/office/drawing/2014/main" id="{F1D49583-6382-316F-D129-D06DB2CB79F1}"/>
                </a:ext>
              </a:extLst>
            </p:cNvPr>
            <p:cNvSpPr>
              <a:spLocks noChangeArrowheads="1"/>
            </p:cNvSpPr>
            <p:nvPr/>
          </p:nvSpPr>
          <p:spPr bwMode="auto">
            <a:xfrm>
              <a:off x="1872" y="2448"/>
              <a:ext cx="76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baseline="2000">
                  <a:solidFill>
                    <a:srgbClr val="0000CC"/>
                  </a:solidFill>
                  <a:latin typeface="Times New Roman" panose="02020603050405020304" pitchFamily="18" charset="0"/>
                </a:rPr>
                <a:t>Xương ức</a:t>
              </a:r>
              <a:endParaRPr lang="en-US" altLang="en-US" sz="2000" b="1" baseline="2000">
                <a:solidFill>
                  <a:srgbClr val="0000CC"/>
                </a:solidFill>
                <a:latin typeface="Times New Roman" panose="02020603050405020304" pitchFamily="18" charset="0"/>
                <a:cs typeface="Times New Roman" panose="02020603050405020304" pitchFamily="18" charset="0"/>
              </a:endParaRPr>
            </a:p>
          </p:txBody>
        </p:sp>
        <p:sp>
          <p:nvSpPr>
            <p:cNvPr id="12315" name="Rectangle 8">
              <a:extLst>
                <a:ext uri="{FF2B5EF4-FFF2-40B4-BE49-F238E27FC236}">
                  <a16:creationId xmlns:a16="http://schemas.microsoft.com/office/drawing/2014/main" id="{2A818CDC-4B55-1537-15CB-99F95ADC096A}"/>
                </a:ext>
              </a:extLst>
            </p:cNvPr>
            <p:cNvSpPr>
              <a:spLocks noChangeArrowheads="1"/>
            </p:cNvSpPr>
            <p:nvPr/>
          </p:nvSpPr>
          <p:spPr bwMode="auto">
            <a:xfrm>
              <a:off x="1832" y="2880"/>
              <a:ext cx="76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baseline="2000">
                  <a:solidFill>
                    <a:srgbClr val="0000CC"/>
                  </a:solidFill>
                  <a:latin typeface="Times New Roman" panose="02020603050405020304" pitchFamily="18" charset="0"/>
                </a:rPr>
                <a:t>Xương sườn</a:t>
              </a:r>
              <a:endParaRPr lang="en-US" altLang="en-US" sz="2000" b="1" baseline="2000">
                <a:solidFill>
                  <a:srgbClr val="0000CC"/>
                </a:solidFill>
                <a:latin typeface="Times New Roman" panose="02020603050405020304" pitchFamily="18" charset="0"/>
                <a:cs typeface="Times New Roman" panose="02020603050405020304" pitchFamily="18" charset="0"/>
              </a:endParaRPr>
            </a:p>
          </p:txBody>
        </p:sp>
        <p:sp>
          <p:nvSpPr>
            <p:cNvPr id="12316" name="Rectangle 9">
              <a:extLst>
                <a:ext uri="{FF2B5EF4-FFF2-40B4-BE49-F238E27FC236}">
                  <a16:creationId xmlns:a16="http://schemas.microsoft.com/office/drawing/2014/main" id="{F6898B87-D1E9-0042-A592-6A9900FA922A}"/>
                </a:ext>
              </a:extLst>
            </p:cNvPr>
            <p:cNvSpPr>
              <a:spLocks noChangeArrowheads="1"/>
            </p:cNvSpPr>
            <p:nvPr/>
          </p:nvSpPr>
          <p:spPr bwMode="auto">
            <a:xfrm>
              <a:off x="2056" y="3168"/>
              <a:ext cx="63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baseline="2000">
                  <a:solidFill>
                    <a:srgbClr val="0000CC"/>
                  </a:solidFill>
                  <a:latin typeface="Times New Roman" panose="02020603050405020304" pitchFamily="18" charset="0"/>
                </a:rPr>
                <a:t>Xương </a:t>
              </a:r>
            </a:p>
            <a:p>
              <a:pPr algn="ctr">
                <a:spcBef>
                  <a:spcPct val="0"/>
                </a:spcBef>
                <a:buFontTx/>
                <a:buNone/>
              </a:pPr>
              <a:r>
                <a:rPr lang="en-US" altLang="en-US" sz="2000" b="1" baseline="2000">
                  <a:solidFill>
                    <a:srgbClr val="0000CC"/>
                  </a:solidFill>
                  <a:latin typeface="Times New Roman" panose="02020603050405020304" pitchFamily="18" charset="0"/>
                </a:rPr>
                <a:t>cột sống</a:t>
              </a:r>
              <a:endParaRPr lang="en-US" altLang="en-US" sz="2000" b="1" baseline="2000">
                <a:solidFill>
                  <a:srgbClr val="0000CC"/>
                </a:solidFill>
                <a:latin typeface="Times New Roman" panose="02020603050405020304" pitchFamily="18" charset="0"/>
                <a:cs typeface="Times New Roman" panose="02020603050405020304" pitchFamily="18" charset="0"/>
              </a:endParaRPr>
            </a:p>
          </p:txBody>
        </p:sp>
        <p:pic>
          <p:nvPicPr>
            <p:cNvPr id="12317" name="Picture 23" descr="dsrgy">
              <a:extLst>
                <a:ext uri="{FF2B5EF4-FFF2-40B4-BE49-F238E27FC236}">
                  <a16:creationId xmlns:a16="http://schemas.microsoft.com/office/drawing/2014/main" id="{20466D86-3BD3-2815-7B17-A7A1F5FDEE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1959"/>
              <a:ext cx="1296" cy="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307" name="Text Box 24">
            <a:extLst>
              <a:ext uri="{FF2B5EF4-FFF2-40B4-BE49-F238E27FC236}">
                <a16:creationId xmlns:a16="http://schemas.microsoft.com/office/drawing/2014/main" id="{15465038-7869-02DC-1338-B2EAF1B615BF}"/>
              </a:ext>
            </a:extLst>
          </p:cNvPr>
          <p:cNvSpPr txBox="1">
            <a:spLocks noChangeArrowheads="1"/>
          </p:cNvSpPr>
          <p:nvPr/>
        </p:nvSpPr>
        <p:spPr bwMode="auto">
          <a:xfrm>
            <a:off x="2213372" y="4489847"/>
            <a:ext cx="1871663" cy="338554"/>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baseline="2000">
                <a:solidFill>
                  <a:srgbClr val="0000CC"/>
                </a:solidFill>
                <a:latin typeface="Times New Roman" panose="02020603050405020304" pitchFamily="18" charset="0"/>
              </a:rPr>
              <a:t>Xương thân</a:t>
            </a:r>
            <a:endParaRPr lang="en-US" altLang="en-US" sz="2400" b="1" baseline="2000">
              <a:solidFill>
                <a:srgbClr val="0000CC"/>
              </a:solidFill>
              <a:latin typeface="Times New Roman" panose="02020603050405020304" pitchFamily="18" charset="0"/>
              <a:cs typeface="Times New Roman" panose="02020603050405020304" pitchFamily="18" charset="0"/>
            </a:endParaRPr>
          </a:p>
        </p:txBody>
      </p:sp>
      <p:sp>
        <p:nvSpPr>
          <p:cNvPr id="12308" name="Text Box 25">
            <a:extLst>
              <a:ext uri="{FF2B5EF4-FFF2-40B4-BE49-F238E27FC236}">
                <a16:creationId xmlns:a16="http://schemas.microsoft.com/office/drawing/2014/main" id="{106D8C2E-1DE8-D195-6A72-A4E592330A50}"/>
              </a:ext>
            </a:extLst>
          </p:cNvPr>
          <p:cNvSpPr txBox="1">
            <a:spLocks noChangeArrowheads="1"/>
          </p:cNvSpPr>
          <p:nvPr/>
        </p:nvSpPr>
        <p:spPr bwMode="auto">
          <a:xfrm>
            <a:off x="2971800" y="4000500"/>
            <a:ext cx="400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200" b="1">
              <a:cs typeface="Arial" panose="020B0604020202020204" pitchFamily="34" charset="0"/>
            </a:endParaRPr>
          </a:p>
        </p:txBody>
      </p:sp>
      <p:sp>
        <p:nvSpPr>
          <p:cNvPr id="12309" name="Text Box 27">
            <a:extLst>
              <a:ext uri="{FF2B5EF4-FFF2-40B4-BE49-F238E27FC236}">
                <a16:creationId xmlns:a16="http://schemas.microsoft.com/office/drawing/2014/main" id="{4F3947EC-BD8F-E94F-FAF0-E6DBDC2D14B8}"/>
              </a:ext>
            </a:extLst>
          </p:cNvPr>
          <p:cNvSpPr txBox="1">
            <a:spLocks noChangeArrowheads="1"/>
          </p:cNvSpPr>
          <p:nvPr/>
        </p:nvSpPr>
        <p:spPr bwMode="auto">
          <a:xfrm>
            <a:off x="3771900" y="1017985"/>
            <a:ext cx="1314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660033"/>
                </a:solidFill>
                <a:latin typeface="Times New Roman" panose="02020603050405020304" pitchFamily="18" charset="0"/>
              </a:rPr>
              <a:t>Xương chi</a:t>
            </a:r>
            <a:endParaRPr lang="en-US" altLang="en-US" sz="1800" b="1">
              <a:solidFill>
                <a:srgbClr val="660033"/>
              </a:solidFill>
              <a:latin typeface="Times New Roman" panose="02020603050405020304" pitchFamily="18" charset="0"/>
              <a:cs typeface="Times New Roman" panose="02020603050405020304" pitchFamily="18" charset="0"/>
            </a:endParaRPr>
          </a:p>
        </p:txBody>
      </p:sp>
      <p:sp>
        <p:nvSpPr>
          <p:cNvPr id="12310" name="Text Box 24">
            <a:extLst>
              <a:ext uri="{FF2B5EF4-FFF2-40B4-BE49-F238E27FC236}">
                <a16:creationId xmlns:a16="http://schemas.microsoft.com/office/drawing/2014/main" id="{8F3C5205-979E-2704-2D39-69C93D778A19}"/>
              </a:ext>
            </a:extLst>
          </p:cNvPr>
          <p:cNvSpPr txBox="1">
            <a:spLocks noChangeArrowheads="1"/>
          </p:cNvSpPr>
          <p:nvPr/>
        </p:nvSpPr>
        <p:spPr bwMode="auto">
          <a:xfrm>
            <a:off x="5822157" y="1468042"/>
            <a:ext cx="1978819" cy="1323439"/>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vi-VN" altLang="en-US" sz="2000" b="1">
                <a:solidFill>
                  <a:srgbClr val="FF0000"/>
                </a:solidFill>
                <a:latin typeface="Times New Roman" panose="02020603050405020304" pitchFamily="18" charset="0"/>
              </a:rPr>
              <a:t>Xương thân </a:t>
            </a:r>
            <a:r>
              <a:rPr lang="en-US" altLang="en-US" sz="2000" b="1">
                <a:solidFill>
                  <a:srgbClr val="FF0000"/>
                </a:solidFill>
                <a:latin typeface="Times New Roman" panose="02020603050405020304" pitchFamily="18" charset="0"/>
              </a:rPr>
              <a:t>gồm những loại xương n</a:t>
            </a:r>
            <a:r>
              <a:rPr lang="en-US" altLang="en-US" sz="2000" b="1">
                <a:solidFill>
                  <a:srgbClr val="FF0000"/>
                </a:solidFill>
                <a:latin typeface="Times New Roman" panose="02020603050405020304" pitchFamily="18" charset="0"/>
                <a:cs typeface="Times New Roman" panose="02020603050405020304" pitchFamily="18" charset="0"/>
              </a:rPr>
              <a:t>à</a:t>
            </a:r>
            <a:r>
              <a:rPr lang="en-US" altLang="en-US" sz="2000" b="1">
                <a:solidFill>
                  <a:srgbClr val="FF0000"/>
                </a:solidFill>
                <a:latin typeface="Times New Roman" panose="02020603050405020304" pitchFamily="18" charset="0"/>
              </a:rPr>
              <a:t>o?</a:t>
            </a:r>
          </a:p>
          <a:p>
            <a:pPr algn="ctr">
              <a:spcBef>
                <a:spcPct val="50000"/>
              </a:spcBef>
              <a:buFontTx/>
              <a:buNone/>
            </a:pPr>
            <a:endParaRPr lang="en-US" altLang="en-US" sz="2000" b="1" baseline="2000">
              <a:solidFill>
                <a:srgbClr val="FF0000"/>
              </a:solidFill>
              <a:latin typeface="Times New Roman" panose="02020603050405020304" pitchFamily="18" charset="0"/>
              <a:cs typeface="Times New Roman" panose="02020603050405020304" pitchFamily="18" charset="0"/>
            </a:endParaRPr>
          </a:p>
        </p:txBody>
      </p:sp>
      <p:sp>
        <p:nvSpPr>
          <p:cNvPr id="16395" name="Text Box 11">
            <a:extLst>
              <a:ext uri="{FF2B5EF4-FFF2-40B4-BE49-F238E27FC236}">
                <a16:creationId xmlns:a16="http://schemas.microsoft.com/office/drawing/2014/main" id="{69542474-A73B-AF34-D4F7-A74B4215EDB3}"/>
              </a:ext>
            </a:extLst>
          </p:cNvPr>
          <p:cNvSpPr txBox="1">
            <a:spLocks noChangeArrowheads="1"/>
          </p:cNvSpPr>
          <p:nvPr/>
        </p:nvSpPr>
        <p:spPr bwMode="auto">
          <a:xfrm>
            <a:off x="5455443" y="3153966"/>
            <a:ext cx="32207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1800" b="1"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Cột</a:t>
            </a:r>
            <a:r>
              <a:rPr lang="en-US" altLang="en-US" sz="1800" b="1"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sống</a:t>
            </a:r>
            <a:r>
              <a:rPr lang="en-US" altLang="en-US" sz="1800" b="1"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có</a:t>
            </a:r>
            <a:r>
              <a:rPr lang="en-US" altLang="en-US" sz="1800" b="1" dirty="0">
                <a:solidFill>
                  <a:srgbClr val="0000CC"/>
                </a:solidFill>
                <a:latin typeface="Times New Roman" panose="02020603050405020304" pitchFamily="18" charset="0"/>
              </a:rPr>
              <a:t> 4 </a:t>
            </a:r>
            <a:r>
              <a:rPr lang="vi-VN" altLang="en-US" sz="1800" b="1" dirty="0">
                <a:solidFill>
                  <a:srgbClr val="0000CC"/>
                </a:solidFill>
                <a:latin typeface="Times New Roman" panose="02020603050405020304" pitchFamily="18" charset="0"/>
              </a:rPr>
              <a:t>chỗ</a:t>
            </a:r>
            <a:r>
              <a:rPr lang="en-US" altLang="en-US" sz="1800" b="1" dirty="0">
                <a:solidFill>
                  <a:srgbClr val="0000CC"/>
                </a:solidFill>
                <a:latin typeface="Times New Roman" panose="02020603050405020304" pitchFamily="18" charset="0"/>
              </a:rPr>
              <a:t> cong. </a:t>
            </a:r>
            <a:r>
              <a:rPr lang="en-US" altLang="en-US" sz="1800" b="1" dirty="0" err="1">
                <a:solidFill>
                  <a:srgbClr val="0000CC"/>
                </a:solidFill>
                <a:latin typeface="Times New Roman" panose="02020603050405020304" pitchFamily="18" charset="0"/>
              </a:rPr>
              <a:t>Trọng</a:t>
            </a:r>
            <a:r>
              <a:rPr lang="en-US" altLang="en-US" sz="1800" b="1"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tâm</a:t>
            </a:r>
            <a:r>
              <a:rPr lang="en-US" altLang="en-US" sz="1800" b="1"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rơi</a:t>
            </a:r>
            <a:r>
              <a:rPr lang="en-US" altLang="en-US" sz="1800" b="1"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v</a:t>
            </a:r>
            <a:r>
              <a:rPr lang="en-US" altLang="en-US" sz="1800" b="1" dirty="0" err="1">
                <a:solidFill>
                  <a:srgbClr val="0000CC"/>
                </a:solidFill>
                <a:latin typeface="Times New Roman" panose="02020603050405020304" pitchFamily="18" charset="0"/>
                <a:cs typeface="Times New Roman" panose="02020603050405020304" pitchFamily="18" charset="0"/>
              </a:rPr>
              <a:t>à</a:t>
            </a:r>
            <a:r>
              <a:rPr lang="en-US" altLang="en-US" sz="1800" b="1" dirty="0" err="1">
                <a:solidFill>
                  <a:srgbClr val="0000CC"/>
                </a:solidFill>
                <a:latin typeface="Times New Roman" panose="02020603050405020304" pitchFamily="18" charset="0"/>
              </a:rPr>
              <a:t>o</a:t>
            </a:r>
            <a:r>
              <a:rPr lang="en-US" altLang="en-US" sz="1800" b="1" dirty="0">
                <a:solidFill>
                  <a:srgbClr val="0000CC"/>
                </a:solidFill>
                <a:latin typeface="Times New Roman" panose="02020603050405020304" pitchFamily="18" charset="0"/>
              </a:rPr>
              <a:t> 2 </a:t>
            </a:r>
            <a:r>
              <a:rPr lang="en-US" altLang="en-US" sz="1800" b="1" dirty="0" err="1">
                <a:solidFill>
                  <a:srgbClr val="0000CC"/>
                </a:solidFill>
                <a:latin typeface="Times New Roman" panose="02020603050405020304" pitchFamily="18" charset="0"/>
              </a:rPr>
              <a:t>chân</a:t>
            </a:r>
            <a:r>
              <a:rPr lang="en-US" altLang="en-US" sz="1800" b="1" dirty="0">
                <a:solidFill>
                  <a:srgbClr val="0000CC"/>
                </a:solidFill>
                <a:latin typeface="Times New Roman" panose="02020603050405020304" pitchFamily="18" charset="0"/>
              </a:rPr>
              <a:t>.</a:t>
            </a:r>
            <a:endParaRPr lang="en-US" altLang="en-US" sz="1800" b="1" dirty="0">
              <a:solidFill>
                <a:srgbClr val="0000CC"/>
              </a:solidFill>
              <a:latin typeface="Times New Roman" panose="02020603050405020304" pitchFamily="18" charset="0"/>
              <a:cs typeface="Times New Roman" panose="02020603050405020304" pitchFamily="18" charset="0"/>
            </a:endParaRPr>
          </a:p>
        </p:txBody>
      </p:sp>
      <p:sp>
        <p:nvSpPr>
          <p:cNvPr id="16396" name="Text Box 12">
            <a:extLst>
              <a:ext uri="{FF2B5EF4-FFF2-40B4-BE49-F238E27FC236}">
                <a16:creationId xmlns:a16="http://schemas.microsoft.com/office/drawing/2014/main" id="{C6CAB6AE-4237-312A-1EA4-0DF042FD1BB9}"/>
              </a:ext>
            </a:extLst>
          </p:cNvPr>
          <p:cNvSpPr txBox="1">
            <a:spLocks noChangeArrowheads="1"/>
          </p:cNvSpPr>
          <p:nvPr/>
        </p:nvSpPr>
        <p:spPr bwMode="auto">
          <a:xfrm>
            <a:off x="5470922" y="4086226"/>
            <a:ext cx="35596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1800" b="1"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Lồng</a:t>
            </a:r>
            <a:r>
              <a:rPr lang="en-US" altLang="en-US" sz="1800" b="1"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ngực</a:t>
            </a:r>
            <a:r>
              <a:rPr lang="en-US" altLang="en-US" sz="1800" b="1"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nở</a:t>
            </a:r>
            <a:r>
              <a:rPr lang="en-US" altLang="en-US" sz="1800" b="1" dirty="0">
                <a:solidFill>
                  <a:srgbClr val="0000CC"/>
                </a:solidFill>
                <a:latin typeface="Times New Roman" panose="02020603050405020304" pitchFamily="18" charset="0"/>
              </a:rPr>
              <a:t> </a:t>
            </a:r>
            <a:r>
              <a:rPr lang="en-US" altLang="en-US" sz="1800" b="1" dirty="0" err="1">
                <a:solidFill>
                  <a:srgbClr val="0000CC"/>
                </a:solidFill>
                <a:latin typeface="Times New Roman" panose="02020603050405020304" pitchFamily="18" charset="0"/>
              </a:rPr>
              <a:t>rộng</a:t>
            </a:r>
            <a:r>
              <a:rPr lang="en-US" altLang="en-US" sz="1800" b="1" dirty="0">
                <a:solidFill>
                  <a:srgbClr val="0000CC"/>
                </a:solidFill>
                <a:latin typeface="Times New Roman" panose="02020603050405020304" pitchFamily="18" charset="0"/>
              </a:rPr>
              <a:t> sang 2 </a:t>
            </a:r>
            <a:r>
              <a:rPr lang="en-US" altLang="en-US" sz="1800" b="1" dirty="0" err="1">
                <a:solidFill>
                  <a:srgbClr val="0000CC"/>
                </a:solidFill>
                <a:latin typeface="Times New Roman" panose="02020603050405020304" pitchFamily="18" charset="0"/>
              </a:rPr>
              <a:t>bên</a:t>
            </a:r>
            <a:r>
              <a:rPr lang="en-US" altLang="en-US" sz="1800" b="1" dirty="0">
                <a:solidFill>
                  <a:srgbClr val="0000CC"/>
                </a:solidFill>
                <a:latin typeface="Times New Roman" panose="02020603050405020304" pitchFamily="18" charset="0"/>
              </a:rPr>
              <a:t>.</a:t>
            </a:r>
            <a:endParaRPr lang="en-US" altLang="en-US" sz="18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1275"/>
                                        </p:tgtEl>
                                        <p:attrNameLst>
                                          <p:attrName>style.visibility</p:attrName>
                                        </p:attrNameLst>
                                      </p:cBhvr>
                                      <p:to>
                                        <p:strVal val="visible"/>
                                      </p:to>
                                    </p:set>
                                    <p:animEffect transition="in" filter="box(in)">
                                      <p:cBhvr>
                                        <p:cTn id="7" dur="500"/>
                                        <p:tgtEl>
                                          <p:spTgt spid="11275"/>
                                        </p:tgtEl>
                                      </p:cBhvr>
                                    </p:animEffect>
                                  </p:childTnLst>
                                </p:cTn>
                              </p:par>
                              <p:par>
                                <p:cTn id="8" presetID="4" presetClass="entr" presetSubtype="16" fill="hold" nodeType="withEffect">
                                  <p:stCondLst>
                                    <p:cond delay="0"/>
                                  </p:stCondLst>
                                  <p:childTnLst>
                                    <p:set>
                                      <p:cBhvr>
                                        <p:cTn id="9" dur="1" fill="hold">
                                          <p:stCondLst>
                                            <p:cond delay="0"/>
                                          </p:stCondLst>
                                        </p:cTn>
                                        <p:tgtEl>
                                          <p:spTgt spid="11276"/>
                                        </p:tgtEl>
                                        <p:attrNameLst>
                                          <p:attrName>style.visibility</p:attrName>
                                        </p:attrNameLst>
                                      </p:cBhvr>
                                      <p:to>
                                        <p:strVal val="visible"/>
                                      </p:to>
                                    </p:set>
                                    <p:animEffect transition="in" filter="box(in)">
                                      <p:cBhvr>
                                        <p:cTn id="10" dur="500"/>
                                        <p:tgtEl>
                                          <p:spTgt spid="11276"/>
                                        </p:tgtEl>
                                      </p:cBhvr>
                                    </p:animEffect>
                                  </p:childTnLst>
                                </p:cTn>
                              </p:par>
                              <p:par>
                                <p:cTn id="11" presetID="4" presetClass="entr" presetSubtype="16" fill="hold" nodeType="withEffect">
                                  <p:stCondLst>
                                    <p:cond delay="0"/>
                                  </p:stCondLst>
                                  <p:childTnLst>
                                    <p:set>
                                      <p:cBhvr>
                                        <p:cTn id="12" dur="1" fill="hold">
                                          <p:stCondLst>
                                            <p:cond delay="0"/>
                                          </p:stCondLst>
                                        </p:cTn>
                                        <p:tgtEl>
                                          <p:spTgt spid="11279"/>
                                        </p:tgtEl>
                                        <p:attrNameLst>
                                          <p:attrName>style.visibility</p:attrName>
                                        </p:attrNameLst>
                                      </p:cBhvr>
                                      <p:to>
                                        <p:strVal val="visible"/>
                                      </p:to>
                                    </p:set>
                                    <p:animEffect transition="in" filter="box(in)">
                                      <p:cBhvr>
                                        <p:cTn id="13" dur="500"/>
                                        <p:tgtEl>
                                          <p:spTgt spid="11279"/>
                                        </p:tgtEl>
                                      </p:cBhvr>
                                    </p:animEffect>
                                  </p:childTnLst>
                                </p:cTn>
                              </p:par>
                              <p:par>
                                <p:cTn id="14" presetID="4" presetClass="entr" presetSubtype="16" fill="hold" nodeType="withEffect">
                                  <p:stCondLst>
                                    <p:cond delay="0"/>
                                  </p:stCondLst>
                                  <p:childTnLst>
                                    <p:set>
                                      <p:cBhvr>
                                        <p:cTn id="15" dur="1" fill="hold">
                                          <p:stCondLst>
                                            <p:cond delay="0"/>
                                          </p:stCondLst>
                                        </p:cTn>
                                        <p:tgtEl>
                                          <p:spTgt spid="11278"/>
                                        </p:tgtEl>
                                        <p:attrNameLst>
                                          <p:attrName>style.visibility</p:attrName>
                                        </p:attrNameLst>
                                      </p:cBhvr>
                                      <p:to>
                                        <p:strVal val="visible"/>
                                      </p:to>
                                    </p:set>
                                    <p:animEffect transition="in" filter="box(in)">
                                      <p:cBhvr>
                                        <p:cTn id="16" dur="500"/>
                                        <p:tgtEl>
                                          <p:spTgt spid="1127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12" fill="hold" nodeType="clickEffect">
                                  <p:stCondLst>
                                    <p:cond delay="0"/>
                                  </p:stCondLst>
                                  <p:childTnLst>
                                    <p:set>
                                      <p:cBhvr>
                                        <p:cTn id="20" dur="1" fill="hold">
                                          <p:stCondLst>
                                            <p:cond delay="0"/>
                                          </p:stCondLst>
                                        </p:cTn>
                                        <p:tgtEl>
                                          <p:spTgt spid="16396"/>
                                        </p:tgtEl>
                                        <p:attrNameLst>
                                          <p:attrName>style.visibility</p:attrName>
                                        </p:attrNameLst>
                                      </p:cBhvr>
                                      <p:to>
                                        <p:strVal val="visible"/>
                                      </p:to>
                                    </p:set>
                                    <p:animEffect transition="in" filter="strips(downLeft)">
                                      <p:cBhvr>
                                        <p:cTn id="21" dur="500"/>
                                        <p:tgtEl>
                                          <p:spTgt spid="16396"/>
                                        </p:tgtEl>
                                      </p:cBhvr>
                                    </p:animEffect>
                                  </p:childTnLst>
                                </p:cTn>
                              </p:par>
                              <p:par>
                                <p:cTn id="22" presetID="18" presetClass="entr" presetSubtype="12" fill="hold" nodeType="withEffect">
                                  <p:stCondLst>
                                    <p:cond delay="0"/>
                                  </p:stCondLst>
                                  <p:childTnLst>
                                    <p:set>
                                      <p:cBhvr>
                                        <p:cTn id="23" dur="1" fill="hold">
                                          <p:stCondLst>
                                            <p:cond delay="0"/>
                                          </p:stCondLst>
                                        </p:cTn>
                                        <p:tgtEl>
                                          <p:spTgt spid="16395"/>
                                        </p:tgtEl>
                                        <p:attrNameLst>
                                          <p:attrName>style.visibility</p:attrName>
                                        </p:attrNameLst>
                                      </p:cBhvr>
                                      <p:to>
                                        <p:strVal val="visible"/>
                                      </p:to>
                                    </p:set>
                                    <p:animEffect transition="in" filter="strips(downLeft)">
                                      <p:cBhvr>
                                        <p:cTn id="24" dur="500"/>
                                        <p:tgtEl>
                                          <p:spTgt spid="16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8" grpId="0"/>
      <p:bldP spid="11279" grpId="0"/>
      <p:bldP spid="16395" grpId="0"/>
      <p:bldP spid="16395" grpId="1"/>
      <p:bldP spid="16396" grpId="0"/>
      <p:bldP spid="1639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ột sống có bao nhiêu đốt? Cấu tạo và vai trò của xương số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535" y="190500"/>
            <a:ext cx="4111625" cy="48691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15 sự thật thú vị về cột sống con người có thể bạn chưa biết | A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8160" y="137160"/>
            <a:ext cx="4716780" cy="4922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23C40D0E-C786-988F-992F-BB85B2122888}"/>
              </a:ext>
            </a:extLst>
          </p:cNvPr>
          <p:cNvSpPr txBox="1">
            <a:spLocks noChangeArrowheads="1"/>
          </p:cNvSpPr>
          <p:nvPr/>
        </p:nvSpPr>
        <p:spPr bwMode="auto">
          <a:xfrm>
            <a:off x="1722835" y="571500"/>
            <a:ext cx="1943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0000CC"/>
                </a:solidFill>
                <a:latin typeface="Times New Roman" panose="02020603050405020304" pitchFamily="18" charset="0"/>
              </a:rPr>
              <a:t>Bộ xương gồm</a:t>
            </a:r>
            <a:endParaRPr lang="en-US" altLang="en-US" sz="1800" b="1">
              <a:solidFill>
                <a:srgbClr val="0000CC"/>
              </a:solidFill>
              <a:latin typeface="Times New Roman" panose="02020603050405020304" pitchFamily="18" charset="0"/>
              <a:cs typeface="Times New Roman" panose="02020603050405020304" pitchFamily="18" charset="0"/>
            </a:endParaRPr>
          </a:p>
        </p:txBody>
      </p:sp>
      <p:sp>
        <p:nvSpPr>
          <p:cNvPr id="14339" name="Text Box 3">
            <a:extLst>
              <a:ext uri="{FF2B5EF4-FFF2-40B4-BE49-F238E27FC236}">
                <a16:creationId xmlns:a16="http://schemas.microsoft.com/office/drawing/2014/main" id="{FF38B797-0FF4-74E4-283E-4AEBD9D0A101}"/>
              </a:ext>
            </a:extLst>
          </p:cNvPr>
          <p:cNvSpPr txBox="1">
            <a:spLocks noChangeArrowheads="1"/>
          </p:cNvSpPr>
          <p:nvPr/>
        </p:nvSpPr>
        <p:spPr bwMode="auto">
          <a:xfrm>
            <a:off x="3657600" y="0"/>
            <a:ext cx="1485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660033"/>
                </a:solidFill>
                <a:latin typeface="Times New Roman" panose="02020603050405020304" pitchFamily="18" charset="0"/>
              </a:rPr>
              <a:t> Xương đầu</a:t>
            </a:r>
            <a:r>
              <a:rPr lang="en-US" altLang="en-US" sz="1800">
                <a:solidFill>
                  <a:srgbClr val="660033"/>
                </a:solidFill>
              </a:rPr>
              <a:t>          </a:t>
            </a:r>
            <a:r>
              <a:rPr lang="en-US" altLang="en-US" sz="1800">
                <a:solidFill>
                  <a:srgbClr val="FF3399"/>
                </a:solidFill>
              </a:rPr>
              <a:t>                                                                                                                                </a:t>
            </a:r>
            <a:endParaRPr lang="en-US" altLang="en-US" sz="1800">
              <a:solidFill>
                <a:srgbClr val="FF3399"/>
              </a:solidFill>
              <a:cs typeface="Arial" panose="020B0604020202020204" pitchFamily="34" charset="0"/>
            </a:endParaRPr>
          </a:p>
        </p:txBody>
      </p:sp>
      <p:sp>
        <p:nvSpPr>
          <p:cNvPr id="14340" name="Line 4">
            <a:extLst>
              <a:ext uri="{FF2B5EF4-FFF2-40B4-BE49-F238E27FC236}">
                <a16:creationId xmlns:a16="http://schemas.microsoft.com/office/drawing/2014/main" id="{9502A6DF-40A3-6747-4A03-D945813D12CF}"/>
              </a:ext>
            </a:extLst>
          </p:cNvPr>
          <p:cNvSpPr>
            <a:spLocks noChangeShapeType="1"/>
          </p:cNvSpPr>
          <p:nvPr/>
        </p:nvSpPr>
        <p:spPr bwMode="auto">
          <a:xfrm flipV="1">
            <a:off x="3336132" y="285750"/>
            <a:ext cx="378619" cy="482204"/>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1013"/>
          </a:p>
        </p:txBody>
      </p:sp>
      <p:sp>
        <p:nvSpPr>
          <p:cNvPr id="14341" name="Line 5">
            <a:extLst>
              <a:ext uri="{FF2B5EF4-FFF2-40B4-BE49-F238E27FC236}">
                <a16:creationId xmlns:a16="http://schemas.microsoft.com/office/drawing/2014/main" id="{86820E4E-1696-DDDE-9AA5-C13C5BD6C537}"/>
              </a:ext>
            </a:extLst>
          </p:cNvPr>
          <p:cNvSpPr>
            <a:spLocks noChangeShapeType="1"/>
          </p:cNvSpPr>
          <p:nvPr/>
        </p:nvSpPr>
        <p:spPr bwMode="auto">
          <a:xfrm flipV="1">
            <a:off x="3337323" y="767954"/>
            <a:ext cx="434578"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1013"/>
          </a:p>
        </p:txBody>
      </p:sp>
      <p:sp>
        <p:nvSpPr>
          <p:cNvPr id="14342" name="Text Box 6">
            <a:extLst>
              <a:ext uri="{FF2B5EF4-FFF2-40B4-BE49-F238E27FC236}">
                <a16:creationId xmlns:a16="http://schemas.microsoft.com/office/drawing/2014/main" id="{5620A476-670C-0C86-923B-C688003167E3}"/>
              </a:ext>
            </a:extLst>
          </p:cNvPr>
          <p:cNvSpPr txBox="1">
            <a:spLocks noChangeArrowheads="1"/>
          </p:cNvSpPr>
          <p:nvPr/>
        </p:nvSpPr>
        <p:spPr bwMode="auto">
          <a:xfrm>
            <a:off x="5486400" y="0"/>
            <a:ext cx="1200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3399"/>
                </a:solidFill>
                <a:latin typeface="Times New Roman" panose="02020603050405020304" pitchFamily="18" charset="0"/>
              </a:rPr>
              <a:t>xương sọ                                    </a:t>
            </a:r>
            <a:endParaRPr lang="en-US" altLang="en-US" sz="1800">
              <a:solidFill>
                <a:srgbClr val="FF3399"/>
              </a:solidFill>
              <a:latin typeface="Times New Roman" panose="02020603050405020304" pitchFamily="18" charset="0"/>
              <a:cs typeface="Times New Roman" panose="02020603050405020304" pitchFamily="18" charset="0"/>
            </a:endParaRPr>
          </a:p>
        </p:txBody>
      </p:sp>
      <p:sp>
        <p:nvSpPr>
          <p:cNvPr id="14343" name="Text Box 7">
            <a:extLst>
              <a:ext uri="{FF2B5EF4-FFF2-40B4-BE49-F238E27FC236}">
                <a16:creationId xmlns:a16="http://schemas.microsoft.com/office/drawing/2014/main" id="{05AD7D3F-9290-10FC-DC88-B701E0608798}"/>
              </a:ext>
            </a:extLst>
          </p:cNvPr>
          <p:cNvSpPr txBox="1">
            <a:spLocks noChangeArrowheads="1"/>
          </p:cNvSpPr>
          <p:nvPr/>
        </p:nvSpPr>
        <p:spPr bwMode="auto">
          <a:xfrm>
            <a:off x="5200650" y="275035"/>
            <a:ext cx="9715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350">
              <a:cs typeface="Arial" panose="020B0604020202020204" pitchFamily="34" charset="0"/>
            </a:endParaRPr>
          </a:p>
        </p:txBody>
      </p:sp>
      <p:sp>
        <p:nvSpPr>
          <p:cNvPr id="14344" name="Line 8">
            <a:extLst>
              <a:ext uri="{FF2B5EF4-FFF2-40B4-BE49-F238E27FC236}">
                <a16:creationId xmlns:a16="http://schemas.microsoft.com/office/drawing/2014/main" id="{48C4FB4B-63A8-D531-52B4-6F0E89CDD97E}"/>
              </a:ext>
            </a:extLst>
          </p:cNvPr>
          <p:cNvSpPr>
            <a:spLocks noChangeShapeType="1"/>
          </p:cNvSpPr>
          <p:nvPr/>
        </p:nvSpPr>
        <p:spPr bwMode="auto">
          <a:xfrm>
            <a:off x="5029200" y="171450"/>
            <a:ext cx="4572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1013"/>
          </a:p>
        </p:txBody>
      </p:sp>
      <p:sp>
        <p:nvSpPr>
          <p:cNvPr id="14345" name="Line 9">
            <a:extLst>
              <a:ext uri="{FF2B5EF4-FFF2-40B4-BE49-F238E27FC236}">
                <a16:creationId xmlns:a16="http://schemas.microsoft.com/office/drawing/2014/main" id="{73D3435B-84ED-D384-FD3F-4DAC2A5B45C6}"/>
              </a:ext>
            </a:extLst>
          </p:cNvPr>
          <p:cNvSpPr>
            <a:spLocks noChangeShapeType="1"/>
          </p:cNvSpPr>
          <p:nvPr/>
        </p:nvSpPr>
        <p:spPr bwMode="auto">
          <a:xfrm>
            <a:off x="5029200" y="171450"/>
            <a:ext cx="442913" cy="31432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1013"/>
          </a:p>
        </p:txBody>
      </p:sp>
      <p:sp>
        <p:nvSpPr>
          <p:cNvPr id="13322" name="Line 10">
            <a:extLst>
              <a:ext uri="{FF2B5EF4-FFF2-40B4-BE49-F238E27FC236}">
                <a16:creationId xmlns:a16="http://schemas.microsoft.com/office/drawing/2014/main" id="{8C394BD7-6293-7884-6AF6-6C6BFE564DF5}"/>
              </a:ext>
            </a:extLst>
          </p:cNvPr>
          <p:cNvSpPr>
            <a:spLocks noChangeShapeType="1"/>
          </p:cNvSpPr>
          <p:nvPr/>
        </p:nvSpPr>
        <p:spPr bwMode="auto">
          <a:xfrm>
            <a:off x="4851797" y="1393031"/>
            <a:ext cx="40005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1013"/>
          </a:p>
        </p:txBody>
      </p:sp>
      <p:sp>
        <p:nvSpPr>
          <p:cNvPr id="13323" name="Line 11">
            <a:extLst>
              <a:ext uri="{FF2B5EF4-FFF2-40B4-BE49-F238E27FC236}">
                <a16:creationId xmlns:a16="http://schemas.microsoft.com/office/drawing/2014/main" id="{00D3F971-E1D9-1EB7-628D-1D407C369EBD}"/>
              </a:ext>
            </a:extLst>
          </p:cNvPr>
          <p:cNvSpPr>
            <a:spLocks noChangeShapeType="1"/>
          </p:cNvSpPr>
          <p:nvPr/>
        </p:nvSpPr>
        <p:spPr bwMode="auto">
          <a:xfrm>
            <a:off x="4851797" y="1393032"/>
            <a:ext cx="389334" cy="307181"/>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1013"/>
          </a:p>
        </p:txBody>
      </p:sp>
      <p:sp>
        <p:nvSpPr>
          <p:cNvPr id="14348" name="Line 12">
            <a:extLst>
              <a:ext uri="{FF2B5EF4-FFF2-40B4-BE49-F238E27FC236}">
                <a16:creationId xmlns:a16="http://schemas.microsoft.com/office/drawing/2014/main" id="{2D2A791F-5739-1156-9363-E1187531C527}"/>
              </a:ext>
            </a:extLst>
          </p:cNvPr>
          <p:cNvSpPr>
            <a:spLocks noChangeShapeType="1"/>
          </p:cNvSpPr>
          <p:nvPr/>
        </p:nvSpPr>
        <p:spPr bwMode="auto">
          <a:xfrm>
            <a:off x="5086350" y="778669"/>
            <a:ext cx="4572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1013"/>
          </a:p>
        </p:txBody>
      </p:sp>
      <p:sp>
        <p:nvSpPr>
          <p:cNvPr id="14349" name="Line 13">
            <a:extLst>
              <a:ext uri="{FF2B5EF4-FFF2-40B4-BE49-F238E27FC236}">
                <a16:creationId xmlns:a16="http://schemas.microsoft.com/office/drawing/2014/main" id="{4CD74F9F-0922-E4C2-E6EE-DBC3B02519B1}"/>
              </a:ext>
            </a:extLst>
          </p:cNvPr>
          <p:cNvSpPr>
            <a:spLocks noChangeShapeType="1"/>
          </p:cNvSpPr>
          <p:nvPr/>
        </p:nvSpPr>
        <p:spPr bwMode="auto">
          <a:xfrm>
            <a:off x="5086350" y="778669"/>
            <a:ext cx="415529" cy="32861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1013"/>
          </a:p>
        </p:txBody>
      </p:sp>
      <p:sp>
        <p:nvSpPr>
          <p:cNvPr id="14350" name="Text Box 14">
            <a:extLst>
              <a:ext uri="{FF2B5EF4-FFF2-40B4-BE49-F238E27FC236}">
                <a16:creationId xmlns:a16="http://schemas.microsoft.com/office/drawing/2014/main" id="{1646E27D-48CD-00F5-63B2-785128F94DF9}"/>
              </a:ext>
            </a:extLst>
          </p:cNvPr>
          <p:cNvSpPr txBox="1">
            <a:spLocks noChangeArrowheads="1"/>
          </p:cNvSpPr>
          <p:nvPr/>
        </p:nvSpPr>
        <p:spPr bwMode="auto">
          <a:xfrm>
            <a:off x="3771900" y="592931"/>
            <a:ext cx="1485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err="1">
                <a:solidFill>
                  <a:srgbClr val="660033"/>
                </a:solidFill>
                <a:latin typeface="Times New Roman" panose="02020603050405020304" pitchFamily="18" charset="0"/>
              </a:rPr>
              <a:t>Xương</a:t>
            </a:r>
            <a:r>
              <a:rPr lang="en-US" altLang="en-US" sz="1800" dirty="0">
                <a:solidFill>
                  <a:srgbClr val="660033"/>
                </a:solidFill>
                <a:latin typeface="Times New Roman" panose="02020603050405020304" pitchFamily="18" charset="0"/>
              </a:rPr>
              <a:t> </a:t>
            </a:r>
            <a:r>
              <a:rPr lang="en-US" altLang="en-US" sz="1800" dirty="0" err="1">
                <a:solidFill>
                  <a:srgbClr val="660033"/>
                </a:solidFill>
                <a:latin typeface="Times New Roman" panose="02020603050405020304" pitchFamily="18" charset="0"/>
              </a:rPr>
              <a:t>thân</a:t>
            </a:r>
            <a:endParaRPr lang="en-US" altLang="en-US" sz="1800" dirty="0">
              <a:solidFill>
                <a:srgbClr val="660033"/>
              </a:solidFill>
              <a:latin typeface="Times New Roman" panose="02020603050405020304" pitchFamily="18" charset="0"/>
              <a:cs typeface="Times New Roman" panose="02020603050405020304" pitchFamily="18" charset="0"/>
            </a:endParaRPr>
          </a:p>
        </p:txBody>
      </p:sp>
      <p:sp>
        <p:nvSpPr>
          <p:cNvPr id="13327" name="Text Box 15">
            <a:extLst>
              <a:ext uri="{FF2B5EF4-FFF2-40B4-BE49-F238E27FC236}">
                <a16:creationId xmlns:a16="http://schemas.microsoft.com/office/drawing/2014/main" id="{AD235B8B-24A2-0AF5-F33B-60BF0646F562}"/>
              </a:ext>
            </a:extLst>
          </p:cNvPr>
          <p:cNvSpPr txBox="1">
            <a:spLocks noChangeArrowheads="1"/>
          </p:cNvSpPr>
          <p:nvPr/>
        </p:nvSpPr>
        <p:spPr bwMode="auto">
          <a:xfrm>
            <a:off x="5241131" y="1507331"/>
            <a:ext cx="1257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err="1">
                <a:solidFill>
                  <a:srgbClr val="7030A0"/>
                </a:solidFill>
                <a:latin typeface="Times New Roman" panose="02020603050405020304" pitchFamily="18" charset="0"/>
              </a:rPr>
              <a:t>xương</a:t>
            </a:r>
            <a:r>
              <a:rPr lang="en-US" altLang="en-US" sz="1800" dirty="0">
                <a:solidFill>
                  <a:srgbClr val="7030A0"/>
                </a:solidFill>
                <a:latin typeface="Times New Roman" panose="02020603050405020304" pitchFamily="18" charset="0"/>
              </a:rPr>
              <a:t> chi.</a:t>
            </a:r>
            <a:endParaRPr lang="en-US" altLang="en-US" sz="1800" dirty="0">
              <a:solidFill>
                <a:srgbClr val="7030A0"/>
              </a:solidFill>
              <a:latin typeface="Times New Roman" panose="02020603050405020304" pitchFamily="18" charset="0"/>
              <a:cs typeface="Times New Roman" panose="02020603050405020304" pitchFamily="18" charset="0"/>
            </a:endParaRPr>
          </a:p>
        </p:txBody>
      </p:sp>
      <p:sp>
        <p:nvSpPr>
          <p:cNvPr id="13328" name="Text Box 16">
            <a:extLst>
              <a:ext uri="{FF2B5EF4-FFF2-40B4-BE49-F238E27FC236}">
                <a16:creationId xmlns:a16="http://schemas.microsoft.com/office/drawing/2014/main" id="{510DDF16-7A8E-B88C-9B71-2D5C65A886A4}"/>
              </a:ext>
            </a:extLst>
          </p:cNvPr>
          <p:cNvSpPr txBox="1">
            <a:spLocks noChangeArrowheads="1"/>
          </p:cNvSpPr>
          <p:nvPr/>
        </p:nvSpPr>
        <p:spPr bwMode="auto">
          <a:xfrm>
            <a:off x="5257800" y="1221581"/>
            <a:ext cx="1257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err="1">
                <a:solidFill>
                  <a:srgbClr val="7030A0"/>
                </a:solidFill>
                <a:latin typeface="Times New Roman" panose="02020603050405020304" pitchFamily="18" charset="0"/>
              </a:rPr>
              <a:t>xương</a:t>
            </a:r>
            <a:r>
              <a:rPr lang="en-US" altLang="en-US" sz="1800" dirty="0">
                <a:solidFill>
                  <a:srgbClr val="7030A0"/>
                </a:solidFill>
                <a:latin typeface="Times New Roman" panose="02020603050405020304" pitchFamily="18" charset="0"/>
              </a:rPr>
              <a:t> </a:t>
            </a:r>
            <a:r>
              <a:rPr lang="en-US" altLang="en-US" sz="1800" dirty="0" err="1">
                <a:solidFill>
                  <a:srgbClr val="7030A0"/>
                </a:solidFill>
                <a:latin typeface="Times New Roman" panose="02020603050405020304" pitchFamily="18" charset="0"/>
              </a:rPr>
              <a:t>đai</a:t>
            </a:r>
            <a:endParaRPr lang="en-US" altLang="en-US" sz="1800" dirty="0">
              <a:solidFill>
                <a:srgbClr val="7030A0"/>
              </a:solidFill>
              <a:latin typeface="Times New Roman" panose="02020603050405020304" pitchFamily="18" charset="0"/>
              <a:cs typeface="Times New Roman" panose="02020603050405020304" pitchFamily="18" charset="0"/>
            </a:endParaRPr>
          </a:p>
        </p:txBody>
      </p:sp>
      <p:sp>
        <p:nvSpPr>
          <p:cNvPr id="14353" name="Text Box 17">
            <a:extLst>
              <a:ext uri="{FF2B5EF4-FFF2-40B4-BE49-F238E27FC236}">
                <a16:creationId xmlns:a16="http://schemas.microsoft.com/office/drawing/2014/main" id="{D84859EB-8C89-A2E6-9D9B-BD4CADD158E6}"/>
              </a:ext>
            </a:extLst>
          </p:cNvPr>
          <p:cNvSpPr txBox="1">
            <a:spLocks noChangeArrowheads="1"/>
          </p:cNvSpPr>
          <p:nvPr/>
        </p:nvSpPr>
        <p:spPr bwMode="auto">
          <a:xfrm>
            <a:off x="5482829" y="907256"/>
            <a:ext cx="1257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err="1">
                <a:solidFill>
                  <a:srgbClr val="0070C0"/>
                </a:solidFill>
                <a:latin typeface="Times New Roman" panose="02020603050405020304" pitchFamily="18" charset="0"/>
              </a:rPr>
              <a:t>lồng</a:t>
            </a:r>
            <a:r>
              <a:rPr lang="en-US" altLang="en-US" sz="1800" dirty="0">
                <a:solidFill>
                  <a:srgbClr val="0070C0"/>
                </a:solidFill>
                <a:latin typeface="Times New Roman" panose="02020603050405020304" pitchFamily="18" charset="0"/>
              </a:rPr>
              <a:t> </a:t>
            </a:r>
            <a:r>
              <a:rPr lang="en-US" altLang="en-US" sz="1800" dirty="0" err="1">
                <a:solidFill>
                  <a:srgbClr val="0070C0"/>
                </a:solidFill>
                <a:latin typeface="Times New Roman" panose="02020603050405020304" pitchFamily="18" charset="0"/>
              </a:rPr>
              <a:t>ngực</a:t>
            </a:r>
            <a:r>
              <a:rPr lang="en-US" altLang="en-US" sz="1800" dirty="0">
                <a:solidFill>
                  <a:srgbClr val="0070C0"/>
                </a:solidFill>
                <a:latin typeface="Times New Roman" panose="02020603050405020304" pitchFamily="18" charset="0"/>
              </a:rPr>
              <a:t>.</a:t>
            </a:r>
            <a:endParaRPr lang="en-US" altLang="en-US" sz="1350" dirty="0">
              <a:solidFill>
                <a:srgbClr val="0070C0"/>
              </a:solidFill>
              <a:latin typeface="Times New Roman" panose="02020603050405020304" pitchFamily="18" charset="0"/>
              <a:cs typeface="Times New Roman" panose="02020603050405020304" pitchFamily="18" charset="0"/>
            </a:endParaRPr>
          </a:p>
        </p:txBody>
      </p:sp>
      <p:sp>
        <p:nvSpPr>
          <p:cNvPr id="14354" name="Text Box 18">
            <a:extLst>
              <a:ext uri="{FF2B5EF4-FFF2-40B4-BE49-F238E27FC236}">
                <a16:creationId xmlns:a16="http://schemas.microsoft.com/office/drawing/2014/main" id="{868995F6-7EC9-E351-9090-BC4BF94D442B}"/>
              </a:ext>
            </a:extLst>
          </p:cNvPr>
          <p:cNvSpPr txBox="1">
            <a:spLocks noChangeArrowheads="1"/>
          </p:cNvSpPr>
          <p:nvPr/>
        </p:nvSpPr>
        <p:spPr bwMode="auto">
          <a:xfrm>
            <a:off x="5543550" y="571500"/>
            <a:ext cx="1200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err="1">
                <a:solidFill>
                  <a:srgbClr val="0070C0"/>
                </a:solidFill>
                <a:latin typeface="Times New Roman" panose="02020603050405020304" pitchFamily="18" charset="0"/>
              </a:rPr>
              <a:t>cột</a:t>
            </a:r>
            <a:r>
              <a:rPr lang="en-US" altLang="en-US" sz="1800" dirty="0">
                <a:solidFill>
                  <a:srgbClr val="0070C0"/>
                </a:solidFill>
                <a:latin typeface="Times New Roman" panose="02020603050405020304" pitchFamily="18" charset="0"/>
              </a:rPr>
              <a:t> </a:t>
            </a:r>
            <a:r>
              <a:rPr lang="en-US" altLang="en-US" sz="1800" dirty="0" err="1">
                <a:solidFill>
                  <a:srgbClr val="0070C0"/>
                </a:solidFill>
                <a:latin typeface="Times New Roman" panose="02020603050405020304" pitchFamily="18" charset="0"/>
              </a:rPr>
              <a:t>sống</a:t>
            </a:r>
            <a:endParaRPr lang="en-US" altLang="en-US" sz="1800" dirty="0">
              <a:solidFill>
                <a:srgbClr val="0070C0"/>
              </a:solidFill>
              <a:latin typeface="Times New Roman" panose="02020603050405020304" pitchFamily="18" charset="0"/>
              <a:cs typeface="Times New Roman" panose="02020603050405020304" pitchFamily="18" charset="0"/>
            </a:endParaRPr>
          </a:p>
        </p:txBody>
      </p:sp>
      <p:sp>
        <p:nvSpPr>
          <p:cNvPr id="14355" name="Text Box 19">
            <a:extLst>
              <a:ext uri="{FF2B5EF4-FFF2-40B4-BE49-F238E27FC236}">
                <a16:creationId xmlns:a16="http://schemas.microsoft.com/office/drawing/2014/main" id="{5CCAC3F7-DEA8-5996-AC87-89548F5995E2}"/>
              </a:ext>
            </a:extLst>
          </p:cNvPr>
          <p:cNvSpPr txBox="1">
            <a:spLocks noChangeArrowheads="1"/>
          </p:cNvSpPr>
          <p:nvPr/>
        </p:nvSpPr>
        <p:spPr bwMode="auto">
          <a:xfrm>
            <a:off x="5482828" y="285750"/>
            <a:ext cx="12394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3399"/>
                </a:solidFill>
                <a:latin typeface="Times New Roman" panose="02020603050405020304" pitchFamily="18" charset="0"/>
              </a:rPr>
              <a:t>xương mặt.</a:t>
            </a:r>
            <a:endParaRPr lang="en-US" altLang="en-US" sz="1800">
              <a:latin typeface="Times New Roman" panose="02020603050405020304" pitchFamily="18" charset="0"/>
              <a:cs typeface="Times New Roman" panose="02020603050405020304" pitchFamily="18" charset="0"/>
            </a:endParaRPr>
          </a:p>
        </p:txBody>
      </p:sp>
      <p:pic>
        <p:nvPicPr>
          <p:cNvPr id="14357" name="Picture 4" descr="11">
            <a:extLst>
              <a:ext uri="{FF2B5EF4-FFF2-40B4-BE49-F238E27FC236}">
                <a16:creationId xmlns:a16="http://schemas.microsoft.com/office/drawing/2014/main" id="{966F7C72-32D8-05AF-F235-345FC6D93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6749">
            <a:off x="547663" y="1000110"/>
            <a:ext cx="2287191" cy="381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7" name="Text Box 25">
            <a:extLst>
              <a:ext uri="{FF2B5EF4-FFF2-40B4-BE49-F238E27FC236}">
                <a16:creationId xmlns:a16="http://schemas.microsoft.com/office/drawing/2014/main" id="{0C990BCB-9CE2-0C15-4324-3A08C25F0D22}"/>
              </a:ext>
            </a:extLst>
          </p:cNvPr>
          <p:cNvSpPr txBox="1">
            <a:spLocks noChangeArrowheads="1"/>
          </p:cNvSpPr>
          <p:nvPr/>
        </p:nvSpPr>
        <p:spPr bwMode="auto">
          <a:xfrm>
            <a:off x="270749" y="4604058"/>
            <a:ext cx="2822972" cy="400110"/>
          </a:xfrm>
          <a:prstGeom prst="rect">
            <a:avLst/>
          </a:prstGeom>
          <a:noFill/>
          <a:ln w="9525">
            <a:solidFill>
              <a:srgbClr val="0000FF"/>
            </a:solidFill>
            <a:miter lim="800000"/>
          </a:ln>
          <a:effectLst/>
        </p:spPr>
        <p:txBody>
          <a:bodyPr wrap="square">
            <a:spAutoFit/>
          </a:bodyPr>
          <a:lstStyle/>
          <a:p>
            <a:pPr algn="ctr">
              <a:spcBef>
                <a:spcPct val="50000"/>
              </a:spcBef>
              <a:defRPr/>
            </a:pPr>
            <a:r>
              <a:rPr lang="vi-VN" sz="2000" dirty="0">
                <a:solidFill>
                  <a:srgbClr val="0000CC"/>
                </a:solidFill>
                <a:latin typeface="Times New Roman" panose="02020603050405020304" pitchFamily="18" charset="0"/>
                <a:cs typeface="Times New Roman" panose="02020603050405020304" pitchFamily="18" charset="0"/>
              </a:rPr>
              <a:t>Xương chi (trên và dưới)</a:t>
            </a:r>
            <a:endParaRPr lang="en-US" sz="2000" baseline="2000" dirty="0">
              <a:solidFill>
                <a:srgbClr val="0000CC"/>
              </a:solidFill>
              <a:latin typeface="Times New Roman" panose="02020603050405020304" pitchFamily="18" charset="0"/>
              <a:cs typeface="Times New Roman" panose="02020603050405020304" pitchFamily="18" charset="0"/>
            </a:endParaRPr>
          </a:p>
        </p:txBody>
      </p:sp>
      <p:sp>
        <p:nvSpPr>
          <p:cNvPr id="14359" name="Text Box 26">
            <a:extLst>
              <a:ext uri="{FF2B5EF4-FFF2-40B4-BE49-F238E27FC236}">
                <a16:creationId xmlns:a16="http://schemas.microsoft.com/office/drawing/2014/main" id="{AF65AAF6-C57E-8E00-B0F1-B0AB7DF9AB9C}"/>
              </a:ext>
            </a:extLst>
          </p:cNvPr>
          <p:cNvSpPr txBox="1">
            <a:spLocks noChangeArrowheads="1"/>
          </p:cNvSpPr>
          <p:nvPr/>
        </p:nvSpPr>
        <p:spPr bwMode="auto">
          <a:xfrm>
            <a:off x="2971800" y="4000500"/>
            <a:ext cx="4000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350">
              <a:cs typeface="Arial" panose="020B0604020202020204" pitchFamily="34" charset="0"/>
            </a:endParaRPr>
          </a:p>
        </p:txBody>
      </p:sp>
      <p:sp>
        <p:nvSpPr>
          <p:cNvPr id="14360" name="Text Box 28">
            <a:extLst>
              <a:ext uri="{FF2B5EF4-FFF2-40B4-BE49-F238E27FC236}">
                <a16:creationId xmlns:a16="http://schemas.microsoft.com/office/drawing/2014/main" id="{F26714DA-9494-55A4-F3C5-CD6F7992E750}"/>
              </a:ext>
            </a:extLst>
          </p:cNvPr>
          <p:cNvSpPr txBox="1">
            <a:spLocks noChangeArrowheads="1"/>
          </p:cNvSpPr>
          <p:nvPr/>
        </p:nvSpPr>
        <p:spPr bwMode="auto">
          <a:xfrm>
            <a:off x="3727847" y="1185863"/>
            <a:ext cx="1314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660033"/>
                </a:solidFill>
                <a:latin typeface="Times New Roman" panose="02020603050405020304" pitchFamily="18" charset="0"/>
              </a:rPr>
              <a:t>Xương chi</a:t>
            </a:r>
            <a:endParaRPr lang="en-US" altLang="en-US" sz="1800">
              <a:solidFill>
                <a:srgbClr val="660033"/>
              </a:solidFill>
              <a:latin typeface="Times New Roman" panose="02020603050405020304" pitchFamily="18" charset="0"/>
              <a:cs typeface="Times New Roman" panose="02020603050405020304" pitchFamily="18" charset="0"/>
            </a:endParaRPr>
          </a:p>
        </p:txBody>
      </p:sp>
      <p:sp>
        <p:nvSpPr>
          <p:cNvPr id="14361" name="Line 29">
            <a:extLst>
              <a:ext uri="{FF2B5EF4-FFF2-40B4-BE49-F238E27FC236}">
                <a16:creationId xmlns:a16="http://schemas.microsoft.com/office/drawing/2014/main" id="{C82002A6-ED9F-F636-0DB5-E7068B860D73}"/>
              </a:ext>
            </a:extLst>
          </p:cNvPr>
          <p:cNvSpPr>
            <a:spLocks noChangeShapeType="1"/>
          </p:cNvSpPr>
          <p:nvPr/>
        </p:nvSpPr>
        <p:spPr bwMode="auto">
          <a:xfrm>
            <a:off x="3337322" y="767954"/>
            <a:ext cx="394097" cy="548878"/>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1013"/>
          </a:p>
        </p:txBody>
      </p:sp>
      <p:sp>
        <p:nvSpPr>
          <p:cNvPr id="14362" name="Text Box 24">
            <a:extLst>
              <a:ext uri="{FF2B5EF4-FFF2-40B4-BE49-F238E27FC236}">
                <a16:creationId xmlns:a16="http://schemas.microsoft.com/office/drawing/2014/main" id="{BD5F11E9-8C2D-5A35-C82B-F68E56924485}"/>
              </a:ext>
            </a:extLst>
          </p:cNvPr>
          <p:cNvSpPr txBox="1">
            <a:spLocks noChangeArrowheads="1"/>
          </p:cNvSpPr>
          <p:nvPr/>
        </p:nvSpPr>
        <p:spPr bwMode="auto">
          <a:xfrm>
            <a:off x="6800850" y="376341"/>
            <a:ext cx="2085498" cy="1061829"/>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FontTx/>
              <a:buNone/>
            </a:pPr>
            <a:r>
              <a:rPr lang="vi-VN" altLang="en-US" sz="2100" b="1" dirty="0">
                <a:solidFill>
                  <a:srgbClr val="FF0000"/>
                </a:solidFill>
                <a:latin typeface="Times New Roman" panose="02020603050405020304" pitchFamily="18" charset="0"/>
              </a:rPr>
              <a:t>Xương chi </a:t>
            </a:r>
            <a:r>
              <a:rPr lang="en-US" altLang="en-US" sz="2100" b="1" dirty="0" err="1">
                <a:solidFill>
                  <a:srgbClr val="FF0000"/>
                </a:solidFill>
                <a:latin typeface="Times New Roman" panose="02020603050405020304" pitchFamily="18" charset="0"/>
              </a:rPr>
              <a:t>gồm</a:t>
            </a:r>
            <a:r>
              <a:rPr lang="en-US" altLang="en-US" sz="2100" b="1" dirty="0">
                <a:solidFill>
                  <a:srgbClr val="FF0000"/>
                </a:solidFill>
                <a:latin typeface="Times New Roman" panose="02020603050405020304" pitchFamily="18" charset="0"/>
              </a:rPr>
              <a:t> </a:t>
            </a:r>
            <a:endParaRPr lang="vi-VN" altLang="en-US" sz="2100" b="1" dirty="0">
              <a:solidFill>
                <a:srgbClr val="FF0000"/>
              </a:solidFill>
              <a:latin typeface="Times New Roman" panose="02020603050405020304" pitchFamily="18" charset="0"/>
            </a:endParaRPr>
          </a:p>
          <a:p>
            <a:pPr algn="ctr">
              <a:spcBef>
                <a:spcPts val="0"/>
              </a:spcBef>
              <a:buFontTx/>
              <a:buNone/>
            </a:pPr>
            <a:r>
              <a:rPr lang="en-US" altLang="en-US" sz="2100" b="1" dirty="0" err="1">
                <a:solidFill>
                  <a:srgbClr val="FF0000"/>
                </a:solidFill>
                <a:latin typeface="Times New Roman" panose="02020603050405020304" pitchFamily="18" charset="0"/>
              </a:rPr>
              <a:t>những</a:t>
            </a:r>
            <a:r>
              <a:rPr lang="en-US" altLang="en-US" sz="2100" b="1" dirty="0">
                <a:solidFill>
                  <a:srgbClr val="FF0000"/>
                </a:solidFill>
                <a:latin typeface="Times New Roman" panose="02020603050405020304" pitchFamily="18" charset="0"/>
              </a:rPr>
              <a:t> </a:t>
            </a:r>
            <a:r>
              <a:rPr lang="en-US" altLang="en-US" sz="2100" b="1" dirty="0" err="1">
                <a:solidFill>
                  <a:srgbClr val="FF0000"/>
                </a:solidFill>
                <a:latin typeface="Times New Roman" panose="02020603050405020304" pitchFamily="18" charset="0"/>
              </a:rPr>
              <a:t>loại</a:t>
            </a:r>
            <a:r>
              <a:rPr lang="en-US" altLang="en-US" sz="2100" b="1" dirty="0">
                <a:solidFill>
                  <a:srgbClr val="FF0000"/>
                </a:solidFill>
                <a:latin typeface="Times New Roman" panose="02020603050405020304" pitchFamily="18" charset="0"/>
              </a:rPr>
              <a:t> </a:t>
            </a:r>
            <a:r>
              <a:rPr lang="en-US" altLang="en-US" sz="2100" b="1" dirty="0" err="1">
                <a:solidFill>
                  <a:srgbClr val="FF0000"/>
                </a:solidFill>
                <a:latin typeface="Times New Roman" panose="02020603050405020304" pitchFamily="18" charset="0"/>
              </a:rPr>
              <a:t>xương</a:t>
            </a:r>
            <a:r>
              <a:rPr lang="en-US" altLang="en-US" sz="2100" b="1" dirty="0">
                <a:solidFill>
                  <a:srgbClr val="FF0000"/>
                </a:solidFill>
                <a:latin typeface="Times New Roman" panose="02020603050405020304" pitchFamily="18" charset="0"/>
              </a:rPr>
              <a:t> </a:t>
            </a:r>
            <a:r>
              <a:rPr lang="en-US" altLang="en-US" sz="2100" b="1" dirty="0" err="1">
                <a:solidFill>
                  <a:srgbClr val="FF0000"/>
                </a:solidFill>
                <a:latin typeface="Times New Roman" panose="02020603050405020304" pitchFamily="18" charset="0"/>
              </a:rPr>
              <a:t>n</a:t>
            </a:r>
            <a:r>
              <a:rPr lang="en-US" altLang="en-US" sz="2100" b="1" dirty="0" err="1">
                <a:solidFill>
                  <a:srgbClr val="FF0000"/>
                </a:solidFill>
                <a:latin typeface="Times New Roman" panose="02020603050405020304" pitchFamily="18" charset="0"/>
                <a:cs typeface="Times New Roman" panose="02020603050405020304" pitchFamily="18" charset="0"/>
              </a:rPr>
              <a:t>à</a:t>
            </a:r>
            <a:r>
              <a:rPr lang="en-US" altLang="en-US" sz="2100" b="1" dirty="0" err="1">
                <a:solidFill>
                  <a:srgbClr val="FF0000"/>
                </a:solidFill>
                <a:latin typeface="Times New Roman" panose="02020603050405020304" pitchFamily="18" charset="0"/>
              </a:rPr>
              <a:t>o</a:t>
            </a:r>
            <a:r>
              <a:rPr lang="en-US" altLang="en-US" sz="2100" b="1" dirty="0">
                <a:solidFill>
                  <a:srgbClr val="FF0000"/>
                </a:solidFill>
                <a:latin typeface="Times New Roman" panose="02020603050405020304" pitchFamily="18" charset="0"/>
              </a:rPr>
              <a:t>?</a:t>
            </a:r>
          </a:p>
        </p:txBody>
      </p:sp>
      <p:pic>
        <p:nvPicPr>
          <p:cNvPr id="5122" name="Picture 2" descr="3 cách khoa học giúp bảo vệ vai của bạn khỏi bị đau nhức | Học trị liệ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1825" y="2100262"/>
            <a:ext cx="2710815" cy="290342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Xương mu là gì? Cấu tạo, vị trí, chức năng ở cả nam và nữ"/>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2641" y="2362201"/>
            <a:ext cx="3108960" cy="25143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322"/>
                                        </p:tgtEl>
                                        <p:attrNameLst>
                                          <p:attrName>style.visibility</p:attrName>
                                        </p:attrNameLst>
                                      </p:cBhvr>
                                      <p:to>
                                        <p:strVal val="visible"/>
                                      </p:to>
                                    </p:set>
                                    <p:animEffect transition="in" filter="blinds(horizontal)">
                                      <p:cBhvr>
                                        <p:cTn id="7" dur="500"/>
                                        <p:tgtEl>
                                          <p:spTgt spid="13322"/>
                                        </p:tgtEl>
                                      </p:cBhvr>
                                    </p:animEffect>
                                  </p:childTnLst>
                                </p:cTn>
                              </p:par>
                              <p:par>
                                <p:cTn id="8" presetID="3" presetClass="entr" presetSubtype="10" fill="hold" nodeType="withEffect">
                                  <p:stCondLst>
                                    <p:cond delay="0"/>
                                  </p:stCondLst>
                                  <p:childTnLst>
                                    <p:set>
                                      <p:cBhvr>
                                        <p:cTn id="9" dur="1" fill="hold">
                                          <p:stCondLst>
                                            <p:cond delay="0"/>
                                          </p:stCondLst>
                                        </p:cTn>
                                        <p:tgtEl>
                                          <p:spTgt spid="13323"/>
                                        </p:tgtEl>
                                        <p:attrNameLst>
                                          <p:attrName>style.visibility</p:attrName>
                                        </p:attrNameLst>
                                      </p:cBhvr>
                                      <p:to>
                                        <p:strVal val="visible"/>
                                      </p:to>
                                    </p:set>
                                    <p:animEffect transition="in" filter="blinds(horizontal)">
                                      <p:cBhvr>
                                        <p:cTn id="10" dur="500"/>
                                        <p:tgtEl>
                                          <p:spTgt spid="13323"/>
                                        </p:tgtEl>
                                      </p:cBhvr>
                                    </p:animEffect>
                                  </p:childTnLst>
                                </p:cTn>
                              </p:par>
                              <p:par>
                                <p:cTn id="11" presetID="3" presetClass="entr" presetSubtype="10" fill="hold" nodeType="withEffect">
                                  <p:stCondLst>
                                    <p:cond delay="0"/>
                                  </p:stCondLst>
                                  <p:childTnLst>
                                    <p:set>
                                      <p:cBhvr>
                                        <p:cTn id="12" dur="1" fill="hold">
                                          <p:stCondLst>
                                            <p:cond delay="0"/>
                                          </p:stCondLst>
                                        </p:cTn>
                                        <p:tgtEl>
                                          <p:spTgt spid="13328"/>
                                        </p:tgtEl>
                                        <p:attrNameLst>
                                          <p:attrName>style.visibility</p:attrName>
                                        </p:attrNameLst>
                                      </p:cBhvr>
                                      <p:to>
                                        <p:strVal val="visible"/>
                                      </p:to>
                                    </p:set>
                                    <p:animEffect transition="in" filter="blinds(horizontal)">
                                      <p:cBhvr>
                                        <p:cTn id="13" dur="500"/>
                                        <p:tgtEl>
                                          <p:spTgt spid="13328"/>
                                        </p:tgtEl>
                                      </p:cBhvr>
                                    </p:animEffect>
                                  </p:childTnLst>
                                </p:cTn>
                              </p:par>
                              <p:par>
                                <p:cTn id="14" presetID="3" presetClass="entr" presetSubtype="10" fill="hold" nodeType="withEffect">
                                  <p:stCondLst>
                                    <p:cond delay="0"/>
                                  </p:stCondLst>
                                  <p:childTnLst>
                                    <p:set>
                                      <p:cBhvr>
                                        <p:cTn id="15" dur="1" fill="hold">
                                          <p:stCondLst>
                                            <p:cond delay="0"/>
                                          </p:stCondLst>
                                        </p:cTn>
                                        <p:tgtEl>
                                          <p:spTgt spid="13327"/>
                                        </p:tgtEl>
                                        <p:attrNameLst>
                                          <p:attrName>style.visibility</p:attrName>
                                        </p:attrNameLst>
                                      </p:cBhvr>
                                      <p:to>
                                        <p:strVal val="visible"/>
                                      </p:to>
                                    </p:set>
                                    <p:animEffect transition="in" filter="blinds(horizontal)">
                                      <p:cBhvr>
                                        <p:cTn id="16" dur="500"/>
                                        <p:tgtEl>
                                          <p:spTgt spid="1332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22"/>
                                        </p:tgtEl>
                                        <p:attrNameLst>
                                          <p:attrName>style.visibility</p:attrName>
                                        </p:attrNameLst>
                                      </p:cBhvr>
                                      <p:to>
                                        <p:strVal val="visible"/>
                                      </p:to>
                                    </p:set>
                                    <p:animEffect transition="in" filter="fade">
                                      <p:cBhvr>
                                        <p:cTn id="21" dur="1000"/>
                                        <p:tgtEl>
                                          <p:spTgt spid="5122"/>
                                        </p:tgtEl>
                                      </p:cBhvr>
                                    </p:animEffect>
                                    <p:anim calcmode="lin" valueType="num">
                                      <p:cBhvr>
                                        <p:cTn id="22" dur="1000" fill="hold"/>
                                        <p:tgtEl>
                                          <p:spTgt spid="5122"/>
                                        </p:tgtEl>
                                        <p:attrNameLst>
                                          <p:attrName>ppt_x</p:attrName>
                                        </p:attrNameLst>
                                      </p:cBhvr>
                                      <p:tavLst>
                                        <p:tav tm="0">
                                          <p:val>
                                            <p:strVal val="#ppt_x"/>
                                          </p:val>
                                        </p:tav>
                                        <p:tav tm="100000">
                                          <p:val>
                                            <p:strVal val="#ppt_x"/>
                                          </p:val>
                                        </p:tav>
                                      </p:tavLst>
                                    </p:anim>
                                    <p:anim calcmode="lin" valueType="num">
                                      <p:cBhvr>
                                        <p:cTn id="23"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124"/>
                                        </p:tgtEl>
                                        <p:attrNameLst>
                                          <p:attrName>style.visibility</p:attrName>
                                        </p:attrNameLst>
                                      </p:cBhvr>
                                      <p:to>
                                        <p:strVal val="visible"/>
                                      </p:to>
                                    </p:set>
                                    <p:animEffect transition="in" filter="fade">
                                      <p:cBhvr>
                                        <p:cTn id="28" dur="1000"/>
                                        <p:tgtEl>
                                          <p:spTgt spid="5124"/>
                                        </p:tgtEl>
                                      </p:cBhvr>
                                    </p:animEffect>
                                    <p:anim calcmode="lin" valueType="num">
                                      <p:cBhvr>
                                        <p:cTn id="29" dur="1000" fill="hold"/>
                                        <p:tgtEl>
                                          <p:spTgt spid="5124"/>
                                        </p:tgtEl>
                                        <p:attrNameLst>
                                          <p:attrName>ppt_x</p:attrName>
                                        </p:attrNameLst>
                                      </p:cBhvr>
                                      <p:tavLst>
                                        <p:tav tm="0">
                                          <p:val>
                                            <p:strVal val="#ppt_x"/>
                                          </p:val>
                                        </p:tav>
                                        <p:tav tm="100000">
                                          <p:val>
                                            <p:strVal val="#ppt_x"/>
                                          </p:val>
                                        </p:tav>
                                      </p:tavLst>
                                    </p:anim>
                                    <p:anim calcmode="lin" valueType="num">
                                      <p:cBhvr>
                                        <p:cTn id="30"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7" grpId="0"/>
      <p:bldP spid="133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inh học 8 Bài 7: Bộ x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 y="556260"/>
            <a:ext cx="8610599" cy="4473893"/>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5">
            <a:extLst>
              <a:ext uri="{FF2B5EF4-FFF2-40B4-BE49-F238E27FC236}">
                <a16:creationId xmlns:a16="http://schemas.microsoft.com/office/drawing/2014/main" id="{0C990BCB-9CE2-0C15-4324-3A08C25F0D22}"/>
              </a:ext>
            </a:extLst>
          </p:cNvPr>
          <p:cNvSpPr txBox="1">
            <a:spLocks noChangeArrowheads="1"/>
          </p:cNvSpPr>
          <p:nvPr/>
        </p:nvSpPr>
        <p:spPr bwMode="auto">
          <a:xfrm>
            <a:off x="2815829" y="100638"/>
            <a:ext cx="2822972" cy="400110"/>
          </a:xfrm>
          <a:prstGeom prst="rect">
            <a:avLst/>
          </a:prstGeom>
          <a:noFill/>
          <a:ln w="9525">
            <a:solidFill>
              <a:srgbClr val="0000FF"/>
            </a:solidFill>
            <a:miter lim="800000"/>
          </a:ln>
          <a:effectLst/>
        </p:spPr>
        <p:txBody>
          <a:bodyPr wrap="square">
            <a:spAutoFit/>
          </a:bodyPr>
          <a:lstStyle/>
          <a:p>
            <a:pPr algn="ctr">
              <a:spcBef>
                <a:spcPct val="50000"/>
              </a:spcBef>
              <a:defRPr/>
            </a:pPr>
            <a:r>
              <a:rPr lang="vi-VN" sz="2000" dirty="0">
                <a:solidFill>
                  <a:srgbClr val="0000CC"/>
                </a:solidFill>
                <a:latin typeface="Times New Roman" panose="02020603050405020304" pitchFamily="18" charset="0"/>
                <a:cs typeface="Times New Roman" panose="02020603050405020304" pitchFamily="18" charset="0"/>
              </a:rPr>
              <a:t>Xương chi (trên và dưới)</a:t>
            </a:r>
            <a:endParaRPr lang="en-US" sz="2000" baseline="2000"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a:extLst>
              <a:ext uri="{FF2B5EF4-FFF2-40B4-BE49-F238E27FC236}">
                <a16:creationId xmlns:a16="http://schemas.microsoft.com/office/drawing/2014/main" id="{DD5C372D-E8D2-6949-204B-A3D6AF08BACA}"/>
              </a:ext>
            </a:extLst>
          </p:cNvPr>
          <p:cNvSpPr txBox="1">
            <a:spLocks noChangeArrowheads="1"/>
          </p:cNvSpPr>
          <p:nvPr/>
        </p:nvSpPr>
        <p:spPr bwMode="auto">
          <a:xfrm>
            <a:off x="1371600" y="285750"/>
            <a:ext cx="15430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350" b="1">
              <a:cs typeface="Arial" panose="020B0604020202020204" pitchFamily="34" charset="0"/>
            </a:endParaRPr>
          </a:p>
        </p:txBody>
      </p:sp>
      <p:pic>
        <p:nvPicPr>
          <p:cNvPr id="16387" name="Picture 4" descr="11">
            <a:extLst>
              <a:ext uri="{FF2B5EF4-FFF2-40B4-BE49-F238E27FC236}">
                <a16:creationId xmlns:a16="http://schemas.microsoft.com/office/drawing/2014/main" id="{13AC823F-86DA-4776-101C-AB74AB2757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416">
            <a:off x="1044178" y="244079"/>
            <a:ext cx="2287191" cy="410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a:extLst>
              <a:ext uri="{FF2B5EF4-FFF2-40B4-BE49-F238E27FC236}">
                <a16:creationId xmlns:a16="http://schemas.microsoft.com/office/drawing/2014/main" id="{38183C57-280E-4EA2-3F53-C203D686EB0F}"/>
              </a:ext>
            </a:extLst>
          </p:cNvPr>
          <p:cNvSpPr txBox="1">
            <a:spLocks noChangeArrowheads="1"/>
          </p:cNvSpPr>
          <p:nvPr/>
        </p:nvSpPr>
        <p:spPr bwMode="auto">
          <a:xfrm>
            <a:off x="1460898" y="4510088"/>
            <a:ext cx="1453753"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950" b="1">
                <a:solidFill>
                  <a:srgbClr val="C00000"/>
                </a:solidFill>
                <a:latin typeface="Times New Roman" panose="02020603050405020304" pitchFamily="18" charset="0"/>
              </a:rPr>
              <a:t>Xương chi</a:t>
            </a:r>
            <a:endParaRPr lang="en-US" altLang="en-US" sz="1950" b="1">
              <a:solidFill>
                <a:srgbClr val="C00000"/>
              </a:solidFill>
              <a:latin typeface="Times New Roman" panose="02020603050405020304" pitchFamily="18" charset="0"/>
              <a:cs typeface="Times New Roman" panose="02020603050405020304" pitchFamily="18" charset="0"/>
            </a:endParaRPr>
          </a:p>
        </p:txBody>
      </p:sp>
      <p:sp>
        <p:nvSpPr>
          <p:cNvPr id="16389" name="Text Box 5">
            <a:extLst>
              <a:ext uri="{FF2B5EF4-FFF2-40B4-BE49-F238E27FC236}">
                <a16:creationId xmlns:a16="http://schemas.microsoft.com/office/drawing/2014/main" id="{1E71805C-DB1D-AEEB-56DE-1C9AEFE5293D}"/>
              </a:ext>
            </a:extLst>
          </p:cNvPr>
          <p:cNvSpPr txBox="1">
            <a:spLocks noChangeArrowheads="1"/>
          </p:cNvSpPr>
          <p:nvPr/>
        </p:nvSpPr>
        <p:spPr bwMode="auto">
          <a:xfrm>
            <a:off x="3028950" y="228600"/>
            <a:ext cx="2857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350" b="1">
              <a:cs typeface="Arial" panose="020B0604020202020204" pitchFamily="34" charset="0"/>
            </a:endParaRPr>
          </a:p>
        </p:txBody>
      </p:sp>
      <p:sp>
        <p:nvSpPr>
          <p:cNvPr id="15366" name="Text Box 6">
            <a:extLst>
              <a:ext uri="{FF2B5EF4-FFF2-40B4-BE49-F238E27FC236}">
                <a16:creationId xmlns:a16="http://schemas.microsoft.com/office/drawing/2014/main" id="{1BC271D4-88ED-4141-5A17-212E52A3524B}"/>
              </a:ext>
            </a:extLst>
          </p:cNvPr>
          <p:cNvSpPr txBox="1">
            <a:spLocks noChangeArrowheads="1"/>
          </p:cNvSpPr>
          <p:nvPr/>
        </p:nvSpPr>
        <p:spPr bwMode="auto">
          <a:xfrm>
            <a:off x="3530204" y="202406"/>
            <a:ext cx="46786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dirty="0" err="1">
                <a:solidFill>
                  <a:srgbClr val="C00000"/>
                </a:solidFill>
                <a:latin typeface="Times New Roman" panose="02020603050405020304" pitchFamily="18" charset="0"/>
              </a:rPr>
              <a:t>Điểm</a:t>
            </a:r>
            <a:r>
              <a:rPr lang="en-US" altLang="en-US" sz="2400" dirty="0">
                <a:solidFill>
                  <a:srgbClr val="C00000"/>
                </a:solidFill>
                <a:latin typeface="Times New Roman" panose="02020603050405020304" pitchFamily="18" charset="0"/>
              </a:rPr>
              <a:t> </a:t>
            </a:r>
            <a:r>
              <a:rPr lang="en-US" altLang="en-US" sz="2400" dirty="0" err="1">
                <a:solidFill>
                  <a:srgbClr val="C00000"/>
                </a:solidFill>
                <a:latin typeface="Times New Roman" panose="02020603050405020304" pitchFamily="18" charset="0"/>
              </a:rPr>
              <a:t>giống</a:t>
            </a:r>
            <a:r>
              <a:rPr lang="en-US" altLang="en-US" sz="2400" dirty="0">
                <a:solidFill>
                  <a:srgbClr val="C00000"/>
                </a:solidFill>
                <a:latin typeface="Times New Roman" panose="02020603050405020304" pitchFamily="18" charset="0"/>
              </a:rPr>
              <a:t> </a:t>
            </a:r>
            <a:r>
              <a:rPr lang="en-US" altLang="en-US" sz="2400" dirty="0" err="1">
                <a:solidFill>
                  <a:srgbClr val="C00000"/>
                </a:solidFill>
                <a:latin typeface="Times New Roman" panose="02020603050405020304" pitchFamily="18" charset="0"/>
              </a:rPr>
              <a:t>nhau</a:t>
            </a:r>
            <a:r>
              <a:rPr lang="en-US" altLang="en-US" sz="2400" dirty="0">
                <a:solidFill>
                  <a:srgbClr val="C00000"/>
                </a:solidFill>
                <a:latin typeface="Times New Roman" panose="02020603050405020304" pitchFamily="18" charset="0"/>
              </a:rPr>
              <a:t> </a:t>
            </a:r>
            <a:r>
              <a:rPr lang="en-US" altLang="en-US" sz="2400" dirty="0" err="1">
                <a:solidFill>
                  <a:srgbClr val="C00000"/>
                </a:solidFill>
                <a:latin typeface="Times New Roman" panose="02020603050405020304" pitchFamily="18" charset="0"/>
              </a:rPr>
              <a:t>v</a:t>
            </a:r>
            <a:r>
              <a:rPr lang="en-US" altLang="en-US" sz="2400" dirty="0" err="1">
                <a:solidFill>
                  <a:srgbClr val="C00000"/>
                </a:solidFill>
                <a:latin typeface="Times New Roman" panose="02020603050405020304" pitchFamily="18" charset="0"/>
                <a:cs typeface="Times New Roman" panose="02020603050405020304" pitchFamily="18" charset="0"/>
              </a:rPr>
              <a:t>à</a:t>
            </a:r>
            <a:r>
              <a:rPr lang="en-US" altLang="en-US" sz="2400" dirty="0">
                <a:solidFill>
                  <a:srgbClr val="C00000"/>
                </a:solidFill>
                <a:latin typeface="Times New Roman" panose="02020603050405020304" pitchFamily="18" charset="0"/>
              </a:rPr>
              <a:t> </a:t>
            </a:r>
            <a:r>
              <a:rPr lang="en-US" altLang="en-US" sz="2400" dirty="0" err="1">
                <a:solidFill>
                  <a:srgbClr val="C00000"/>
                </a:solidFill>
                <a:latin typeface="Times New Roman" panose="02020603050405020304" pitchFamily="18" charset="0"/>
              </a:rPr>
              <a:t>khác</a:t>
            </a:r>
            <a:r>
              <a:rPr lang="en-US" altLang="en-US" sz="2400" dirty="0">
                <a:solidFill>
                  <a:srgbClr val="C00000"/>
                </a:solidFill>
                <a:latin typeface="Times New Roman" panose="02020603050405020304" pitchFamily="18" charset="0"/>
              </a:rPr>
              <a:t> </a:t>
            </a:r>
            <a:r>
              <a:rPr lang="en-US" altLang="en-US" sz="2400" dirty="0" err="1">
                <a:solidFill>
                  <a:srgbClr val="C00000"/>
                </a:solidFill>
                <a:latin typeface="Times New Roman" panose="02020603050405020304" pitchFamily="18" charset="0"/>
              </a:rPr>
              <a:t>nhau</a:t>
            </a:r>
            <a:r>
              <a:rPr lang="en-US" altLang="en-US" sz="2400" dirty="0">
                <a:solidFill>
                  <a:srgbClr val="C00000"/>
                </a:solidFill>
                <a:latin typeface="Times New Roman" panose="02020603050405020304" pitchFamily="18" charset="0"/>
              </a:rPr>
              <a:t> </a:t>
            </a:r>
            <a:r>
              <a:rPr lang="en-US" altLang="en-US" sz="2400" dirty="0" err="1">
                <a:solidFill>
                  <a:srgbClr val="C00000"/>
                </a:solidFill>
                <a:latin typeface="Times New Roman" panose="02020603050405020304" pitchFamily="18" charset="0"/>
              </a:rPr>
              <a:t>giữa</a:t>
            </a:r>
            <a:r>
              <a:rPr lang="en-US" altLang="en-US" sz="2400" dirty="0">
                <a:solidFill>
                  <a:srgbClr val="C00000"/>
                </a:solidFill>
                <a:latin typeface="Times New Roman" panose="02020603050405020304" pitchFamily="18" charset="0"/>
              </a:rPr>
              <a:t> </a:t>
            </a:r>
            <a:r>
              <a:rPr lang="en-US" altLang="en-US" sz="2400" dirty="0" err="1">
                <a:solidFill>
                  <a:srgbClr val="C00000"/>
                </a:solidFill>
                <a:latin typeface="Times New Roman" panose="02020603050405020304" pitchFamily="18" charset="0"/>
              </a:rPr>
              <a:t>xương</a:t>
            </a:r>
            <a:r>
              <a:rPr lang="en-US" altLang="en-US" sz="2400" dirty="0">
                <a:solidFill>
                  <a:srgbClr val="C00000"/>
                </a:solidFill>
                <a:latin typeface="Times New Roman" panose="02020603050405020304" pitchFamily="18" charset="0"/>
              </a:rPr>
              <a:t> </a:t>
            </a:r>
            <a:r>
              <a:rPr lang="en-US" altLang="en-US" sz="2400" dirty="0" err="1">
                <a:solidFill>
                  <a:srgbClr val="C00000"/>
                </a:solidFill>
                <a:latin typeface="Times New Roman" panose="02020603050405020304" pitchFamily="18" charset="0"/>
              </a:rPr>
              <a:t>tay</a:t>
            </a:r>
            <a:r>
              <a:rPr lang="en-US" altLang="en-US" sz="2400" dirty="0">
                <a:solidFill>
                  <a:srgbClr val="C00000"/>
                </a:solidFill>
                <a:latin typeface="Times New Roman" panose="02020603050405020304" pitchFamily="18" charset="0"/>
              </a:rPr>
              <a:t> </a:t>
            </a:r>
            <a:r>
              <a:rPr lang="en-US" altLang="en-US" sz="2400" dirty="0" err="1">
                <a:solidFill>
                  <a:srgbClr val="C00000"/>
                </a:solidFill>
                <a:latin typeface="Times New Roman" panose="02020603050405020304" pitchFamily="18" charset="0"/>
              </a:rPr>
              <a:t>v</a:t>
            </a:r>
            <a:r>
              <a:rPr lang="en-US" altLang="en-US" sz="2400" dirty="0" err="1">
                <a:solidFill>
                  <a:srgbClr val="C00000"/>
                </a:solidFill>
                <a:latin typeface="Times New Roman" panose="02020603050405020304" pitchFamily="18" charset="0"/>
                <a:cs typeface="Times New Roman" panose="02020603050405020304" pitchFamily="18" charset="0"/>
              </a:rPr>
              <a:t>à</a:t>
            </a:r>
            <a:r>
              <a:rPr lang="en-US" altLang="en-US" sz="2400" dirty="0">
                <a:solidFill>
                  <a:srgbClr val="C00000"/>
                </a:solidFill>
                <a:latin typeface="Times New Roman" panose="02020603050405020304" pitchFamily="18" charset="0"/>
              </a:rPr>
              <a:t> </a:t>
            </a:r>
            <a:r>
              <a:rPr lang="en-US" altLang="en-US" sz="2400" dirty="0" err="1">
                <a:solidFill>
                  <a:srgbClr val="C00000"/>
                </a:solidFill>
                <a:latin typeface="Times New Roman" panose="02020603050405020304" pitchFamily="18" charset="0"/>
              </a:rPr>
              <a:t>xương</a:t>
            </a:r>
            <a:r>
              <a:rPr lang="en-US" altLang="en-US" sz="2400" dirty="0">
                <a:solidFill>
                  <a:srgbClr val="C00000"/>
                </a:solidFill>
                <a:latin typeface="Times New Roman" panose="02020603050405020304" pitchFamily="18" charset="0"/>
              </a:rPr>
              <a:t> </a:t>
            </a:r>
            <a:r>
              <a:rPr lang="en-US" altLang="en-US" sz="2400" dirty="0" err="1">
                <a:solidFill>
                  <a:srgbClr val="C00000"/>
                </a:solidFill>
                <a:latin typeface="Times New Roman" panose="02020603050405020304" pitchFamily="18" charset="0"/>
              </a:rPr>
              <a:t>chân</a:t>
            </a:r>
            <a:r>
              <a:rPr lang="en-US" altLang="en-US" sz="2400" dirty="0">
                <a:solidFill>
                  <a:srgbClr val="C00000"/>
                </a:solidFill>
                <a:latin typeface="Times New Roman" panose="02020603050405020304" pitchFamily="18" charset="0"/>
              </a:rPr>
              <a:t>. </a:t>
            </a:r>
            <a:endParaRPr lang="en-US" altLang="en-US" sz="2400" dirty="0">
              <a:solidFill>
                <a:srgbClr val="C00000"/>
              </a:solidFill>
              <a:latin typeface="Times New Roman" panose="02020603050405020304" pitchFamily="18" charset="0"/>
              <a:cs typeface="Times New Roman" panose="02020603050405020304" pitchFamily="18" charset="0"/>
            </a:endParaRPr>
          </a:p>
        </p:txBody>
      </p:sp>
      <p:sp>
        <p:nvSpPr>
          <p:cNvPr id="16391" name="Text Box 7">
            <a:extLst>
              <a:ext uri="{FF2B5EF4-FFF2-40B4-BE49-F238E27FC236}">
                <a16:creationId xmlns:a16="http://schemas.microsoft.com/office/drawing/2014/main" id="{CF29D481-C462-9A94-01F5-B9BB0FAD0C24}"/>
              </a:ext>
            </a:extLst>
          </p:cNvPr>
          <p:cNvSpPr txBox="1">
            <a:spLocks noChangeArrowheads="1"/>
          </p:cNvSpPr>
          <p:nvPr/>
        </p:nvSpPr>
        <p:spPr bwMode="auto">
          <a:xfrm>
            <a:off x="2914650" y="2628900"/>
            <a:ext cx="4572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350" b="1">
              <a:cs typeface="Arial" panose="020B0604020202020204" pitchFamily="34" charset="0"/>
            </a:endParaRPr>
          </a:p>
        </p:txBody>
      </p:sp>
      <p:sp>
        <p:nvSpPr>
          <p:cNvPr id="15368" name="Text Box 8">
            <a:extLst>
              <a:ext uri="{FF2B5EF4-FFF2-40B4-BE49-F238E27FC236}">
                <a16:creationId xmlns:a16="http://schemas.microsoft.com/office/drawing/2014/main" id="{74A49F10-FCFF-082B-676B-4BD655562ED9}"/>
              </a:ext>
            </a:extLst>
          </p:cNvPr>
          <p:cNvSpPr txBox="1">
            <a:spLocks noChangeArrowheads="1"/>
          </p:cNvSpPr>
          <p:nvPr/>
        </p:nvSpPr>
        <p:spPr bwMode="auto">
          <a:xfrm>
            <a:off x="3426618" y="1046560"/>
            <a:ext cx="5359241" cy="318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100" dirty="0">
                <a:solidFill>
                  <a:srgbClr val="C00000"/>
                </a:solidFill>
                <a:highlight>
                  <a:srgbClr val="FFFF00"/>
                </a:highlight>
                <a:latin typeface="Times New Roman" panose="02020603050405020304" pitchFamily="18" charset="0"/>
              </a:rPr>
              <a:t>- </a:t>
            </a:r>
            <a:r>
              <a:rPr lang="en-US" altLang="en-US" sz="1800" dirty="0" err="1">
                <a:solidFill>
                  <a:srgbClr val="C00000"/>
                </a:solidFill>
                <a:highlight>
                  <a:srgbClr val="FFFF00"/>
                </a:highlight>
                <a:latin typeface="Times New Roman" panose="02020603050405020304" pitchFamily="18" charset="0"/>
              </a:rPr>
              <a:t>Giống</a:t>
            </a:r>
            <a:r>
              <a:rPr lang="en-US" altLang="en-US" sz="1800" dirty="0">
                <a:solidFill>
                  <a:srgbClr val="C00000"/>
                </a:solidFill>
                <a:highlight>
                  <a:srgbClr val="FFFF00"/>
                </a:highlight>
                <a:latin typeface="Times New Roman" panose="02020603050405020304" pitchFamily="18" charset="0"/>
              </a:rPr>
              <a:t>: </a:t>
            </a:r>
            <a:r>
              <a:rPr lang="en-US" altLang="en-US" sz="1800" dirty="0" err="1">
                <a:solidFill>
                  <a:srgbClr val="002060"/>
                </a:solidFill>
                <a:latin typeface="Times New Roman" panose="02020603050405020304" pitchFamily="18" charset="0"/>
              </a:rPr>
              <a:t>Đều</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gồm</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các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phần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tương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tự</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nhau</a:t>
            </a:r>
            <a:r>
              <a:rPr lang="en-US" altLang="en-US" sz="1800" dirty="0">
                <a:solidFill>
                  <a:srgbClr val="002060"/>
                </a:solidFill>
                <a:latin typeface="Times New Roman" panose="02020603050405020304" pitchFamily="18" charset="0"/>
              </a:rPr>
              <a:t>:</a:t>
            </a:r>
          </a:p>
          <a:p>
            <a:pPr algn="just" eaLnBrk="1" hangingPunct="1">
              <a:spcBef>
                <a:spcPct val="0"/>
              </a:spcBef>
              <a:buFontTx/>
              <a:buNone/>
            </a:pPr>
            <a:r>
              <a:rPr lang="en-US" altLang="en-US" sz="1800" dirty="0">
                <a:solidFill>
                  <a:srgbClr val="002060"/>
                </a:solidFill>
                <a:latin typeface="Times New Roman" panose="02020603050405020304" pitchFamily="18" charset="0"/>
              </a:rPr>
              <a:t>	+ </a:t>
            </a:r>
            <a:r>
              <a:rPr lang="en-US" altLang="en-US" sz="1800" dirty="0" err="1">
                <a:solidFill>
                  <a:srgbClr val="002060"/>
                </a:solidFill>
                <a:latin typeface="Times New Roman" panose="02020603050405020304" pitchFamily="18" charset="0"/>
              </a:rPr>
              <a:t>Xương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đai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đai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vai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đai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hông</a:t>
            </a:r>
            <a:r>
              <a:rPr lang="en-US" altLang="en-US" sz="1800" dirty="0">
                <a:solidFill>
                  <a:srgbClr val="002060"/>
                </a:solidFill>
                <a:latin typeface="Times New Roman" panose="02020603050405020304" pitchFamily="18" charset="0"/>
              </a:rPr>
              <a:t>)</a:t>
            </a:r>
          </a:p>
          <a:p>
            <a:pPr algn="just" eaLnBrk="1" hangingPunct="1">
              <a:spcBef>
                <a:spcPct val="0"/>
              </a:spcBef>
              <a:buFontTx/>
              <a:buNone/>
            </a:pPr>
            <a:r>
              <a:rPr lang="en-US" altLang="en-US" sz="1800" dirty="0">
                <a:solidFill>
                  <a:srgbClr val="002060"/>
                </a:solidFill>
                <a:latin typeface="Times New Roman" panose="02020603050405020304" pitchFamily="18" charset="0"/>
              </a:rPr>
              <a:t>        	+ </a:t>
            </a:r>
            <a:r>
              <a:rPr lang="en-US" altLang="en-US" sz="1800" dirty="0" err="1">
                <a:solidFill>
                  <a:srgbClr val="002060"/>
                </a:solidFill>
                <a:latin typeface="Times New Roman" panose="02020603050405020304" pitchFamily="18" charset="0"/>
              </a:rPr>
              <a:t>Xương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cánh</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tay</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xương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đùi</a:t>
            </a:r>
            <a:r>
              <a:rPr lang="en-US" altLang="en-US" sz="1800" dirty="0">
                <a:solidFill>
                  <a:srgbClr val="002060"/>
                </a:solidFill>
                <a:latin typeface="Times New Roman" panose="02020603050405020304" pitchFamily="18" charset="0"/>
              </a:rPr>
              <a:t>)</a:t>
            </a:r>
          </a:p>
          <a:p>
            <a:pPr algn="just" eaLnBrk="1" hangingPunct="1">
              <a:spcBef>
                <a:spcPct val="0"/>
              </a:spcBef>
              <a:buFontTx/>
              <a:buNone/>
            </a:pPr>
            <a:r>
              <a:rPr lang="en-US" altLang="en-US" sz="1800" dirty="0">
                <a:solidFill>
                  <a:srgbClr val="002060"/>
                </a:solidFill>
                <a:latin typeface="Times New Roman" panose="02020603050405020304" pitchFamily="18" charset="0"/>
              </a:rPr>
              <a:t>        	+ </a:t>
            </a:r>
            <a:r>
              <a:rPr lang="en-US" altLang="en-US" sz="1800" dirty="0" err="1">
                <a:solidFill>
                  <a:srgbClr val="002060"/>
                </a:solidFill>
                <a:latin typeface="Times New Roman" panose="02020603050405020304" pitchFamily="18" charset="0"/>
              </a:rPr>
              <a:t>Xương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cẳng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tay</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cẳng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chân</a:t>
            </a:r>
            <a:r>
              <a:rPr lang="en-US" altLang="en-US" sz="1800" dirty="0">
                <a:solidFill>
                  <a:srgbClr val="002060"/>
                </a:solidFill>
                <a:latin typeface="Times New Roman" panose="02020603050405020304" pitchFamily="18" charset="0"/>
              </a:rPr>
              <a:t>)</a:t>
            </a:r>
          </a:p>
          <a:p>
            <a:pPr algn="just" eaLnBrk="1" hangingPunct="1">
              <a:spcBef>
                <a:spcPct val="0"/>
              </a:spcBef>
              <a:buFontTx/>
              <a:buNone/>
            </a:pPr>
            <a:r>
              <a:rPr lang="en-US" altLang="en-US" sz="1800" dirty="0">
                <a:solidFill>
                  <a:srgbClr val="002060"/>
                </a:solidFill>
                <a:latin typeface="Times New Roman" panose="02020603050405020304" pitchFamily="18" charset="0"/>
              </a:rPr>
              <a:t>       	+ </a:t>
            </a:r>
            <a:r>
              <a:rPr lang="en-US" altLang="en-US" sz="1800" dirty="0" err="1">
                <a:solidFill>
                  <a:srgbClr val="002060"/>
                </a:solidFill>
                <a:latin typeface="Times New Roman" panose="02020603050405020304" pitchFamily="18" charset="0"/>
              </a:rPr>
              <a:t>Xương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cổ</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tay</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cổ</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chân</a:t>
            </a:r>
            <a:r>
              <a:rPr lang="en-US" altLang="en-US" sz="1800" dirty="0">
                <a:solidFill>
                  <a:srgbClr val="002060"/>
                </a:solidFill>
                <a:latin typeface="Times New Roman" panose="02020603050405020304" pitchFamily="18" charset="0"/>
              </a:rPr>
              <a:t>)</a:t>
            </a:r>
          </a:p>
          <a:p>
            <a:pPr algn="just" eaLnBrk="1" hangingPunct="1">
              <a:spcBef>
                <a:spcPct val="0"/>
              </a:spcBef>
              <a:buFontTx/>
              <a:buNone/>
            </a:pPr>
            <a:r>
              <a:rPr lang="en-US" altLang="en-US" sz="1800" dirty="0">
                <a:solidFill>
                  <a:srgbClr val="002060"/>
                </a:solidFill>
                <a:latin typeface="Times New Roman" panose="02020603050405020304" pitchFamily="18" charset="0"/>
              </a:rPr>
              <a:t>	+ </a:t>
            </a:r>
            <a:r>
              <a:rPr lang="en-US" altLang="en-US" sz="1800" dirty="0" err="1">
                <a:solidFill>
                  <a:srgbClr val="002060"/>
                </a:solidFill>
                <a:latin typeface="Times New Roman" panose="02020603050405020304" pitchFamily="18" charset="0"/>
              </a:rPr>
              <a:t>Xương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a:t>
            </a:r>
            <a:r>
              <a:rPr lang="en-US" altLang="en-US" sz="1800" dirty="0" err="1">
                <a:solidFill>
                  <a:srgbClr val="002060"/>
                </a:solidFill>
                <a:latin typeface="Times New Roman" panose="02020603050405020304" pitchFamily="18" charset="0"/>
                <a:cs typeface="Times New Roman" panose="02020603050405020304" pitchFamily="18" charset="0"/>
              </a:rPr>
              <a:t>à</a:t>
            </a:r>
            <a:r>
              <a:rPr lang="en-US" altLang="en-US" sz="1800" dirty="0" err="1">
                <a:solidFill>
                  <a:srgbClr val="002060"/>
                </a:solidFill>
                <a:latin typeface="Times New Roman" panose="02020603050405020304" pitchFamily="18" charset="0"/>
              </a:rPr>
              <a:t>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a:t>
            </a:r>
            <a:r>
              <a:rPr lang="en-US" altLang="en-US" sz="1800" dirty="0" err="1">
                <a:solidFill>
                  <a:srgbClr val="002060"/>
                </a:solidFill>
                <a:latin typeface="Times New Roman" panose="02020603050405020304" pitchFamily="18" charset="0"/>
                <a:cs typeface="Times New Roman" panose="02020603050405020304" pitchFamily="18" charset="0"/>
              </a:rPr>
              <a:t>à</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xương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ngón</a:t>
            </a:r>
            <a:r>
              <a:rPr lang="en-US" altLang="en-US" sz="1800" dirty="0">
                <a:solidFill>
                  <a:srgbClr val="002060"/>
                </a:solidFill>
                <a:latin typeface="Times New Roman" panose="02020603050405020304" pitchFamily="18" charset="0"/>
              </a:rPr>
              <a:t>.</a:t>
            </a:r>
          </a:p>
          <a:p>
            <a:pPr algn="just" eaLnBrk="1" hangingPunct="1">
              <a:spcBef>
                <a:spcPct val="0"/>
              </a:spcBef>
              <a:buFontTx/>
              <a:buNone/>
            </a:pPr>
            <a:endParaRPr lang="en-US" altLang="en-US" sz="1800" dirty="0">
              <a:solidFill>
                <a:srgbClr val="002060"/>
              </a:solidFill>
              <a:highlight>
                <a:srgbClr val="FFFF00"/>
              </a:highlight>
              <a:latin typeface="Times New Roman" panose="02020603050405020304" pitchFamily="18" charset="0"/>
            </a:endParaRPr>
          </a:p>
          <a:p>
            <a:pPr algn="just" eaLnBrk="1" hangingPunct="1">
              <a:spcBef>
                <a:spcPct val="0"/>
              </a:spcBef>
              <a:buFontTx/>
              <a:buNone/>
            </a:pPr>
            <a:r>
              <a:rPr lang="en-US" altLang="en-US" sz="1800" dirty="0">
                <a:solidFill>
                  <a:srgbClr val="C00000"/>
                </a:solidFill>
                <a:highlight>
                  <a:srgbClr val="FFFF00"/>
                </a:highlight>
                <a:latin typeface="Times New Roman" panose="02020603050405020304" pitchFamily="18" charset="0"/>
              </a:rPr>
              <a:t>- </a:t>
            </a:r>
            <a:r>
              <a:rPr lang="en-US" altLang="en-US" sz="1800" dirty="0" err="1">
                <a:solidFill>
                  <a:srgbClr val="C00000"/>
                </a:solidFill>
                <a:highlight>
                  <a:srgbClr val="FFFF00"/>
                </a:highlight>
                <a:latin typeface="Times New Roman" panose="02020603050405020304" pitchFamily="18" charset="0"/>
              </a:rPr>
              <a:t>Khác</a:t>
            </a:r>
            <a:r>
              <a:rPr lang="en-US" altLang="en-US" sz="1800" dirty="0">
                <a:solidFill>
                  <a:srgbClr val="C00000"/>
                </a:solidFill>
                <a:highlight>
                  <a:srgbClr val="FFFF00"/>
                </a:highlight>
                <a:latin typeface="Times New Roman" panose="02020603050405020304" pitchFamily="18" charset="0"/>
              </a:rPr>
              <a:t>: </a:t>
            </a:r>
            <a:r>
              <a:rPr lang="en-US" altLang="en-US" sz="1800" dirty="0" err="1">
                <a:solidFill>
                  <a:srgbClr val="002060"/>
                </a:solidFill>
                <a:latin typeface="Times New Roman" panose="02020603050405020304" pitchFamily="18" charset="0"/>
              </a:rPr>
              <a:t>Xương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tay</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ngắn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mảnh</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các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khớp</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cử</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động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nhiều</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xương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chân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d</a:t>
            </a:r>
            <a:r>
              <a:rPr lang="en-US" altLang="en-US" sz="1800" dirty="0" err="1">
                <a:solidFill>
                  <a:srgbClr val="002060"/>
                </a:solidFill>
                <a:latin typeface="Times New Roman" panose="02020603050405020304" pitchFamily="18" charset="0"/>
                <a:cs typeface="Times New Roman" panose="02020603050405020304" pitchFamily="18" charset="0"/>
              </a:rPr>
              <a:t>à</a:t>
            </a:r>
            <a:r>
              <a:rPr lang="en-US" altLang="en-US" sz="1800" dirty="0" err="1">
                <a:solidFill>
                  <a:srgbClr val="002060"/>
                </a:solidFill>
                <a:latin typeface="Times New Roman" panose="02020603050405020304" pitchFamily="18" charset="0"/>
              </a:rPr>
              <a:t>i</a:t>
            </a:r>
            <a:r>
              <a:rPr lang="en-US" altLang="en-US" sz="1800" dirty="0">
                <a:solidFill>
                  <a:srgbClr val="002060"/>
                </a:solidFill>
                <a:latin typeface="Times New Roman" panose="02020603050405020304" pitchFamily="18" charset="0"/>
              </a:rPr>
              <a:t>, to, </a:t>
            </a:r>
            <a:r>
              <a:rPr lang="en-US" altLang="en-US" sz="1800" dirty="0" err="1">
                <a:solidFill>
                  <a:srgbClr val="002060"/>
                </a:solidFill>
                <a:latin typeface="Times New Roman" panose="02020603050405020304" pitchFamily="18" charset="0"/>
              </a:rPr>
              <a:t>khoẻ</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ít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cử</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động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hơn</a:t>
            </a:r>
            <a:r>
              <a:rPr lang="en-US" altLang="en-US" sz="1800" dirty="0">
                <a:solidFill>
                  <a:srgbClr val="002060"/>
                </a:solidFill>
                <a:latin typeface="Times New Roman" panose="02020603050405020304" pitchFamily="18" charset="0"/>
              </a:rPr>
              <a:t>.</a:t>
            </a:r>
          </a:p>
          <a:p>
            <a:pPr algn="just" eaLnBrk="1" hangingPunct="1">
              <a:spcBef>
                <a:spcPct val="0"/>
              </a:spcBef>
              <a:buFontTx/>
              <a:buNone/>
            </a:pPr>
            <a:r>
              <a:rPr lang="en-US" altLang="en-US" sz="1800" dirty="0">
                <a:solidFill>
                  <a:srgbClr val="002060"/>
                </a:solidFill>
                <a:latin typeface="Times New Roman" panose="02020603050405020304" pitchFamily="18" charset="0"/>
                <a:sym typeface="Wingdings 3" panose="05040102010807070707" pitchFamily="18" charset="2"/>
              </a:rPr>
              <a:t> </a:t>
            </a:r>
            <a:r>
              <a:rPr lang="en-US" altLang="en-US" sz="1800" dirty="0">
                <a:solidFill>
                  <a:srgbClr val="002060"/>
                </a:solidFill>
                <a:latin typeface="Times New Roman" panose="02020603050405020304" pitchFamily="18" charset="0"/>
              </a:rPr>
              <a:t>Tay </a:t>
            </a:r>
            <a:r>
              <a:rPr lang="en-US" altLang="en-US" sz="1800" dirty="0" err="1">
                <a:solidFill>
                  <a:srgbClr val="002060"/>
                </a:solidFill>
                <a:latin typeface="Times New Roman" panose="02020603050405020304" pitchFamily="18" charset="0"/>
              </a:rPr>
              <a:t>có</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cấu</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tạo</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thích</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nghi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với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quá</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trình</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lao</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động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Chân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có</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cấu</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tạo</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thích</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nghi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với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quá</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trình</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thẳng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đứng</a:t>
            </a:r>
            <a:r>
              <a:rPr lang="en-US" altLang="en-US" sz="1800" dirty="0">
                <a:solidFill>
                  <a:srgbClr val="002060"/>
                </a:solidFill>
                <a:latin typeface="Times New Roman" panose="02020603050405020304" pitchFamily="18" charset="0"/>
              </a:rPr>
              <a:t>.</a:t>
            </a:r>
            <a:endParaRPr lang="en-US" altLang="en-US" sz="1800" dirty="0">
              <a:solidFill>
                <a:srgbClr val="002060"/>
              </a:solidFill>
              <a:latin typeface="Times New Roman" panose="02020603050405020304" pitchFamily="18" charset="0"/>
              <a:cs typeface="Times New Roman" panose="02020603050405020304" pitchFamily="18" charset="0"/>
            </a:endParaRPr>
          </a:p>
        </p:txBody>
      </p:sp>
      <p:sp>
        <p:nvSpPr>
          <p:cNvPr id="16393" name="Text Box 9">
            <a:extLst>
              <a:ext uri="{FF2B5EF4-FFF2-40B4-BE49-F238E27FC236}">
                <a16:creationId xmlns:a16="http://schemas.microsoft.com/office/drawing/2014/main" id="{FFA92F0E-7AF3-72A5-7B45-1C58545B4617}"/>
              </a:ext>
            </a:extLst>
          </p:cNvPr>
          <p:cNvSpPr txBox="1">
            <a:spLocks noChangeArrowheads="1"/>
          </p:cNvSpPr>
          <p:nvPr/>
        </p:nvSpPr>
        <p:spPr bwMode="auto">
          <a:xfrm>
            <a:off x="2800350" y="2400300"/>
            <a:ext cx="5715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350" b="1">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5366"/>
                                        </p:tgtEl>
                                        <p:attrNameLst>
                                          <p:attrName>style.visibility</p:attrName>
                                        </p:attrNameLst>
                                      </p:cBhvr>
                                      <p:to>
                                        <p:strVal val="visible"/>
                                      </p:to>
                                    </p:set>
                                    <p:anim calcmode="lin" valueType="num">
                                      <p:cBhvr additive="base">
                                        <p:cTn id="7" dur="500" fill="hold"/>
                                        <p:tgtEl>
                                          <p:spTgt spid="15366"/>
                                        </p:tgtEl>
                                        <p:attrNameLst>
                                          <p:attrName>ppt_x</p:attrName>
                                        </p:attrNameLst>
                                      </p:cBhvr>
                                      <p:tavLst>
                                        <p:tav tm="0">
                                          <p:val>
                                            <p:strVal val="#ppt_x"/>
                                          </p:val>
                                        </p:tav>
                                        <p:tav tm="100000">
                                          <p:val>
                                            <p:strVal val="#ppt_x"/>
                                          </p:val>
                                        </p:tav>
                                      </p:tavLst>
                                    </p:anim>
                                    <p:anim calcmode="lin" valueType="num">
                                      <p:cBhvr additive="base">
                                        <p:cTn id="8" dur="500" fill="hold"/>
                                        <p:tgtEl>
                                          <p:spTgt spid="1536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40" presetClass="entr" presetSubtype="0" fill="hold" nodeType="clickEffect">
                                  <p:stCondLst>
                                    <p:cond delay="0"/>
                                  </p:stCondLst>
                                  <p:iterate type="lt">
                                    <p:tmPct val="10000"/>
                                  </p:iterate>
                                  <p:childTnLst>
                                    <p:set>
                                      <p:cBhvr>
                                        <p:cTn id="12" dur="1" fill="hold">
                                          <p:stCondLst>
                                            <p:cond delay="0"/>
                                          </p:stCondLst>
                                        </p:cTn>
                                        <p:tgtEl>
                                          <p:spTgt spid="15368">
                                            <p:txEl>
                                              <p:pRg st="0" end="0"/>
                                            </p:txEl>
                                          </p:spTgt>
                                        </p:tgtEl>
                                        <p:attrNameLst>
                                          <p:attrName>style.visibility</p:attrName>
                                        </p:attrNameLst>
                                      </p:cBhvr>
                                      <p:to>
                                        <p:strVal val="visible"/>
                                      </p:to>
                                    </p:set>
                                    <p:animEffect transition="in" filter="fade">
                                      <p:cBhvr>
                                        <p:cTn id="13" dur="500"/>
                                        <p:tgtEl>
                                          <p:spTgt spid="15368">
                                            <p:txEl>
                                              <p:pRg st="0" end="0"/>
                                            </p:txEl>
                                          </p:spTgt>
                                        </p:tgtEl>
                                      </p:cBhvr>
                                    </p:animEffect>
                                    <p:anim calcmode="lin" valueType="num">
                                      <p:cBhvr>
                                        <p:cTn id="14" dur="500" fill="hold"/>
                                        <p:tgtEl>
                                          <p:spTgt spid="15368">
                                            <p:txEl>
                                              <p:pRg st="0" end="0"/>
                                            </p:txEl>
                                          </p:spTgt>
                                        </p:tgtEl>
                                        <p:attrNameLst>
                                          <p:attrName>ppt_x</p:attrName>
                                        </p:attrNameLst>
                                      </p:cBhvr>
                                      <p:tavLst>
                                        <p:tav tm="0">
                                          <p:val>
                                            <p:strVal val="#ppt_x-.1"/>
                                          </p:val>
                                        </p:tav>
                                        <p:tav tm="100000">
                                          <p:val>
                                            <p:strVal val="#ppt_x"/>
                                          </p:val>
                                        </p:tav>
                                      </p:tavLst>
                                    </p:anim>
                                    <p:anim calcmode="lin" valueType="num">
                                      <p:cBhvr>
                                        <p:cTn id="15" dur="500" fill="hold"/>
                                        <p:tgtEl>
                                          <p:spTgt spid="1536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push.wav"/>
                                        </p:tgtEl>
                                      </p:cMediaNode>
                                    </p:audio>
                                  </p:subTnLst>
                                </p:cTn>
                              </p:par>
                              <p:par>
                                <p:cTn id="16" presetID="40" presetClass="entr" presetSubtype="0" fill="hold" nodeType="withEffect">
                                  <p:stCondLst>
                                    <p:cond delay="0"/>
                                  </p:stCondLst>
                                  <p:iterate type="lt">
                                    <p:tmPct val="10000"/>
                                  </p:iterate>
                                  <p:childTnLst>
                                    <p:set>
                                      <p:cBhvr>
                                        <p:cTn id="17" dur="1" fill="hold">
                                          <p:stCondLst>
                                            <p:cond delay="0"/>
                                          </p:stCondLst>
                                        </p:cTn>
                                        <p:tgtEl>
                                          <p:spTgt spid="15368">
                                            <p:txEl>
                                              <p:pRg st="1" end="1"/>
                                            </p:txEl>
                                          </p:spTgt>
                                        </p:tgtEl>
                                        <p:attrNameLst>
                                          <p:attrName>style.visibility</p:attrName>
                                        </p:attrNameLst>
                                      </p:cBhvr>
                                      <p:to>
                                        <p:strVal val="visible"/>
                                      </p:to>
                                    </p:set>
                                    <p:animEffect transition="in" filter="fade">
                                      <p:cBhvr>
                                        <p:cTn id="18" dur="500"/>
                                        <p:tgtEl>
                                          <p:spTgt spid="15368">
                                            <p:txEl>
                                              <p:pRg st="1" end="1"/>
                                            </p:txEl>
                                          </p:spTgt>
                                        </p:tgtEl>
                                      </p:cBhvr>
                                    </p:animEffect>
                                    <p:anim calcmode="lin" valueType="num">
                                      <p:cBhvr>
                                        <p:cTn id="19" dur="500" fill="hold"/>
                                        <p:tgtEl>
                                          <p:spTgt spid="15368">
                                            <p:txEl>
                                              <p:pRg st="1" end="1"/>
                                            </p:txEl>
                                          </p:spTgt>
                                        </p:tgtEl>
                                        <p:attrNameLst>
                                          <p:attrName>ppt_x</p:attrName>
                                        </p:attrNameLst>
                                      </p:cBhvr>
                                      <p:tavLst>
                                        <p:tav tm="0">
                                          <p:val>
                                            <p:strVal val="#ppt_x-.1"/>
                                          </p:val>
                                        </p:tav>
                                        <p:tav tm="100000">
                                          <p:val>
                                            <p:strVal val="#ppt_x"/>
                                          </p:val>
                                        </p:tav>
                                      </p:tavLst>
                                    </p:anim>
                                    <p:anim calcmode="lin" valueType="num">
                                      <p:cBhvr>
                                        <p:cTn id="20" dur="500" fill="hold"/>
                                        <p:tgtEl>
                                          <p:spTgt spid="15368">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push.wav"/>
                                        </p:tgtEl>
                                      </p:cMediaNode>
                                    </p:audio>
                                  </p:subTnLst>
                                </p:cTn>
                              </p:par>
                              <p:par>
                                <p:cTn id="21" presetID="40" presetClass="entr" presetSubtype="0" fill="hold" nodeType="withEffect">
                                  <p:stCondLst>
                                    <p:cond delay="0"/>
                                  </p:stCondLst>
                                  <p:iterate type="lt">
                                    <p:tmPct val="10000"/>
                                  </p:iterate>
                                  <p:childTnLst>
                                    <p:set>
                                      <p:cBhvr>
                                        <p:cTn id="22" dur="1" fill="hold">
                                          <p:stCondLst>
                                            <p:cond delay="0"/>
                                          </p:stCondLst>
                                        </p:cTn>
                                        <p:tgtEl>
                                          <p:spTgt spid="15368">
                                            <p:txEl>
                                              <p:pRg st="2" end="2"/>
                                            </p:txEl>
                                          </p:spTgt>
                                        </p:tgtEl>
                                        <p:attrNameLst>
                                          <p:attrName>style.visibility</p:attrName>
                                        </p:attrNameLst>
                                      </p:cBhvr>
                                      <p:to>
                                        <p:strVal val="visible"/>
                                      </p:to>
                                    </p:set>
                                    <p:animEffect transition="in" filter="fade">
                                      <p:cBhvr>
                                        <p:cTn id="23" dur="500"/>
                                        <p:tgtEl>
                                          <p:spTgt spid="15368">
                                            <p:txEl>
                                              <p:pRg st="2" end="2"/>
                                            </p:txEl>
                                          </p:spTgt>
                                        </p:tgtEl>
                                      </p:cBhvr>
                                    </p:animEffect>
                                    <p:anim calcmode="lin" valueType="num">
                                      <p:cBhvr>
                                        <p:cTn id="24" dur="500" fill="hold"/>
                                        <p:tgtEl>
                                          <p:spTgt spid="15368">
                                            <p:txEl>
                                              <p:pRg st="2" end="2"/>
                                            </p:txEl>
                                          </p:spTgt>
                                        </p:tgtEl>
                                        <p:attrNameLst>
                                          <p:attrName>ppt_x</p:attrName>
                                        </p:attrNameLst>
                                      </p:cBhvr>
                                      <p:tavLst>
                                        <p:tav tm="0">
                                          <p:val>
                                            <p:strVal val="#ppt_x-.1"/>
                                          </p:val>
                                        </p:tav>
                                        <p:tav tm="100000">
                                          <p:val>
                                            <p:strVal val="#ppt_x"/>
                                          </p:val>
                                        </p:tav>
                                      </p:tavLst>
                                    </p:anim>
                                    <p:anim calcmode="lin" valueType="num">
                                      <p:cBhvr>
                                        <p:cTn id="25" dur="500" fill="hold"/>
                                        <p:tgtEl>
                                          <p:spTgt spid="15368">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push.wav"/>
                                        </p:tgtEl>
                                      </p:cMediaNode>
                                    </p:audio>
                                  </p:subTnLst>
                                </p:cTn>
                              </p:par>
                              <p:par>
                                <p:cTn id="26" presetID="40" presetClass="entr" presetSubtype="0" fill="hold" nodeType="withEffect">
                                  <p:stCondLst>
                                    <p:cond delay="0"/>
                                  </p:stCondLst>
                                  <p:iterate type="lt">
                                    <p:tmPct val="10000"/>
                                  </p:iterate>
                                  <p:childTnLst>
                                    <p:set>
                                      <p:cBhvr>
                                        <p:cTn id="27" dur="1" fill="hold">
                                          <p:stCondLst>
                                            <p:cond delay="0"/>
                                          </p:stCondLst>
                                        </p:cTn>
                                        <p:tgtEl>
                                          <p:spTgt spid="15368">
                                            <p:txEl>
                                              <p:pRg st="3" end="3"/>
                                            </p:txEl>
                                          </p:spTgt>
                                        </p:tgtEl>
                                        <p:attrNameLst>
                                          <p:attrName>style.visibility</p:attrName>
                                        </p:attrNameLst>
                                      </p:cBhvr>
                                      <p:to>
                                        <p:strVal val="visible"/>
                                      </p:to>
                                    </p:set>
                                    <p:animEffect transition="in" filter="fade">
                                      <p:cBhvr>
                                        <p:cTn id="28" dur="500"/>
                                        <p:tgtEl>
                                          <p:spTgt spid="15368">
                                            <p:txEl>
                                              <p:pRg st="3" end="3"/>
                                            </p:txEl>
                                          </p:spTgt>
                                        </p:tgtEl>
                                      </p:cBhvr>
                                    </p:animEffect>
                                    <p:anim calcmode="lin" valueType="num">
                                      <p:cBhvr>
                                        <p:cTn id="29" dur="500" fill="hold"/>
                                        <p:tgtEl>
                                          <p:spTgt spid="15368">
                                            <p:txEl>
                                              <p:pRg st="3" end="3"/>
                                            </p:txEl>
                                          </p:spTgt>
                                        </p:tgtEl>
                                        <p:attrNameLst>
                                          <p:attrName>ppt_x</p:attrName>
                                        </p:attrNameLst>
                                      </p:cBhvr>
                                      <p:tavLst>
                                        <p:tav tm="0">
                                          <p:val>
                                            <p:strVal val="#ppt_x-.1"/>
                                          </p:val>
                                        </p:tav>
                                        <p:tav tm="100000">
                                          <p:val>
                                            <p:strVal val="#ppt_x"/>
                                          </p:val>
                                        </p:tav>
                                      </p:tavLst>
                                    </p:anim>
                                    <p:anim calcmode="lin" valueType="num">
                                      <p:cBhvr>
                                        <p:cTn id="30" dur="500" fill="hold"/>
                                        <p:tgtEl>
                                          <p:spTgt spid="15368">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push.wav"/>
                                        </p:tgtEl>
                                      </p:cMediaNode>
                                    </p:audio>
                                  </p:subTnLst>
                                </p:cTn>
                              </p:par>
                              <p:par>
                                <p:cTn id="31" presetID="40" presetClass="entr" presetSubtype="0" fill="hold" nodeType="withEffect">
                                  <p:stCondLst>
                                    <p:cond delay="0"/>
                                  </p:stCondLst>
                                  <p:iterate type="lt">
                                    <p:tmPct val="10000"/>
                                  </p:iterate>
                                  <p:childTnLst>
                                    <p:set>
                                      <p:cBhvr>
                                        <p:cTn id="32" dur="1" fill="hold">
                                          <p:stCondLst>
                                            <p:cond delay="0"/>
                                          </p:stCondLst>
                                        </p:cTn>
                                        <p:tgtEl>
                                          <p:spTgt spid="15368">
                                            <p:txEl>
                                              <p:pRg st="4" end="4"/>
                                            </p:txEl>
                                          </p:spTgt>
                                        </p:tgtEl>
                                        <p:attrNameLst>
                                          <p:attrName>style.visibility</p:attrName>
                                        </p:attrNameLst>
                                      </p:cBhvr>
                                      <p:to>
                                        <p:strVal val="visible"/>
                                      </p:to>
                                    </p:set>
                                    <p:animEffect transition="in" filter="fade">
                                      <p:cBhvr>
                                        <p:cTn id="33" dur="500"/>
                                        <p:tgtEl>
                                          <p:spTgt spid="15368">
                                            <p:txEl>
                                              <p:pRg st="4" end="4"/>
                                            </p:txEl>
                                          </p:spTgt>
                                        </p:tgtEl>
                                      </p:cBhvr>
                                    </p:animEffect>
                                    <p:anim calcmode="lin" valueType="num">
                                      <p:cBhvr>
                                        <p:cTn id="34" dur="500" fill="hold"/>
                                        <p:tgtEl>
                                          <p:spTgt spid="15368">
                                            <p:txEl>
                                              <p:pRg st="4" end="4"/>
                                            </p:txEl>
                                          </p:spTgt>
                                        </p:tgtEl>
                                        <p:attrNameLst>
                                          <p:attrName>ppt_x</p:attrName>
                                        </p:attrNameLst>
                                      </p:cBhvr>
                                      <p:tavLst>
                                        <p:tav tm="0">
                                          <p:val>
                                            <p:strVal val="#ppt_x-.1"/>
                                          </p:val>
                                        </p:tav>
                                        <p:tav tm="100000">
                                          <p:val>
                                            <p:strVal val="#ppt_x"/>
                                          </p:val>
                                        </p:tav>
                                      </p:tavLst>
                                    </p:anim>
                                    <p:anim calcmode="lin" valueType="num">
                                      <p:cBhvr>
                                        <p:cTn id="35" dur="500" fill="hold"/>
                                        <p:tgtEl>
                                          <p:spTgt spid="15368">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push.wav"/>
                                        </p:tgtEl>
                                      </p:cMediaNode>
                                    </p:audio>
                                  </p:subTnLst>
                                </p:cTn>
                              </p:par>
                              <p:par>
                                <p:cTn id="36" presetID="40" presetClass="entr" presetSubtype="0" fill="hold" nodeType="withEffect">
                                  <p:stCondLst>
                                    <p:cond delay="0"/>
                                  </p:stCondLst>
                                  <p:iterate type="lt">
                                    <p:tmPct val="10000"/>
                                  </p:iterate>
                                  <p:childTnLst>
                                    <p:set>
                                      <p:cBhvr>
                                        <p:cTn id="37" dur="1" fill="hold">
                                          <p:stCondLst>
                                            <p:cond delay="0"/>
                                          </p:stCondLst>
                                        </p:cTn>
                                        <p:tgtEl>
                                          <p:spTgt spid="15368">
                                            <p:txEl>
                                              <p:pRg st="5" end="5"/>
                                            </p:txEl>
                                          </p:spTgt>
                                        </p:tgtEl>
                                        <p:attrNameLst>
                                          <p:attrName>style.visibility</p:attrName>
                                        </p:attrNameLst>
                                      </p:cBhvr>
                                      <p:to>
                                        <p:strVal val="visible"/>
                                      </p:to>
                                    </p:set>
                                    <p:animEffect transition="in" filter="fade">
                                      <p:cBhvr>
                                        <p:cTn id="38" dur="500"/>
                                        <p:tgtEl>
                                          <p:spTgt spid="15368">
                                            <p:txEl>
                                              <p:pRg st="5" end="5"/>
                                            </p:txEl>
                                          </p:spTgt>
                                        </p:tgtEl>
                                      </p:cBhvr>
                                    </p:animEffect>
                                    <p:anim calcmode="lin" valueType="num">
                                      <p:cBhvr>
                                        <p:cTn id="39" dur="500" fill="hold"/>
                                        <p:tgtEl>
                                          <p:spTgt spid="15368">
                                            <p:txEl>
                                              <p:pRg st="5" end="5"/>
                                            </p:txEl>
                                          </p:spTgt>
                                        </p:tgtEl>
                                        <p:attrNameLst>
                                          <p:attrName>ppt_x</p:attrName>
                                        </p:attrNameLst>
                                      </p:cBhvr>
                                      <p:tavLst>
                                        <p:tav tm="0">
                                          <p:val>
                                            <p:strVal val="#ppt_x-.1"/>
                                          </p:val>
                                        </p:tav>
                                        <p:tav tm="100000">
                                          <p:val>
                                            <p:strVal val="#ppt_x"/>
                                          </p:val>
                                        </p:tav>
                                      </p:tavLst>
                                    </p:anim>
                                    <p:anim calcmode="lin" valueType="num">
                                      <p:cBhvr>
                                        <p:cTn id="40" dur="500" fill="hold"/>
                                        <p:tgtEl>
                                          <p:spTgt spid="15368">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push.wav"/>
                                        </p:tgtEl>
                                      </p:cMediaNode>
                                    </p:audio>
                                  </p:sub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5368">
                                            <p:txEl>
                                              <p:pRg st="7" end="7"/>
                                            </p:txEl>
                                          </p:spTgt>
                                        </p:tgtEl>
                                        <p:attrNameLst>
                                          <p:attrName>style.visibility</p:attrName>
                                        </p:attrNameLst>
                                      </p:cBhvr>
                                      <p:to>
                                        <p:strVal val="visible"/>
                                      </p:to>
                                    </p:set>
                                    <p:anim calcmode="lin" valueType="num">
                                      <p:cBhvr additive="base">
                                        <p:cTn id="45" dur="500" fill="hold"/>
                                        <p:tgtEl>
                                          <p:spTgt spid="15368">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53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5368">
                                            <p:txEl>
                                              <p:pRg st="8" end="8"/>
                                            </p:txEl>
                                          </p:spTgt>
                                        </p:tgtEl>
                                        <p:attrNameLst>
                                          <p:attrName>style.visibility</p:attrName>
                                        </p:attrNameLst>
                                      </p:cBhvr>
                                      <p:to>
                                        <p:strVal val="visible"/>
                                      </p:to>
                                    </p:set>
                                    <p:anim calcmode="lin" valueType="num">
                                      <p:cBhvr additive="base">
                                        <p:cTn id="51" dur="500" fill="hold"/>
                                        <p:tgtEl>
                                          <p:spTgt spid="15368">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53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a:extLst>
              <a:ext uri="{FF2B5EF4-FFF2-40B4-BE49-F238E27FC236}">
                <a16:creationId xmlns:a16="http://schemas.microsoft.com/office/drawing/2014/main" id="{869E464C-407B-05FC-FBF7-0394167ED4E9}"/>
              </a:ext>
            </a:extLst>
          </p:cNvPr>
          <p:cNvSpPr txBox="1">
            <a:spLocks noChangeArrowheads="1"/>
          </p:cNvSpPr>
          <p:nvPr/>
        </p:nvSpPr>
        <p:spPr bwMode="auto">
          <a:xfrm>
            <a:off x="1371600" y="285750"/>
            <a:ext cx="15430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600" b="1">
              <a:cs typeface="Arial" panose="020B0604020202020204" pitchFamily="34" charset="0"/>
            </a:endParaRPr>
          </a:p>
        </p:txBody>
      </p:sp>
      <p:sp>
        <p:nvSpPr>
          <p:cNvPr id="17411" name="Text Box 3">
            <a:extLst>
              <a:ext uri="{FF2B5EF4-FFF2-40B4-BE49-F238E27FC236}">
                <a16:creationId xmlns:a16="http://schemas.microsoft.com/office/drawing/2014/main" id="{6D30497A-0C54-EF81-F1FF-377E25C101D2}"/>
              </a:ext>
            </a:extLst>
          </p:cNvPr>
          <p:cNvSpPr txBox="1">
            <a:spLocks noChangeArrowheads="1"/>
          </p:cNvSpPr>
          <p:nvPr/>
        </p:nvSpPr>
        <p:spPr bwMode="auto">
          <a:xfrm>
            <a:off x="3028950" y="228600"/>
            <a:ext cx="285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600" b="1">
              <a:cs typeface="Arial" panose="020B0604020202020204" pitchFamily="34" charset="0"/>
            </a:endParaRPr>
          </a:p>
        </p:txBody>
      </p:sp>
      <p:sp>
        <p:nvSpPr>
          <p:cNvPr id="17412" name="Text Box 4">
            <a:extLst>
              <a:ext uri="{FF2B5EF4-FFF2-40B4-BE49-F238E27FC236}">
                <a16:creationId xmlns:a16="http://schemas.microsoft.com/office/drawing/2014/main" id="{5DB51E5D-A99E-99CD-9FB7-E1DF205D8DF8}"/>
              </a:ext>
            </a:extLst>
          </p:cNvPr>
          <p:cNvSpPr txBox="1">
            <a:spLocks noChangeArrowheads="1"/>
          </p:cNvSpPr>
          <p:nvPr/>
        </p:nvSpPr>
        <p:spPr bwMode="auto">
          <a:xfrm>
            <a:off x="2914650" y="2628900"/>
            <a:ext cx="457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600" b="1">
              <a:cs typeface="Arial" panose="020B0604020202020204" pitchFamily="34" charset="0"/>
            </a:endParaRPr>
          </a:p>
        </p:txBody>
      </p:sp>
      <p:sp>
        <p:nvSpPr>
          <p:cNvPr id="17413" name="Text Box 6">
            <a:extLst>
              <a:ext uri="{FF2B5EF4-FFF2-40B4-BE49-F238E27FC236}">
                <a16:creationId xmlns:a16="http://schemas.microsoft.com/office/drawing/2014/main" id="{D36EC874-8B8B-0194-14A7-60402550728C}"/>
              </a:ext>
            </a:extLst>
          </p:cNvPr>
          <p:cNvSpPr txBox="1">
            <a:spLocks noChangeArrowheads="1"/>
          </p:cNvSpPr>
          <p:nvPr/>
        </p:nvSpPr>
        <p:spPr bwMode="auto">
          <a:xfrm>
            <a:off x="2800350" y="2400300"/>
            <a:ext cx="5715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600" b="1">
              <a:cs typeface="Arial" panose="020B0604020202020204" pitchFamily="34" charset="0"/>
            </a:endParaRPr>
          </a:p>
        </p:txBody>
      </p:sp>
      <p:pic>
        <p:nvPicPr>
          <p:cNvPr id="17414" name="Picture 200" descr="llkllk">
            <a:extLst>
              <a:ext uri="{FF2B5EF4-FFF2-40B4-BE49-F238E27FC236}">
                <a16:creationId xmlns:a16="http://schemas.microsoft.com/office/drawing/2014/main" id="{6951A624-DB24-6B30-3D49-94A87136D0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26860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 Box 8">
            <a:extLst>
              <a:ext uri="{FF2B5EF4-FFF2-40B4-BE49-F238E27FC236}">
                <a16:creationId xmlns:a16="http://schemas.microsoft.com/office/drawing/2014/main" id="{8C422631-2F23-8F43-F42F-42E1BD6B1B61}"/>
              </a:ext>
            </a:extLst>
          </p:cNvPr>
          <p:cNvSpPr txBox="1">
            <a:spLocks noChangeArrowheads="1"/>
          </p:cNvSpPr>
          <p:nvPr/>
        </p:nvSpPr>
        <p:spPr bwMode="auto">
          <a:xfrm>
            <a:off x="3925586" y="624304"/>
            <a:ext cx="468678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400" dirty="0">
                <a:solidFill>
                  <a:srgbClr val="002060"/>
                </a:solidFill>
                <a:latin typeface="Times New Roman" panose="02020603050405020304" pitchFamily="18" charset="0"/>
                <a:sym typeface="Wingdings 3" panose="05040102010807070707" pitchFamily="18" charset="2"/>
              </a:rPr>
              <a:t> </a:t>
            </a:r>
            <a:r>
              <a:rPr lang="en-US" altLang="en-US" sz="2400" dirty="0" err="1">
                <a:solidFill>
                  <a:srgbClr val="002060"/>
                </a:solidFill>
                <a:latin typeface="Times New Roman" panose="02020603050405020304" pitchFamily="18" charset="0"/>
              </a:rPr>
              <a:t>Sự</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khác</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nhau</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giữa</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xương</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tay</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v</a:t>
            </a:r>
            <a:r>
              <a:rPr lang="en-US" altLang="en-US" sz="2400" dirty="0" err="1">
                <a:solidFill>
                  <a:srgbClr val="002060"/>
                </a:solidFill>
                <a:latin typeface="Times New Roman" panose="02020603050405020304" pitchFamily="18" charset="0"/>
                <a:cs typeface="Times New Roman" panose="02020603050405020304" pitchFamily="18" charset="0"/>
              </a:rPr>
              <a:t>à</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xương</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chân</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có</a:t>
            </a:r>
            <a:r>
              <a:rPr lang="en-US" altLang="en-US" sz="2400" dirty="0">
                <a:solidFill>
                  <a:srgbClr val="002060"/>
                </a:solidFill>
                <a:latin typeface="Times New Roman" panose="02020603050405020304" pitchFamily="18" charset="0"/>
              </a:rPr>
              <a:t> ý </a:t>
            </a:r>
            <a:r>
              <a:rPr lang="en-US" altLang="en-US" sz="2400" dirty="0" err="1">
                <a:solidFill>
                  <a:srgbClr val="002060"/>
                </a:solidFill>
                <a:latin typeface="Times New Roman" panose="02020603050405020304" pitchFamily="18" charset="0"/>
              </a:rPr>
              <a:t>nghĩa</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để</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phù</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hợp</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với</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chức</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năng</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đứng</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thẳng</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v</a:t>
            </a:r>
            <a:r>
              <a:rPr lang="en-US" altLang="en-US" sz="2400" dirty="0" err="1">
                <a:solidFill>
                  <a:srgbClr val="002060"/>
                </a:solidFill>
                <a:latin typeface="Times New Roman" panose="02020603050405020304" pitchFamily="18" charset="0"/>
                <a:cs typeface="Times New Roman" panose="02020603050405020304" pitchFamily="18" charset="0"/>
              </a:rPr>
              <a:t>à</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lao</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động</a:t>
            </a:r>
            <a:r>
              <a:rPr lang="en-US" altLang="en-US" sz="2400" dirty="0">
                <a:solidFill>
                  <a:srgbClr val="002060"/>
                </a:solidFill>
                <a:latin typeface="Times New Roman" panose="02020603050405020304" pitchFamily="18" charset="0"/>
              </a:rPr>
              <a:t>.</a:t>
            </a:r>
            <a:endParaRPr lang="en-US" altLang="en-US" sz="2400" dirty="0">
              <a:solidFill>
                <a:srgbClr val="002060"/>
              </a:solidFill>
              <a:latin typeface="Times New Roman" panose="02020603050405020304" pitchFamily="18" charset="0"/>
              <a:cs typeface="Times New Roman" panose="02020603050405020304" pitchFamily="18" charset="0"/>
            </a:endParaRPr>
          </a:p>
        </p:txBody>
      </p:sp>
      <p:sp>
        <p:nvSpPr>
          <p:cNvPr id="16397" name="Text Box 13">
            <a:extLst>
              <a:ext uri="{FF2B5EF4-FFF2-40B4-BE49-F238E27FC236}">
                <a16:creationId xmlns:a16="http://schemas.microsoft.com/office/drawing/2014/main" id="{1B98439A-1505-0914-44B5-94F7D71A9892}"/>
              </a:ext>
            </a:extLst>
          </p:cNvPr>
          <p:cNvSpPr txBox="1">
            <a:spLocks noChangeArrowheads="1"/>
          </p:cNvSpPr>
          <p:nvPr/>
        </p:nvSpPr>
        <p:spPr bwMode="auto">
          <a:xfrm>
            <a:off x="4000500" y="2420839"/>
            <a:ext cx="468678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Xương</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đùi</a:t>
            </a:r>
            <a:r>
              <a:rPr lang="en-US" altLang="en-US" sz="2400" dirty="0">
                <a:solidFill>
                  <a:srgbClr val="002060"/>
                </a:solidFill>
                <a:latin typeface="Times New Roman" panose="02020603050405020304" pitchFamily="18" charset="0"/>
              </a:rPr>
              <a:t> to </a:t>
            </a:r>
            <a:r>
              <a:rPr lang="en-US" altLang="en-US" sz="2400" dirty="0" err="1">
                <a:solidFill>
                  <a:srgbClr val="002060"/>
                </a:solidFill>
                <a:latin typeface="Times New Roman" panose="02020603050405020304" pitchFamily="18" charset="0"/>
              </a:rPr>
              <a:t>v</a:t>
            </a:r>
            <a:r>
              <a:rPr lang="en-US" altLang="en-US" sz="2400" dirty="0" err="1">
                <a:solidFill>
                  <a:srgbClr val="002060"/>
                </a:solidFill>
                <a:latin typeface="Times New Roman" panose="02020603050405020304" pitchFamily="18" charset="0"/>
                <a:cs typeface="Times New Roman" panose="02020603050405020304" pitchFamily="18" charset="0"/>
              </a:rPr>
              <a:t>à</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khỏe</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b</a:t>
            </a:r>
            <a:r>
              <a:rPr lang="en-US" altLang="en-US" sz="2400" dirty="0" err="1">
                <a:solidFill>
                  <a:srgbClr val="002060"/>
                </a:solidFill>
                <a:latin typeface="Times New Roman" panose="02020603050405020304" pitchFamily="18" charset="0"/>
                <a:cs typeface="Times New Roman" panose="02020603050405020304" pitchFamily="18" charset="0"/>
              </a:rPr>
              <a:t>à</a:t>
            </a:r>
            <a:r>
              <a:rPr lang="en-US" altLang="en-US" sz="2400" dirty="0" err="1">
                <a:solidFill>
                  <a:srgbClr val="002060"/>
                </a:solidFill>
                <a:latin typeface="Times New Roman" panose="02020603050405020304" pitchFamily="18" charset="0"/>
              </a:rPr>
              <a:t>n</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chân</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hình</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vòm</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xương</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gót</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phát</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triển</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về</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phía</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sau</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l</a:t>
            </a:r>
            <a:r>
              <a:rPr lang="en-US" altLang="en-US" sz="2400" dirty="0" err="1">
                <a:solidFill>
                  <a:srgbClr val="002060"/>
                </a:solidFill>
                <a:latin typeface="Times New Roman" panose="02020603050405020304" pitchFamily="18" charset="0"/>
                <a:cs typeface="Times New Roman" panose="02020603050405020304" pitchFamily="18" charset="0"/>
              </a:rPr>
              <a:t>à</a:t>
            </a:r>
            <a:r>
              <a:rPr lang="en-US" altLang="en-US" sz="2400" dirty="0" err="1">
                <a:solidFill>
                  <a:srgbClr val="002060"/>
                </a:solidFill>
                <a:latin typeface="Times New Roman" panose="02020603050405020304" pitchFamily="18" charset="0"/>
              </a:rPr>
              <a:t>m</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cho</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diện</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tích</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b</a:t>
            </a:r>
            <a:r>
              <a:rPr lang="en-US" altLang="en-US" sz="2400" dirty="0" err="1">
                <a:solidFill>
                  <a:srgbClr val="002060"/>
                </a:solidFill>
                <a:latin typeface="Times New Roman" panose="02020603050405020304" pitchFamily="18" charset="0"/>
                <a:cs typeface="Times New Roman" panose="02020603050405020304" pitchFamily="18" charset="0"/>
              </a:rPr>
              <a:t>à</a:t>
            </a:r>
            <a:r>
              <a:rPr lang="en-US" altLang="en-US" sz="2400" dirty="0" err="1">
                <a:solidFill>
                  <a:srgbClr val="002060"/>
                </a:solidFill>
                <a:latin typeface="Times New Roman" panose="02020603050405020304" pitchFamily="18" charset="0"/>
              </a:rPr>
              <a:t>n</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chân</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lớn</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đảm</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bảo</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sự</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cân</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bằng</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vững</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chắc</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cho</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tư</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thế</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đứng</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thẳng</a:t>
            </a:r>
            <a:r>
              <a:rPr lang="en-US" altLang="en-US" sz="2400" dirty="0">
                <a:solidFill>
                  <a:srgbClr val="002060"/>
                </a:solidFill>
                <a:latin typeface="Times New Roman" panose="02020603050405020304" pitchFamily="18" charset="0"/>
              </a:rPr>
              <a:t>.</a:t>
            </a:r>
            <a:endParaRPr lang="en-US" altLang="en-US" sz="2400" dirty="0">
              <a:solidFill>
                <a:srgbClr val="002060"/>
              </a:solidFill>
              <a:latin typeface="Times New Roman" panose="02020603050405020304" pitchFamily="18" charset="0"/>
              <a:cs typeface="Times New Roman" panose="02020603050405020304" pitchFamily="18" charset="0"/>
            </a:endParaRPr>
          </a:p>
        </p:txBody>
      </p:sp>
      <p:sp>
        <p:nvSpPr>
          <p:cNvPr id="17417" name="Text Box 6">
            <a:extLst>
              <a:ext uri="{FF2B5EF4-FFF2-40B4-BE49-F238E27FC236}">
                <a16:creationId xmlns:a16="http://schemas.microsoft.com/office/drawing/2014/main" id="{89D6A0CC-D5E4-79F0-B562-ED2170D01B22}"/>
              </a:ext>
            </a:extLst>
          </p:cNvPr>
          <p:cNvSpPr txBox="1">
            <a:spLocks noChangeArrowheads="1"/>
          </p:cNvSpPr>
          <p:nvPr/>
        </p:nvSpPr>
        <p:spPr bwMode="auto">
          <a:xfrm>
            <a:off x="3530203" y="32147"/>
            <a:ext cx="48269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800" dirty="0">
                <a:solidFill>
                  <a:srgbClr val="C00000"/>
                </a:solidFill>
                <a:latin typeface="Times New Roman" panose="02020603050405020304" pitchFamily="18" charset="0"/>
              </a:rPr>
              <a:t>Vì sao có sự khác nhau đó?</a:t>
            </a:r>
            <a:r>
              <a:rPr lang="en-US" altLang="en-US" sz="2800" dirty="0">
                <a:solidFill>
                  <a:srgbClr val="C00000"/>
                </a:solidFill>
                <a:latin typeface="Times New Roman" panose="02020603050405020304" pitchFamily="18" charset="0"/>
              </a:rPr>
              <a:t> </a:t>
            </a:r>
            <a:endParaRPr lang="en-US" altLang="en-US" sz="28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2" nodeType="clickEffect">
                                  <p:stCondLst>
                                    <p:cond delay="0"/>
                                  </p:stCondLst>
                                  <p:childTnLst>
                                    <p:set>
                                      <p:cBhvr>
                                        <p:cTn id="6" dur="1" fill="hold">
                                          <p:stCondLst>
                                            <p:cond delay="0"/>
                                          </p:stCondLst>
                                        </p:cTn>
                                        <p:tgtEl>
                                          <p:spTgt spid="16392"/>
                                        </p:tgtEl>
                                        <p:attrNameLst>
                                          <p:attrName>style.visibility</p:attrName>
                                        </p:attrNameLst>
                                      </p:cBhvr>
                                      <p:to>
                                        <p:strVal val="visible"/>
                                      </p:to>
                                    </p:set>
                                    <p:animEffect transition="in" filter="wipe(down)">
                                      <p:cBhvr>
                                        <p:cTn id="7" dur="580">
                                          <p:stCondLst>
                                            <p:cond delay="0"/>
                                          </p:stCondLst>
                                        </p:cTn>
                                        <p:tgtEl>
                                          <p:spTgt spid="16392"/>
                                        </p:tgtEl>
                                      </p:cBhvr>
                                    </p:animEffect>
                                    <p:anim calcmode="lin" valueType="num">
                                      <p:cBhvr>
                                        <p:cTn id="8" dur="1822" tmFilter="0,0; 0.14,0.36; 0.43,0.73; 0.71,0.91; 1.0,1.0">
                                          <p:stCondLst>
                                            <p:cond delay="0"/>
                                          </p:stCondLst>
                                        </p:cTn>
                                        <p:tgtEl>
                                          <p:spTgt spid="1639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39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39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39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392"/>
                                        </p:tgtEl>
                                        <p:attrNameLst>
                                          <p:attrName>ppt_y</p:attrName>
                                        </p:attrNameLst>
                                      </p:cBhvr>
                                      <p:tavLst>
                                        <p:tav tm="0" fmla="#ppt_y-sin(pi*$)/81">
                                          <p:val>
                                            <p:fltVal val="0"/>
                                          </p:val>
                                        </p:tav>
                                        <p:tav tm="100000">
                                          <p:val>
                                            <p:fltVal val="1"/>
                                          </p:val>
                                        </p:tav>
                                      </p:tavLst>
                                    </p:anim>
                                    <p:animScale>
                                      <p:cBhvr>
                                        <p:cTn id="13" dur="26">
                                          <p:stCondLst>
                                            <p:cond delay="650"/>
                                          </p:stCondLst>
                                        </p:cTn>
                                        <p:tgtEl>
                                          <p:spTgt spid="16392"/>
                                        </p:tgtEl>
                                      </p:cBhvr>
                                      <p:to x="100000" y="60000"/>
                                    </p:animScale>
                                    <p:animScale>
                                      <p:cBhvr>
                                        <p:cTn id="14" dur="166" decel="50000">
                                          <p:stCondLst>
                                            <p:cond delay="676"/>
                                          </p:stCondLst>
                                        </p:cTn>
                                        <p:tgtEl>
                                          <p:spTgt spid="16392"/>
                                        </p:tgtEl>
                                      </p:cBhvr>
                                      <p:to x="100000" y="100000"/>
                                    </p:animScale>
                                    <p:animScale>
                                      <p:cBhvr>
                                        <p:cTn id="15" dur="26">
                                          <p:stCondLst>
                                            <p:cond delay="1312"/>
                                          </p:stCondLst>
                                        </p:cTn>
                                        <p:tgtEl>
                                          <p:spTgt spid="16392"/>
                                        </p:tgtEl>
                                      </p:cBhvr>
                                      <p:to x="100000" y="80000"/>
                                    </p:animScale>
                                    <p:animScale>
                                      <p:cBhvr>
                                        <p:cTn id="16" dur="166" decel="50000">
                                          <p:stCondLst>
                                            <p:cond delay="1338"/>
                                          </p:stCondLst>
                                        </p:cTn>
                                        <p:tgtEl>
                                          <p:spTgt spid="16392"/>
                                        </p:tgtEl>
                                      </p:cBhvr>
                                      <p:to x="100000" y="100000"/>
                                    </p:animScale>
                                    <p:animScale>
                                      <p:cBhvr>
                                        <p:cTn id="17" dur="26">
                                          <p:stCondLst>
                                            <p:cond delay="1642"/>
                                          </p:stCondLst>
                                        </p:cTn>
                                        <p:tgtEl>
                                          <p:spTgt spid="16392"/>
                                        </p:tgtEl>
                                      </p:cBhvr>
                                      <p:to x="100000" y="90000"/>
                                    </p:animScale>
                                    <p:animScale>
                                      <p:cBhvr>
                                        <p:cTn id="18" dur="166" decel="50000">
                                          <p:stCondLst>
                                            <p:cond delay="1668"/>
                                          </p:stCondLst>
                                        </p:cTn>
                                        <p:tgtEl>
                                          <p:spTgt spid="16392"/>
                                        </p:tgtEl>
                                      </p:cBhvr>
                                      <p:to x="100000" y="100000"/>
                                    </p:animScale>
                                    <p:animScale>
                                      <p:cBhvr>
                                        <p:cTn id="19" dur="26">
                                          <p:stCondLst>
                                            <p:cond delay="1808"/>
                                          </p:stCondLst>
                                        </p:cTn>
                                        <p:tgtEl>
                                          <p:spTgt spid="16392"/>
                                        </p:tgtEl>
                                      </p:cBhvr>
                                      <p:to x="100000" y="95000"/>
                                    </p:animScale>
                                    <p:animScale>
                                      <p:cBhvr>
                                        <p:cTn id="20" dur="166" decel="50000">
                                          <p:stCondLst>
                                            <p:cond delay="1834"/>
                                          </p:stCondLst>
                                        </p:cTn>
                                        <p:tgtEl>
                                          <p:spTgt spid="1639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1" nodeType="clickEffect">
                                  <p:stCondLst>
                                    <p:cond delay="0"/>
                                  </p:stCondLst>
                                  <p:childTnLst>
                                    <p:set>
                                      <p:cBhvr>
                                        <p:cTn id="24" dur="1" fill="hold">
                                          <p:stCondLst>
                                            <p:cond delay="0"/>
                                          </p:stCondLst>
                                        </p:cTn>
                                        <p:tgtEl>
                                          <p:spTgt spid="16397"/>
                                        </p:tgtEl>
                                        <p:attrNameLst>
                                          <p:attrName>style.visibility</p:attrName>
                                        </p:attrNameLst>
                                      </p:cBhvr>
                                      <p:to>
                                        <p:strVal val="visible"/>
                                      </p:to>
                                    </p:set>
                                    <p:animEffect transition="in" filter="wipe(down)">
                                      <p:cBhvr>
                                        <p:cTn id="25" dur="580">
                                          <p:stCondLst>
                                            <p:cond delay="0"/>
                                          </p:stCondLst>
                                        </p:cTn>
                                        <p:tgtEl>
                                          <p:spTgt spid="16397"/>
                                        </p:tgtEl>
                                      </p:cBhvr>
                                    </p:animEffect>
                                    <p:anim calcmode="lin" valueType="num">
                                      <p:cBhvr>
                                        <p:cTn id="26" dur="1822" tmFilter="0,0; 0.14,0.36; 0.43,0.73; 0.71,0.91; 1.0,1.0">
                                          <p:stCondLst>
                                            <p:cond delay="0"/>
                                          </p:stCondLst>
                                        </p:cTn>
                                        <p:tgtEl>
                                          <p:spTgt spid="1639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639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639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639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6397"/>
                                        </p:tgtEl>
                                        <p:attrNameLst>
                                          <p:attrName>ppt_y</p:attrName>
                                        </p:attrNameLst>
                                      </p:cBhvr>
                                      <p:tavLst>
                                        <p:tav tm="0" fmla="#ppt_y-sin(pi*$)/81">
                                          <p:val>
                                            <p:fltVal val="0"/>
                                          </p:val>
                                        </p:tav>
                                        <p:tav tm="100000">
                                          <p:val>
                                            <p:fltVal val="1"/>
                                          </p:val>
                                        </p:tav>
                                      </p:tavLst>
                                    </p:anim>
                                    <p:animScale>
                                      <p:cBhvr>
                                        <p:cTn id="31" dur="26">
                                          <p:stCondLst>
                                            <p:cond delay="650"/>
                                          </p:stCondLst>
                                        </p:cTn>
                                        <p:tgtEl>
                                          <p:spTgt spid="16397"/>
                                        </p:tgtEl>
                                      </p:cBhvr>
                                      <p:to x="100000" y="60000"/>
                                    </p:animScale>
                                    <p:animScale>
                                      <p:cBhvr>
                                        <p:cTn id="32" dur="166" decel="50000">
                                          <p:stCondLst>
                                            <p:cond delay="676"/>
                                          </p:stCondLst>
                                        </p:cTn>
                                        <p:tgtEl>
                                          <p:spTgt spid="16397"/>
                                        </p:tgtEl>
                                      </p:cBhvr>
                                      <p:to x="100000" y="100000"/>
                                    </p:animScale>
                                    <p:animScale>
                                      <p:cBhvr>
                                        <p:cTn id="33" dur="26">
                                          <p:stCondLst>
                                            <p:cond delay="1312"/>
                                          </p:stCondLst>
                                        </p:cTn>
                                        <p:tgtEl>
                                          <p:spTgt spid="16397"/>
                                        </p:tgtEl>
                                      </p:cBhvr>
                                      <p:to x="100000" y="80000"/>
                                    </p:animScale>
                                    <p:animScale>
                                      <p:cBhvr>
                                        <p:cTn id="34" dur="166" decel="50000">
                                          <p:stCondLst>
                                            <p:cond delay="1338"/>
                                          </p:stCondLst>
                                        </p:cTn>
                                        <p:tgtEl>
                                          <p:spTgt spid="16397"/>
                                        </p:tgtEl>
                                      </p:cBhvr>
                                      <p:to x="100000" y="100000"/>
                                    </p:animScale>
                                    <p:animScale>
                                      <p:cBhvr>
                                        <p:cTn id="35" dur="26">
                                          <p:stCondLst>
                                            <p:cond delay="1642"/>
                                          </p:stCondLst>
                                        </p:cTn>
                                        <p:tgtEl>
                                          <p:spTgt spid="16397"/>
                                        </p:tgtEl>
                                      </p:cBhvr>
                                      <p:to x="100000" y="90000"/>
                                    </p:animScale>
                                    <p:animScale>
                                      <p:cBhvr>
                                        <p:cTn id="36" dur="166" decel="50000">
                                          <p:stCondLst>
                                            <p:cond delay="1668"/>
                                          </p:stCondLst>
                                        </p:cTn>
                                        <p:tgtEl>
                                          <p:spTgt spid="16397"/>
                                        </p:tgtEl>
                                      </p:cBhvr>
                                      <p:to x="100000" y="100000"/>
                                    </p:animScale>
                                    <p:animScale>
                                      <p:cBhvr>
                                        <p:cTn id="37" dur="26">
                                          <p:stCondLst>
                                            <p:cond delay="1808"/>
                                          </p:stCondLst>
                                        </p:cTn>
                                        <p:tgtEl>
                                          <p:spTgt spid="16397"/>
                                        </p:tgtEl>
                                      </p:cBhvr>
                                      <p:to x="100000" y="95000"/>
                                    </p:animScale>
                                    <p:animScale>
                                      <p:cBhvr>
                                        <p:cTn id="38" dur="166" decel="50000">
                                          <p:stCondLst>
                                            <p:cond delay="1834"/>
                                          </p:stCondLst>
                                        </p:cTn>
                                        <p:tgtEl>
                                          <p:spTgt spid="1639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p:bldP spid="16392" grpId="1"/>
      <p:bldP spid="16392" grpId="2"/>
      <p:bldP spid="16397" grpId="0"/>
      <p:bldP spid="1639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1786BC-9095-E26A-F9FF-1C681A60AE2A}"/>
              </a:ext>
            </a:extLst>
          </p:cNvPr>
          <p:cNvGrpSpPr>
            <a:grpSpLocks/>
          </p:cNvGrpSpPr>
          <p:nvPr/>
        </p:nvGrpSpPr>
        <p:grpSpPr bwMode="auto">
          <a:xfrm>
            <a:off x="5130404" y="320040"/>
            <a:ext cx="3655456" cy="4770120"/>
            <a:chOff x="3866607" y="-1"/>
            <a:chExt cx="5318786" cy="7716463"/>
          </a:xfrm>
        </p:grpSpPr>
        <p:pic>
          <p:nvPicPr>
            <p:cNvPr id="20485" name="Picture 4" descr="Káº¿t quáº£ hÃ¬nh áº£nh cho cÃ¡c dáº¡ng cÆ¡">
              <a:extLst>
                <a:ext uri="{FF2B5EF4-FFF2-40B4-BE49-F238E27FC236}">
                  <a16:creationId xmlns:a16="http://schemas.microsoft.com/office/drawing/2014/main" id="{130CBD10-DA44-6170-7B8C-539CD16E398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66607" y="-1"/>
              <a:ext cx="5318786" cy="7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96742C1-9783-BB3B-1C85-ABD47A4222D7}"/>
                </a:ext>
              </a:extLst>
            </p:cNvPr>
            <p:cNvSpPr/>
            <p:nvPr/>
          </p:nvSpPr>
          <p:spPr>
            <a:xfrm>
              <a:off x="4114159" y="5043259"/>
              <a:ext cx="1059913" cy="521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013"/>
            </a:p>
          </p:txBody>
        </p:sp>
      </p:grpSp>
      <p:pic>
        <p:nvPicPr>
          <p:cNvPr id="20483" name="Picture 4" descr="HÃ¬nh áº£nh cÃ³ liÃªn quan">
            <a:extLst>
              <a:ext uri="{FF2B5EF4-FFF2-40B4-BE49-F238E27FC236}">
                <a16:creationId xmlns:a16="http://schemas.microsoft.com/office/drawing/2014/main" id="{A7434D42-A94B-F6CF-ABB0-6978CFE3AF85}"/>
              </a:ext>
            </a:extLst>
          </p:cNvPr>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319212" y="-25003"/>
            <a:ext cx="3252788" cy="490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5">
            <a:extLst>
              <a:ext uri="{FF2B5EF4-FFF2-40B4-BE49-F238E27FC236}">
                <a16:creationId xmlns:a16="http://schemas.microsoft.com/office/drawing/2014/main" id="{1E2D12ED-7C4D-A431-1040-8C706DB9AD3F}"/>
              </a:ext>
            </a:extLst>
          </p:cNvPr>
          <p:cNvSpPr txBox="1">
            <a:spLocks noChangeArrowheads="1"/>
          </p:cNvSpPr>
          <p:nvPr/>
        </p:nvSpPr>
        <p:spPr bwMode="auto">
          <a:xfrm>
            <a:off x="1200150" y="4750594"/>
            <a:ext cx="38290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dirty="0" err="1">
                <a:latin typeface="Times New Roman" panose="02020603050405020304" pitchFamily="18" charset="0"/>
                <a:cs typeface="Times New Roman" panose="02020603050405020304" pitchFamily="18" charset="0"/>
              </a:rPr>
              <a:t>Hệ</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cơ</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người</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có</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khoảng</a:t>
            </a:r>
            <a:r>
              <a:rPr lang="en-US" altLang="en-US" sz="2100" b="1" dirty="0">
                <a:latin typeface="Times New Roman" panose="02020603050405020304" pitchFamily="18" charset="0"/>
                <a:cs typeface="Times New Roman" panose="02020603050405020304" pitchFamily="18" charset="0"/>
              </a:rPr>
              <a:t> 600 </a:t>
            </a:r>
            <a:r>
              <a:rPr lang="en-US" altLang="en-US" sz="2100" b="1" dirty="0" err="1">
                <a:latin typeface="Times New Roman" panose="02020603050405020304" pitchFamily="18" charset="0"/>
                <a:cs typeface="Times New Roman" panose="02020603050405020304" pitchFamily="18" charset="0"/>
              </a:rPr>
              <a:t>cơ</a:t>
            </a:r>
            <a:endParaRPr lang="en-US" altLang="en-US" sz="2100" b="1"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722" y="2265362"/>
            <a:ext cx="3842178" cy="856068"/>
          </a:xfrm>
          <a:prstGeom prst="rect">
            <a:avLst/>
          </a:prstGeom>
        </p:spPr>
        <p:txBody>
          <a:bodyPr wrap="square">
            <a:spAutoFit/>
          </a:bodyPr>
          <a:lstStyle/>
          <a:p>
            <a:pPr>
              <a:lnSpc>
                <a:spcPct val="107000"/>
              </a:lnSpc>
              <a:spcAft>
                <a:spcPts val="0"/>
              </a:spcAft>
            </a:pPr>
            <a:r>
              <a:rPr lang="en-US" sz="2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Cơ</a:t>
            </a:r>
            <a:r>
              <a:rPr lang="en-US" sz="2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bám</a:t>
            </a:r>
            <a:r>
              <a:rPr lang="en-US" sz="2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vào</a:t>
            </a:r>
            <a:r>
              <a:rPr lang="en-US" sz="2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nhờ</a:t>
            </a:r>
            <a:r>
              <a:rPr lang="en-US" sz="2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mô</a:t>
            </a:r>
            <a:r>
              <a:rPr lang="en-US" sz="2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liên</a:t>
            </a:r>
            <a:r>
              <a:rPr lang="en-US" sz="2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408190" y="2595451"/>
            <a:ext cx="2037737" cy="461665"/>
          </a:xfrm>
          <a:prstGeom prst="rect">
            <a:avLst/>
          </a:prstGeom>
        </p:spPr>
        <p:txBody>
          <a:bodyPr wrap="none">
            <a:spAutoFit/>
          </a:bodyPr>
          <a:lstStyle/>
          <a:p>
            <a:r>
              <a:rPr lang="en-US" sz="2400" dirty="0" err="1">
                <a:solidFill>
                  <a:srgbClr val="FF0000"/>
                </a:solidFill>
                <a:latin typeface="Times New Roman" panose="02020603050405020304" pitchFamily="18" charset="0"/>
                <a:ea typeface="Calibri" panose="020F0502020204030204" pitchFamily="34" charset="0"/>
              </a:rPr>
              <a:t>dây</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chằng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gân</a:t>
            </a:r>
            <a:endParaRPr lang="en-US" sz="2400" dirty="0">
              <a:solidFill>
                <a:srgbClr val="FF0000"/>
              </a:solidFill>
            </a:endParaRPr>
          </a:p>
        </p:txBody>
      </p:sp>
      <p:sp>
        <p:nvSpPr>
          <p:cNvPr id="5" name="Text Box 11"/>
          <p:cNvSpPr txBox="1">
            <a:spLocks noChangeArrowheads="1"/>
          </p:cNvSpPr>
          <p:nvPr/>
        </p:nvSpPr>
        <p:spPr bwMode="auto">
          <a:xfrm>
            <a:off x="764089" y="15334"/>
            <a:ext cx="7615822"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400" b="1" dirty="0">
                <a:solidFill>
                  <a:srgbClr val="FF0000"/>
                </a:solidFill>
                <a:latin typeface="Times New Roman" panose="02020603050405020304" pitchFamily="18" charset="0"/>
                <a:cs typeface="Times New Roman" panose="02020603050405020304" pitchFamily="18" charset="0"/>
              </a:rPr>
              <a:t>BÀI </a:t>
            </a:r>
            <a:r>
              <a:rPr lang="en-US" altLang="en-US" sz="2400" b="1" dirty="0">
                <a:solidFill>
                  <a:srgbClr val="FF0000"/>
                </a:solidFill>
                <a:latin typeface="Times New Roman" panose="02020603050405020304" pitchFamily="18" charset="0"/>
                <a:cs typeface="Times New Roman" panose="02020603050405020304" pitchFamily="18" charset="0"/>
              </a:rPr>
              <a:t>31</a:t>
            </a:r>
            <a:r>
              <a:rPr lang="vi-VN"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Ở </a:t>
            </a:r>
            <a:r>
              <a:rPr lang="en-US" altLang="en-US" sz="2400" b="1" dirty="0" err="1">
                <a:solidFill>
                  <a:srgbClr val="FF0000"/>
                </a:solidFill>
                <a:latin typeface="Times New Roman" panose="02020603050405020304" pitchFamily="18" charset="0"/>
                <a:cs typeface="Times New Roman" panose="02020603050405020304" pitchFamily="18" charset="0"/>
              </a:rPr>
              <a:t>NGƯỜI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TextBox 5"/>
          <p:cNvSpPr txBox="1">
            <a:spLocks noChangeArrowheads="1"/>
          </p:cNvSpPr>
          <p:nvPr/>
        </p:nvSpPr>
        <p:spPr bwMode="auto">
          <a:xfrm>
            <a:off x="315895" y="533760"/>
            <a:ext cx="729159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defRPr/>
            </a:pPr>
            <a:r>
              <a:rPr lang="vi-VN" sz="2400" noProof="1">
                <a:solidFill>
                  <a:srgbClr val="0000CC"/>
                </a:solidFill>
                <a:latin typeface="Times New Roman" panose="02020603050405020304" pitchFamily="18" charset="0"/>
                <a:cs typeface="Times New Roman" panose="02020603050405020304" pitchFamily="18" charset="0"/>
              </a:rPr>
              <a:t>I. CẤU TẠO VÀ CHỨC NĂNG HỆ VẬN ĐỘNG</a:t>
            </a:r>
          </a:p>
          <a:p>
            <a:pPr fontAlgn="base">
              <a:spcBef>
                <a:spcPct val="50000"/>
              </a:spcBef>
              <a:spcAft>
                <a:spcPct val="0"/>
              </a:spcAft>
              <a:defRPr/>
            </a:pPr>
            <a:r>
              <a:rPr lang="en-US" altLang="en-US" sz="2400" noProof="1">
                <a:solidFill>
                  <a:srgbClr val="0000CC"/>
                </a:solidFill>
                <a:latin typeface="Times New Roman" panose="02020603050405020304" pitchFamily="18" charset="0"/>
                <a:cs typeface="Times New Roman" panose="02020603050405020304" pitchFamily="18" charset="0"/>
              </a:rPr>
              <a:t>1. Cấu tạo hệ vận động</a:t>
            </a:r>
          </a:p>
          <a:p>
            <a:pPr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 </a:t>
            </a:r>
            <a:r>
              <a:rPr lang="en-US" altLang="en-US" sz="2400" i="1" dirty="0">
                <a:latin typeface="Times New Roman" panose="02020603050405020304" pitchFamily="18" charset="0"/>
                <a:cs typeface="Times New Roman" panose="02020603050405020304" pitchFamily="18" charset="0"/>
              </a:rPr>
              <a:t>b. </a:t>
            </a:r>
            <a:r>
              <a:rPr lang="en-US" altLang="en-US" sz="2400" i="1" dirty="0" err="1">
                <a:latin typeface="Times New Roman" panose="02020603050405020304" pitchFamily="18" charset="0"/>
                <a:cs typeface="Times New Roman" panose="02020603050405020304" pitchFamily="18" charset="0"/>
              </a:rPr>
              <a:t>Hệ</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cơ</a:t>
            </a:r>
            <a:r>
              <a:rPr lang="en-US" altLang="en-US" sz="2400" i="1" dirty="0">
                <a:latin typeface="Times New Roman" panose="02020603050405020304" pitchFamily="18" charset="0"/>
                <a:cs typeface="Times New Roman" panose="02020603050405020304" pitchFamily="18" charset="0"/>
              </a:rPr>
              <a:t> </a:t>
            </a:r>
            <a:r>
              <a:rPr lang="vi-VN" altLang="en-US" sz="2400" i="1" dirty="0">
                <a:latin typeface="Times New Roman" panose="02020603050405020304" pitchFamily="18" charset="0"/>
                <a:cs typeface="Times New Roman" panose="02020603050405020304" pitchFamily="18" charset="0"/>
              </a:rPr>
              <a:t>ở</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người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có</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khoảng</a:t>
            </a:r>
            <a:r>
              <a:rPr lang="en-US" altLang="en-US" sz="2400" i="1" dirty="0">
                <a:latin typeface="Times New Roman" panose="02020603050405020304" pitchFamily="18" charset="0"/>
                <a:cs typeface="Times New Roman" panose="02020603050405020304" pitchFamily="18" charset="0"/>
              </a:rPr>
              <a:t> 600 </a:t>
            </a:r>
            <a:r>
              <a:rPr lang="en-US" altLang="en-US" sz="2400" i="1" dirty="0" err="1">
                <a:latin typeface="Times New Roman" panose="02020603050405020304" pitchFamily="18" charset="0"/>
                <a:cs typeface="Times New Roman" panose="02020603050405020304" pitchFamily="18" charset="0"/>
              </a:rPr>
              <a:t>cơ</a:t>
            </a:r>
            <a:endParaRPr lang="en-US" altLang="en-US" sz="2400" i="1" dirty="0">
              <a:latin typeface="Times New Roman" panose="02020603050405020304" pitchFamily="18" charset="0"/>
              <a:cs typeface="Times New Roman" panose="02020603050405020304" pitchFamily="18" charset="0"/>
            </a:endParaRPr>
          </a:p>
        </p:txBody>
      </p:sp>
      <p:pic>
        <p:nvPicPr>
          <p:cNvPr id="11" name="Picture 4" descr="HÃ¬nh áº£nh cÃ³ liÃªn quan"/>
          <p:cNvPicPr>
            <a:picLocks noChangeAspect="1" noChangeArrowheads="1"/>
          </p:cNvPicPr>
          <p:nvPr/>
        </p:nvPicPr>
        <p:blipFill rotWithShape="1">
          <a:blip r:embed="rId2" cstate="print">
            <a:clrChange>
              <a:clrFrom>
                <a:srgbClr val="F6F6F6"/>
              </a:clrFrom>
              <a:clrTo>
                <a:srgbClr val="F6F6F6">
                  <a:alpha val="0"/>
                </a:srgbClr>
              </a:clrTo>
            </a:clrChange>
            <a:extLst>
              <a:ext uri="{28A0092B-C50C-407E-A947-70E740481C1C}">
                <a14:useLocalDpi xmlns:a14="http://schemas.microsoft.com/office/drawing/2010/main" val="0"/>
              </a:ext>
            </a:extLst>
          </a:blip>
          <a:srcRect l="16726" r="19999"/>
          <a:stretch/>
        </p:blipFill>
        <p:spPr bwMode="auto">
          <a:xfrm>
            <a:off x="4394553" y="1242060"/>
            <a:ext cx="1644503" cy="36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Káº¿t quáº£ hÃ¬nh áº£nh cho co vÃ¢n cÆ¡ tim cÆ¡ trÆ¡n"/>
          <p:cNvPicPr>
            <a:picLocks noChangeAspect="1" noChangeArrowheads="1"/>
          </p:cNvPicPr>
          <p:nvPr/>
        </p:nvPicPr>
        <p:blipFill rotWithShape="1">
          <a:blip r:embed="rId3">
            <a:extLst>
              <a:ext uri="{28A0092B-C50C-407E-A947-70E740481C1C}">
                <a14:useLocalDpi xmlns:a14="http://schemas.microsoft.com/office/drawing/2010/main" val="0"/>
              </a:ext>
            </a:extLst>
          </a:blip>
          <a:srcRect l="2939" t="6627" r="4607" b="15167"/>
          <a:stretch/>
        </p:blipFill>
        <p:spPr bwMode="auto">
          <a:xfrm>
            <a:off x="5987681" y="906780"/>
            <a:ext cx="3098336" cy="422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9140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Káº¿t quáº£ hÃ¬nh áº£nh cho cÆ¡ 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770034"/>
            <a:ext cx="6201966" cy="271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p:cNvSpPr>
            <a:spLocks noChangeArrowheads="1"/>
          </p:cNvSpPr>
          <p:nvPr/>
        </p:nvSpPr>
        <p:spPr bwMode="auto">
          <a:xfrm>
            <a:off x="1200150" y="190067"/>
            <a:ext cx="6403181"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spcAft>
                <a:spcPts val="750"/>
              </a:spcAft>
              <a:buNone/>
            </a:pPr>
            <a:r>
              <a:rPr lang="vi-VN" altLang="en-US" sz="2400" dirty="0">
                <a:latin typeface="Times New Roman" panose="02020603050405020304" pitchFamily="18" charset="0"/>
                <a:ea typeface="Calibri" panose="020F0502020204030204" pitchFamily="34" charset="0"/>
                <a:cs typeface="Times New Roman" panose="02020603050405020304" pitchFamily="18" charset="0"/>
              </a:rPr>
              <a:t>T</a:t>
            </a:r>
            <a:r>
              <a:rPr lang="en-GB" altLang="en-US" sz="2400" dirty="0">
                <a:latin typeface="Times New Roman" panose="02020603050405020304" pitchFamily="18" charset="0"/>
                <a:ea typeface="Calibri" panose="020F0502020204030204" pitchFamily="34" charset="0"/>
                <a:cs typeface="Times New Roman" panose="02020603050405020304" pitchFamily="18" charset="0"/>
              </a:rPr>
              <a:t>ay ở </a:t>
            </a:r>
            <a:r>
              <a:rPr lang="en-GB" altLang="en-US" sz="2400" dirty="0" err="1">
                <a:latin typeface="Times New Roman" panose="02020603050405020304" pitchFamily="18" charset="0"/>
                <a:ea typeface="Calibri" panose="020F0502020204030204" pitchFamily="34" charset="0"/>
                <a:cs typeface="Times New Roman" panose="02020603050405020304" pitchFamily="18" charset="0"/>
              </a:rPr>
              <a:t>tư</a:t>
            </a:r>
            <a:r>
              <a:rPr lang="en-GB"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latin typeface="Times New Roman" panose="02020603050405020304" pitchFamily="18" charset="0"/>
                <a:ea typeface="Calibri" panose="020F0502020204030204" pitchFamily="34" charset="0"/>
                <a:cs typeface="Times New Roman" panose="02020603050405020304" pitchFamily="18" charset="0"/>
              </a:rPr>
              <a:t>thế</a:t>
            </a:r>
            <a:r>
              <a:rPr lang="en-GB"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latin typeface="Times New Roman" panose="02020603050405020304" pitchFamily="18" charset="0"/>
                <a:ea typeface="Calibri" panose="020F0502020204030204" pitchFamily="34" charset="0"/>
                <a:cs typeface="Times New Roman" panose="02020603050405020304" pitchFamily="18" charset="0"/>
              </a:rPr>
              <a:t>nào</a:t>
            </a:r>
            <a:r>
              <a:rPr lang="en-GB"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GB"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latin typeface="Times New Roman" panose="02020603050405020304" pitchFamily="18" charset="0"/>
                <a:ea typeface="Calibri" panose="020F0502020204030204" pitchFamily="34" charset="0"/>
                <a:cs typeface="Times New Roman" panose="02020603050405020304" pitchFamily="18" charset="0"/>
              </a:rPr>
              <a:t>khả</a:t>
            </a:r>
            <a:r>
              <a:rPr lang="en-GB"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GB"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latin typeface="Times New Roman" panose="02020603050405020304" pitchFamily="18" charset="0"/>
                <a:ea typeface="Calibri" panose="020F0502020204030204" pitchFamily="34" charset="0"/>
                <a:cs typeface="Times New Roman" panose="02020603050405020304" pitchFamily="18" charset="0"/>
              </a:rPr>
              <a:t>chịu</a:t>
            </a:r>
            <a:r>
              <a:rPr lang="en-GB"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latin typeface="Times New Roman" panose="02020603050405020304" pitchFamily="18" charset="0"/>
                <a:ea typeface="Calibri" panose="020F0502020204030204" pitchFamily="34" charset="0"/>
                <a:cs typeface="Times New Roman" panose="02020603050405020304" pitchFamily="18" charset="0"/>
              </a:rPr>
              <a:t>tải</a:t>
            </a:r>
            <a:r>
              <a:rPr lang="en-GB"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latin typeface="Times New Roman" panose="02020603050405020304" pitchFamily="18" charset="0"/>
                <a:ea typeface="Calibri" panose="020F0502020204030204" pitchFamily="34" charset="0"/>
                <a:cs typeface="Times New Roman" panose="02020603050405020304" pitchFamily="18" charset="0"/>
              </a:rPr>
              <a:t>tốt</a:t>
            </a:r>
            <a:r>
              <a:rPr lang="en-GB"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latin typeface="Times New Roman" panose="02020603050405020304" pitchFamily="18" charset="0"/>
                <a:ea typeface="Calibri" panose="020F0502020204030204" pitchFamily="34" charset="0"/>
                <a:cs typeface="Times New Roman" panose="02020603050405020304" pitchFamily="18" charset="0"/>
              </a:rPr>
              <a:t>hơn</a:t>
            </a:r>
            <a:r>
              <a:rPr lang="en-GB" alt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alt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508" name="TextBox 4"/>
          <p:cNvSpPr txBox="1">
            <a:spLocks noChangeArrowheads="1"/>
          </p:cNvSpPr>
          <p:nvPr/>
        </p:nvSpPr>
        <p:spPr bwMode="auto">
          <a:xfrm>
            <a:off x="449580" y="3375661"/>
            <a:ext cx="8519160" cy="168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spcAft>
                <a:spcPts val="900"/>
              </a:spcAft>
              <a:buNone/>
            </a:pP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Khi</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cơ</a:t>
            </a:r>
            <a:r>
              <a:rPr lang="en-US" altLang="en-US" sz="2400" dirty="0">
                <a:solidFill>
                  <a:srgbClr val="FF0000"/>
                </a:solidFill>
                <a:latin typeface="Times New Roman" panose="02020603050405020304" pitchFamily="18" charset="0"/>
                <a:cs typeface="Times New Roman" panose="02020603050405020304" pitchFamily="18" charset="0"/>
              </a:rPr>
              <a:t> co: </a:t>
            </a:r>
            <a:r>
              <a:rPr lang="en-US" altLang="en-US" sz="2400" dirty="0" err="1">
                <a:solidFill>
                  <a:srgbClr val="000000"/>
                </a:solidFill>
                <a:latin typeface="Times New Roman" panose="02020603050405020304" pitchFamily="18" charset="0"/>
                <a:cs typeface="Times New Roman" panose="02020603050405020304" pitchFamily="18" charset="0"/>
              </a:rPr>
              <a:t>Cẳng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tay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cong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lên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sát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cánh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tay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làm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cho</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bắp</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cơ</a:t>
            </a:r>
            <a:r>
              <a:rPr lang="en-US" altLang="en-US" sz="2400" dirty="0">
                <a:solidFill>
                  <a:srgbClr val="000000"/>
                </a:solidFill>
                <a:latin typeface="Times New Roman" panose="02020603050405020304" pitchFamily="18" charset="0"/>
                <a:cs typeface="Times New Roman" panose="02020603050405020304" pitchFamily="18" charset="0"/>
              </a:rPr>
              <a:t> ở </a:t>
            </a:r>
            <a:r>
              <a:rPr lang="en-US" altLang="en-US" sz="2400" dirty="0" err="1">
                <a:solidFill>
                  <a:srgbClr val="000000"/>
                </a:solidFill>
                <a:latin typeface="Times New Roman" panose="02020603050405020304" pitchFamily="18" charset="0"/>
                <a:cs typeface="Times New Roman" panose="02020603050405020304" pitchFamily="18" charset="0"/>
              </a:rPr>
              <a:t>cánh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tay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ngắn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lại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phình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ra.</a:t>
            </a:r>
            <a:endParaRPr lang="en-US" altLang="en-US" sz="2400" dirty="0">
              <a:latin typeface="Times New Roman" panose="02020603050405020304" pitchFamily="18" charset="0"/>
              <a:cs typeface="Times New Roman" panose="02020603050405020304" pitchFamily="18" charset="0"/>
            </a:endParaRPr>
          </a:p>
          <a:p>
            <a:pPr algn="just">
              <a:spcBef>
                <a:spcPct val="0"/>
              </a:spcBef>
              <a:spcAft>
                <a:spcPts val="900"/>
              </a:spcAft>
              <a:buNone/>
            </a:pP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Khi</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cơ</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dãn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Cánh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tay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duỗi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thẳng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làm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cho</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bắp</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cơ</a:t>
            </a:r>
            <a:r>
              <a:rPr lang="en-US" altLang="en-US" sz="2400" dirty="0">
                <a:solidFill>
                  <a:srgbClr val="000000"/>
                </a:solidFill>
                <a:latin typeface="Times New Roman" panose="02020603050405020304" pitchFamily="18" charset="0"/>
                <a:cs typeface="Times New Roman" panose="02020603050405020304" pitchFamily="18" charset="0"/>
              </a:rPr>
              <a:t> ở </a:t>
            </a:r>
            <a:r>
              <a:rPr lang="en-US" altLang="en-US" sz="2400" dirty="0" err="1">
                <a:solidFill>
                  <a:srgbClr val="000000"/>
                </a:solidFill>
                <a:latin typeface="Times New Roman" panose="02020603050405020304" pitchFamily="18" charset="0"/>
                <a:cs typeface="Times New Roman" panose="02020603050405020304" pitchFamily="18" charset="0"/>
              </a:rPr>
              <a:t>cánh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tay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trở</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về</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trạng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thái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bình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thường</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683477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ardrop 2"/>
          <p:cNvSpPr/>
          <p:nvPr/>
        </p:nvSpPr>
        <p:spPr>
          <a:xfrm>
            <a:off x="307975" y="106641"/>
            <a:ext cx="2856614" cy="828136"/>
          </a:xfrm>
          <a:prstGeom prst="teardrop">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Times New Roman" panose="02020603050405020304" pitchFamily="18" charset="0"/>
                <a:ea typeface="Segoe UI Symbol" panose="020B0502040204020203" pitchFamily="34" charset="0"/>
                <a:cs typeface="Times New Roman" panose="02020603050405020304" pitchFamily="18" charset="0"/>
              </a:rPr>
              <a:t>KHỞI</a:t>
            </a:r>
            <a:r>
              <a:rPr lang="en-US" sz="2400" b="1" dirty="0">
                <a:solidFill>
                  <a:schemeClr val="bg1"/>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Segoe UI Symbol" panose="020B0502040204020203" pitchFamily="34" charset="0"/>
                <a:cs typeface="Times New Roman" panose="02020603050405020304" pitchFamily="18" charset="0"/>
              </a:rPr>
              <a:t>ĐỘNG</a:t>
            </a:r>
            <a:endParaRPr lang="en-US" sz="2400" b="1" dirty="0">
              <a:solidFill>
                <a:schemeClr val="bg1"/>
              </a:solidFill>
              <a:latin typeface="Times New Roman" panose="02020603050405020304" pitchFamily="18" charset="0"/>
              <a:ea typeface="Segoe UI Symbol" panose="020B0502040204020203" pitchFamily="34" charset="0"/>
              <a:cs typeface="Times New Roman" panose="02020603050405020304" pitchFamily="18" charset="0"/>
            </a:endParaRPr>
          </a:p>
        </p:txBody>
      </p:sp>
      <p:sp>
        <p:nvSpPr>
          <p:cNvPr id="4" name="Rectangle 3"/>
          <p:cNvSpPr/>
          <p:nvPr/>
        </p:nvSpPr>
        <p:spPr>
          <a:xfrm>
            <a:off x="3672840" y="0"/>
            <a:ext cx="5471160" cy="60384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rgbClr val="FF0000"/>
                </a:solidFill>
                <a:latin typeface="Times New Roman" panose="02020603050405020304" pitchFamily="18" charset="0"/>
                <a:cs typeface="Times New Roman" panose="02020603050405020304" pitchFamily="18" charset="0"/>
              </a:rPr>
              <a:t>Em</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đã</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biết</a:t>
            </a:r>
            <a:r>
              <a:rPr lang="en-US" sz="3000" dirty="0">
                <a:solidFill>
                  <a:srgbClr val="FF0000"/>
                </a:solidFill>
                <a:latin typeface="Times New Roman" panose="02020603050405020304" pitchFamily="18" charset="0"/>
                <a:cs typeface="Times New Roman" panose="02020603050405020304" pitchFamily="18" charset="0"/>
              </a:rPr>
              <a:t>?</a:t>
            </a:r>
          </a:p>
        </p:txBody>
      </p:sp>
      <p:sp>
        <p:nvSpPr>
          <p:cNvPr id="5" name="AutoShape 2" descr="https://cdn.mythuat.info/wp-content/uploads/2022/10/thi-thpt-quoc-gia-2020-anh-00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4416725" y="603849"/>
            <a:ext cx="4628216" cy="4471071"/>
          </a:xfrm>
          <a:prstGeom prst="rect">
            <a:avLst/>
          </a:prstGeom>
        </p:spPr>
      </p:pic>
      <p:sp>
        <p:nvSpPr>
          <p:cNvPr id="7" name="Rectangle 6"/>
          <p:cNvSpPr/>
          <p:nvPr/>
        </p:nvSpPr>
        <p:spPr>
          <a:xfrm>
            <a:off x="107293" y="972599"/>
            <a:ext cx="4159907" cy="2862322"/>
          </a:xfrm>
          <a:prstGeom prst="rect">
            <a:avLst/>
          </a:prstGeom>
        </p:spPr>
        <p:txBody>
          <a:bodyPr wrap="square">
            <a:spAutoFit/>
          </a:bodyPr>
          <a:lstStyle/>
          <a:p>
            <a:pPr lvl="0" algn="just"/>
            <a:r>
              <a:rPr lang="vi-VN" sz="3000" dirty="0">
                <a:latin typeface="Times New Roman" panose="02020603050405020304" pitchFamily="18" charset="0"/>
              </a:rPr>
              <a:t>Mỗi người có vóc dáng và kích thước khác nhau là do</a:t>
            </a:r>
            <a:r>
              <a:rPr lang="en-US" sz="3000" dirty="0">
                <a:latin typeface="Times New Roman" panose="02020603050405020304" pitchFamily="18" charset="0"/>
              </a:rPr>
              <a:t>….…….</a:t>
            </a:r>
            <a:r>
              <a:rPr lang="vi-VN" sz="3000" dirty="0">
                <a:latin typeface="Times New Roman" panose="02020603050405020304" pitchFamily="18" charset="0"/>
              </a:rPr>
              <a:t> tạo nên khung cơ thể khác nhau, giúp cơ thể có hình dạng nhất định.</a:t>
            </a:r>
          </a:p>
        </p:txBody>
      </p:sp>
      <p:sp>
        <p:nvSpPr>
          <p:cNvPr id="8" name="Rectangle 7"/>
          <p:cNvSpPr/>
          <p:nvPr/>
        </p:nvSpPr>
        <p:spPr>
          <a:xfrm>
            <a:off x="1211612" y="1876380"/>
            <a:ext cx="1645002" cy="523220"/>
          </a:xfrm>
          <a:prstGeom prst="rect">
            <a:avLst/>
          </a:prstGeom>
        </p:spPr>
        <p:txBody>
          <a:bodyPr wrap="none">
            <a:spAutoFit/>
          </a:bodyPr>
          <a:lstStyle/>
          <a:p>
            <a:r>
              <a:rPr lang="vi-VN" sz="2800" dirty="0">
                <a:solidFill>
                  <a:srgbClr val="FF0000"/>
                </a:solidFill>
                <a:latin typeface="Times New Roman" panose="02020603050405020304" pitchFamily="18" charset="0"/>
              </a:rPr>
              <a:t>bộ xương </a:t>
            </a:r>
            <a:endParaRPr lang="en-US" sz="2800" dirty="0">
              <a:solidFill>
                <a:srgbClr val="FF0000"/>
              </a:solidFill>
            </a:endParaRPr>
          </a:p>
        </p:txBody>
      </p:sp>
    </p:spTree>
    <p:extLst>
      <p:ext uri="{BB962C8B-B14F-4D97-AF65-F5344CB8AC3E}">
        <p14:creationId xmlns:p14="http://schemas.microsoft.com/office/powerpoint/2010/main" val="415115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86740" y="2697480"/>
            <a:ext cx="8077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rgbClr val="3333CC"/>
                </a:solidFill>
                <a:latin typeface="Times New Roman" panose="02020603050405020304" pitchFamily="18" charset="0"/>
                <a:cs typeface="Times New Roman" panose="02020603050405020304" pitchFamily="18" charset="0"/>
              </a:rPr>
              <a:t> - </a:t>
            </a:r>
            <a:r>
              <a:rPr lang="en-US" altLang="en-US" sz="2400" dirty="0" err="1">
                <a:solidFill>
                  <a:srgbClr val="3333CC"/>
                </a:solidFill>
                <a:latin typeface="Times New Roman" panose="02020603050405020304" pitchFamily="18" charset="0"/>
                <a:cs typeface="Times New Roman" panose="02020603050405020304" pitchFamily="18" charset="0"/>
              </a:rPr>
              <a:t>Cơ</a:t>
            </a:r>
            <a:r>
              <a:rPr lang="en-US" altLang="en-US" sz="2400" dirty="0">
                <a:solidFill>
                  <a:srgbClr val="3333CC"/>
                </a:solidFill>
                <a:latin typeface="Times New Roman" panose="02020603050405020304" pitchFamily="18" charset="0"/>
                <a:cs typeface="Times New Roman" panose="02020603050405020304" pitchFamily="18" charset="0"/>
              </a:rPr>
              <a:t> </a:t>
            </a:r>
            <a:r>
              <a:rPr lang="en-US" altLang="en-US" sz="2400" dirty="0" err="1">
                <a:solidFill>
                  <a:srgbClr val="3333CC"/>
                </a:solidFill>
                <a:latin typeface="Times New Roman" panose="02020603050405020304" pitchFamily="18" charset="0"/>
                <a:cs typeface="Times New Roman" panose="02020603050405020304" pitchFamily="18" charset="0"/>
              </a:rPr>
              <a:t>thường</a:t>
            </a:r>
            <a:r>
              <a:rPr lang="en-US" altLang="en-US" sz="2400" dirty="0">
                <a:solidFill>
                  <a:srgbClr val="3333CC"/>
                </a:solidFill>
                <a:latin typeface="Times New Roman" panose="02020603050405020304" pitchFamily="18" charset="0"/>
                <a:cs typeface="Times New Roman" panose="02020603050405020304" pitchFamily="18" charset="0"/>
              </a:rPr>
              <a:t> </a:t>
            </a:r>
            <a:r>
              <a:rPr lang="en-US" altLang="en-US" sz="2400" dirty="0" err="1">
                <a:solidFill>
                  <a:srgbClr val="3333CC"/>
                </a:solidFill>
                <a:latin typeface="Times New Roman" panose="02020603050405020304" pitchFamily="18" charset="0"/>
                <a:cs typeface="Times New Roman" panose="02020603050405020304" pitchFamily="18" charset="0"/>
              </a:rPr>
              <a:t>bám</a:t>
            </a:r>
            <a:r>
              <a:rPr lang="en-US" altLang="en-US" sz="2400" dirty="0">
                <a:solidFill>
                  <a:srgbClr val="3333CC"/>
                </a:solidFill>
                <a:latin typeface="Times New Roman" panose="02020603050405020304" pitchFamily="18" charset="0"/>
                <a:cs typeface="Times New Roman" panose="02020603050405020304" pitchFamily="18" charset="0"/>
              </a:rPr>
              <a:t> </a:t>
            </a:r>
            <a:r>
              <a:rPr lang="en-US" altLang="en-US" sz="2400" dirty="0" err="1">
                <a:solidFill>
                  <a:srgbClr val="3333CC"/>
                </a:solidFill>
                <a:latin typeface="Times New Roman" panose="02020603050405020304" pitchFamily="18" charset="0"/>
                <a:cs typeface="Times New Roman" panose="02020603050405020304" pitchFamily="18" charset="0"/>
              </a:rPr>
              <a:t>vào</a:t>
            </a:r>
            <a:r>
              <a:rPr lang="en-US" altLang="en-US" sz="2400" dirty="0">
                <a:solidFill>
                  <a:srgbClr val="3333CC"/>
                </a:solidFill>
                <a:latin typeface="Times New Roman" panose="02020603050405020304" pitchFamily="18" charset="0"/>
                <a:cs typeface="Times New Roman" panose="02020603050405020304" pitchFamily="18" charset="0"/>
              </a:rPr>
              <a:t> </a:t>
            </a:r>
            <a:r>
              <a:rPr lang="en-US" altLang="en-US" sz="2400" dirty="0" err="1">
                <a:solidFill>
                  <a:srgbClr val="3333CC"/>
                </a:solidFill>
                <a:latin typeface="Times New Roman" panose="02020603050405020304" pitchFamily="18" charset="0"/>
                <a:cs typeface="Times New Roman" panose="02020603050405020304" pitchFamily="18" charset="0"/>
              </a:rPr>
              <a:t>hai</a:t>
            </a:r>
            <a:r>
              <a:rPr lang="en-US" altLang="en-US" sz="2400" dirty="0">
                <a:solidFill>
                  <a:srgbClr val="3333CC"/>
                </a:solidFill>
                <a:latin typeface="Times New Roman" panose="02020603050405020304" pitchFamily="18" charset="0"/>
                <a:cs typeface="Times New Roman" panose="02020603050405020304" pitchFamily="18" charset="0"/>
              </a:rPr>
              <a:t> x</a:t>
            </a:r>
            <a:r>
              <a:rPr lang="vi-VN" altLang="en-US" sz="2400" dirty="0">
                <a:solidFill>
                  <a:srgbClr val="3333CC"/>
                </a:solidFill>
                <a:latin typeface="Times New Roman" panose="02020603050405020304" pitchFamily="18" charset="0"/>
                <a:cs typeface="Times New Roman" panose="02020603050405020304" pitchFamily="18" charset="0"/>
              </a:rPr>
              <a:t>ươn</a:t>
            </a:r>
            <a:r>
              <a:rPr lang="en-US" altLang="en-US" sz="2400" dirty="0">
                <a:solidFill>
                  <a:srgbClr val="3333CC"/>
                </a:solidFill>
                <a:latin typeface="Times New Roman" panose="02020603050405020304" pitchFamily="18" charset="0"/>
                <a:cs typeface="Times New Roman" panose="02020603050405020304" pitchFamily="18" charset="0"/>
              </a:rPr>
              <a:t>g qua </a:t>
            </a:r>
            <a:r>
              <a:rPr lang="en-US" altLang="en-US" sz="2400" dirty="0" err="1">
                <a:solidFill>
                  <a:srgbClr val="3333CC"/>
                </a:solidFill>
                <a:latin typeface="Times New Roman" panose="02020603050405020304" pitchFamily="18" charset="0"/>
                <a:cs typeface="Times New Roman" panose="02020603050405020304" pitchFamily="18" charset="0"/>
              </a:rPr>
              <a:t>khớp</a:t>
            </a:r>
            <a:r>
              <a:rPr lang="en-US" altLang="en-US" sz="2400" dirty="0">
                <a:solidFill>
                  <a:srgbClr val="3333CC"/>
                </a:solidFill>
                <a:latin typeface="Times New Roman" panose="02020603050405020304" pitchFamily="18" charset="0"/>
                <a:cs typeface="Times New Roman" panose="02020603050405020304" pitchFamily="18" charset="0"/>
              </a:rPr>
              <a:t> </a:t>
            </a:r>
            <a:r>
              <a:rPr lang="en-US" altLang="en-US" sz="2400" dirty="0" err="1">
                <a:solidFill>
                  <a:srgbClr val="3333CC"/>
                </a:solidFill>
                <a:latin typeface="Times New Roman" panose="02020603050405020304" pitchFamily="18" charset="0"/>
                <a:cs typeface="Times New Roman" panose="02020603050405020304" pitchFamily="18" charset="0"/>
              </a:rPr>
              <a:t>nên</a:t>
            </a:r>
            <a:r>
              <a:rPr lang="en-US" altLang="en-US" sz="2400" dirty="0">
                <a:solidFill>
                  <a:srgbClr val="3333CC"/>
                </a:solidFill>
                <a:latin typeface="Times New Roman" panose="02020603050405020304" pitchFamily="18" charset="0"/>
                <a:cs typeface="Times New Roman" panose="02020603050405020304" pitchFamily="18" charset="0"/>
              </a:rPr>
              <a:t> </a:t>
            </a:r>
            <a:r>
              <a:rPr lang="en-US" altLang="en-US" sz="2400" dirty="0" err="1">
                <a:solidFill>
                  <a:srgbClr val="3333CC"/>
                </a:solidFill>
                <a:latin typeface="Times New Roman" panose="02020603050405020304" pitchFamily="18" charset="0"/>
                <a:cs typeface="Times New Roman" panose="02020603050405020304" pitchFamily="18" charset="0"/>
              </a:rPr>
              <a:t>khi</a:t>
            </a:r>
            <a:r>
              <a:rPr lang="en-US" altLang="en-US" sz="2400" dirty="0">
                <a:solidFill>
                  <a:srgbClr val="3333CC"/>
                </a:solidFill>
                <a:latin typeface="Times New Roman" panose="02020603050405020304" pitchFamily="18" charset="0"/>
                <a:cs typeface="Times New Roman" panose="02020603050405020304" pitchFamily="18" charset="0"/>
              </a:rPr>
              <a:t> </a:t>
            </a:r>
            <a:r>
              <a:rPr lang="en-US" altLang="en-US" sz="2400" dirty="0" err="1">
                <a:solidFill>
                  <a:srgbClr val="3333CC"/>
                </a:solidFill>
                <a:latin typeface="Times New Roman" panose="02020603050405020304" pitchFamily="18" charset="0"/>
                <a:cs typeface="Times New Roman" panose="02020603050405020304" pitchFamily="18" charset="0"/>
              </a:rPr>
              <a:t>cơ</a:t>
            </a:r>
            <a:r>
              <a:rPr lang="en-US" altLang="en-US" sz="2400" dirty="0">
                <a:solidFill>
                  <a:srgbClr val="3333CC"/>
                </a:solidFill>
                <a:latin typeface="Times New Roman" panose="02020603050405020304" pitchFamily="18" charset="0"/>
                <a:cs typeface="Times New Roman" panose="02020603050405020304" pitchFamily="18" charset="0"/>
              </a:rPr>
              <a:t> co </a:t>
            </a:r>
            <a:r>
              <a:rPr lang="en-US" altLang="en-US" sz="2400" dirty="0" err="1">
                <a:solidFill>
                  <a:srgbClr val="3333CC"/>
                </a:solidFill>
                <a:latin typeface="Times New Roman" panose="02020603050405020304" pitchFamily="18" charset="0"/>
                <a:cs typeface="Times New Roman" panose="02020603050405020304" pitchFamily="18" charset="0"/>
              </a:rPr>
              <a:t>làm</a:t>
            </a:r>
            <a:r>
              <a:rPr lang="en-US" altLang="en-US" sz="2400" dirty="0">
                <a:solidFill>
                  <a:srgbClr val="3333CC"/>
                </a:solidFill>
                <a:latin typeface="Times New Roman" panose="02020603050405020304" pitchFamily="18" charset="0"/>
                <a:cs typeface="Times New Roman" panose="02020603050405020304" pitchFamily="18" charset="0"/>
              </a:rPr>
              <a:t> x</a:t>
            </a:r>
            <a:r>
              <a:rPr lang="vi-VN" altLang="en-US" sz="2400" dirty="0">
                <a:solidFill>
                  <a:srgbClr val="3333CC"/>
                </a:solidFill>
                <a:latin typeface="Times New Roman" panose="02020603050405020304" pitchFamily="18" charset="0"/>
                <a:cs typeface="Times New Roman" panose="02020603050405020304" pitchFamily="18" charset="0"/>
              </a:rPr>
              <a:t>ươn</a:t>
            </a:r>
            <a:r>
              <a:rPr lang="en-US" altLang="en-US" sz="2400" dirty="0">
                <a:solidFill>
                  <a:srgbClr val="3333CC"/>
                </a:solidFill>
                <a:latin typeface="Times New Roman" panose="02020603050405020304" pitchFamily="18" charset="0"/>
                <a:cs typeface="Times New Roman" panose="02020603050405020304" pitchFamily="18" charset="0"/>
              </a:rPr>
              <a:t>g </a:t>
            </a:r>
            <a:r>
              <a:rPr lang="en-US" altLang="en-US" sz="2400" dirty="0" err="1">
                <a:solidFill>
                  <a:srgbClr val="3333CC"/>
                </a:solidFill>
                <a:latin typeface="Times New Roman" panose="02020603050405020304" pitchFamily="18" charset="0"/>
                <a:cs typeface="Times New Roman" panose="02020603050405020304" pitchFamily="18" charset="0"/>
              </a:rPr>
              <a:t>cử</a:t>
            </a:r>
            <a:r>
              <a:rPr lang="en-US" altLang="en-US" sz="2400" dirty="0">
                <a:solidFill>
                  <a:srgbClr val="3333CC"/>
                </a:solidFill>
                <a:latin typeface="Times New Roman" panose="02020603050405020304" pitchFamily="18" charset="0"/>
                <a:cs typeface="Times New Roman" panose="02020603050405020304" pitchFamily="18" charset="0"/>
              </a:rPr>
              <a:t> </a:t>
            </a:r>
            <a:r>
              <a:rPr lang="en-US" altLang="en-US" sz="2400" dirty="0" err="1">
                <a:solidFill>
                  <a:srgbClr val="3333CC"/>
                </a:solidFill>
                <a:latin typeface="Times New Roman" panose="02020603050405020304" pitchFamily="18" charset="0"/>
                <a:cs typeface="Times New Roman" panose="02020603050405020304" pitchFamily="18" charset="0"/>
              </a:rPr>
              <a:t>động</a:t>
            </a:r>
            <a:r>
              <a:rPr lang="en-US" altLang="en-US" sz="2400" dirty="0">
                <a:solidFill>
                  <a:srgbClr val="3333CC"/>
                </a:solidFill>
                <a:latin typeface="Times New Roman" panose="02020603050405020304" pitchFamily="18" charset="0"/>
                <a:cs typeface="Times New Roman" panose="02020603050405020304" pitchFamily="18" charset="0"/>
              </a:rPr>
              <a:t> </a:t>
            </a:r>
            <a:r>
              <a:rPr lang="en-US" altLang="en-US" sz="2400" dirty="0" err="1">
                <a:solidFill>
                  <a:srgbClr val="3333CC"/>
                </a:solidFill>
                <a:latin typeface="Times New Roman" panose="02020603050405020304" pitchFamily="18" charset="0"/>
                <a:cs typeface="Times New Roman" panose="02020603050405020304" pitchFamily="18" charset="0"/>
              </a:rPr>
              <a:t>dẫn</a:t>
            </a:r>
            <a:r>
              <a:rPr lang="en-US" altLang="en-US" sz="2400" dirty="0">
                <a:solidFill>
                  <a:srgbClr val="3333CC"/>
                </a:solidFill>
                <a:latin typeface="Times New Roman" panose="02020603050405020304" pitchFamily="18" charset="0"/>
                <a:cs typeface="Times New Roman" panose="02020603050405020304" pitchFamily="18" charset="0"/>
              </a:rPr>
              <a:t> </a:t>
            </a:r>
            <a:r>
              <a:rPr lang="en-US" altLang="en-US" sz="2400" dirty="0" err="1">
                <a:solidFill>
                  <a:srgbClr val="3333CC"/>
                </a:solidFill>
                <a:latin typeface="Times New Roman" panose="02020603050405020304" pitchFamily="18" charset="0"/>
                <a:cs typeface="Times New Roman" panose="02020603050405020304" pitchFamily="18" charset="0"/>
              </a:rPr>
              <a:t>đến</a:t>
            </a:r>
            <a:r>
              <a:rPr lang="en-US" altLang="en-US" sz="2400" dirty="0">
                <a:solidFill>
                  <a:srgbClr val="3333CC"/>
                </a:solidFill>
                <a:latin typeface="Times New Roman" panose="02020603050405020304" pitchFamily="18" charset="0"/>
                <a:cs typeface="Times New Roman" panose="02020603050405020304" pitchFamily="18" charset="0"/>
              </a:rPr>
              <a:t> </a:t>
            </a:r>
            <a:r>
              <a:rPr lang="en-US" altLang="en-US" sz="2400" dirty="0" err="1">
                <a:solidFill>
                  <a:srgbClr val="3333CC"/>
                </a:solidFill>
                <a:latin typeface="Times New Roman" panose="02020603050405020304" pitchFamily="18" charset="0"/>
                <a:cs typeface="Times New Roman" panose="02020603050405020304" pitchFamily="18" charset="0"/>
              </a:rPr>
              <a:t>sự</a:t>
            </a:r>
            <a:r>
              <a:rPr lang="en-US" altLang="en-US" sz="2400" dirty="0">
                <a:solidFill>
                  <a:srgbClr val="3333CC"/>
                </a:solidFill>
                <a:latin typeface="Times New Roman" panose="02020603050405020304" pitchFamily="18" charset="0"/>
                <a:cs typeface="Times New Roman" panose="02020603050405020304" pitchFamily="18" charset="0"/>
              </a:rPr>
              <a:t> </a:t>
            </a:r>
            <a:r>
              <a:rPr lang="en-US" altLang="en-US" sz="2400" dirty="0" err="1">
                <a:solidFill>
                  <a:srgbClr val="3333CC"/>
                </a:solidFill>
                <a:latin typeface="Times New Roman" panose="02020603050405020304" pitchFamily="18" charset="0"/>
                <a:cs typeface="Times New Roman" panose="02020603050405020304" pitchFamily="18" charset="0"/>
              </a:rPr>
              <a:t>vận</a:t>
            </a:r>
            <a:r>
              <a:rPr lang="en-US" altLang="en-US" sz="2400" dirty="0">
                <a:solidFill>
                  <a:srgbClr val="3333CC"/>
                </a:solidFill>
                <a:latin typeface="Times New Roman" panose="02020603050405020304" pitchFamily="18" charset="0"/>
                <a:cs typeface="Times New Roman" panose="02020603050405020304" pitchFamily="18" charset="0"/>
              </a:rPr>
              <a:t> </a:t>
            </a:r>
            <a:r>
              <a:rPr lang="en-US" altLang="en-US" sz="2400" dirty="0" err="1">
                <a:solidFill>
                  <a:srgbClr val="3333CC"/>
                </a:solidFill>
                <a:latin typeface="Times New Roman" panose="02020603050405020304" pitchFamily="18" charset="0"/>
                <a:cs typeface="Times New Roman" panose="02020603050405020304" pitchFamily="18" charset="0"/>
              </a:rPr>
              <a:t>động</a:t>
            </a:r>
            <a:r>
              <a:rPr lang="en-US" altLang="en-US" sz="2400" dirty="0">
                <a:solidFill>
                  <a:srgbClr val="3333CC"/>
                </a:solidFill>
                <a:latin typeface="Times New Roman" panose="02020603050405020304" pitchFamily="18" charset="0"/>
                <a:cs typeface="Times New Roman" panose="02020603050405020304" pitchFamily="18" charset="0"/>
              </a:rPr>
              <a:t> </a:t>
            </a:r>
            <a:r>
              <a:rPr lang="en-US" altLang="en-US" sz="2400" dirty="0" err="1">
                <a:solidFill>
                  <a:srgbClr val="3333CC"/>
                </a:solidFill>
                <a:latin typeface="Times New Roman" panose="02020603050405020304" pitchFamily="18" charset="0"/>
                <a:cs typeface="Times New Roman" panose="02020603050405020304" pitchFamily="18" charset="0"/>
              </a:rPr>
              <a:t>của</a:t>
            </a:r>
            <a:r>
              <a:rPr lang="en-US" altLang="en-US" sz="2400" dirty="0">
                <a:solidFill>
                  <a:srgbClr val="3333CC"/>
                </a:solidFill>
                <a:latin typeface="Times New Roman" panose="02020603050405020304" pitchFamily="18" charset="0"/>
                <a:cs typeface="Times New Roman" panose="02020603050405020304" pitchFamily="18" charset="0"/>
              </a:rPr>
              <a:t> </a:t>
            </a:r>
            <a:r>
              <a:rPr lang="en-US" altLang="en-US" sz="2400" dirty="0" err="1">
                <a:solidFill>
                  <a:srgbClr val="3333CC"/>
                </a:solidFill>
                <a:latin typeface="Times New Roman" panose="02020603050405020304" pitchFamily="18" charset="0"/>
                <a:cs typeface="Times New Roman" panose="02020603050405020304" pitchFamily="18" charset="0"/>
              </a:rPr>
              <a:t>cơ</a:t>
            </a:r>
            <a:r>
              <a:rPr lang="en-US" altLang="en-US" sz="2400" dirty="0">
                <a:solidFill>
                  <a:srgbClr val="3333CC"/>
                </a:solidFill>
                <a:latin typeface="Times New Roman" panose="02020603050405020304" pitchFamily="18" charset="0"/>
                <a:cs typeface="Times New Roman" panose="02020603050405020304" pitchFamily="18" charset="0"/>
              </a:rPr>
              <a:t> </a:t>
            </a:r>
            <a:r>
              <a:rPr lang="en-US" altLang="en-US" sz="2400" dirty="0" err="1">
                <a:solidFill>
                  <a:srgbClr val="3333CC"/>
                </a:solidFill>
                <a:latin typeface="Times New Roman" panose="02020603050405020304" pitchFamily="18" charset="0"/>
                <a:cs typeface="Times New Roman" panose="02020603050405020304" pitchFamily="18" charset="0"/>
              </a:rPr>
              <a:t>thể</a:t>
            </a:r>
            <a:endParaRPr lang="en-US" altLang="en-US" sz="2400" dirty="0">
              <a:solidFill>
                <a:srgbClr val="3333CC"/>
              </a:solidFill>
              <a:latin typeface="Times New Roman" panose="02020603050405020304" pitchFamily="18" charset="0"/>
              <a:cs typeface="Times New Roman" panose="02020603050405020304" pitchFamily="18" charset="0"/>
            </a:endParaRPr>
          </a:p>
          <a:p>
            <a:pPr eaLnBrk="1" hangingPunct="1">
              <a:spcBef>
                <a:spcPct val="0"/>
              </a:spcBef>
              <a:buFontTx/>
              <a:buNone/>
            </a:pPr>
            <a:endParaRPr lang="en-US" altLang="en-US" sz="2400" dirty="0">
              <a:solidFill>
                <a:srgbClr val="3333CC"/>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Tay</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tư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thế</a:t>
            </a:r>
            <a:r>
              <a:rPr lang="en-US" altLang="en-US" sz="2400" dirty="0">
                <a:latin typeface="Times New Roman" panose="02020603050405020304" pitchFamily="18" charset="0"/>
                <a:cs typeface="Times New Roman" panose="02020603050405020304" pitchFamily="18" charset="0"/>
              </a:rPr>
              <a:t> co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khả</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năng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chịu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tốt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hơn</a:t>
            </a:r>
            <a:r>
              <a:rPr lang="en-US" altLang="en-US" sz="2400" dirty="0">
                <a:latin typeface="Times New Roman" panose="02020603050405020304" pitchFamily="18" charset="0"/>
                <a:cs typeface="Times New Roman" panose="02020603050405020304" pitchFamily="18" charset="0"/>
              </a:rPr>
              <a:t> vì </a:t>
            </a:r>
            <a:r>
              <a:rPr lang="en-US" altLang="en-US" sz="2400" dirty="0" err="1">
                <a:latin typeface="Times New Roman" panose="02020603050405020304" pitchFamily="18" charset="0"/>
                <a:cs typeface="Times New Roman" panose="02020603050405020304" pitchFamily="18" charset="0"/>
              </a:rPr>
              <a:t>khi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tay</a:t>
            </a:r>
            <a:r>
              <a:rPr lang="en-US" altLang="en-US" sz="2400" dirty="0">
                <a:latin typeface="Times New Roman" panose="02020603050405020304" pitchFamily="18" charset="0"/>
                <a:cs typeface="Times New Roman" panose="02020603050405020304" pitchFamily="18" charset="0"/>
              </a:rPr>
              <a:t> ở </a:t>
            </a:r>
            <a:r>
              <a:rPr lang="en-US" altLang="en-US" sz="2400" dirty="0" err="1">
                <a:latin typeface="Times New Roman" panose="02020603050405020304" pitchFamily="18" charset="0"/>
                <a:cs typeface="Times New Roman" panose="02020603050405020304" pitchFamily="18" charset="0"/>
              </a:rPr>
              <a:t>tư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thê</a:t>
            </a:r>
            <a:r>
              <a:rPr lang="en-US" altLang="en-US" sz="2400" dirty="0">
                <a:latin typeface="Times New Roman" panose="02020603050405020304" pitchFamily="18" charset="0"/>
                <a:cs typeface="Times New Roman" panose="02020603050405020304" pitchFamily="18" charset="0"/>
              </a:rPr>
              <a:t>́ co, </a:t>
            </a:r>
            <a:r>
              <a:rPr lang="en-US" altLang="en-US" sz="2400" dirty="0" err="1">
                <a:latin typeface="Times New Roman" panose="02020603050405020304" pitchFamily="18" charset="0"/>
                <a:cs typeface="Times New Roman" panose="02020603050405020304" pitchFamily="18" charset="0"/>
              </a:rPr>
              <a:t>khớp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xương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tạo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tựa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sự</a:t>
            </a:r>
            <a:r>
              <a:rPr lang="en-US" altLang="en-US" sz="2400" dirty="0">
                <a:latin typeface="Times New Roman" panose="02020603050405020304" pitchFamily="18" charset="0"/>
                <a:cs typeface="Times New Roman" panose="02020603050405020304" pitchFamily="18" charset="0"/>
              </a:rPr>
              <a:t> co </a:t>
            </a:r>
            <a:r>
              <a:rPr lang="en-US" altLang="en-US" sz="2400" dirty="0" err="1">
                <a:latin typeface="Times New Roman" panose="02020603050405020304" pitchFamily="18" charset="0"/>
                <a:cs typeface="Times New Roman" panose="02020603050405020304" pitchFamily="18" charset="0"/>
              </a:rPr>
              <a:t>cơ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tạo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lực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kéo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giúp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nâng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sức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chịu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tải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của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tay</a:t>
            </a:r>
            <a:endParaRPr lang="en-US" altLang="en-US" sz="2400" dirty="0">
              <a:latin typeface="Times New Roman" panose="02020603050405020304" pitchFamily="18" charset="0"/>
              <a:cs typeface="Times New Roman" panose="02020603050405020304" pitchFamily="18" charset="0"/>
            </a:endParaRPr>
          </a:p>
        </p:txBody>
      </p:sp>
      <p:pic>
        <p:nvPicPr>
          <p:cNvPr id="22531" name="Picture 4"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5530" y="160020"/>
            <a:ext cx="4271963" cy="233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5970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5143499"/>
          </a:xfrm>
          <a:prstGeom prst="rect">
            <a:avLst/>
          </a:prstGeom>
        </p:spPr>
      </p:pic>
    </p:spTree>
    <p:extLst>
      <p:ext uri="{BB962C8B-B14F-4D97-AF65-F5344CB8AC3E}">
        <p14:creationId xmlns:p14="http://schemas.microsoft.com/office/powerpoint/2010/main" val="125831298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a:extLst>
              <a:ext uri="{FF2B5EF4-FFF2-40B4-BE49-F238E27FC236}">
                <a16:creationId xmlns:a16="http://schemas.microsoft.com/office/drawing/2014/main" id="{FED0F357-F944-7386-115C-FE78127F1B56}"/>
              </a:ext>
            </a:extLst>
          </p:cNvPr>
          <p:cNvSpPr txBox="1">
            <a:spLocks noChangeArrowheads="1"/>
          </p:cNvSpPr>
          <p:nvPr/>
        </p:nvSpPr>
        <p:spPr bwMode="auto">
          <a:xfrm>
            <a:off x="566072" y="250222"/>
            <a:ext cx="73225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Khớp</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xương</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l</a:t>
            </a:r>
            <a:r>
              <a:rPr lang="en-US" altLang="en-US" sz="2400" dirty="0" err="1">
                <a:solidFill>
                  <a:srgbClr val="002060"/>
                </a:solidFill>
                <a:latin typeface="Times New Roman" panose="02020603050405020304" pitchFamily="18" charset="0"/>
                <a:cs typeface="Times New Roman" panose="02020603050405020304" pitchFamily="18" charset="0"/>
              </a:rPr>
              <a:t>à</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nơi</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tiếp</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giáp</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giữa</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các</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đầu</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xương</a:t>
            </a:r>
            <a:r>
              <a:rPr lang="en-US" altLang="en-US" sz="2400" dirty="0">
                <a:solidFill>
                  <a:srgbClr val="002060"/>
                </a:solidFill>
                <a:latin typeface="Times New Roman" panose="02020603050405020304" pitchFamily="18" charset="0"/>
              </a:rPr>
              <a:t>.</a:t>
            </a:r>
            <a:endParaRPr lang="en-US" altLang="en-US" sz="2400" dirty="0">
              <a:solidFill>
                <a:srgbClr val="002060"/>
              </a:solidFill>
              <a:latin typeface="Times New Roman" panose="02020603050405020304" pitchFamily="18" charset="0"/>
              <a:cs typeface="Times New Roman" panose="02020603050405020304" pitchFamily="18" charset="0"/>
            </a:endParaRPr>
          </a:p>
        </p:txBody>
      </p:sp>
      <p:pic>
        <p:nvPicPr>
          <p:cNvPr id="18436" name="Picture 8" descr="4">
            <a:extLst>
              <a:ext uri="{FF2B5EF4-FFF2-40B4-BE49-F238E27FC236}">
                <a16:creationId xmlns:a16="http://schemas.microsoft.com/office/drawing/2014/main" id="{AB026E98-944F-3012-1997-289080B315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093" y="1763136"/>
            <a:ext cx="2338388"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 Box 15">
            <a:extLst>
              <a:ext uri="{FF2B5EF4-FFF2-40B4-BE49-F238E27FC236}">
                <a16:creationId xmlns:a16="http://schemas.microsoft.com/office/drawing/2014/main" id="{00FD9E62-9405-9EC3-FA3A-AAE058DE44DC}"/>
              </a:ext>
            </a:extLst>
          </p:cNvPr>
          <p:cNvSpPr txBox="1">
            <a:spLocks noChangeArrowheads="1"/>
          </p:cNvSpPr>
          <p:nvPr/>
        </p:nvSpPr>
        <p:spPr bwMode="auto">
          <a:xfrm>
            <a:off x="916935" y="4336554"/>
            <a:ext cx="1828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1800" b="1" dirty="0">
                <a:solidFill>
                  <a:srgbClr val="0000FF"/>
                </a:solidFill>
                <a:latin typeface="Times New Roman" panose="02020603050405020304" pitchFamily="18" charset="0"/>
                <a:cs typeface="Times New Roman" panose="02020603050405020304" pitchFamily="18" charset="0"/>
              </a:rPr>
              <a:t>KHỚP ĐỘNG</a:t>
            </a:r>
          </a:p>
          <a:p>
            <a:pPr algn="ctr">
              <a:spcBef>
                <a:spcPct val="0"/>
              </a:spcBef>
              <a:buNone/>
            </a:pPr>
            <a:r>
              <a:rPr lang="en-US" altLang="en-US" sz="1800" b="1" dirty="0" err="1">
                <a:solidFill>
                  <a:srgbClr val="0000FF"/>
                </a:solidFill>
                <a:latin typeface="Times New Roman" panose="02020603050405020304" pitchFamily="18" charset="0"/>
              </a:rPr>
              <a:t>Khớp</a:t>
            </a:r>
            <a:r>
              <a:rPr lang="en-US" altLang="en-US" sz="1800" b="1" dirty="0">
                <a:solidFill>
                  <a:srgbClr val="0000FF"/>
                </a:solidFill>
                <a:latin typeface="Times New Roman" panose="02020603050405020304" pitchFamily="18" charset="0"/>
              </a:rPr>
              <a:t> </a:t>
            </a:r>
            <a:r>
              <a:rPr lang="en-US" altLang="en-US" sz="1800" b="1" dirty="0" err="1">
                <a:solidFill>
                  <a:srgbClr val="0000FF"/>
                </a:solidFill>
                <a:latin typeface="Times New Roman" panose="02020603050405020304" pitchFamily="18" charset="0"/>
              </a:rPr>
              <a:t>đầu</a:t>
            </a:r>
            <a:r>
              <a:rPr lang="en-US" altLang="en-US" sz="1800" b="1" dirty="0">
                <a:solidFill>
                  <a:srgbClr val="0000FF"/>
                </a:solidFill>
                <a:latin typeface="Times New Roman" panose="02020603050405020304" pitchFamily="18" charset="0"/>
              </a:rPr>
              <a:t> </a:t>
            </a:r>
            <a:r>
              <a:rPr lang="en-US" altLang="en-US" sz="1800" b="1" dirty="0" err="1">
                <a:solidFill>
                  <a:srgbClr val="0000FF"/>
                </a:solidFill>
                <a:latin typeface="Times New Roman" panose="02020603050405020304" pitchFamily="18" charset="0"/>
              </a:rPr>
              <a:t>gối</a:t>
            </a:r>
            <a:endParaRPr lang="vi-VN" altLang="en-US" sz="1800" b="1" dirty="0">
              <a:solidFill>
                <a:srgbClr val="0000FF"/>
              </a:solidFill>
              <a:latin typeface="Times New Roman" panose="02020603050405020304" pitchFamily="18" charset="0"/>
            </a:endParaRPr>
          </a:p>
        </p:txBody>
      </p:sp>
      <p:pic>
        <p:nvPicPr>
          <p:cNvPr id="18439" name="Picture 9" descr="6">
            <a:extLst>
              <a:ext uri="{FF2B5EF4-FFF2-40B4-BE49-F238E27FC236}">
                <a16:creationId xmlns:a16="http://schemas.microsoft.com/office/drawing/2014/main" id="{E4A8AEE5-5BE8-CBAE-5FDD-1BBBB7570A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81" t="11075" r="10658" b="2941"/>
          <a:stretch/>
        </p:blipFill>
        <p:spPr bwMode="auto">
          <a:xfrm>
            <a:off x="3580690" y="1980364"/>
            <a:ext cx="1947973" cy="227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9" name="Text Box 13">
            <a:extLst>
              <a:ext uri="{FF2B5EF4-FFF2-40B4-BE49-F238E27FC236}">
                <a16:creationId xmlns:a16="http://schemas.microsoft.com/office/drawing/2014/main" id="{7C0A8533-5969-7F9E-9DF4-013AEDBE45C1}"/>
              </a:ext>
            </a:extLst>
          </p:cNvPr>
          <p:cNvSpPr txBox="1">
            <a:spLocks noChangeArrowheads="1"/>
          </p:cNvSpPr>
          <p:nvPr/>
        </p:nvSpPr>
        <p:spPr bwMode="auto">
          <a:xfrm>
            <a:off x="3069646" y="4372082"/>
            <a:ext cx="26643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dirty="0">
                <a:solidFill>
                  <a:srgbClr val="0000FF"/>
                </a:solidFill>
                <a:latin typeface="Times New Roman" panose="02020603050405020304" pitchFamily="18" charset="0"/>
              </a:rPr>
              <a:t>KHỚP BÁN ĐỘNG</a:t>
            </a:r>
            <a:endParaRPr lang="vi-VN" altLang="en-US" sz="1800" b="1" dirty="0">
              <a:solidFill>
                <a:srgbClr val="0000FF"/>
              </a:solidFill>
              <a:latin typeface="Times New Roman" panose="02020603050405020304" pitchFamily="18" charset="0"/>
            </a:endParaRPr>
          </a:p>
          <a:p>
            <a:pPr algn="ctr">
              <a:spcBef>
                <a:spcPct val="0"/>
              </a:spcBef>
              <a:buNone/>
            </a:pPr>
            <a:r>
              <a:rPr lang="en-US" altLang="en-US" sz="1800" b="1" dirty="0" err="1">
                <a:solidFill>
                  <a:srgbClr val="0000FF"/>
                </a:solidFill>
                <a:latin typeface="Times New Roman" panose="02020603050405020304" pitchFamily="18" charset="0"/>
              </a:rPr>
              <a:t>Khớp</a:t>
            </a:r>
            <a:r>
              <a:rPr lang="en-US" altLang="en-US" sz="1800" b="1" dirty="0">
                <a:solidFill>
                  <a:srgbClr val="0000FF"/>
                </a:solidFill>
                <a:latin typeface="Times New Roman" panose="02020603050405020304" pitchFamily="18" charset="0"/>
              </a:rPr>
              <a:t> </a:t>
            </a:r>
            <a:r>
              <a:rPr lang="en-US" altLang="en-US" sz="1800" b="1" dirty="0" err="1">
                <a:solidFill>
                  <a:srgbClr val="0000FF"/>
                </a:solidFill>
                <a:latin typeface="Times New Roman" panose="02020603050405020304" pitchFamily="18" charset="0"/>
              </a:rPr>
              <a:t>xương</a:t>
            </a:r>
            <a:r>
              <a:rPr lang="en-US" altLang="en-US" sz="1800" b="1" dirty="0">
                <a:solidFill>
                  <a:srgbClr val="0000FF"/>
                </a:solidFill>
                <a:latin typeface="Times New Roman" panose="02020603050405020304" pitchFamily="18" charset="0"/>
              </a:rPr>
              <a:t> </a:t>
            </a:r>
            <a:r>
              <a:rPr lang="en-US" altLang="en-US" sz="1800" b="1" dirty="0" err="1">
                <a:solidFill>
                  <a:srgbClr val="0000FF"/>
                </a:solidFill>
                <a:latin typeface="Times New Roman" panose="02020603050405020304" pitchFamily="18" charset="0"/>
              </a:rPr>
              <a:t>cột</a:t>
            </a:r>
            <a:r>
              <a:rPr lang="en-US" altLang="en-US" sz="1800" b="1" dirty="0">
                <a:solidFill>
                  <a:srgbClr val="0000FF"/>
                </a:solidFill>
                <a:latin typeface="Times New Roman" panose="02020603050405020304" pitchFamily="18" charset="0"/>
              </a:rPr>
              <a:t> </a:t>
            </a:r>
            <a:r>
              <a:rPr lang="vi-VN" altLang="en-US" sz="1800" b="1" dirty="0">
                <a:solidFill>
                  <a:srgbClr val="0000FF"/>
                </a:solidFill>
                <a:latin typeface="Times New Roman" panose="02020603050405020304" pitchFamily="18" charset="0"/>
              </a:rPr>
              <a:t>sống</a:t>
            </a:r>
            <a:endParaRPr lang="vi-VN" altLang="en-US" sz="1800" b="1" dirty="0">
              <a:solidFill>
                <a:srgbClr val="0000FF"/>
              </a:solidFill>
            </a:endParaRPr>
          </a:p>
        </p:txBody>
      </p:sp>
      <p:pic>
        <p:nvPicPr>
          <p:cNvPr id="18442" name="Picture 10" descr="8">
            <a:extLst>
              <a:ext uri="{FF2B5EF4-FFF2-40B4-BE49-F238E27FC236}">
                <a16:creationId xmlns:a16="http://schemas.microsoft.com/office/drawing/2014/main" id="{A97085D3-7F4B-2E56-21E5-35277FF99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4550" y="1884579"/>
            <a:ext cx="2503524" cy="261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70" name="Text Box 14">
            <a:extLst>
              <a:ext uri="{FF2B5EF4-FFF2-40B4-BE49-F238E27FC236}">
                <a16:creationId xmlns:a16="http://schemas.microsoft.com/office/drawing/2014/main" id="{AB1139DC-A32E-B707-681D-E5DEEED5A392}"/>
              </a:ext>
            </a:extLst>
          </p:cNvPr>
          <p:cNvSpPr txBox="1">
            <a:spLocks noChangeArrowheads="1"/>
          </p:cNvSpPr>
          <p:nvPr/>
        </p:nvSpPr>
        <p:spPr bwMode="auto">
          <a:xfrm>
            <a:off x="6027774" y="4372082"/>
            <a:ext cx="2400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dirty="0">
                <a:solidFill>
                  <a:srgbClr val="0000FF"/>
                </a:solidFill>
                <a:latin typeface="Times New Roman" panose="02020603050405020304" pitchFamily="18" charset="0"/>
              </a:rPr>
              <a:t>KHỚP BẤT ĐỘNG</a:t>
            </a:r>
            <a:endParaRPr lang="vi-VN" altLang="en-US" sz="1800" b="1" dirty="0">
              <a:solidFill>
                <a:srgbClr val="0000FF"/>
              </a:solidFill>
              <a:latin typeface="Times New Roman" panose="02020603050405020304" pitchFamily="18" charset="0"/>
            </a:endParaRPr>
          </a:p>
          <a:p>
            <a:pPr algn="ctr">
              <a:spcBef>
                <a:spcPct val="0"/>
              </a:spcBef>
              <a:buNone/>
            </a:pPr>
            <a:r>
              <a:rPr lang="en-US" altLang="en-US" sz="1800" b="1" dirty="0" err="1">
                <a:solidFill>
                  <a:srgbClr val="0000FF"/>
                </a:solidFill>
                <a:latin typeface="Times New Roman" panose="02020603050405020304" pitchFamily="18" charset="0"/>
              </a:rPr>
              <a:t>Khớp</a:t>
            </a:r>
            <a:r>
              <a:rPr lang="en-US" altLang="en-US" sz="1800" b="1" dirty="0">
                <a:solidFill>
                  <a:srgbClr val="0000FF"/>
                </a:solidFill>
                <a:latin typeface="Times New Roman" panose="02020603050405020304" pitchFamily="18" charset="0"/>
              </a:rPr>
              <a:t> </a:t>
            </a:r>
            <a:r>
              <a:rPr lang="en-US" altLang="en-US" sz="1800" b="1" dirty="0" err="1">
                <a:solidFill>
                  <a:srgbClr val="0000FF"/>
                </a:solidFill>
                <a:latin typeface="Times New Roman" panose="02020603050405020304" pitchFamily="18" charset="0"/>
              </a:rPr>
              <a:t>hộp</a:t>
            </a:r>
            <a:r>
              <a:rPr lang="en-US" altLang="en-US" sz="1800" b="1" dirty="0">
                <a:solidFill>
                  <a:srgbClr val="0000FF"/>
                </a:solidFill>
                <a:latin typeface="Times New Roman" panose="02020603050405020304" pitchFamily="18" charset="0"/>
              </a:rPr>
              <a:t> </a:t>
            </a:r>
            <a:r>
              <a:rPr lang="en-US" altLang="en-US" sz="1800" b="1" dirty="0" err="1">
                <a:solidFill>
                  <a:srgbClr val="0000FF"/>
                </a:solidFill>
                <a:latin typeface="Times New Roman" panose="02020603050405020304" pitchFamily="18" charset="0"/>
              </a:rPr>
              <a:t>sọ</a:t>
            </a:r>
            <a:endParaRPr lang="en-US" altLang="en-US" sz="1800" b="1" dirty="0">
              <a:solidFill>
                <a:srgbClr val="0000FF"/>
              </a:solidFill>
              <a:latin typeface="Times New Roman" panose="02020603050405020304" pitchFamily="18" charset="0"/>
              <a:cs typeface="Times New Roman" panose="02020603050405020304" pitchFamily="18" charset="0"/>
            </a:endParaRPr>
          </a:p>
        </p:txBody>
      </p:sp>
      <p:sp>
        <p:nvSpPr>
          <p:cNvPr id="21520" name="Text Box 16">
            <a:extLst>
              <a:ext uri="{FF2B5EF4-FFF2-40B4-BE49-F238E27FC236}">
                <a16:creationId xmlns:a16="http://schemas.microsoft.com/office/drawing/2014/main" id="{CE7F25CB-85D1-8E79-F1D4-79CCE4A16469}"/>
              </a:ext>
            </a:extLst>
          </p:cNvPr>
          <p:cNvSpPr txBox="1">
            <a:spLocks noChangeArrowheads="1"/>
          </p:cNvSpPr>
          <p:nvPr/>
        </p:nvSpPr>
        <p:spPr bwMode="auto">
          <a:xfrm>
            <a:off x="4068504" y="850710"/>
            <a:ext cx="3107808"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0000"/>
              </a:lnSpc>
              <a:spcBef>
                <a:spcPct val="0"/>
              </a:spcBef>
              <a:buClr>
                <a:schemeClr val="hlink"/>
              </a:buClr>
              <a:buSzPct val="70000"/>
              <a:buFontTx/>
              <a:buNone/>
            </a:pP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Khớp</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bất</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động</a:t>
            </a:r>
            <a:r>
              <a:rPr lang="en-US" altLang="en-US" sz="2400" dirty="0">
                <a:solidFill>
                  <a:srgbClr val="0000FF"/>
                </a:solidFill>
                <a:latin typeface="Times New Roman" panose="02020603050405020304" pitchFamily="18" charset="0"/>
              </a:rPr>
              <a:t>:</a:t>
            </a:r>
            <a:endParaRPr lang="en-US" altLang="en-US" sz="2400" dirty="0">
              <a:solidFill>
                <a:srgbClr val="0000FF"/>
              </a:solidFill>
              <a:latin typeface="Times New Roman" panose="02020603050405020304" pitchFamily="18" charset="0"/>
              <a:cs typeface="Times New Roman" panose="02020603050405020304" pitchFamily="18" charset="0"/>
            </a:endParaRPr>
          </a:p>
        </p:txBody>
      </p:sp>
      <p:sp>
        <p:nvSpPr>
          <p:cNvPr id="21521" name="Text Box 17">
            <a:extLst>
              <a:ext uri="{FF2B5EF4-FFF2-40B4-BE49-F238E27FC236}">
                <a16:creationId xmlns:a16="http://schemas.microsoft.com/office/drawing/2014/main" id="{F5F377FE-44A5-E4D7-0517-54E3113A8935}"/>
              </a:ext>
            </a:extLst>
          </p:cNvPr>
          <p:cNvSpPr txBox="1">
            <a:spLocks noChangeArrowheads="1"/>
          </p:cNvSpPr>
          <p:nvPr/>
        </p:nvSpPr>
        <p:spPr bwMode="auto">
          <a:xfrm>
            <a:off x="4068615" y="1188650"/>
            <a:ext cx="3027510"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0000"/>
              </a:lnSpc>
              <a:spcBef>
                <a:spcPct val="0"/>
              </a:spcBef>
              <a:buClr>
                <a:schemeClr val="hlink"/>
              </a:buClr>
              <a:buSzPct val="70000"/>
              <a:buFontTx/>
              <a:buNone/>
            </a:pP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Khớp</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bán</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động</a:t>
            </a:r>
            <a:r>
              <a:rPr lang="en-US" altLang="en-US" sz="2400" dirty="0">
                <a:solidFill>
                  <a:srgbClr val="0000FF"/>
                </a:solidFill>
                <a:latin typeface="Times New Roman" panose="02020603050405020304" pitchFamily="18" charset="0"/>
              </a:rPr>
              <a:t>:</a:t>
            </a:r>
            <a:endParaRPr lang="en-US" altLang="en-US" sz="2400" dirty="0">
              <a:solidFill>
                <a:srgbClr val="0000FF"/>
              </a:solidFill>
              <a:latin typeface="Times New Roman" panose="02020603050405020304" pitchFamily="18" charset="0"/>
              <a:cs typeface="Times New Roman" panose="02020603050405020304" pitchFamily="18" charset="0"/>
            </a:endParaRPr>
          </a:p>
        </p:txBody>
      </p:sp>
      <p:sp>
        <p:nvSpPr>
          <p:cNvPr id="21522" name="Text Box 18">
            <a:extLst>
              <a:ext uri="{FF2B5EF4-FFF2-40B4-BE49-F238E27FC236}">
                <a16:creationId xmlns:a16="http://schemas.microsoft.com/office/drawing/2014/main" id="{5BD6CD47-ED4F-491C-A210-1AC2072E687E}"/>
              </a:ext>
            </a:extLst>
          </p:cNvPr>
          <p:cNvSpPr txBox="1">
            <a:spLocks noChangeArrowheads="1"/>
          </p:cNvSpPr>
          <p:nvPr/>
        </p:nvSpPr>
        <p:spPr bwMode="auto">
          <a:xfrm>
            <a:off x="4068504" y="1526590"/>
            <a:ext cx="2151459"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0000"/>
              </a:lnSpc>
              <a:spcBef>
                <a:spcPct val="0"/>
              </a:spcBef>
              <a:buClr>
                <a:schemeClr val="hlink"/>
              </a:buClr>
              <a:buSzPct val="70000"/>
              <a:buFontTx/>
              <a:buNone/>
            </a:pP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Khớp</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động</a:t>
            </a:r>
            <a:r>
              <a:rPr lang="en-US" altLang="en-US" sz="2400" dirty="0">
                <a:solidFill>
                  <a:srgbClr val="0000FF"/>
                </a:solidFill>
                <a:latin typeface="Times New Roman" panose="02020603050405020304" pitchFamily="18" charset="0"/>
              </a:rPr>
              <a:t>:</a:t>
            </a:r>
            <a:endParaRPr lang="en-US" altLang="en-US" sz="2400" dirty="0">
              <a:solidFill>
                <a:srgbClr val="0000FF"/>
              </a:solidFill>
              <a:latin typeface="Times New Roman" panose="02020603050405020304" pitchFamily="18" charset="0"/>
              <a:cs typeface="Times New Roman" panose="02020603050405020304" pitchFamily="18" charset="0"/>
            </a:endParaRPr>
          </a:p>
        </p:txBody>
      </p:sp>
      <p:sp>
        <p:nvSpPr>
          <p:cNvPr id="4" name="Text Box 6">
            <a:extLst>
              <a:ext uri="{FF2B5EF4-FFF2-40B4-BE49-F238E27FC236}">
                <a16:creationId xmlns:a16="http://schemas.microsoft.com/office/drawing/2014/main" id="{353876BC-6EA4-3650-4F3C-121245D79ACC}"/>
              </a:ext>
            </a:extLst>
          </p:cNvPr>
          <p:cNvSpPr txBox="1">
            <a:spLocks noChangeArrowheads="1"/>
          </p:cNvSpPr>
          <p:nvPr/>
        </p:nvSpPr>
        <p:spPr bwMode="auto">
          <a:xfrm>
            <a:off x="705362" y="988112"/>
            <a:ext cx="3525608"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0000"/>
              </a:lnSpc>
              <a:spcBef>
                <a:spcPct val="0"/>
              </a:spcBef>
              <a:buClr>
                <a:schemeClr val="hlink"/>
              </a:buClr>
              <a:buSzPct val="70000"/>
              <a:buFontTx/>
              <a:buNone/>
            </a:pP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Có</a:t>
            </a:r>
            <a:r>
              <a:rPr lang="en-US" altLang="en-US" sz="2400" b="1" dirty="0">
                <a:solidFill>
                  <a:srgbClr val="0000FF"/>
                </a:solidFill>
                <a:latin typeface="Times New Roman" panose="02020603050405020304" pitchFamily="18" charset="0"/>
              </a:rPr>
              <a:t> 3 </a:t>
            </a:r>
            <a:r>
              <a:rPr lang="en-US" altLang="en-US" sz="2400" b="1" dirty="0" err="1">
                <a:solidFill>
                  <a:srgbClr val="0000FF"/>
                </a:solidFill>
                <a:latin typeface="Times New Roman" panose="02020603050405020304" pitchFamily="18" charset="0"/>
              </a:rPr>
              <a:t>loại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khớp</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xương</a:t>
            </a:r>
            <a:r>
              <a:rPr lang="en-US" altLang="en-US" sz="2400" b="1" dirty="0">
                <a:solidFill>
                  <a:srgbClr val="0000FF"/>
                </a:solidFill>
                <a:latin typeface="Times New Roman" panose="02020603050405020304" pitchFamily="18" charset="0"/>
              </a:rPr>
              <a:t>:</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51391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linds(horizontal)">
                                      <p:cBhvr>
                                        <p:cTn id="7" dur="500"/>
                                        <p:tgtEl>
                                          <p:spTgt spid="235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nodeType="withEffect">
                                  <p:stCondLst>
                                    <p:cond delay="0"/>
                                  </p:stCondLst>
                                  <p:childTnLst>
                                    <p:set>
                                      <p:cBhvr>
                                        <p:cTn id="14" dur="1" fill="hold">
                                          <p:stCondLst>
                                            <p:cond delay="0"/>
                                          </p:stCondLst>
                                        </p:cTn>
                                        <p:tgtEl>
                                          <p:spTgt spid="21520"/>
                                        </p:tgtEl>
                                        <p:attrNameLst>
                                          <p:attrName>style.visibility</p:attrName>
                                        </p:attrNameLst>
                                      </p:cBhvr>
                                      <p:to>
                                        <p:strVal val="visible"/>
                                      </p:to>
                                    </p:set>
                                    <p:animEffect transition="in" filter="blinds(horizontal)">
                                      <p:cBhvr>
                                        <p:cTn id="15" dur="500"/>
                                        <p:tgtEl>
                                          <p:spTgt spid="21520"/>
                                        </p:tgtEl>
                                      </p:cBhvr>
                                    </p:animEffect>
                                  </p:childTnLst>
                                </p:cTn>
                              </p:par>
                              <p:par>
                                <p:cTn id="16" presetID="3" presetClass="entr" presetSubtype="10" fill="hold" nodeType="withEffect">
                                  <p:stCondLst>
                                    <p:cond delay="0"/>
                                  </p:stCondLst>
                                  <p:childTnLst>
                                    <p:set>
                                      <p:cBhvr>
                                        <p:cTn id="17" dur="1" fill="hold">
                                          <p:stCondLst>
                                            <p:cond delay="0"/>
                                          </p:stCondLst>
                                        </p:cTn>
                                        <p:tgtEl>
                                          <p:spTgt spid="21521"/>
                                        </p:tgtEl>
                                        <p:attrNameLst>
                                          <p:attrName>style.visibility</p:attrName>
                                        </p:attrNameLst>
                                      </p:cBhvr>
                                      <p:to>
                                        <p:strVal val="visible"/>
                                      </p:to>
                                    </p:set>
                                    <p:animEffect transition="in" filter="blinds(horizontal)">
                                      <p:cBhvr>
                                        <p:cTn id="18" dur="500"/>
                                        <p:tgtEl>
                                          <p:spTgt spid="21521"/>
                                        </p:tgtEl>
                                      </p:cBhvr>
                                    </p:animEffect>
                                  </p:childTnLst>
                                </p:cTn>
                              </p:par>
                              <p:par>
                                <p:cTn id="19" presetID="3" presetClass="entr" presetSubtype="10" fill="hold" nodeType="withEffect">
                                  <p:stCondLst>
                                    <p:cond delay="0"/>
                                  </p:stCondLst>
                                  <p:childTnLst>
                                    <p:set>
                                      <p:cBhvr>
                                        <p:cTn id="20" dur="1" fill="hold">
                                          <p:stCondLst>
                                            <p:cond delay="0"/>
                                          </p:stCondLst>
                                        </p:cTn>
                                        <p:tgtEl>
                                          <p:spTgt spid="21522"/>
                                        </p:tgtEl>
                                        <p:attrNameLst>
                                          <p:attrName>style.visibility</p:attrName>
                                        </p:attrNameLst>
                                      </p:cBhvr>
                                      <p:to>
                                        <p:strVal val="visible"/>
                                      </p:to>
                                    </p:set>
                                    <p:animEffect transition="in" filter="blinds(horizontal)">
                                      <p:cBhvr>
                                        <p:cTn id="21" dur="500"/>
                                        <p:tgtEl>
                                          <p:spTgt spid="2152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438"/>
                                        </p:tgtEl>
                                        <p:attrNameLst>
                                          <p:attrName>style.visibility</p:attrName>
                                        </p:attrNameLst>
                                      </p:cBhvr>
                                      <p:to>
                                        <p:strVal val="visible"/>
                                      </p:to>
                                    </p:set>
                                    <p:animEffect transition="in" filter="fade">
                                      <p:cBhvr>
                                        <p:cTn id="26" dur="1000"/>
                                        <p:tgtEl>
                                          <p:spTgt spid="18438"/>
                                        </p:tgtEl>
                                      </p:cBhvr>
                                    </p:animEffect>
                                    <p:anim calcmode="lin" valueType="num">
                                      <p:cBhvr>
                                        <p:cTn id="27" dur="1000" fill="hold"/>
                                        <p:tgtEl>
                                          <p:spTgt spid="18438"/>
                                        </p:tgtEl>
                                        <p:attrNameLst>
                                          <p:attrName>ppt_x</p:attrName>
                                        </p:attrNameLst>
                                      </p:cBhvr>
                                      <p:tavLst>
                                        <p:tav tm="0">
                                          <p:val>
                                            <p:strVal val="#ppt_x"/>
                                          </p:val>
                                        </p:tav>
                                        <p:tav tm="100000">
                                          <p:val>
                                            <p:strVal val="#ppt_x"/>
                                          </p:val>
                                        </p:tav>
                                      </p:tavLst>
                                    </p:anim>
                                    <p:anim calcmode="lin" valueType="num">
                                      <p:cBhvr>
                                        <p:cTn id="28" dur="1000" fill="hold"/>
                                        <p:tgtEl>
                                          <p:spTgt spid="1843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2" nodeType="clickEffect">
                                  <p:stCondLst>
                                    <p:cond delay="0"/>
                                  </p:stCondLst>
                                  <p:childTnLst>
                                    <p:set>
                                      <p:cBhvr>
                                        <p:cTn id="32" dur="1" fill="hold">
                                          <p:stCondLst>
                                            <p:cond delay="0"/>
                                          </p:stCondLst>
                                        </p:cTn>
                                        <p:tgtEl>
                                          <p:spTgt spid="147469"/>
                                        </p:tgtEl>
                                        <p:attrNameLst>
                                          <p:attrName>style.visibility</p:attrName>
                                        </p:attrNameLst>
                                      </p:cBhvr>
                                      <p:to>
                                        <p:strVal val="visible"/>
                                      </p:to>
                                    </p:set>
                                    <p:animEffect transition="in" filter="fade">
                                      <p:cBhvr>
                                        <p:cTn id="33" dur="1000"/>
                                        <p:tgtEl>
                                          <p:spTgt spid="147469"/>
                                        </p:tgtEl>
                                      </p:cBhvr>
                                    </p:animEffect>
                                    <p:anim calcmode="lin" valueType="num">
                                      <p:cBhvr>
                                        <p:cTn id="34" dur="1000" fill="hold"/>
                                        <p:tgtEl>
                                          <p:spTgt spid="147469"/>
                                        </p:tgtEl>
                                        <p:attrNameLst>
                                          <p:attrName>ppt_x</p:attrName>
                                        </p:attrNameLst>
                                      </p:cBhvr>
                                      <p:tavLst>
                                        <p:tav tm="0">
                                          <p:val>
                                            <p:strVal val="#ppt_x"/>
                                          </p:val>
                                        </p:tav>
                                        <p:tav tm="100000">
                                          <p:val>
                                            <p:strVal val="#ppt_x"/>
                                          </p:val>
                                        </p:tav>
                                      </p:tavLst>
                                    </p:anim>
                                    <p:anim calcmode="lin" valueType="num">
                                      <p:cBhvr>
                                        <p:cTn id="35" dur="1000" fill="hold"/>
                                        <p:tgtEl>
                                          <p:spTgt spid="14746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2" nodeType="clickEffect">
                                  <p:stCondLst>
                                    <p:cond delay="0"/>
                                  </p:stCondLst>
                                  <p:childTnLst>
                                    <p:set>
                                      <p:cBhvr>
                                        <p:cTn id="39" dur="1" fill="hold">
                                          <p:stCondLst>
                                            <p:cond delay="0"/>
                                          </p:stCondLst>
                                        </p:cTn>
                                        <p:tgtEl>
                                          <p:spTgt spid="147470"/>
                                        </p:tgtEl>
                                        <p:attrNameLst>
                                          <p:attrName>style.visibility</p:attrName>
                                        </p:attrNameLst>
                                      </p:cBhvr>
                                      <p:to>
                                        <p:strVal val="visible"/>
                                      </p:to>
                                    </p:set>
                                    <p:animEffect transition="in" filter="fade">
                                      <p:cBhvr>
                                        <p:cTn id="40" dur="1000"/>
                                        <p:tgtEl>
                                          <p:spTgt spid="147470"/>
                                        </p:tgtEl>
                                      </p:cBhvr>
                                    </p:animEffect>
                                    <p:anim calcmode="lin" valueType="num">
                                      <p:cBhvr>
                                        <p:cTn id="41" dur="1000" fill="hold"/>
                                        <p:tgtEl>
                                          <p:spTgt spid="147470"/>
                                        </p:tgtEl>
                                        <p:attrNameLst>
                                          <p:attrName>ppt_x</p:attrName>
                                        </p:attrNameLst>
                                      </p:cBhvr>
                                      <p:tavLst>
                                        <p:tav tm="0">
                                          <p:val>
                                            <p:strVal val="#ppt_x"/>
                                          </p:val>
                                        </p:tav>
                                        <p:tav tm="100000">
                                          <p:val>
                                            <p:strVal val="#ppt_x"/>
                                          </p:val>
                                        </p:tav>
                                      </p:tavLst>
                                    </p:anim>
                                    <p:anim calcmode="lin" valueType="num">
                                      <p:cBhvr>
                                        <p:cTn id="42" dur="1000" fill="hold"/>
                                        <p:tgtEl>
                                          <p:spTgt spid="1474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4" grpId="1"/>
      <p:bldP spid="18438" grpId="0"/>
      <p:bldP spid="147469" grpId="0"/>
      <p:bldP spid="147469" grpId="1"/>
      <p:bldP spid="147469" grpId="2"/>
      <p:bldP spid="147470" grpId="0"/>
      <p:bldP spid="147470" grpId="1"/>
      <p:bldP spid="147470" grpId="2"/>
      <p:bldP spid="21520" grpId="0"/>
      <p:bldP spid="21520" grpId="1"/>
      <p:bldP spid="21521" grpId="0"/>
      <p:bldP spid="21521" grpId="1"/>
      <p:bldP spid="21522" grpId="0"/>
      <p:bldP spid="21522" grpId="1"/>
      <p:bldP spid="4" grpId="0"/>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s://thanhnien.mediacdn.vn/Uploaded/ngocquy/2022_01_18/3-tap-ta-shutterstock-21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6538" y="1"/>
            <a:ext cx="5187461" cy="279495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281940" y="2939738"/>
            <a:ext cx="77876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Vì</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sao</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xương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vừa</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có</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tính</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chất</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mềm</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dẻo</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và</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vừa</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bền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chắc</a:t>
            </a:r>
            <a:r>
              <a:rPr lang="en-US" altLang="en-US" sz="2400" dirty="0">
                <a:solidFill>
                  <a:srgbClr val="002060"/>
                </a:solidFill>
                <a:latin typeface="Times New Roman" panose="02020603050405020304" pitchFamily="18" charset="0"/>
                <a:cs typeface="Times New Roman" panose="02020603050405020304" pitchFamily="18" charset="0"/>
              </a:rPr>
              <a:t>?  </a:t>
            </a:r>
          </a:p>
        </p:txBody>
      </p:sp>
      <p:pic>
        <p:nvPicPr>
          <p:cNvPr id="2056" name="Picture 8" descr="Miễn phí Ảnh lưu trữ miễn phí về áo đen, đàn bà, giày thể thao Ảnh lưu trữ"/>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0"/>
            <a:ext cx="3800963" cy="279495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a:spLocks noChangeArrowheads="1"/>
          </p:cNvSpPr>
          <p:nvPr/>
        </p:nvSpPr>
        <p:spPr bwMode="auto">
          <a:xfrm>
            <a:off x="83819" y="3479586"/>
            <a:ext cx="8938261"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300" dirty="0">
                <a:latin typeface="Times New Roman" panose="02020603050405020304" pitchFamily="18" charset="0"/>
                <a:cs typeface="Times New Roman" panose="02020603050405020304" pitchFamily="18" charset="0"/>
              </a:rPr>
              <a:t>- </a:t>
            </a:r>
            <a:r>
              <a:rPr lang="en-US" altLang="en-US" sz="2300" dirty="0" err="1">
                <a:solidFill>
                  <a:srgbClr val="FF0000"/>
                </a:solidFill>
                <a:latin typeface="Times New Roman" panose="02020603050405020304" pitchFamily="18" charset="0"/>
                <a:cs typeface="Times New Roman" panose="02020603050405020304" pitchFamily="18" charset="0"/>
              </a:rPr>
              <a:t>Chất</a:t>
            </a:r>
            <a:r>
              <a:rPr lang="en-US" altLang="en-US" sz="2300" dirty="0">
                <a:solidFill>
                  <a:srgbClr val="FF0000"/>
                </a:solidFill>
                <a:latin typeface="Times New Roman" panose="02020603050405020304" pitchFamily="18" charset="0"/>
                <a:cs typeface="Times New Roman" panose="02020603050405020304" pitchFamily="18" charset="0"/>
              </a:rPr>
              <a:t> </a:t>
            </a:r>
            <a:r>
              <a:rPr lang="en-US" altLang="en-US" sz="2300" dirty="0" err="1">
                <a:solidFill>
                  <a:srgbClr val="FF0000"/>
                </a:solidFill>
                <a:latin typeface="Times New Roman" panose="02020603050405020304" pitchFamily="18" charset="0"/>
                <a:cs typeface="Times New Roman" panose="02020603050405020304" pitchFamily="18" charset="0"/>
              </a:rPr>
              <a:t>khoáng</a:t>
            </a:r>
            <a:r>
              <a:rPr lang="en-US" altLang="en-US" sz="2300" dirty="0">
                <a:solidFill>
                  <a:srgbClr val="FF0000"/>
                </a:solidFill>
                <a:latin typeface="Times New Roman" panose="02020603050405020304" pitchFamily="18" charset="0"/>
                <a:cs typeface="Times New Roman" panose="02020603050405020304" pitchFamily="18" charset="0"/>
              </a:rPr>
              <a:t> </a:t>
            </a:r>
            <a:r>
              <a:rPr lang="en-US" altLang="en-US" sz="2300" dirty="0" err="1">
                <a:latin typeface="Times New Roman" panose="02020603050405020304" pitchFamily="18" charset="0"/>
                <a:cs typeface="Times New Roman" panose="02020603050405020304" pitchFamily="18" charset="0"/>
              </a:rPr>
              <a:t>trong</a:t>
            </a:r>
            <a:r>
              <a:rPr lang="en-US" altLang="en-US" sz="2300" dirty="0">
                <a:latin typeface="Times New Roman" panose="02020603050405020304" pitchFamily="18" charset="0"/>
                <a:cs typeface="Times New Roman" panose="02020603050405020304" pitchFamily="18" charset="0"/>
              </a:rPr>
              <a:t> </a:t>
            </a:r>
            <a:r>
              <a:rPr lang="en-US" altLang="en-US" sz="2300" dirty="0" err="1">
                <a:latin typeface="Times New Roman" panose="02020603050405020304" pitchFamily="18" charset="0"/>
                <a:cs typeface="Times New Roman" panose="02020603050405020304" pitchFamily="18" charset="0"/>
              </a:rPr>
              <a:t>xương</a:t>
            </a:r>
            <a:r>
              <a:rPr lang="en-US" altLang="en-US" sz="2300" dirty="0">
                <a:latin typeface="Times New Roman" panose="02020603050405020304" pitchFamily="18" charset="0"/>
                <a:cs typeface="Times New Roman" panose="02020603050405020304" pitchFamily="18" charset="0"/>
              </a:rPr>
              <a:t> </a:t>
            </a:r>
            <a:r>
              <a:rPr lang="en-US" altLang="en-US" sz="2300" dirty="0" err="1">
                <a:latin typeface="Times New Roman" panose="02020603050405020304" pitchFamily="18" charset="0"/>
                <a:cs typeface="Times New Roman" panose="02020603050405020304" pitchFamily="18" charset="0"/>
              </a:rPr>
              <a:t>làm</a:t>
            </a:r>
            <a:r>
              <a:rPr lang="en-US" altLang="en-US" sz="2300" dirty="0">
                <a:latin typeface="Times New Roman" panose="02020603050405020304" pitchFamily="18" charset="0"/>
                <a:cs typeface="Times New Roman" panose="02020603050405020304" pitchFamily="18" charset="0"/>
              </a:rPr>
              <a:t> </a:t>
            </a:r>
            <a:r>
              <a:rPr lang="en-US" altLang="en-US" sz="2300" dirty="0" err="1">
                <a:latin typeface="Times New Roman" panose="02020603050405020304" pitchFamily="18" charset="0"/>
                <a:cs typeface="Times New Roman" panose="02020603050405020304" pitchFamily="18" charset="0"/>
              </a:rPr>
              <a:t>xương</a:t>
            </a:r>
            <a:r>
              <a:rPr lang="en-US" altLang="en-US" sz="2300" dirty="0">
                <a:latin typeface="Times New Roman" panose="02020603050405020304" pitchFamily="18" charset="0"/>
                <a:cs typeface="Times New Roman" panose="02020603050405020304" pitchFamily="18" charset="0"/>
              </a:rPr>
              <a:t> </a:t>
            </a:r>
            <a:r>
              <a:rPr lang="en-US" altLang="en-US" sz="2300" dirty="0" err="1">
                <a:latin typeface="Times New Roman" panose="02020603050405020304" pitchFamily="18" charset="0"/>
                <a:cs typeface="Times New Roman" panose="02020603050405020304" pitchFamily="18" charset="0"/>
              </a:rPr>
              <a:t>bền</a:t>
            </a:r>
            <a:r>
              <a:rPr lang="en-US" altLang="en-US" sz="2300" dirty="0">
                <a:latin typeface="Times New Roman" panose="02020603050405020304" pitchFamily="18" charset="0"/>
                <a:cs typeface="Times New Roman" panose="02020603050405020304" pitchFamily="18" charset="0"/>
              </a:rPr>
              <a:t> </a:t>
            </a:r>
            <a:r>
              <a:rPr lang="en-US" altLang="en-US" sz="2300" dirty="0" err="1">
                <a:latin typeface="Times New Roman" panose="02020603050405020304" pitchFamily="18" charset="0"/>
                <a:cs typeface="Times New Roman" panose="02020603050405020304" pitchFamily="18" charset="0"/>
              </a:rPr>
              <a:t>chắc</a:t>
            </a:r>
            <a:r>
              <a:rPr lang="en-US" altLang="en-US" sz="2300" dirty="0">
                <a:latin typeface="Times New Roman" panose="02020603050405020304" pitchFamily="18" charset="0"/>
                <a:cs typeface="Times New Roman" panose="02020603050405020304" pitchFamily="18" charset="0"/>
              </a:rPr>
              <a:t>,</a:t>
            </a:r>
            <a:r>
              <a:rPr lang="en-US" altLang="en-US" sz="2300" dirty="0">
                <a:solidFill>
                  <a:srgbClr val="FF0000"/>
                </a:solidFill>
                <a:latin typeface="Times New Roman" panose="02020603050405020304" pitchFamily="18" charset="0"/>
                <a:cs typeface="Times New Roman" panose="02020603050405020304" pitchFamily="18" charset="0"/>
              </a:rPr>
              <a:t> </a:t>
            </a:r>
            <a:r>
              <a:rPr lang="en-US" altLang="en-US" sz="2300" dirty="0" err="1">
                <a:solidFill>
                  <a:srgbClr val="FF0000"/>
                </a:solidFill>
                <a:latin typeface="Times New Roman" panose="02020603050405020304" pitchFamily="18" charset="0"/>
                <a:cs typeface="Times New Roman" panose="02020603050405020304" pitchFamily="18" charset="0"/>
              </a:rPr>
              <a:t>chất</a:t>
            </a:r>
            <a:r>
              <a:rPr lang="en-US" altLang="en-US" sz="2300" dirty="0">
                <a:solidFill>
                  <a:srgbClr val="FF0000"/>
                </a:solidFill>
                <a:latin typeface="Times New Roman" panose="02020603050405020304" pitchFamily="18" charset="0"/>
                <a:cs typeface="Times New Roman" panose="02020603050405020304" pitchFamily="18" charset="0"/>
              </a:rPr>
              <a:t> </a:t>
            </a:r>
            <a:r>
              <a:rPr lang="en-US" altLang="en-US" sz="2300" dirty="0" err="1">
                <a:solidFill>
                  <a:srgbClr val="FF0000"/>
                </a:solidFill>
                <a:latin typeface="Times New Roman" panose="02020603050405020304" pitchFamily="18" charset="0"/>
                <a:cs typeface="Times New Roman" panose="02020603050405020304" pitchFamily="18" charset="0"/>
              </a:rPr>
              <a:t>hữu</a:t>
            </a:r>
            <a:r>
              <a:rPr lang="en-US" altLang="en-US" sz="2300" dirty="0">
                <a:solidFill>
                  <a:srgbClr val="FF0000"/>
                </a:solidFill>
                <a:latin typeface="Times New Roman" panose="02020603050405020304" pitchFamily="18" charset="0"/>
                <a:cs typeface="Times New Roman" panose="02020603050405020304" pitchFamily="18" charset="0"/>
              </a:rPr>
              <a:t> </a:t>
            </a:r>
            <a:r>
              <a:rPr lang="en-US" altLang="en-US" sz="2300" dirty="0" err="1">
                <a:solidFill>
                  <a:srgbClr val="FF0000"/>
                </a:solidFill>
                <a:latin typeface="Times New Roman" panose="02020603050405020304" pitchFamily="18" charset="0"/>
                <a:cs typeface="Times New Roman" panose="02020603050405020304" pitchFamily="18" charset="0"/>
              </a:rPr>
              <a:t>cơ</a:t>
            </a:r>
            <a:r>
              <a:rPr lang="en-US" altLang="en-US" sz="2300" dirty="0">
                <a:solidFill>
                  <a:srgbClr val="FF0000"/>
                </a:solidFill>
                <a:latin typeface="Times New Roman" panose="02020603050405020304" pitchFamily="18" charset="0"/>
                <a:cs typeface="Times New Roman" panose="02020603050405020304" pitchFamily="18" charset="0"/>
              </a:rPr>
              <a:t> </a:t>
            </a:r>
            <a:r>
              <a:rPr lang="en-US" altLang="en-US" sz="2300" dirty="0" err="1">
                <a:latin typeface="Times New Roman" panose="02020603050405020304" pitchFamily="18" charset="0"/>
                <a:cs typeface="Times New Roman" panose="02020603050405020304" pitchFamily="18" charset="0"/>
              </a:rPr>
              <a:t>giúp</a:t>
            </a:r>
            <a:r>
              <a:rPr lang="en-US" altLang="en-US" sz="2300" dirty="0">
                <a:latin typeface="Times New Roman" panose="02020603050405020304" pitchFamily="18" charset="0"/>
                <a:cs typeface="Times New Roman" panose="02020603050405020304" pitchFamily="18" charset="0"/>
              </a:rPr>
              <a:t> </a:t>
            </a:r>
            <a:r>
              <a:rPr lang="en-US" altLang="en-US" sz="2300" dirty="0" err="1">
                <a:latin typeface="Times New Roman" panose="02020603050405020304" pitchFamily="18" charset="0"/>
                <a:cs typeface="Times New Roman" panose="02020603050405020304" pitchFamily="18" charset="0"/>
              </a:rPr>
              <a:t>xương</a:t>
            </a:r>
            <a:r>
              <a:rPr lang="en-US" altLang="en-US" sz="2300" dirty="0">
                <a:latin typeface="Times New Roman" panose="02020603050405020304" pitchFamily="18" charset="0"/>
                <a:cs typeface="Times New Roman" panose="02020603050405020304" pitchFamily="18" charset="0"/>
              </a:rPr>
              <a:t> </a:t>
            </a:r>
            <a:r>
              <a:rPr lang="en-US" altLang="en-US" sz="2300" dirty="0" err="1">
                <a:latin typeface="Times New Roman" panose="02020603050405020304" pitchFamily="18" charset="0"/>
                <a:cs typeface="Times New Roman" panose="02020603050405020304" pitchFamily="18" charset="0"/>
              </a:rPr>
              <a:t>có</a:t>
            </a:r>
            <a:r>
              <a:rPr lang="en-US" altLang="en-US" sz="2300" dirty="0">
                <a:latin typeface="Times New Roman" panose="02020603050405020304" pitchFamily="18" charset="0"/>
                <a:cs typeface="Times New Roman" panose="02020603050405020304" pitchFamily="18" charset="0"/>
              </a:rPr>
              <a:t> </a:t>
            </a:r>
            <a:r>
              <a:rPr lang="en-US" altLang="en-US" sz="2300" dirty="0" err="1">
                <a:latin typeface="Times New Roman" panose="02020603050405020304" pitchFamily="18" charset="0"/>
                <a:cs typeface="Times New Roman" panose="02020603050405020304" pitchFamily="18" charset="0"/>
              </a:rPr>
              <a:t>tính</a:t>
            </a:r>
            <a:r>
              <a:rPr lang="en-US" altLang="en-US" sz="2300" dirty="0">
                <a:latin typeface="Times New Roman" panose="02020603050405020304" pitchFamily="18" charset="0"/>
                <a:cs typeface="Times New Roman" panose="02020603050405020304" pitchFamily="18" charset="0"/>
              </a:rPr>
              <a:t> </a:t>
            </a:r>
            <a:r>
              <a:rPr lang="en-US" altLang="en-US" sz="2300" dirty="0" err="1">
                <a:latin typeface="Times New Roman" panose="02020603050405020304" pitchFamily="18" charset="0"/>
                <a:cs typeface="Times New Roman" panose="02020603050405020304" pitchFamily="18" charset="0"/>
              </a:rPr>
              <a:t>mềm</a:t>
            </a:r>
            <a:r>
              <a:rPr lang="en-US" altLang="en-US" sz="2300" dirty="0">
                <a:latin typeface="Times New Roman" panose="02020603050405020304" pitchFamily="18" charset="0"/>
                <a:cs typeface="Times New Roman" panose="02020603050405020304" pitchFamily="18" charset="0"/>
              </a:rPr>
              <a:t> </a:t>
            </a:r>
            <a:r>
              <a:rPr lang="en-US" altLang="en-US" sz="2300" dirty="0" err="1">
                <a:latin typeface="Times New Roman" panose="02020603050405020304" pitchFamily="18" charset="0"/>
                <a:cs typeface="Times New Roman" panose="02020603050405020304" pitchFamily="18" charset="0"/>
              </a:rPr>
              <a:t>dẻo</a:t>
            </a:r>
            <a:r>
              <a:rPr lang="en-US" altLang="en-US" sz="2300" dirty="0">
                <a:latin typeface="Times New Roman" panose="02020603050405020304" pitchFamily="18" charset="0"/>
                <a:cs typeface="Times New Roman" panose="02020603050405020304" pitchFamily="18" charset="0"/>
              </a:rPr>
              <a:t>, </a:t>
            </a:r>
            <a:r>
              <a:rPr lang="en-US" altLang="en-US" sz="2300" dirty="0" err="1">
                <a:latin typeface="Times New Roman" panose="02020603050405020304" pitchFamily="18" charset="0"/>
                <a:cs typeface="Times New Roman" panose="02020603050405020304" pitchFamily="18" charset="0"/>
              </a:rPr>
              <a:t>nhờ</a:t>
            </a:r>
            <a:r>
              <a:rPr lang="en-US" altLang="en-US" sz="2300" dirty="0">
                <a:latin typeface="Times New Roman" panose="02020603050405020304" pitchFamily="18" charset="0"/>
                <a:cs typeface="Times New Roman" panose="02020603050405020304" pitchFamily="18" charset="0"/>
              </a:rPr>
              <a:t> </a:t>
            </a:r>
            <a:r>
              <a:rPr lang="en-US" altLang="en-US" sz="2300" dirty="0" err="1">
                <a:latin typeface="Times New Roman" panose="02020603050405020304" pitchFamily="18" charset="0"/>
                <a:cs typeface="Times New Roman" panose="02020603050405020304" pitchFamily="18" charset="0"/>
              </a:rPr>
              <a:t>đó</a:t>
            </a:r>
            <a:r>
              <a:rPr lang="en-US" altLang="en-US" sz="2300" dirty="0">
                <a:latin typeface="Times New Roman" panose="02020603050405020304" pitchFamily="18" charset="0"/>
                <a:cs typeface="Times New Roman" panose="02020603050405020304" pitchFamily="18" charset="0"/>
              </a:rPr>
              <a:t> </a:t>
            </a:r>
            <a:r>
              <a:rPr lang="en-US" altLang="en-US" sz="2300" dirty="0" err="1">
                <a:latin typeface="Times New Roman" panose="02020603050405020304" pitchFamily="18" charset="0"/>
                <a:cs typeface="Times New Roman" panose="02020603050405020304" pitchFamily="18" charset="0"/>
              </a:rPr>
              <a:t>cơ</a:t>
            </a:r>
            <a:r>
              <a:rPr lang="en-US" altLang="en-US" sz="2300" dirty="0">
                <a:latin typeface="Times New Roman" panose="02020603050405020304" pitchFamily="18" charset="0"/>
                <a:cs typeface="Times New Roman" panose="02020603050405020304" pitchFamily="18" charset="0"/>
              </a:rPr>
              <a:t> </a:t>
            </a:r>
            <a:r>
              <a:rPr lang="en-US" altLang="en-US" sz="2300" dirty="0" err="1">
                <a:latin typeface="Times New Roman" panose="02020603050405020304" pitchFamily="18" charset="0"/>
                <a:cs typeface="Times New Roman" panose="02020603050405020304" pitchFamily="18" charset="0"/>
              </a:rPr>
              <a:t>thể</a:t>
            </a:r>
            <a:r>
              <a:rPr lang="en-US" altLang="en-US" sz="2300" dirty="0">
                <a:latin typeface="Times New Roman" panose="02020603050405020304" pitchFamily="18" charset="0"/>
                <a:cs typeface="Times New Roman" panose="02020603050405020304" pitchFamily="18" charset="0"/>
              </a:rPr>
              <a:t> </a:t>
            </a:r>
            <a:r>
              <a:rPr lang="en-US" altLang="en-US" sz="2300" dirty="0" err="1">
                <a:latin typeface="Times New Roman" panose="02020603050405020304" pitchFamily="18" charset="0"/>
                <a:cs typeface="Times New Roman" panose="02020603050405020304" pitchFamily="18" charset="0"/>
              </a:rPr>
              <a:t>vận</a:t>
            </a:r>
            <a:r>
              <a:rPr lang="en-US" altLang="en-US" sz="2300" dirty="0">
                <a:latin typeface="Times New Roman" panose="02020603050405020304" pitchFamily="18" charset="0"/>
                <a:cs typeface="Times New Roman" panose="02020603050405020304" pitchFamily="18" charset="0"/>
              </a:rPr>
              <a:t> </a:t>
            </a:r>
            <a:r>
              <a:rPr lang="en-US" altLang="en-US" sz="2300" dirty="0" err="1">
                <a:latin typeface="Times New Roman" panose="02020603050405020304" pitchFamily="18" charset="0"/>
                <a:cs typeface="Times New Roman" panose="02020603050405020304" pitchFamily="18" charset="0"/>
              </a:rPr>
              <a:t>động</a:t>
            </a:r>
            <a:r>
              <a:rPr lang="en-US" altLang="en-US" sz="2300" dirty="0">
                <a:latin typeface="Times New Roman" panose="02020603050405020304" pitchFamily="18" charset="0"/>
                <a:cs typeface="Times New Roman" panose="02020603050405020304" pitchFamily="18" charset="0"/>
              </a:rPr>
              <a:t> </a:t>
            </a:r>
            <a:r>
              <a:rPr lang="en-US" altLang="en-US" sz="2300" dirty="0" err="1">
                <a:latin typeface="Times New Roman" panose="02020603050405020304" pitchFamily="18" charset="0"/>
                <a:cs typeface="Times New Roman" panose="02020603050405020304" pitchFamily="18" charset="0"/>
              </a:rPr>
              <a:t>linh</a:t>
            </a:r>
            <a:r>
              <a:rPr lang="en-US" altLang="en-US" sz="2300" dirty="0">
                <a:latin typeface="Times New Roman" panose="02020603050405020304" pitchFamily="18" charset="0"/>
                <a:cs typeface="Times New Roman" panose="02020603050405020304" pitchFamily="18" charset="0"/>
              </a:rPr>
              <a:t> </a:t>
            </a:r>
            <a:r>
              <a:rPr lang="en-US" altLang="en-US" sz="2300" dirty="0" err="1">
                <a:latin typeface="Times New Roman" panose="02020603050405020304" pitchFamily="18" charset="0"/>
                <a:cs typeface="Times New Roman" panose="02020603050405020304" pitchFamily="18" charset="0"/>
              </a:rPr>
              <a:t>hoạt</a:t>
            </a:r>
            <a:r>
              <a:rPr lang="en-US" altLang="en-US" sz="2300" dirty="0">
                <a:latin typeface="Times New Roman" panose="02020603050405020304" pitchFamily="18" charset="0"/>
                <a:cs typeface="Times New Roman" panose="02020603050405020304" pitchFamily="18" charset="0"/>
              </a:rPr>
              <a:t> </a:t>
            </a:r>
            <a:r>
              <a:rPr lang="en-US" altLang="en-US" sz="2300" dirty="0" err="1">
                <a:latin typeface="Times New Roman" panose="02020603050405020304" pitchFamily="18" charset="0"/>
                <a:cs typeface="Times New Roman" panose="02020603050405020304" pitchFamily="18" charset="0"/>
              </a:rPr>
              <a:t>và</a:t>
            </a:r>
            <a:r>
              <a:rPr lang="en-US" altLang="en-US" sz="2300" dirty="0">
                <a:latin typeface="Times New Roman" panose="02020603050405020304" pitchFamily="18" charset="0"/>
                <a:cs typeface="Times New Roman" panose="02020603050405020304" pitchFamily="18" charset="0"/>
              </a:rPr>
              <a:t> </a:t>
            </a:r>
            <a:r>
              <a:rPr lang="en-US" altLang="en-US" sz="2300" dirty="0" err="1">
                <a:latin typeface="Times New Roman" panose="02020603050405020304" pitchFamily="18" charset="0"/>
                <a:cs typeface="Times New Roman" panose="02020603050405020304" pitchFamily="18" charset="0"/>
              </a:rPr>
              <a:t>chắc</a:t>
            </a:r>
            <a:r>
              <a:rPr lang="en-US" altLang="en-US" sz="2300" dirty="0">
                <a:latin typeface="Times New Roman" panose="02020603050405020304" pitchFamily="18" charset="0"/>
                <a:cs typeface="Times New Roman" panose="02020603050405020304" pitchFamily="18" charset="0"/>
              </a:rPr>
              <a:t> </a:t>
            </a:r>
            <a:r>
              <a:rPr lang="en-US" altLang="en-US" sz="2300" dirty="0" err="1">
                <a:latin typeface="Times New Roman" panose="02020603050405020304" pitchFamily="18" charset="0"/>
                <a:cs typeface="Times New Roman" panose="02020603050405020304" pitchFamily="18" charset="0"/>
              </a:rPr>
              <a:t>chắn</a:t>
            </a:r>
            <a:r>
              <a:rPr lang="en-US" altLang="en-US" sz="23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3372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1528178" y="0"/>
            <a:ext cx="61126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400" b="1" dirty="0">
                <a:solidFill>
                  <a:srgbClr val="FF0000"/>
                </a:solidFill>
                <a:latin typeface="Times New Roman" panose="02020603050405020304" pitchFamily="18" charset="0"/>
                <a:cs typeface="Times New Roman" panose="02020603050405020304" pitchFamily="18" charset="0"/>
              </a:rPr>
              <a:t>BÀI </a:t>
            </a:r>
            <a:r>
              <a:rPr lang="en-US" altLang="en-US" sz="2400" b="1" dirty="0">
                <a:solidFill>
                  <a:srgbClr val="FF0000"/>
                </a:solidFill>
                <a:latin typeface="Times New Roman" panose="02020603050405020304" pitchFamily="18" charset="0"/>
                <a:cs typeface="Times New Roman" panose="02020603050405020304" pitchFamily="18" charset="0"/>
              </a:rPr>
              <a:t>31</a:t>
            </a:r>
            <a:r>
              <a:rPr lang="vi-VN"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Ở </a:t>
            </a:r>
            <a:r>
              <a:rPr lang="en-US" altLang="en-US" sz="2400" b="1" dirty="0" err="1">
                <a:solidFill>
                  <a:srgbClr val="FF0000"/>
                </a:solidFill>
                <a:latin typeface="Times New Roman" panose="02020603050405020304" pitchFamily="18" charset="0"/>
                <a:cs typeface="Times New Roman" panose="02020603050405020304" pitchFamily="18" charset="0"/>
              </a:rPr>
              <a:t>NGƯỜI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2"/>
          <p:cNvSpPr txBox="1">
            <a:spLocks noChangeArrowheads="1"/>
          </p:cNvSpPr>
          <p:nvPr/>
        </p:nvSpPr>
        <p:spPr bwMode="auto">
          <a:xfrm>
            <a:off x="443428" y="1667692"/>
            <a:ext cx="8510791" cy="297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0163" indent="4254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0" eaLnBrk="0" fontAlgn="base" hangingPunct="0">
              <a:lnSpc>
                <a:spcPct val="107000"/>
              </a:lnSpc>
              <a:spcBef>
                <a:spcPct val="0"/>
              </a:spcBef>
              <a:spcAft>
                <a:spcPts val="329"/>
              </a:spcAft>
              <a:buNone/>
            </a:pPr>
            <a:r>
              <a:rPr lang="vi-VN" alt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Hệ vận động ở người gồm</a:t>
            </a:r>
            <a:r>
              <a:rPr lang="en-US" alt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alt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vi-VN" alt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eaLnBrk="0" fontAlgn="base" hangingPunct="0">
              <a:lnSpc>
                <a:spcPct val="107000"/>
              </a:lnSpc>
              <a:spcBef>
                <a:spcPct val="0"/>
              </a:spcBef>
              <a:spcAft>
                <a:spcPts val="329"/>
              </a:spcAft>
              <a:buFontTx/>
              <a:buChar char="-"/>
            </a:pPr>
            <a:r>
              <a:rPr lang="vi-VN" alt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Xương được cấu tạo từ chất</a:t>
            </a:r>
            <a:r>
              <a:rPr lang="en-US" alt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alt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eaLnBrk="0" fontAlgn="base" hangingPunct="0">
              <a:lnSpc>
                <a:spcPct val="107000"/>
              </a:lnSpc>
              <a:spcBef>
                <a:spcPct val="0"/>
              </a:spcBef>
              <a:spcAft>
                <a:spcPts val="329"/>
              </a:spcAft>
              <a:buFontTx/>
              <a:buChar char="-"/>
            </a:pPr>
            <a:r>
              <a:rPr lang="vi-VN" alt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 xương người trưởng thành chia làm ba phần:.........</a:t>
            </a:r>
            <a:r>
              <a:rPr lang="en-US" alt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alt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alt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alt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Nơi tiếp giáp giữa các đầu xương là khớp xương.</a:t>
            </a:r>
          </a:p>
          <a:p>
            <a:pPr eaLnBrk="0" fontAlgn="base" hangingPunct="0">
              <a:lnSpc>
                <a:spcPct val="107000"/>
              </a:lnSpc>
              <a:spcBef>
                <a:spcPct val="0"/>
              </a:spcBef>
              <a:spcAft>
                <a:spcPts val="329"/>
              </a:spcAft>
              <a:buFontTx/>
              <a:buChar char="-"/>
            </a:pPr>
            <a:r>
              <a:rPr lang="vi-VN" alt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 cơ người có khoảng 600 cơ, cơ bám vào xương nhờ các </a:t>
            </a:r>
            <a:r>
              <a:rPr lang="en-US" alt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alt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 dây chằng, gân. </a:t>
            </a:r>
            <a:endPar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 Box 25"/>
          <p:cNvSpPr txBox="1">
            <a:spLocks noChangeArrowheads="1"/>
          </p:cNvSpPr>
          <p:nvPr/>
        </p:nvSpPr>
        <p:spPr bwMode="auto">
          <a:xfrm>
            <a:off x="291142" y="592172"/>
            <a:ext cx="6172200" cy="461665"/>
          </a:xfrm>
          <a:prstGeom prst="rect">
            <a:avLst/>
          </a:prstGeom>
          <a:noFill/>
          <a:ln w="9525">
            <a:noFill/>
            <a:miter lim="800000"/>
          </a:ln>
          <a:effectLst/>
        </p:spPr>
        <p:txBody>
          <a:bodyPr>
            <a:spAutoFit/>
          </a:bodyPr>
          <a:lstStyle/>
          <a:p>
            <a:pPr fontAlgn="base">
              <a:spcBef>
                <a:spcPct val="50000"/>
              </a:spcBef>
              <a:spcAft>
                <a:spcPct val="0"/>
              </a:spcAft>
              <a:defRPr/>
            </a:pPr>
            <a:r>
              <a:rPr sz="2400" noProof="1">
                <a:solidFill>
                  <a:srgbClr val="0000CC"/>
                </a:solidFill>
                <a:latin typeface="Times New Roman" panose="02020603050405020304" pitchFamily="18" charset="0"/>
                <a:cs typeface="Times New Roman" panose="02020603050405020304" pitchFamily="18" charset="0"/>
              </a:rPr>
              <a:t>I. </a:t>
            </a:r>
            <a:r>
              <a:rPr lang="en-US" sz="2400" noProof="1">
                <a:solidFill>
                  <a:srgbClr val="0000CC"/>
                </a:solidFill>
                <a:latin typeface="Times New Roman" panose="02020603050405020304" pitchFamily="18" charset="0"/>
                <a:cs typeface="Times New Roman" panose="02020603050405020304" pitchFamily="18" charset="0"/>
              </a:rPr>
              <a:t>Cấu tạo và chức năng hệ vận động</a:t>
            </a:r>
            <a:endParaRPr sz="2400" noProof="1">
              <a:solidFill>
                <a:srgbClr val="0000CC"/>
              </a:solidFill>
              <a:latin typeface="Times New Roman" panose="02020603050405020304" pitchFamily="18" charset="0"/>
              <a:ea typeface="Times New Roman" panose="02020603050405020304" pitchFamily="18" charset="0"/>
            </a:endParaRPr>
          </a:p>
        </p:txBody>
      </p:sp>
      <p:sp>
        <p:nvSpPr>
          <p:cNvPr id="6" name="Text Box 25"/>
          <p:cNvSpPr txBox="1">
            <a:spLocks noChangeArrowheads="1"/>
          </p:cNvSpPr>
          <p:nvPr/>
        </p:nvSpPr>
        <p:spPr bwMode="auto">
          <a:xfrm>
            <a:off x="398001" y="932906"/>
            <a:ext cx="6172200" cy="461665"/>
          </a:xfrm>
          <a:prstGeom prst="rect">
            <a:avLst/>
          </a:prstGeom>
          <a:noFill/>
          <a:ln w="9525">
            <a:noFill/>
            <a:miter lim="800000"/>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400" noProof="1">
                <a:solidFill>
                  <a:srgbClr val="0000CC"/>
                </a:solidFill>
                <a:latin typeface="Times New Roman" panose="02020603050405020304" pitchFamily="18" charset="0"/>
                <a:cs typeface="Times New Roman" panose="02020603050405020304" pitchFamily="18" charset="0"/>
              </a:rPr>
              <a:t>1. Cấu tạo hệ vận động</a:t>
            </a:r>
          </a:p>
        </p:txBody>
      </p:sp>
      <p:sp>
        <p:nvSpPr>
          <p:cNvPr id="7" name="Rectangle 6"/>
          <p:cNvSpPr/>
          <p:nvPr/>
        </p:nvSpPr>
        <p:spPr>
          <a:xfrm>
            <a:off x="4037135" y="1602566"/>
            <a:ext cx="2533066" cy="487506"/>
          </a:xfrm>
          <a:prstGeom prst="rect">
            <a:avLst/>
          </a:prstGeom>
        </p:spPr>
        <p:txBody>
          <a:bodyPr wrap="none">
            <a:spAutoFit/>
          </a:bodyPr>
          <a:lstStyle/>
          <a:p>
            <a:pPr lvl="0" algn="just" eaLnBrk="0" fontAlgn="base" hangingPunct="0">
              <a:lnSpc>
                <a:spcPct val="107000"/>
              </a:lnSpc>
              <a:spcBef>
                <a:spcPct val="0"/>
              </a:spcBef>
              <a:spcAft>
                <a:spcPts val="329"/>
              </a:spcAft>
            </a:pPr>
            <a:r>
              <a:rPr lang="vi-VN" alt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bộ xương và hệ cơ.</a:t>
            </a:r>
            <a:endParaRPr lang="en-US" alt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519676" y="2061367"/>
            <a:ext cx="2973891" cy="461665"/>
          </a:xfrm>
          <a:prstGeom prst="rect">
            <a:avLst/>
          </a:prstGeom>
        </p:spPr>
        <p:txBody>
          <a:bodyPr wrap="none">
            <a:spAutoFit/>
          </a:bodyPr>
          <a:lstStyle/>
          <a:p>
            <a:r>
              <a:rPr lang="vi-VN" alt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hữu cơ và chất khoáng</a:t>
            </a:r>
            <a:endParaRPr lang="en-US" sz="2400" dirty="0">
              <a:solidFill>
                <a:srgbClr val="FF0000"/>
              </a:solidFill>
            </a:endParaRPr>
          </a:p>
        </p:txBody>
      </p:sp>
      <p:sp>
        <p:nvSpPr>
          <p:cNvPr id="9" name="Rectangle 8"/>
          <p:cNvSpPr/>
          <p:nvPr/>
        </p:nvSpPr>
        <p:spPr>
          <a:xfrm>
            <a:off x="848970" y="4083561"/>
            <a:ext cx="1643399" cy="461665"/>
          </a:xfrm>
          <a:prstGeom prst="rect">
            <a:avLst/>
          </a:prstGeom>
        </p:spPr>
        <p:txBody>
          <a:bodyPr wrap="none">
            <a:spAutoFit/>
          </a:bodyPr>
          <a:lstStyle/>
          <a:p>
            <a:pPr lvl="0" eaLnBrk="0" fontAlgn="base" hangingPunct="0">
              <a:spcBef>
                <a:spcPct val="0"/>
              </a:spcBef>
              <a:spcAft>
                <a:spcPct val="0"/>
              </a:spcAft>
            </a:pPr>
            <a:r>
              <a:rPr lang="vi-VN" alt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mô liên kết </a:t>
            </a:r>
            <a:endParaRPr lang="en-US" alt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1340503" y="2874485"/>
            <a:ext cx="4555178" cy="487506"/>
          </a:xfrm>
          <a:prstGeom prst="rect">
            <a:avLst/>
          </a:prstGeom>
        </p:spPr>
        <p:txBody>
          <a:bodyPr wrap="square">
            <a:spAutoFit/>
          </a:bodyPr>
          <a:lstStyle/>
          <a:p>
            <a:pPr lvl="0" eaLnBrk="0" fontAlgn="base" hangingPunct="0">
              <a:lnSpc>
                <a:spcPct val="107000"/>
              </a:lnSpc>
              <a:spcBef>
                <a:spcPct val="0"/>
              </a:spcBef>
              <a:spcAft>
                <a:spcPts val="329"/>
              </a:spcAft>
            </a:pPr>
            <a:r>
              <a:rPr lang="vi-VN" alt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xương đầu, xương thân, xương chi.</a:t>
            </a:r>
            <a:endParaRPr lang="en-US" alt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4458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1528178" y="0"/>
            <a:ext cx="61126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400" b="1" dirty="0">
                <a:solidFill>
                  <a:srgbClr val="FF0000"/>
                </a:solidFill>
                <a:latin typeface="Times New Roman" panose="02020603050405020304" pitchFamily="18" charset="0"/>
                <a:cs typeface="Times New Roman" panose="02020603050405020304" pitchFamily="18" charset="0"/>
              </a:rPr>
              <a:t>BÀI </a:t>
            </a:r>
            <a:r>
              <a:rPr lang="en-US" altLang="en-US" sz="2400" b="1" dirty="0">
                <a:solidFill>
                  <a:srgbClr val="FF0000"/>
                </a:solidFill>
                <a:latin typeface="Times New Roman" panose="02020603050405020304" pitchFamily="18" charset="0"/>
                <a:cs typeface="Times New Roman" panose="02020603050405020304" pitchFamily="18" charset="0"/>
              </a:rPr>
              <a:t>31</a:t>
            </a:r>
            <a:r>
              <a:rPr lang="vi-VN"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Ở </a:t>
            </a:r>
            <a:r>
              <a:rPr lang="en-US" altLang="en-US" sz="2400" b="1" dirty="0" err="1">
                <a:solidFill>
                  <a:srgbClr val="FF0000"/>
                </a:solidFill>
                <a:latin typeface="Times New Roman" panose="02020603050405020304" pitchFamily="18" charset="0"/>
                <a:cs typeface="Times New Roman" panose="02020603050405020304" pitchFamily="18" charset="0"/>
              </a:rPr>
              <a:t>NGƯỜI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3" name="Text Box 25"/>
          <p:cNvSpPr txBox="1">
            <a:spLocks noChangeArrowheads="1"/>
          </p:cNvSpPr>
          <p:nvPr/>
        </p:nvSpPr>
        <p:spPr bwMode="auto">
          <a:xfrm>
            <a:off x="291142" y="592172"/>
            <a:ext cx="6172200" cy="461665"/>
          </a:xfrm>
          <a:prstGeom prst="rect">
            <a:avLst/>
          </a:prstGeom>
          <a:noFill/>
          <a:ln w="9525">
            <a:noFill/>
            <a:miter lim="800000"/>
          </a:ln>
          <a:effectLst/>
        </p:spPr>
        <p:txBody>
          <a:bodyPr>
            <a:spAutoFit/>
          </a:bodyPr>
          <a:lstStyle/>
          <a:p>
            <a:pPr fontAlgn="base">
              <a:spcBef>
                <a:spcPct val="50000"/>
              </a:spcBef>
              <a:spcAft>
                <a:spcPct val="0"/>
              </a:spcAft>
              <a:defRPr/>
            </a:pPr>
            <a:r>
              <a:rPr sz="2400" noProof="1">
                <a:solidFill>
                  <a:srgbClr val="0000CC"/>
                </a:solidFill>
                <a:effectLst>
                  <a:outerShdw blurRad="38100" dist="38100" dir="2700000">
                    <a:srgbClr val="C0C0C0"/>
                  </a:outerShdw>
                </a:effectLst>
                <a:latin typeface="Times New Roman" panose="02020603050405020304" pitchFamily="18" charset="0"/>
                <a:cs typeface="Times New Roman" panose="02020603050405020304" pitchFamily="18" charset="0"/>
              </a:rPr>
              <a:t>I. </a:t>
            </a:r>
            <a:r>
              <a:rPr lang="en-US" sz="2400" noProof="1">
                <a:solidFill>
                  <a:srgbClr val="0000CC"/>
                </a:solidFill>
                <a:effectLst>
                  <a:outerShdw blurRad="38100" dist="38100" dir="2700000">
                    <a:srgbClr val="C0C0C0"/>
                  </a:outerShdw>
                </a:effectLst>
                <a:latin typeface="Times New Roman" panose="02020603050405020304" pitchFamily="18" charset="0"/>
                <a:cs typeface="Times New Roman" panose="02020603050405020304" pitchFamily="18" charset="0"/>
              </a:rPr>
              <a:t>Cấu tạo và chức năng hệ vận động</a:t>
            </a:r>
            <a:endParaRPr sz="2400" noProof="1">
              <a:solidFill>
                <a:srgbClr val="0000CC"/>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4" name="Text Box 25"/>
          <p:cNvSpPr txBox="1">
            <a:spLocks noChangeArrowheads="1"/>
          </p:cNvSpPr>
          <p:nvPr/>
        </p:nvSpPr>
        <p:spPr bwMode="auto">
          <a:xfrm>
            <a:off x="291142" y="1053837"/>
            <a:ext cx="6172200" cy="461665"/>
          </a:xfrm>
          <a:prstGeom prst="rect">
            <a:avLst/>
          </a:prstGeom>
          <a:noFill/>
          <a:ln w="9525">
            <a:noFill/>
            <a:miter lim="800000"/>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400" noProof="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 Cấu tạo hệ vận động</a:t>
            </a:r>
          </a:p>
        </p:txBody>
      </p:sp>
      <p:sp>
        <p:nvSpPr>
          <p:cNvPr id="5" name="Text Box 25"/>
          <p:cNvSpPr txBox="1">
            <a:spLocks noChangeArrowheads="1"/>
          </p:cNvSpPr>
          <p:nvPr/>
        </p:nvSpPr>
        <p:spPr bwMode="auto">
          <a:xfrm>
            <a:off x="291142" y="1415176"/>
            <a:ext cx="6172200" cy="461665"/>
          </a:xfrm>
          <a:prstGeom prst="rect">
            <a:avLst/>
          </a:prstGeom>
          <a:noFill/>
          <a:ln w="9525">
            <a:noFill/>
            <a:miter lim="800000"/>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400" noProof="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Chức năng của hệ vận động</a:t>
            </a:r>
          </a:p>
        </p:txBody>
      </p:sp>
      <p:pic>
        <p:nvPicPr>
          <p:cNvPr id="9" name="Picture 8" descr="Káº¿t quáº£ hÃ¬nh áº£nh cho há»c sinh chÆ¡i ÄÃ¡ bÃ³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143" y="2238180"/>
            <a:ext cx="3884042"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Káº¿t quáº£ hÃ¬nh áº£nh cho há»c sinh há»c thá» dá»¥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019" y="2286000"/>
            <a:ext cx="4762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89773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p:cNvSpPr txBox="1">
            <a:spLocks noChangeArrowheads="1"/>
          </p:cNvSpPr>
          <p:nvPr/>
        </p:nvSpPr>
        <p:spPr bwMode="auto">
          <a:xfrm>
            <a:off x="259735" y="241539"/>
            <a:ext cx="6315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vi-VN" altLang="en-US" sz="2400" dirty="0">
                <a:solidFill>
                  <a:srgbClr val="FF0000"/>
                </a:solidFill>
                <a:latin typeface="Times New Roman" panose="02020603050405020304" pitchFamily="18" charset="0"/>
              </a:rPr>
              <a:t>E</a:t>
            </a:r>
            <a:r>
              <a:rPr lang="en-US" altLang="en-US" sz="2400" dirty="0">
                <a:solidFill>
                  <a:srgbClr val="FF0000"/>
                </a:solidFill>
                <a:latin typeface="Times New Roman" panose="02020603050405020304" pitchFamily="18" charset="0"/>
              </a:rPr>
              <a:t>m </a:t>
            </a:r>
            <a:r>
              <a:rPr lang="en-US" altLang="en-US" sz="2400" dirty="0" err="1">
                <a:solidFill>
                  <a:srgbClr val="FF0000"/>
                </a:solidFill>
                <a:latin typeface="Times New Roman" panose="02020603050405020304" pitchFamily="18" charset="0"/>
              </a:rPr>
              <a:t>hãy</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cho</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biết</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vai</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trò</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của</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bộ</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xương</a:t>
            </a:r>
            <a:r>
              <a:rPr lang="vi-VN" altLang="en-US" sz="2400" dirty="0">
                <a:solidFill>
                  <a:srgbClr val="FF0000"/>
                </a:solidFill>
                <a:latin typeface="Times New Roman" panose="02020603050405020304" pitchFamily="18" charset="0"/>
              </a:rPr>
              <a:t>?</a:t>
            </a:r>
            <a:r>
              <a:rPr lang="vi-VN" altLang="en-US" sz="2400" dirty="0">
                <a:solidFill>
                  <a:srgbClr val="0000CC"/>
                </a:solidFill>
                <a:latin typeface="Times New Roman" panose="02020603050405020304" pitchFamily="18" charset="0"/>
              </a:rPr>
              <a:t> </a:t>
            </a:r>
            <a:endParaRPr lang="vi-VN" altLang="en-US" sz="2400" dirty="0">
              <a:solidFill>
                <a:srgbClr val="0000CC"/>
              </a:solidFill>
              <a:latin typeface="Times New Roman" panose="02020603050405020304" pitchFamily="18" charset="0"/>
              <a:cs typeface="Times New Roman" panose="02020603050405020304" pitchFamily="18" charset="0"/>
            </a:endParaRPr>
          </a:p>
        </p:txBody>
      </p:sp>
      <p:sp>
        <p:nvSpPr>
          <p:cNvPr id="4" name="Rectangle 3"/>
          <p:cNvSpPr/>
          <p:nvPr/>
        </p:nvSpPr>
        <p:spPr>
          <a:xfrm>
            <a:off x="420694" y="901484"/>
            <a:ext cx="5978105" cy="1200329"/>
          </a:xfrm>
          <a:prstGeom prst="rect">
            <a:avLst/>
          </a:prstGeom>
        </p:spPr>
        <p:txBody>
          <a:bodyPr wrap="square">
            <a:spAutoFit/>
          </a:bodyPr>
          <a:lstStyle/>
          <a:p>
            <a:pPr lvl="0" algn="just" fontAlgn="base">
              <a:spcBef>
                <a:spcPct val="0"/>
              </a:spcBef>
              <a:spcAft>
                <a:spcPct val="0"/>
              </a:spcAft>
            </a:pPr>
            <a:r>
              <a:rPr lang="en-US" altLang="en-US" sz="2400" dirty="0">
                <a:solidFill>
                  <a:srgbClr val="0000CC"/>
                </a:solidFill>
                <a:latin typeface="Times New Roman" panose="02020603050405020304" pitchFamily="18" charset="0"/>
              </a:rPr>
              <a:t> </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Tạo</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khung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cơ</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thể</a:t>
            </a:r>
            <a:r>
              <a:rPr lang="en-US" altLang="en-US" sz="2400" dirty="0">
                <a:solidFill>
                  <a:srgbClr val="0000FF"/>
                </a:solidFill>
                <a:latin typeface="Times New Roman" panose="02020603050405020304" pitchFamily="18" charset="0"/>
              </a:rPr>
              <a:t>.</a:t>
            </a:r>
          </a:p>
          <a:p>
            <a:pPr lvl="0" algn="just" fontAlgn="base">
              <a:spcBef>
                <a:spcPct val="0"/>
              </a:spcBef>
              <a:spcAft>
                <a:spcPct val="0"/>
              </a:spcAft>
            </a:pPr>
            <a:r>
              <a:rPr lang="en-US" altLang="en-US" sz="2400" dirty="0">
                <a:solidFill>
                  <a:srgbClr val="0000FF"/>
                </a:solidFill>
                <a:latin typeface="Times New Roman" panose="02020603050405020304" pitchFamily="18" charset="0"/>
              </a:rPr>
              <a:t> + </a:t>
            </a:r>
            <a:r>
              <a:rPr lang="en-US" altLang="en-US" sz="2400" dirty="0" err="1">
                <a:solidFill>
                  <a:srgbClr val="0000FF"/>
                </a:solidFill>
                <a:latin typeface="Times New Roman" panose="02020603050405020304" pitchFamily="18" charset="0"/>
              </a:rPr>
              <a:t>Giúp</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cơ</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thể</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có</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hình</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dạng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nhất</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định</a:t>
            </a:r>
            <a:r>
              <a:rPr lang="en-US" altLang="en-US" sz="2400" dirty="0">
                <a:solidFill>
                  <a:srgbClr val="0000FF"/>
                </a:solidFill>
                <a:latin typeface="Times New Roman" panose="02020603050405020304" pitchFamily="18" charset="0"/>
              </a:rPr>
              <a:t>.</a:t>
            </a:r>
          </a:p>
          <a:p>
            <a:pPr lvl="0" algn="just" fontAlgn="base">
              <a:spcBef>
                <a:spcPct val="0"/>
              </a:spcBef>
              <a:spcAft>
                <a:spcPct val="0"/>
              </a:spcAft>
            </a:pPr>
            <a:r>
              <a:rPr lang="en-US" altLang="en-US" sz="2400" dirty="0">
                <a:solidFill>
                  <a:srgbClr val="0000FF"/>
                </a:solidFill>
                <a:latin typeface="Times New Roman" panose="02020603050405020304" pitchFamily="18" charset="0"/>
              </a:rPr>
              <a:t> + </a:t>
            </a:r>
            <a:r>
              <a:rPr lang="en-US" altLang="en-US" sz="2400" dirty="0" err="1">
                <a:solidFill>
                  <a:srgbClr val="0000FF"/>
                </a:solidFill>
                <a:latin typeface="Times New Roman" panose="02020603050405020304" pitchFamily="18" charset="0"/>
              </a:rPr>
              <a:t>Bảo</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vệ</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cơ</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thể</a:t>
            </a:r>
            <a:r>
              <a:rPr lang="en-US" altLang="en-US" sz="2400" dirty="0">
                <a:solidFill>
                  <a:srgbClr val="0000FF"/>
                </a:solidFill>
                <a:latin typeface="Times New Roman" panose="02020603050405020304" pitchFamily="18" charset="0"/>
              </a:rPr>
              <a:t>.</a:t>
            </a:r>
          </a:p>
        </p:txBody>
      </p:sp>
      <p:sp>
        <p:nvSpPr>
          <p:cNvPr id="5" name="Text Box 11"/>
          <p:cNvSpPr txBox="1">
            <a:spLocks noChangeArrowheads="1"/>
          </p:cNvSpPr>
          <p:nvPr/>
        </p:nvSpPr>
        <p:spPr bwMode="auto">
          <a:xfrm>
            <a:off x="152679" y="2269613"/>
            <a:ext cx="6315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dirty="0" err="1">
                <a:solidFill>
                  <a:srgbClr val="FF0000"/>
                </a:solidFill>
                <a:latin typeface="Times New Roman" panose="02020603050405020304" pitchFamily="18" charset="0"/>
              </a:rPr>
              <a:t>Yếu</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tố</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nào</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giúp</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cho</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cơ</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thể</a:t>
            </a:r>
            <a:r>
              <a:rPr lang="en-US" altLang="en-US" sz="2400" dirty="0">
                <a:solidFill>
                  <a:srgbClr val="FF0000"/>
                </a:solidFill>
                <a:latin typeface="Times New Roman" panose="02020603050405020304" pitchFamily="18" charset="0"/>
              </a:rPr>
              <a:t> di </a:t>
            </a:r>
            <a:r>
              <a:rPr lang="en-US" altLang="en-US" sz="2400" dirty="0" err="1">
                <a:solidFill>
                  <a:srgbClr val="FF0000"/>
                </a:solidFill>
                <a:latin typeface="Times New Roman" panose="02020603050405020304" pitchFamily="18" charset="0"/>
              </a:rPr>
              <a:t>chuyển</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và</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vận</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động</a:t>
            </a:r>
            <a:r>
              <a:rPr lang="vi-VN" altLang="en-US" sz="2400" dirty="0">
                <a:solidFill>
                  <a:srgbClr val="FF0000"/>
                </a:solidFill>
                <a:latin typeface="Times New Roman" panose="02020603050405020304" pitchFamily="18" charset="0"/>
              </a:rPr>
              <a:t>?</a:t>
            </a:r>
            <a:r>
              <a:rPr lang="vi-VN" altLang="en-US" sz="2400" dirty="0">
                <a:solidFill>
                  <a:srgbClr val="0000CC"/>
                </a:solidFill>
                <a:latin typeface="Times New Roman" panose="02020603050405020304" pitchFamily="18" charset="0"/>
              </a:rPr>
              <a:t> </a:t>
            </a:r>
            <a:endParaRPr lang="vi-VN" altLang="en-US" sz="2400" dirty="0">
              <a:solidFill>
                <a:srgbClr val="0000CC"/>
              </a:solidFill>
              <a:latin typeface="Times New Roman" panose="02020603050405020304" pitchFamily="18" charset="0"/>
              <a:cs typeface="Times New Roman" panose="02020603050405020304" pitchFamily="18" charset="0"/>
            </a:endParaRPr>
          </a:p>
        </p:txBody>
      </p:sp>
      <p:sp>
        <p:nvSpPr>
          <p:cNvPr id="6" name="Rectangle 5"/>
          <p:cNvSpPr/>
          <p:nvPr/>
        </p:nvSpPr>
        <p:spPr>
          <a:xfrm>
            <a:off x="321163" y="3283650"/>
            <a:ext cx="5978105" cy="1200329"/>
          </a:xfrm>
          <a:prstGeom prst="rect">
            <a:avLst/>
          </a:prstGeom>
        </p:spPr>
        <p:txBody>
          <a:bodyPr wrap="square">
            <a:spAutoFit/>
          </a:bodyPr>
          <a:lstStyle/>
          <a:p>
            <a:pPr lvl="0" algn="just" fontAlgn="base">
              <a:spcBef>
                <a:spcPct val="0"/>
              </a:spcBef>
              <a:spcAft>
                <a:spcPct val="0"/>
              </a:spcAft>
            </a:pPr>
            <a:r>
              <a:rPr lang="en-US" altLang="en-US" sz="2400" dirty="0">
                <a:solidFill>
                  <a:srgbClr val="0000CC"/>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Cơ</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bám</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vào</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xương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khi</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cơ</a:t>
            </a:r>
            <a:r>
              <a:rPr lang="en-US" altLang="en-US" sz="2400" dirty="0">
                <a:solidFill>
                  <a:srgbClr val="0000FF"/>
                </a:solidFill>
                <a:latin typeface="Times New Roman" panose="02020603050405020304" pitchFamily="18" charset="0"/>
              </a:rPr>
              <a:t> co hay </a:t>
            </a:r>
            <a:r>
              <a:rPr lang="en-US" altLang="en-US" sz="2400" dirty="0" err="1">
                <a:solidFill>
                  <a:srgbClr val="0000FF"/>
                </a:solidFill>
                <a:latin typeface="Times New Roman" panose="02020603050405020304" pitchFamily="18" charset="0"/>
              </a:rPr>
              <a:t>giãn</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sẽ</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làm</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xương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cử</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động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giúp</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cơ</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thể</a:t>
            </a:r>
            <a:r>
              <a:rPr lang="en-US" altLang="en-US" sz="2400" dirty="0">
                <a:solidFill>
                  <a:srgbClr val="0000FF"/>
                </a:solidFill>
                <a:latin typeface="Times New Roman" panose="02020603050405020304" pitchFamily="18" charset="0"/>
              </a:rPr>
              <a:t> di </a:t>
            </a:r>
            <a:r>
              <a:rPr lang="en-US" altLang="en-US" sz="2400" dirty="0" err="1">
                <a:solidFill>
                  <a:srgbClr val="0000FF"/>
                </a:solidFill>
                <a:latin typeface="Times New Roman" panose="02020603050405020304" pitchFamily="18" charset="0"/>
              </a:rPr>
              <a:t>chuyển</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và</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vận</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động</a:t>
            </a:r>
            <a:r>
              <a:rPr lang="en-US" altLang="en-US" sz="2400" dirty="0">
                <a:solidFill>
                  <a:srgbClr val="0000FF"/>
                </a:solidFill>
                <a:latin typeface="Times New Roman" panose="02020603050405020304" pitchFamily="18" charset="0"/>
              </a:rPr>
              <a:t>.</a:t>
            </a:r>
          </a:p>
        </p:txBody>
      </p:sp>
      <p:pic>
        <p:nvPicPr>
          <p:cNvPr id="1026" name="Picture 2" descr="Bộ Xương Người Giải Phẫu Học - Miễn Phí vector hình ảnh trên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8105" y="241539"/>
            <a:ext cx="2989320" cy="45790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Tổng hợp 5000 ảnh động tuyển chọn cực đẹp cho Powerpoint | CTU - Diễn đàn  Sinh viên Đại học Cần Th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402" y="219832"/>
            <a:ext cx="1183352" cy="83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188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5"/>
          <p:cNvSpPr txBox="1">
            <a:spLocks noChangeArrowheads="1"/>
          </p:cNvSpPr>
          <p:nvPr/>
        </p:nvSpPr>
        <p:spPr bwMode="auto">
          <a:xfrm>
            <a:off x="243740" y="275953"/>
            <a:ext cx="5997040" cy="461665"/>
          </a:xfrm>
          <a:prstGeom prst="rect">
            <a:avLst/>
          </a:prstGeom>
          <a:noFill/>
          <a:ln w="9525">
            <a:noFill/>
            <a:miter lim="800000"/>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400" noProof="1">
                <a:solidFill>
                  <a:srgbClr val="0000CC"/>
                </a:solidFill>
                <a:latin typeface="Times New Roman" panose="02020603050405020304" pitchFamily="18" charset="0"/>
                <a:cs typeface="Times New Roman" panose="02020603050405020304" pitchFamily="18" charset="0"/>
              </a:rPr>
              <a:t>II. Một số bệnh, tật liên quan đến hệ vận động</a:t>
            </a:r>
          </a:p>
        </p:txBody>
      </p:sp>
      <p:sp>
        <p:nvSpPr>
          <p:cNvPr id="5" name="Text Box 25"/>
          <p:cNvSpPr txBox="1">
            <a:spLocks noChangeArrowheads="1"/>
          </p:cNvSpPr>
          <p:nvPr/>
        </p:nvSpPr>
        <p:spPr bwMode="auto">
          <a:xfrm>
            <a:off x="449580" y="634147"/>
            <a:ext cx="4274820" cy="461665"/>
          </a:xfrm>
          <a:prstGeom prst="rect">
            <a:avLst/>
          </a:prstGeom>
          <a:noFill/>
          <a:ln w="9525">
            <a:noFill/>
            <a:miter lim="800000"/>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400" noProof="1">
                <a:solidFill>
                  <a:srgbClr val="0000CC"/>
                </a:solidFill>
                <a:latin typeface="Times New Roman" panose="02020603050405020304" pitchFamily="18" charset="0"/>
                <a:cs typeface="Times New Roman" panose="02020603050405020304" pitchFamily="18" charset="0"/>
              </a:rPr>
              <a:t>1. Tật cong vẹo cột sống</a:t>
            </a:r>
          </a:p>
        </p:txBody>
      </p:sp>
      <p:sp>
        <p:nvSpPr>
          <p:cNvPr id="8" name="Rectangle 7"/>
          <p:cNvSpPr/>
          <p:nvPr/>
        </p:nvSpPr>
        <p:spPr>
          <a:xfrm>
            <a:off x="1914116" y="1297124"/>
            <a:ext cx="2416046" cy="1061829"/>
          </a:xfrm>
          <a:prstGeom prst="rect">
            <a:avLst/>
          </a:prstGeom>
        </p:spPr>
        <p:txBody>
          <a:bodyPr wrap="none">
            <a:spAutoFit/>
          </a:bodyPr>
          <a:lstStyle/>
          <a:p>
            <a:pPr marL="342900" indent="-342900">
              <a:buFontTx/>
              <a:buChar char="-"/>
            </a:pPr>
            <a:r>
              <a:rPr lang="nl-NL" alt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 nhân: </a:t>
            </a:r>
            <a:endParaRPr lang="vi-VN" alt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Tx/>
              <a:buChar char="-"/>
            </a:pPr>
            <a:r>
              <a:rPr lang="vi-VN"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Biểu hiện:</a:t>
            </a:r>
          </a:p>
          <a:p>
            <a:pPr marL="285750" indent="-285750">
              <a:buFontTx/>
              <a:buChar char="-"/>
            </a:pPr>
            <a:r>
              <a:rPr lang="vi-VN"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 khắc phục:</a:t>
            </a:r>
            <a:endParaRPr lang="en-US" b="1" dirty="0"/>
          </a:p>
        </p:txBody>
      </p:sp>
      <p:pic>
        <p:nvPicPr>
          <p:cNvPr id="4098" name="Picture 2" descr="Nhận biết sớm cong vẹo cột sống và cách phòng ngừ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369" y="922212"/>
            <a:ext cx="2747645" cy="171727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guyên nhân và 4 dạng cong vẹo cột sống nào thường gặ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 y="2483485"/>
            <a:ext cx="2785745" cy="233997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ong vẹo cột sống ở trẻ: Những điều cha mẹ cần biết"/>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122139" y="2918460"/>
            <a:ext cx="2821461" cy="202257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Vẹo cột sống: Cách phát hiện sớm và điều trị"/>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083369" y="2834640"/>
            <a:ext cx="2824411" cy="2106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763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2"/>
          <p:cNvSpPr txBox="1">
            <a:spLocks noChangeArrowheads="1"/>
          </p:cNvSpPr>
          <p:nvPr/>
        </p:nvSpPr>
        <p:spPr bwMode="auto">
          <a:xfrm>
            <a:off x="208817" y="861096"/>
            <a:ext cx="889781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buNone/>
            </a:pPr>
            <a:r>
              <a:rPr lang="nl-NL" altLang="en-US" sz="2400"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II. Một số bệnh, tật liên quan đến hệ vận động.</a:t>
            </a:r>
            <a:endParaRPr lang="en-US" altLang="en-US" sz="2400"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r>
              <a:rPr lang="nl-NL" altLang="en-US" sz="2400"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1. Tật cong vẹo cột sống</a:t>
            </a:r>
            <a:endParaRPr lang="en-US" altLang="en-US" sz="2400"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r>
              <a:rPr lang="nl-NL" alt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Nguyên nhân: </a:t>
            </a:r>
            <a:r>
              <a:rPr lang="nl-NL"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Do tư thế hoạt động không đúng trong thời gian dài, mang vác vật nặng thường xuyên, do tai nạn hay còi xương.</a:t>
            </a:r>
            <a:endPar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r>
              <a:rPr lang="nl-NL" alt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Biểu hiện: </a:t>
            </a:r>
            <a:r>
              <a:rPr lang="nl-NL"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Cột sống không giữ được trạng thái bình thường, các đốt sống bị xoay lệch về một bên.</a:t>
            </a:r>
            <a:endPar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r>
              <a:rPr lang="nl-NL" alt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Cách khắc phục: </a:t>
            </a:r>
            <a:r>
              <a:rPr lang="nl-NL"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Ngồi đúng tư thế trong học đường, không mang vác nặng, lao động vừa sức.</a:t>
            </a:r>
            <a:endPar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 Box 11"/>
          <p:cNvSpPr txBox="1">
            <a:spLocks noChangeArrowheads="1"/>
          </p:cNvSpPr>
          <p:nvPr/>
        </p:nvSpPr>
        <p:spPr bwMode="auto">
          <a:xfrm>
            <a:off x="1612106" y="0"/>
            <a:ext cx="6091238"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800" b="1" dirty="0">
                <a:solidFill>
                  <a:srgbClr val="FF0000"/>
                </a:solidFill>
                <a:latin typeface="Times New Roman" panose="02020603050405020304" pitchFamily="18" charset="0"/>
                <a:cs typeface="Times New Roman" panose="02020603050405020304" pitchFamily="18" charset="0"/>
              </a:rPr>
              <a:t>BÀI </a:t>
            </a:r>
            <a:r>
              <a:rPr lang="en-US" altLang="en-US" sz="2800" b="1" dirty="0">
                <a:solidFill>
                  <a:srgbClr val="FF0000"/>
                </a:solidFill>
                <a:latin typeface="Times New Roman" panose="02020603050405020304" pitchFamily="18" charset="0"/>
                <a:cs typeface="Times New Roman" panose="02020603050405020304" pitchFamily="18" charset="0"/>
              </a:rPr>
              <a:t>31</a:t>
            </a:r>
            <a:r>
              <a:rPr lang="vi-VN"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HỆ</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VẬN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ĐỘNG</a:t>
            </a:r>
            <a:r>
              <a:rPr lang="en-US" altLang="en-US" sz="2800" b="1" dirty="0">
                <a:solidFill>
                  <a:srgbClr val="FF0000"/>
                </a:solidFill>
                <a:latin typeface="Times New Roman" panose="02020603050405020304" pitchFamily="18" charset="0"/>
                <a:cs typeface="Times New Roman" panose="02020603050405020304" pitchFamily="18" charset="0"/>
              </a:rPr>
              <a:t> Ở </a:t>
            </a:r>
            <a:r>
              <a:rPr lang="en-US" altLang="en-US" sz="2800" b="1" dirty="0" err="1">
                <a:solidFill>
                  <a:srgbClr val="FF0000"/>
                </a:solidFill>
                <a:latin typeface="Times New Roman" panose="02020603050405020304" pitchFamily="18" charset="0"/>
                <a:cs typeface="Times New Roman" panose="02020603050405020304" pitchFamily="18" charset="0"/>
              </a:rPr>
              <a:t>NGƯỜI</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5679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698">
                                            <p:txEl>
                                              <p:pRg st="2" end="2"/>
                                            </p:txEl>
                                          </p:spTgt>
                                        </p:tgtEl>
                                        <p:attrNameLst>
                                          <p:attrName>style.visibility</p:attrName>
                                        </p:attrNameLst>
                                      </p:cBhvr>
                                      <p:to>
                                        <p:strVal val="visible"/>
                                      </p:to>
                                    </p:set>
                                    <p:animEffect transition="in" filter="fade">
                                      <p:cBhvr>
                                        <p:cTn id="7" dur="1000"/>
                                        <p:tgtEl>
                                          <p:spTgt spid="29698">
                                            <p:txEl>
                                              <p:pRg st="2" end="2"/>
                                            </p:txEl>
                                          </p:spTgt>
                                        </p:tgtEl>
                                      </p:cBhvr>
                                    </p:animEffect>
                                    <p:anim calcmode="lin" valueType="num">
                                      <p:cBhvr>
                                        <p:cTn id="8" dur="1000" fill="hold"/>
                                        <p:tgtEl>
                                          <p:spTgt spid="29698">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9698">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698">
                                            <p:txEl>
                                              <p:pRg st="3" end="3"/>
                                            </p:txEl>
                                          </p:spTgt>
                                        </p:tgtEl>
                                        <p:attrNameLst>
                                          <p:attrName>style.visibility</p:attrName>
                                        </p:attrNameLst>
                                      </p:cBhvr>
                                      <p:to>
                                        <p:strVal val="visible"/>
                                      </p:to>
                                    </p:set>
                                    <p:animEffect transition="in" filter="fade">
                                      <p:cBhvr>
                                        <p:cTn id="12" dur="1000"/>
                                        <p:tgtEl>
                                          <p:spTgt spid="29698">
                                            <p:txEl>
                                              <p:pRg st="3" end="3"/>
                                            </p:txEl>
                                          </p:spTgt>
                                        </p:tgtEl>
                                      </p:cBhvr>
                                    </p:animEffect>
                                    <p:anim calcmode="lin" valueType="num">
                                      <p:cBhvr>
                                        <p:cTn id="13" dur="1000" fill="hold"/>
                                        <p:tgtEl>
                                          <p:spTgt spid="29698">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29698">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698">
                                            <p:txEl>
                                              <p:pRg st="4" end="4"/>
                                            </p:txEl>
                                          </p:spTgt>
                                        </p:tgtEl>
                                        <p:attrNameLst>
                                          <p:attrName>style.visibility</p:attrName>
                                        </p:attrNameLst>
                                      </p:cBhvr>
                                      <p:to>
                                        <p:strVal val="visible"/>
                                      </p:to>
                                    </p:set>
                                    <p:animEffect transition="in" filter="fade">
                                      <p:cBhvr>
                                        <p:cTn id="17" dur="1000"/>
                                        <p:tgtEl>
                                          <p:spTgt spid="29698">
                                            <p:txEl>
                                              <p:pRg st="4" end="4"/>
                                            </p:txEl>
                                          </p:spTgt>
                                        </p:tgtEl>
                                      </p:cBhvr>
                                    </p:animEffect>
                                    <p:anim calcmode="lin" valueType="num">
                                      <p:cBhvr>
                                        <p:cTn id="18" dur="1000" fill="hold"/>
                                        <p:tgtEl>
                                          <p:spTgt spid="29698">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2969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2"/>
          <p:cNvSpPr txBox="1">
            <a:spLocks noChangeArrowheads="1"/>
          </p:cNvSpPr>
          <p:nvPr/>
        </p:nvSpPr>
        <p:spPr bwMode="auto">
          <a:xfrm>
            <a:off x="216436" y="91466"/>
            <a:ext cx="81614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buNone/>
            </a:pPr>
            <a:r>
              <a:rPr lang="nl-NL" alt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 Một số bệnh, tật liên quan đến hệ vận động.</a:t>
            </a:r>
            <a:endParaRPr lang="en-US" alt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r>
              <a:rPr lang="nl-NL" alt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Bệnh loãng xương.</a:t>
            </a:r>
            <a:endParaRPr lang="en-US" alt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9090" name="Picture 2" descr="https://suckhoedoisong.qltns.mediacdn.vn/324455921873985536/2022/1/20/loang-xuong-la-gi-va-nhung-dieu-ban-can-biet-1-164268031870019466338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4260" y="588522"/>
            <a:ext cx="5013960" cy="25051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95300" y="1210832"/>
            <a:ext cx="2476500" cy="830997"/>
          </a:xfrm>
          <a:prstGeom prst="rect">
            <a:avLst/>
          </a:prstGeom>
        </p:spPr>
        <p:txBody>
          <a:bodyPr wrap="square">
            <a:spAutoFit/>
          </a:bodyPr>
          <a:lstStyle/>
          <a:p>
            <a:pPr fontAlgn="base">
              <a:spcBef>
                <a:spcPct val="0"/>
              </a:spcBef>
              <a:buNone/>
            </a:pPr>
            <a:r>
              <a:rPr lang="nl-NL"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Nguyên nhân: </a:t>
            </a:r>
          </a:p>
          <a:p>
            <a:pPr fontAlgn="base">
              <a:spcBef>
                <a:spcPct val="0"/>
              </a:spcBef>
              <a:buNone/>
            </a:pPr>
            <a:r>
              <a:rPr lang="nl-NL"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Biểu hiện:</a:t>
            </a:r>
            <a:endPar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122" name="Picture 2" descr="Những kiến thức cơ bản về Bệnh Loãng xương, hiểu đúng để phòng bệnh và nâng  cao chất lượng cuộc số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406" y="2385060"/>
            <a:ext cx="3448734" cy="25980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oãng xương và các biện pháp không dùng thuốc để điều trị loãng xương - Bệnh  viện Đa khoa Vạn Hạ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4567" y="2994660"/>
            <a:ext cx="2633345" cy="1938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5552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6">
                                            <p:txEl>
                                              <p:pRg st="1" end="1"/>
                                            </p:txEl>
                                          </p:spTgt>
                                        </p:tgtEl>
                                        <p:attrNameLst>
                                          <p:attrName>style.visibility</p:attrName>
                                        </p:attrNameLst>
                                      </p:cBhvr>
                                      <p:to>
                                        <p:strVal val="visible"/>
                                      </p:to>
                                    </p:set>
                                    <p:anim calcmode="lin" valueType="num">
                                      <p:cBhvr additive="base">
                                        <p:cTn id="7" dur="500" fill="hold"/>
                                        <p:tgtEl>
                                          <p:spTgt spid="3174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3360" y="249238"/>
            <a:ext cx="3528060" cy="3785652"/>
          </a:xfrm>
          <a:prstGeom prst="rect">
            <a:avLst/>
          </a:prstGeom>
        </p:spPr>
        <p:txBody>
          <a:bodyPr wrap="square">
            <a:spAutoFit/>
          </a:bodyPr>
          <a:lstStyle/>
          <a:p>
            <a:pPr lvl="0" algn="just"/>
            <a:r>
              <a:rPr lang="vi-VN" sz="3000" dirty="0">
                <a:latin typeface="Times New Roman" panose="02020603050405020304" pitchFamily="18" charset="0"/>
              </a:rPr>
              <a:t>Cơ thể người có thể di chuyển, vận động là nhờ có</a:t>
            </a:r>
            <a:r>
              <a:rPr lang="en-US" sz="3000" dirty="0">
                <a:latin typeface="Times New Roman" panose="02020603050405020304" pitchFamily="18" charset="0"/>
              </a:rPr>
              <a:t>……</a:t>
            </a:r>
            <a:r>
              <a:rPr lang="vi-VN" sz="3000" dirty="0">
                <a:latin typeface="Times New Roman" panose="02020603050405020304" pitchFamily="18" charset="0"/>
              </a:rPr>
              <a:t> bám vào xương, khi cơ co hay dãn sẽ làm xương cử động, giúp cơ thể di chuyển và vận động.</a:t>
            </a:r>
          </a:p>
        </p:txBody>
      </p:sp>
      <p:sp>
        <p:nvSpPr>
          <p:cNvPr id="4" name="Rectangle 3"/>
          <p:cNvSpPr/>
          <p:nvPr/>
        </p:nvSpPr>
        <p:spPr>
          <a:xfrm>
            <a:off x="2158347" y="1122571"/>
            <a:ext cx="569387" cy="553998"/>
          </a:xfrm>
          <a:prstGeom prst="rect">
            <a:avLst/>
          </a:prstGeom>
        </p:spPr>
        <p:txBody>
          <a:bodyPr wrap="none">
            <a:spAutoFit/>
          </a:bodyPr>
          <a:lstStyle/>
          <a:p>
            <a:r>
              <a:rPr lang="vi-VN" sz="3000" dirty="0">
                <a:solidFill>
                  <a:srgbClr val="FF0000"/>
                </a:solidFill>
                <a:latin typeface="Times New Roman" panose="02020603050405020304" pitchFamily="18" charset="0"/>
              </a:rPr>
              <a:t>cơ</a:t>
            </a:r>
            <a:endParaRPr lang="en-US" sz="3000" dirty="0">
              <a:solidFill>
                <a:srgbClr val="FF0000"/>
              </a:solidFill>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3644" y="249238"/>
            <a:ext cx="5019855"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42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2"/>
          <p:cNvSpPr txBox="1">
            <a:spLocks noChangeArrowheads="1"/>
          </p:cNvSpPr>
          <p:nvPr/>
        </p:nvSpPr>
        <p:spPr bwMode="auto">
          <a:xfrm>
            <a:off x="200465" y="522263"/>
            <a:ext cx="870731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buNone/>
            </a:pPr>
            <a:r>
              <a:rPr lang="nl-NL" altLang="en-US" sz="2400"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II. Một số bệnh, tật liên quan đến hệ vận động.</a:t>
            </a:r>
            <a:endParaRPr lang="en-US" altLang="en-US" sz="2400"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r>
              <a:rPr lang="nl-NL" altLang="en-US" sz="2400"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2. Bệnh loãng xương.</a:t>
            </a:r>
            <a:endPar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r>
              <a:rPr lang="nl-NL" alt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Nguyên nhân: </a:t>
            </a:r>
            <a:r>
              <a:rPr lang="nl-NL"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Do tuổi cao, cơ thể thiếu calcium và phosphorus  -&gt; thiếu nguyên liệu để tạo xương, mật độ chất khoáng trong xương thưa dần.</a:t>
            </a:r>
            <a:endPar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r>
              <a:rPr lang="nl-NL" alt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Biểu hiện: </a:t>
            </a:r>
            <a:r>
              <a:rPr lang="nl-NL"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xương giòn, dễ gãy khi bị chấn thương. </a:t>
            </a:r>
            <a:endPar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 Box 11"/>
          <p:cNvSpPr txBox="1">
            <a:spLocks noChangeArrowheads="1"/>
          </p:cNvSpPr>
          <p:nvPr/>
        </p:nvSpPr>
        <p:spPr bwMode="auto">
          <a:xfrm>
            <a:off x="1594522" y="-21701"/>
            <a:ext cx="6091238"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800" b="1" dirty="0">
                <a:solidFill>
                  <a:srgbClr val="FF0000"/>
                </a:solidFill>
                <a:latin typeface="Times New Roman" panose="02020603050405020304" pitchFamily="18" charset="0"/>
                <a:cs typeface="Times New Roman" panose="02020603050405020304" pitchFamily="18" charset="0"/>
              </a:rPr>
              <a:t>BÀI </a:t>
            </a:r>
            <a:r>
              <a:rPr lang="en-US" altLang="en-US" sz="2800" b="1" dirty="0">
                <a:solidFill>
                  <a:srgbClr val="FF0000"/>
                </a:solidFill>
                <a:latin typeface="Times New Roman" panose="02020603050405020304" pitchFamily="18" charset="0"/>
                <a:cs typeface="Times New Roman" panose="02020603050405020304" pitchFamily="18" charset="0"/>
              </a:rPr>
              <a:t>31</a:t>
            </a:r>
            <a:r>
              <a:rPr lang="vi-VN"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HỆ</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VẬN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ĐỘNG</a:t>
            </a:r>
            <a:r>
              <a:rPr lang="en-US" altLang="en-US" sz="2800" b="1" dirty="0">
                <a:solidFill>
                  <a:srgbClr val="FF0000"/>
                </a:solidFill>
                <a:latin typeface="Times New Roman" panose="02020603050405020304" pitchFamily="18" charset="0"/>
                <a:cs typeface="Times New Roman" panose="02020603050405020304" pitchFamily="18" charset="0"/>
              </a:rPr>
              <a:t> Ở </a:t>
            </a:r>
            <a:r>
              <a:rPr lang="en-US" altLang="en-US" sz="2800" b="1" dirty="0" err="1">
                <a:solidFill>
                  <a:srgbClr val="FF0000"/>
                </a:solidFill>
                <a:latin typeface="Times New Roman" panose="02020603050405020304" pitchFamily="18" charset="0"/>
                <a:cs typeface="Times New Roman" panose="02020603050405020304" pitchFamily="18" charset="0"/>
              </a:rPr>
              <a:t>NGƯỜI</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6146" name="Picture 2" descr="Bệnh loãng xương là gì? Cách điều trị và phòng tránh hiệu qu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2830587"/>
            <a:ext cx="3867785" cy="215130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ệnh loãng xương: Nguyên nhân, triệu chứng, chẩn đoán, phân lo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257" y="2887980"/>
            <a:ext cx="3342005" cy="2093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7052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746">
                                            <p:txEl>
                                              <p:pRg st="2" end="2"/>
                                            </p:txEl>
                                          </p:spTgt>
                                        </p:tgtEl>
                                        <p:attrNameLst>
                                          <p:attrName>style.visibility</p:attrName>
                                        </p:attrNameLst>
                                      </p:cBhvr>
                                      <p:to>
                                        <p:strVal val="visible"/>
                                      </p:to>
                                    </p:set>
                                    <p:animEffect transition="in" filter="fade">
                                      <p:cBhvr>
                                        <p:cTn id="7" dur="1000"/>
                                        <p:tgtEl>
                                          <p:spTgt spid="31746">
                                            <p:txEl>
                                              <p:pRg st="2" end="2"/>
                                            </p:txEl>
                                          </p:spTgt>
                                        </p:tgtEl>
                                      </p:cBhvr>
                                    </p:animEffect>
                                    <p:anim calcmode="lin" valueType="num">
                                      <p:cBhvr>
                                        <p:cTn id="8" dur="1000" fill="hold"/>
                                        <p:tgtEl>
                                          <p:spTgt spid="3174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1746">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746">
                                            <p:txEl>
                                              <p:pRg st="3" end="3"/>
                                            </p:txEl>
                                          </p:spTgt>
                                        </p:tgtEl>
                                        <p:attrNameLst>
                                          <p:attrName>style.visibility</p:attrName>
                                        </p:attrNameLst>
                                      </p:cBhvr>
                                      <p:to>
                                        <p:strVal val="visible"/>
                                      </p:to>
                                    </p:set>
                                    <p:animEffect transition="in" filter="fade">
                                      <p:cBhvr>
                                        <p:cTn id="12" dur="1000"/>
                                        <p:tgtEl>
                                          <p:spTgt spid="31746">
                                            <p:txEl>
                                              <p:pRg st="3" end="3"/>
                                            </p:txEl>
                                          </p:spTgt>
                                        </p:tgtEl>
                                      </p:cBhvr>
                                    </p:animEffect>
                                    <p:anim calcmode="lin" valueType="num">
                                      <p:cBhvr>
                                        <p:cTn id="13" dur="1000" fill="hold"/>
                                        <p:tgtEl>
                                          <p:spTgt spid="31746">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174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3CA54E5-375F-C926-017D-5A821107A370}"/>
              </a:ext>
            </a:extLst>
          </p:cNvPr>
          <p:cNvSpPr>
            <a:spLocks noGrp="1"/>
          </p:cNvSpPr>
          <p:nvPr>
            <p:ph type="title"/>
          </p:nvPr>
        </p:nvSpPr>
        <p:spPr/>
        <p:txBody>
          <a:bodyPr/>
          <a:lstStyle/>
          <a:p>
            <a:endParaRPr lang="en-US"/>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192759" y="918615"/>
            <a:ext cx="5011614" cy="3912577"/>
          </a:xfrm>
          <a:prstGeom prst="rect">
            <a:avLst/>
          </a:prstGeom>
          <a:noFill/>
          <a:ln>
            <a:noFill/>
          </a:ln>
        </p:spPr>
      </p:pic>
      <p:sp>
        <p:nvSpPr>
          <p:cNvPr id="5" name="Rectangle 4"/>
          <p:cNvSpPr/>
          <p:nvPr/>
        </p:nvSpPr>
        <p:spPr>
          <a:xfrm>
            <a:off x="4009292" y="167640"/>
            <a:ext cx="5134708" cy="750975"/>
          </a:xfrm>
          <a:prstGeom prst="rect">
            <a:avLst/>
          </a:prstGeom>
        </p:spPr>
        <p:txBody>
          <a:bodyPr wrap="square">
            <a:spAutoFit/>
          </a:bodyPr>
          <a:lstStyle/>
          <a:p>
            <a:pPr algn="ctr">
              <a:lnSpc>
                <a:spcPct val="107000"/>
              </a:lnSpc>
              <a:spcAft>
                <a:spcPts val="0"/>
              </a:spcAft>
            </a:pPr>
            <a:r>
              <a:rPr lang="vi-VN" sz="20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ự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đoán</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giòn</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dễ</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gãy</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hại</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loãng</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0" y="263769"/>
            <a:ext cx="4431323" cy="4702826"/>
          </a:xfrm>
          <a:prstGeom prst="rect">
            <a:avLst/>
          </a:prstGeom>
        </p:spPr>
        <p:txBody>
          <a:bodyPr wrap="square">
            <a:spAutoFit/>
          </a:bodyPr>
          <a:lstStyle/>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mắc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loãng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latin typeface="Times New Roman" panose="02020603050405020304" pitchFamily="18" charset="0"/>
                <a:ea typeface="Calibri" panose="020F0502020204030204" pitchFamily="34" charset="0"/>
                <a:cs typeface="Times New Roman" panose="02020603050405020304" pitchFamily="18" charset="0"/>
              </a:rPr>
              <a:t> b)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giòn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dễ</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gãy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000" dirty="0">
                <a:latin typeface="Times New Roman" panose="02020603050405020304" pitchFamily="18" charset="0"/>
                <a:ea typeface="Calibri" panose="020F0502020204030204" pitchFamily="34" charset="0"/>
                <a:cs typeface="Times New Roman" panose="02020603050405020304" pitchFamily="18" charset="0"/>
              </a:rPr>
              <a:t> vì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mật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của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mắc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bệnh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loãng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thưa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loãng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Do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mật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đô</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chất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khoáng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thưa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của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mắc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bệnh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loãng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bị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giòn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dê</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gãy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000" dirty="0">
                <a:latin typeface="Times New Roman" panose="02020603050405020304" pitchFamily="18" charset="0"/>
                <a:ea typeface="Calibri" panose="020F0502020204030204" pitchFamily="34" charset="0"/>
                <a:cs typeface="Times New Roman" panose="02020603050405020304" pitchFamily="18" charset="0"/>
              </a:rPr>
              <a:t>. Do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chấn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mắc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loãng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nguy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gãy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cao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mắc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loãng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suy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giảm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vận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nguy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mắc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chứng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tim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mạch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hô</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hấp</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3021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434578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550" y="571500"/>
            <a:ext cx="4585187"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nvGraphicFramePr>
        <p:xfrm>
          <a:off x="3099198" y="57150"/>
          <a:ext cx="2945606" cy="415529"/>
        </p:xfrm>
        <a:graphic>
          <a:graphicData uri="http://schemas.openxmlformats.org/drawingml/2006/table">
            <a:tbl>
              <a:tblPr/>
              <a:tblGrid>
                <a:gridCol w="2945606">
                  <a:extLst>
                    <a:ext uri="{9D8B030D-6E8A-4147-A177-3AD203B41FA5}">
                      <a16:colId xmlns:a16="http://schemas.microsoft.com/office/drawing/2014/main" val="20000"/>
                    </a:ext>
                  </a:extLst>
                </a:gridCol>
              </a:tblGrid>
              <a:tr h="415529">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1800" b="1" i="0" u="none" strike="noStrike" cap="none" normalizeH="0" baseline="0">
                          <a:ln>
                            <a:noFill/>
                          </a:ln>
                          <a:solidFill>
                            <a:srgbClr val="FF0000"/>
                          </a:solidFill>
                          <a:effectLst/>
                          <a:latin typeface="Times New Roman" panose="02020603050405020304" pitchFamily="18" charset="0"/>
                        </a:rPr>
                        <a:t>CÁC BỆNH VỀ XƯƠNG</a:t>
                      </a:r>
                    </a:p>
                  </a:txBody>
                  <a:tcPr marL="68553" marR="68553" marT="34290" marB="3429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7527560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8100"/>
            <a:ext cx="3418285" cy="389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nvGraphicFramePr>
        <p:xfrm>
          <a:off x="3343275" y="3855244"/>
          <a:ext cx="2475310" cy="281940"/>
        </p:xfrm>
        <a:graphic>
          <a:graphicData uri="http://schemas.openxmlformats.org/drawingml/2006/table">
            <a:tbl>
              <a:tblPr/>
              <a:tblGrid>
                <a:gridCol w="2475310">
                  <a:extLst>
                    <a:ext uri="{9D8B030D-6E8A-4147-A177-3AD203B41FA5}">
                      <a16:colId xmlns:a16="http://schemas.microsoft.com/office/drawing/2014/main" val="20000"/>
                    </a:ext>
                  </a:extLst>
                </a:gridCol>
              </a:tblGrid>
              <a:tr h="280988">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1400" b="1" i="0" u="none" strike="noStrike" cap="none" normalizeH="0" baseline="0">
                          <a:ln>
                            <a:noFill/>
                          </a:ln>
                          <a:solidFill>
                            <a:srgbClr val="FF0000"/>
                          </a:solidFill>
                          <a:effectLst/>
                          <a:latin typeface="Times New Roman" panose="02020603050405020304" pitchFamily="18" charset="0"/>
                        </a:rPr>
                        <a:t>BỆNH XƯƠNG THỦY TINH</a:t>
                      </a:r>
                    </a:p>
                  </a:txBody>
                  <a:tcPr marL="68580" marR="68580" marT="34290" marB="3429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0"/>
                  </a:ext>
                </a:extLst>
              </a:tr>
            </a:tbl>
          </a:graphicData>
        </a:graphic>
      </p:graphicFrame>
      <p:pic>
        <p:nvPicPr>
          <p:cNvPr id="358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894" y="0"/>
            <a:ext cx="3517106" cy="389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Text Box 1"/>
          <p:cNvSpPr txBox="1">
            <a:spLocks noChangeArrowheads="1"/>
          </p:cNvSpPr>
          <p:nvPr/>
        </p:nvSpPr>
        <p:spPr bwMode="auto">
          <a:xfrm>
            <a:off x="1259682" y="4136231"/>
            <a:ext cx="664249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vi-VN" altLang="en-US" sz="1800">
                <a:solidFill>
                  <a:srgbClr val="000000"/>
                </a:solidFill>
                <a:latin typeface="Times New Roman" panose="02020603050405020304" pitchFamily="18" charset="0"/>
              </a:rPr>
              <a:t>  </a:t>
            </a:r>
            <a:r>
              <a:rPr lang="en-US" altLang="zh-CN" sz="1800">
                <a:solidFill>
                  <a:srgbClr val="000000"/>
                </a:solidFill>
                <a:latin typeface="Times New Roman" panose="02020603050405020304" pitchFamily="18" charset="0"/>
                <a:ea typeface="SimSun" panose="02010600030101010101" pitchFamily="2" charset="-122"/>
              </a:rPr>
              <a:t>Xương thủy tinh là do các sợi collagen của xương bị tổn thương và trở nên giòn yếu, loãng xương, dễ gãy dù là gặp phải những va chạm rất nhẹ, ho, hắt hơi… kể cả khi không gặp bất cứ va chạm gì.</a:t>
            </a:r>
          </a:p>
        </p:txBody>
      </p:sp>
    </p:spTree>
    <p:extLst>
      <p:ext uri="{BB962C8B-B14F-4D97-AF65-F5344CB8AC3E}">
        <p14:creationId xmlns:p14="http://schemas.microsoft.com/office/powerpoint/2010/main" val="205269646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128713" y="41672"/>
            <a:ext cx="701278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a:solidFill>
                  <a:srgbClr val="FF0000"/>
                </a:solidFill>
                <a:latin typeface="Times New Roman" panose="02020603050405020304" pitchFamily="18" charset="0"/>
                <a:cs typeface="Times New Roman" panose="02020603050405020304" pitchFamily="18" charset="0"/>
              </a:rPr>
              <a:t>Nêu các biện pháp phòng chống một số bệnh về hệ vận động?</a:t>
            </a:r>
          </a:p>
        </p:txBody>
      </p:sp>
      <p:pic>
        <p:nvPicPr>
          <p:cNvPr id="3" name="Picture 6" descr="Káº¿t quáº£ hÃ¬nh áº£nh cho thá»©c Än giÃ u Äáº¡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592932"/>
            <a:ext cx="3313510" cy="2203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Káº¿t quáº£ hÃ¬nh áº£nh cho há»c sinh chÆ¡i ÄÃ¡ bÃ³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150" y="2777729"/>
            <a:ext cx="331351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Káº¿t quáº£ hÃ¬nh áº£nh cho há»c sinh há»c thá» dá»¥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3660" y="634604"/>
            <a:ext cx="357187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Káº¿t quáº£ hÃ¬nh áº£nh cho há»c sinh há»c vÃµ"/>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3660" y="2755106"/>
            <a:ext cx="3571875"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77841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1" presetClass="entr" presetSubtype="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par>
                                <p:cTn id="19" presetID="21" presetClass="entr" presetSubtype="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2000"/>
                                        <p:tgtEl>
                                          <p:spTgt spid="4"/>
                                        </p:tgtEl>
                                      </p:cBhvr>
                                    </p:animEffect>
                                  </p:childTnLst>
                                </p:cTn>
                              </p:par>
                              <p:par>
                                <p:cTn id="22" presetID="21" presetClass="entr" presetSubtype="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2"/>
          <p:cNvSpPr txBox="1">
            <a:spLocks noChangeArrowheads="1"/>
          </p:cNvSpPr>
          <p:nvPr/>
        </p:nvSpPr>
        <p:spPr bwMode="auto">
          <a:xfrm>
            <a:off x="140677" y="628650"/>
            <a:ext cx="9003323" cy="399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016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ts val="900"/>
              </a:spcAft>
              <a:buNone/>
            </a:pP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Một</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sô</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biện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pháp</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phòng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bệnh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và</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bảo</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vệ</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hệ</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vận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động</a:t>
            </a:r>
            <a:r>
              <a:rPr lang="en-US" altLang="en-US" sz="2400" b="1" dirty="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Times New Roman" panose="02020603050405020304" pitchFamily="18" charset="0"/>
              <a:cs typeface="Times New Roman" panose="02020603050405020304" pitchFamily="18" charset="0"/>
            </a:endParaRPr>
          </a:p>
          <a:p>
            <a:pPr algn="just" fontAlgn="base">
              <a:spcBef>
                <a:spcPct val="0"/>
              </a:spcBef>
              <a:spcAft>
                <a:spcPts val="900"/>
              </a:spcAft>
              <a:buNone/>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Duy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trì</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chế</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độ</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ăn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uống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đủ</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chất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cân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đối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bổ</a:t>
            </a:r>
            <a:r>
              <a:rPr lang="en-US" altLang="en-US" sz="2400" dirty="0">
                <a:solidFill>
                  <a:srgbClr val="000000"/>
                </a:solidFill>
                <a:latin typeface="Times New Roman" panose="02020603050405020304" pitchFamily="18" charset="0"/>
                <a:cs typeface="Times New Roman" panose="02020603050405020304" pitchFamily="18" charset="0"/>
              </a:rPr>
              <a:t> sung </a:t>
            </a:r>
            <a:r>
              <a:rPr lang="en-US" altLang="en-US" sz="2400" dirty="0" err="1">
                <a:solidFill>
                  <a:srgbClr val="000000"/>
                </a:solidFill>
                <a:latin typeface="Times New Roman" panose="02020603050405020304" pitchFamily="18" charset="0"/>
                <a:cs typeface="Times New Roman" panose="02020603050405020304" pitchFamily="18" charset="0"/>
              </a:rPr>
              <a:t>các</a:t>
            </a:r>
            <a:r>
              <a:rPr lang="en-US" altLang="en-US" sz="2400" dirty="0">
                <a:solidFill>
                  <a:srgbClr val="000000"/>
                </a:solidFill>
                <a:latin typeface="Times New Roman" panose="02020603050405020304" pitchFamily="18" charset="0"/>
                <a:cs typeface="Times New Roman" panose="02020603050405020304" pitchFamily="18" charset="0"/>
              </a:rPr>
              <a:t> vitamin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khoáng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chất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thiết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yếu</a:t>
            </a:r>
            <a:r>
              <a:rPr lang="en-US" altLang="en-US" sz="2400" dirty="0">
                <a:solidFill>
                  <a:srgbClr val="000000"/>
                </a:solidFill>
                <a:latin typeface="Times New Roman" panose="02020603050405020304" pitchFamily="18" charset="0"/>
                <a:cs typeface="Times New Roman" panose="02020603050405020304" pitchFamily="18" charset="0"/>
              </a:rPr>
              <a:t>.</a:t>
            </a:r>
          </a:p>
          <a:p>
            <a:pPr algn="just" fontAlgn="base">
              <a:spcBef>
                <a:spcPct val="0"/>
              </a:spcBef>
              <a:spcAft>
                <a:spcPts val="900"/>
              </a:spcAft>
              <a:buNone/>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Thường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xuyên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rèn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luyện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thể</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dục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thể</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thao</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vận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động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vừa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sức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đúng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cách</a:t>
            </a:r>
            <a:r>
              <a:rPr lang="en-US" altLang="en-US" sz="2400" dirty="0">
                <a:solidFill>
                  <a:srgbClr val="000000"/>
                </a:solidFill>
                <a:latin typeface="Times New Roman" panose="02020603050405020304" pitchFamily="18" charset="0"/>
                <a:cs typeface="Times New Roman" panose="02020603050405020304" pitchFamily="18" charset="0"/>
              </a:rPr>
              <a:t>.</a:t>
            </a:r>
          </a:p>
          <a:p>
            <a:pPr algn="just" fontAlgn="base">
              <a:spcBef>
                <a:spcPct val="0"/>
              </a:spcBef>
              <a:spcAft>
                <a:spcPts val="900"/>
              </a:spcAft>
              <a:buNone/>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đứng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ngồi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đúng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tư</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thế</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tránh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những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thói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quen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ảnh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hưởng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không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tốt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đến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hệ</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vận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động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như</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mang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vật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nặng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một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bên</a:t>
            </a:r>
            <a:r>
              <a:rPr lang="en-US" altLang="en-US" sz="2400" dirty="0">
                <a:solidFill>
                  <a:srgbClr val="000000"/>
                </a:solidFill>
                <a:latin typeface="Times New Roman" panose="02020603050405020304" pitchFamily="18" charset="0"/>
                <a:cs typeface="Times New Roman" panose="02020603050405020304" pitchFamily="18" charset="0"/>
              </a:rPr>
              <a:t>,…).</a:t>
            </a:r>
          </a:p>
          <a:p>
            <a:pPr algn="just" fontAlgn="base">
              <a:spcBef>
                <a:spcPct val="0"/>
              </a:spcBef>
              <a:spcAft>
                <a:spcPts val="900"/>
              </a:spcAft>
              <a:buNone/>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Tắm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nắng</a:t>
            </a:r>
            <a:r>
              <a:rPr lang="en-US" altLang="en-US" sz="2400" dirty="0">
                <a:solidFill>
                  <a:srgbClr val="000000"/>
                </a:solidFill>
                <a:latin typeface="Times New Roman" panose="02020603050405020304" pitchFamily="18" charset="0"/>
                <a:cs typeface="Times New Roman" panose="02020603050405020304" pitchFamily="18" charset="0"/>
              </a:rPr>
              <a:t>.</a:t>
            </a:r>
          </a:p>
          <a:p>
            <a:pPr algn="just" fontAlgn="base">
              <a:spcBef>
                <a:spcPct val="0"/>
              </a:spcBef>
              <a:spcAft>
                <a:spcPts val="900"/>
              </a:spcAft>
              <a:buNone/>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Điều</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chỉnh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cân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nặng</a:t>
            </a:r>
            <a:r>
              <a:rPr lang="en-US" altLang="en-US" sz="2400" dirty="0">
                <a:solidFill>
                  <a:srgbClr val="000000"/>
                </a:solidFill>
                <a:latin typeface="Times New Roman" panose="02020603050405020304" pitchFamily="18" charset="0"/>
                <a:cs typeface="Times New Roman" panose="02020603050405020304" pitchFamily="18" charset="0"/>
              </a:rPr>
              <a:t> ở </a:t>
            </a:r>
            <a:r>
              <a:rPr lang="en-US" altLang="en-US" sz="2400" dirty="0" err="1">
                <a:solidFill>
                  <a:srgbClr val="000000"/>
                </a:solidFill>
                <a:latin typeface="Times New Roman" panose="02020603050405020304" pitchFamily="18" charset="0"/>
                <a:cs typeface="Times New Roman" panose="02020603050405020304" pitchFamily="18" charset="0"/>
              </a:rPr>
              <a:t>mức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phù</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hợp</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1354" y="0"/>
            <a:ext cx="9144000" cy="461665"/>
          </a:xfrm>
          <a:prstGeom prst="rect">
            <a:avLst/>
          </a:prstGeom>
        </p:spPr>
        <p:txBody>
          <a:bodyPr wrap="square">
            <a:spAutoFit/>
          </a:bodyPr>
          <a:lstStyle/>
          <a:p>
            <a:pPr lvl="0" algn="just" fontAlgn="base">
              <a:spcBef>
                <a:spcPct val="0"/>
              </a:spcBef>
              <a:spcAft>
                <a:spcPts val="900"/>
              </a:spcAft>
            </a:pPr>
            <a:r>
              <a:rPr lang="en-US" altLang="en-US" sz="2400" b="1" dirty="0" err="1">
                <a:solidFill>
                  <a:srgbClr val="FF0000"/>
                </a:solidFill>
                <a:latin typeface="Times New Roman" panose="02020603050405020304" pitchFamily="18" charset="0"/>
                <a:cs typeface="Times New Roman" panose="02020603050405020304" pitchFamily="18" charset="0"/>
              </a:rPr>
              <a:t>Em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hãy</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nêu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một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sô</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biện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pháp</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phòng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bệnh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bảo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907841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76355311"/>
              </p:ext>
            </p:extLst>
          </p:nvPr>
        </p:nvGraphicFramePr>
        <p:xfrm>
          <a:off x="228602" y="289453"/>
          <a:ext cx="8739552" cy="4500626"/>
        </p:xfrm>
        <a:graphic>
          <a:graphicData uri="http://schemas.openxmlformats.org/drawingml/2006/table">
            <a:tbl>
              <a:tblPr bandRow="1"/>
              <a:tblGrid>
                <a:gridCol w="1985752">
                  <a:extLst>
                    <a:ext uri="{9D8B030D-6E8A-4147-A177-3AD203B41FA5}">
                      <a16:colId xmlns:a16="http://schemas.microsoft.com/office/drawing/2014/main" val="20000"/>
                    </a:ext>
                  </a:extLst>
                </a:gridCol>
                <a:gridCol w="3309587">
                  <a:extLst>
                    <a:ext uri="{9D8B030D-6E8A-4147-A177-3AD203B41FA5}">
                      <a16:colId xmlns:a16="http://schemas.microsoft.com/office/drawing/2014/main" val="20001"/>
                    </a:ext>
                  </a:extLst>
                </a:gridCol>
                <a:gridCol w="3444213">
                  <a:extLst>
                    <a:ext uri="{9D8B030D-6E8A-4147-A177-3AD203B41FA5}">
                      <a16:colId xmlns:a16="http://schemas.microsoft.com/office/drawing/2014/main" val="20002"/>
                    </a:ext>
                  </a:extLst>
                </a:gridCol>
              </a:tblGrid>
              <a:tr h="0">
                <a:tc>
                  <a:txBody>
                    <a:bodyPr/>
                    <a:lstStyle/>
                    <a:p>
                      <a:pPr>
                        <a:lnSpc>
                          <a:spcPct val="107000"/>
                        </a:lnSpc>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bệnh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động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Nguyên nhân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Số lượng người mắc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ct val="107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Loãng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xương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Do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calcium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vitamin D,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thay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hormone,…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3,6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triệu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đang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loãng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Còi xương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Do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calcium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vitamin D,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vitamin 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Tỉ</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lệ</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còi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nay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dao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12,5 – 26,4% ở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07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Viêm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khớp</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Do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nhiễm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khuẩn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khớp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thừa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béo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phì</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85 %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85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gặp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viêm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khớp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thoái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khớp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9745075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5"/>
          <p:cNvSpPr txBox="1">
            <a:spLocks noChangeArrowheads="1"/>
          </p:cNvSpPr>
          <p:nvPr/>
        </p:nvSpPr>
        <p:spPr bwMode="auto">
          <a:xfrm>
            <a:off x="356089" y="69354"/>
            <a:ext cx="6172200" cy="461665"/>
          </a:xfrm>
          <a:prstGeom prst="rect">
            <a:avLst/>
          </a:prstGeom>
          <a:noFill/>
          <a:ln w="9525">
            <a:noFill/>
            <a:miter lim="800000"/>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400" noProof="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III. Ý nghĩa của tập thể dục thể thao</a:t>
            </a:r>
          </a:p>
        </p:txBody>
      </p:sp>
      <p:sp>
        <p:nvSpPr>
          <p:cNvPr id="36867" name="TextBox 4"/>
          <p:cNvSpPr txBox="1">
            <a:spLocks noChangeArrowheads="1"/>
          </p:cNvSpPr>
          <p:nvPr/>
        </p:nvSpPr>
        <p:spPr bwMode="auto">
          <a:xfrm>
            <a:off x="808892" y="4121944"/>
            <a:ext cx="80361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buNone/>
            </a:pPr>
            <a:r>
              <a:rPr lang="nl-NL" alt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nl-NL" alt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 ý nghĩa của luyện tập thể dục, thể thao với sự phát triển của hệ vận động và các hệ cơ quan khác trong cơ thể?</a:t>
            </a:r>
            <a:endParaRPr lang="en-US" alt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686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707" y="531019"/>
            <a:ext cx="8106507"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334649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ài tuyên truyền vận động nhân dân tập luyện thể dục, thể th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
            <a:ext cx="9144000" cy="531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883663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4870" y="407568"/>
            <a:ext cx="8792308" cy="4029949"/>
          </a:xfrm>
          <a:prstGeom prst="rect">
            <a:avLst/>
          </a:prstGeom>
        </p:spPr>
        <p:txBody>
          <a:bodyPr wrap="square">
            <a:spAutoFit/>
          </a:bodyPr>
          <a:lstStyle/>
          <a:p>
            <a:pPr>
              <a:lnSpc>
                <a:spcPct val="107000"/>
              </a:lnSpc>
              <a:spcAft>
                <a:spcPts val="0"/>
              </a:spcAft>
            </a:pPr>
            <a:r>
              <a:rPr lang="en-US" sz="2200" b="1"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dục</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thao</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vai</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trò</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quan</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sức</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khỏe</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nói</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chung</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sức</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khỏe</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hệ</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vận</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nói</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riêng</a:t>
            </a:r>
            <a:r>
              <a:rPr lang="en-US" sz="2200" b="1"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kích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chiều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chu</a:t>
            </a:r>
            <a:r>
              <a:rPr lang="en-US" sz="2200" dirty="0">
                <a:latin typeface="Times New Roman" panose="02020603050405020304" pitchFamily="18" charset="0"/>
                <a:ea typeface="Calibri" panose="020F0502020204030204" pitchFamily="34" charset="0"/>
                <a:cs typeface="Times New Roman" panose="02020603050405020304" pitchFamily="18" charset="0"/>
              </a:rPr>
              <a:t> vi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bắp</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nở</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nang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rắn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chắc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cường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dẻo</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dai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2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Giúp</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tim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mạch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khỏe</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200" dirty="0">
                <a:latin typeface="Times New Roman" panose="02020603050405020304" pitchFamily="18" charset="0"/>
                <a:ea typeface="Calibri" panose="020F0502020204030204" pitchFamily="34" charset="0"/>
                <a:cs typeface="Times New Roman" panose="02020603050405020304" pitchFamily="18" charset="0"/>
              </a:rPr>
              <a:t> do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việc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luyện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tập</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giúp</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tim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đập</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nhanh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máu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chảy</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nhanh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vận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Giúp</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duy</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trì</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cân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nặng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lí</a:t>
            </a:r>
            <a:r>
              <a:rPr lang="en-US" sz="2200" dirty="0">
                <a:latin typeface="Times New Roman" panose="02020603050405020304" pitchFamily="18" charset="0"/>
                <a:ea typeface="Calibri" panose="020F0502020204030204" pitchFamily="34" charset="0"/>
                <a:cs typeface="Times New Roman" panose="02020603050405020304" pitchFamily="18" charset="0"/>
              </a:rPr>
              <a:t> do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việc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luyện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tập</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giúp</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200" dirty="0">
                <a:latin typeface="Times New Roman" panose="02020603050405020304" pitchFamily="18" charset="0"/>
                <a:ea typeface="Calibri" panose="020F0502020204030204" pitchFamily="34" charset="0"/>
                <a:cs typeface="Times New Roman" panose="02020603050405020304" pitchFamily="18" charset="0"/>
              </a:rPr>
              <a:t> lipid.</a:t>
            </a:r>
          </a:p>
          <a:p>
            <a:pPr>
              <a:lnSpc>
                <a:spcPct val="107000"/>
              </a:lnSpc>
              <a:spcAft>
                <a:spcPts val="0"/>
              </a:spcAft>
            </a:pP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Giúp</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sức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khỏe</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hê</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hô</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hấp</a:t>
            </a:r>
            <a:r>
              <a:rPr lang="en-US" sz="2200" dirty="0">
                <a:latin typeface="Times New Roman" panose="02020603050405020304" pitchFamily="18" charset="0"/>
                <a:ea typeface="Calibri" panose="020F0502020204030204" pitchFamily="34" charset="0"/>
                <a:cs typeface="Times New Roman" panose="02020603050405020304" pitchFamily="18" charset="0"/>
              </a:rPr>
              <a:t> do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việc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luyện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tập</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giúp</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200" dirty="0">
                <a:latin typeface="Times New Roman" panose="02020603050405020304" pitchFamily="18" charset="0"/>
                <a:ea typeface="Calibri" panose="020F0502020204030204" pitchFamily="34" charset="0"/>
                <a:cs typeface="Times New Roman" panose="02020603050405020304" pitchFamily="18" charset="0"/>
              </a:rPr>
              <a:t> O</a:t>
            </a:r>
            <a:r>
              <a:rPr lang="en-US" sz="2200"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khuếch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tán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máu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tốc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vận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của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hô</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hấp</a:t>
            </a:r>
            <a:r>
              <a:rPr lang="en-US" sz="2200" dirty="0">
                <a:latin typeface="Times New Roman" panose="02020603050405020304" pitchFamily="18" charset="0"/>
                <a:ea typeface="Calibri" panose="020F0502020204030204" pitchFamily="34" charset="0"/>
                <a:cs typeface="Times New Roman" panose="02020603050405020304" pitchFamily="18" charset="0"/>
              </a:rPr>
              <a:t>.</a:t>
            </a:r>
          </a:p>
          <a:p>
            <a:r>
              <a:rPr lang="en-US" sz="2200" dirty="0">
                <a:latin typeface="Times New Roman" panose="02020603050405020304" pitchFamily="18" charset="0"/>
                <a:ea typeface="Calibri" panose="020F0502020204030204" pitchFamily="34" charset="0"/>
              </a:rPr>
              <a:t>- </a:t>
            </a:r>
            <a:r>
              <a:rPr lang="en-US" sz="2200" dirty="0" err="1">
                <a:latin typeface="Times New Roman" panose="02020603050405020304" pitchFamily="18" charset="0"/>
                <a:ea typeface="Calibri" panose="020F0502020204030204" pitchFamily="34" charset="0"/>
              </a:rPr>
              <a:t>Giúp</a:t>
            </a:r>
            <a:r>
              <a:rPr lang="en-US" sz="2200" dirty="0">
                <a:latin typeface="Times New Roman" panose="02020603050405020304" pitchFamily="18" charset="0"/>
                <a:ea typeface="Calibri" panose="020F0502020204030204" pitchFamily="34" charset="0"/>
              </a:rPr>
              <a:t> </a:t>
            </a:r>
            <a:r>
              <a:rPr lang="en-US" sz="2200" dirty="0" err="1">
                <a:latin typeface="Times New Roman" panose="02020603050405020304" pitchFamily="18" charset="0"/>
                <a:ea typeface="Calibri" panose="020F0502020204030204" pitchFamily="34" charset="0"/>
              </a:rPr>
              <a:t>hệ</a:t>
            </a:r>
            <a:r>
              <a:rPr lang="en-US" sz="2200" dirty="0">
                <a:latin typeface="Times New Roman" panose="02020603050405020304" pitchFamily="18" charset="0"/>
                <a:ea typeface="Calibri" panose="020F0502020204030204" pitchFamily="34" charset="0"/>
              </a:rPr>
              <a:t> </a:t>
            </a:r>
            <a:r>
              <a:rPr lang="en-US" sz="2200" dirty="0" err="1">
                <a:latin typeface="Times New Roman" panose="02020603050405020304" pitchFamily="18" charset="0"/>
                <a:ea typeface="Calibri" panose="020F0502020204030204" pitchFamily="34" charset="0"/>
              </a:rPr>
              <a:t>thần</a:t>
            </a:r>
            <a:r>
              <a:rPr lang="en-US" sz="2200" dirty="0">
                <a:latin typeface="Times New Roman" panose="02020603050405020304" pitchFamily="18" charset="0"/>
                <a:ea typeface="Calibri" panose="020F0502020204030204" pitchFamily="34" charset="0"/>
              </a:rPr>
              <a:t> </a:t>
            </a:r>
            <a:r>
              <a:rPr lang="en-US" sz="2200" dirty="0" err="1">
                <a:latin typeface="Times New Roman" panose="02020603050405020304" pitchFamily="18" charset="0"/>
                <a:ea typeface="Calibri" panose="020F0502020204030204" pitchFamily="34" charset="0"/>
              </a:rPr>
              <a:t>kinh</a:t>
            </a:r>
            <a:r>
              <a:rPr lang="en-US" sz="2200" dirty="0">
                <a:latin typeface="Times New Roman" panose="02020603050405020304" pitchFamily="18" charset="0"/>
                <a:ea typeface="Calibri" panose="020F0502020204030204" pitchFamily="34" charset="0"/>
              </a:rPr>
              <a:t> </a:t>
            </a:r>
            <a:r>
              <a:rPr lang="en-US" sz="2200" dirty="0" err="1">
                <a:latin typeface="Times New Roman" panose="02020603050405020304" pitchFamily="18" charset="0"/>
                <a:ea typeface="Calibri" panose="020F0502020204030204" pitchFamily="34" charset="0"/>
              </a:rPr>
              <a:t>khỏe</a:t>
            </a:r>
            <a:r>
              <a:rPr lang="en-US" sz="2200" dirty="0">
                <a:latin typeface="Times New Roman" panose="02020603050405020304" pitchFamily="18" charset="0"/>
                <a:ea typeface="Calibri" panose="020F0502020204030204" pitchFamily="34" charset="0"/>
              </a:rPr>
              <a:t> </a:t>
            </a:r>
            <a:r>
              <a:rPr lang="en-US" sz="2200" dirty="0" err="1">
                <a:latin typeface="Times New Roman" panose="02020603050405020304" pitchFamily="18" charset="0"/>
                <a:ea typeface="Calibri" panose="020F0502020204030204" pitchFamily="34" charset="0"/>
              </a:rPr>
              <a:t>mạnh</a:t>
            </a:r>
            <a:r>
              <a:rPr lang="en-US" sz="2200" dirty="0">
                <a:latin typeface="Times New Roman" panose="02020603050405020304" pitchFamily="18" charset="0"/>
                <a:ea typeface="Calibri" panose="020F0502020204030204" pitchFamily="34" charset="0"/>
              </a:rPr>
              <a:t> do </a:t>
            </a:r>
            <a:r>
              <a:rPr lang="en-US" sz="2200" dirty="0" err="1">
                <a:latin typeface="Times New Roman" panose="02020603050405020304" pitchFamily="18" charset="0"/>
                <a:ea typeface="Calibri" panose="020F0502020204030204" pitchFamily="34" charset="0"/>
              </a:rPr>
              <a:t>việc</a:t>
            </a:r>
            <a:r>
              <a:rPr lang="en-US" sz="2200" dirty="0">
                <a:latin typeface="Times New Roman" panose="02020603050405020304" pitchFamily="18" charset="0"/>
                <a:ea typeface="Calibri" panose="020F0502020204030204" pitchFamily="34" charset="0"/>
              </a:rPr>
              <a:t> </a:t>
            </a:r>
            <a:r>
              <a:rPr lang="en-US" sz="2200" dirty="0" err="1">
                <a:latin typeface="Times New Roman" panose="02020603050405020304" pitchFamily="18" charset="0"/>
                <a:ea typeface="Calibri" panose="020F0502020204030204" pitchFamily="34" charset="0"/>
              </a:rPr>
              <a:t>luyện</a:t>
            </a:r>
            <a:r>
              <a:rPr lang="en-US" sz="2200" dirty="0">
                <a:latin typeface="Times New Roman" panose="02020603050405020304" pitchFamily="18" charset="0"/>
                <a:ea typeface="Calibri" panose="020F0502020204030204" pitchFamily="34" charset="0"/>
              </a:rPr>
              <a:t> </a:t>
            </a:r>
            <a:r>
              <a:rPr lang="en-US" sz="2200" dirty="0" err="1">
                <a:latin typeface="Times New Roman" panose="02020603050405020304" pitchFamily="18" charset="0"/>
                <a:ea typeface="Calibri" panose="020F0502020204030204" pitchFamily="34" charset="0"/>
              </a:rPr>
              <a:t>tập</a:t>
            </a:r>
            <a:r>
              <a:rPr lang="en-US" sz="2200" dirty="0">
                <a:latin typeface="Times New Roman" panose="02020603050405020304" pitchFamily="18" charset="0"/>
                <a:ea typeface="Calibri" panose="020F0502020204030204" pitchFamily="34" charset="0"/>
              </a:rPr>
              <a:t> </a:t>
            </a:r>
            <a:r>
              <a:rPr lang="en-US" sz="2200" dirty="0" err="1">
                <a:latin typeface="Times New Roman" panose="02020603050405020304" pitchFamily="18" charset="0"/>
                <a:ea typeface="Calibri" panose="020F0502020204030204" pitchFamily="34" charset="0"/>
              </a:rPr>
              <a:t>giúp</a:t>
            </a:r>
            <a:r>
              <a:rPr lang="en-US" sz="2200" dirty="0">
                <a:latin typeface="Times New Roman" panose="02020603050405020304" pitchFamily="18" charset="0"/>
                <a:ea typeface="Calibri" panose="020F0502020204030204" pitchFamily="34" charset="0"/>
              </a:rPr>
              <a:t> </a:t>
            </a:r>
            <a:r>
              <a:rPr lang="en-US" sz="2200" dirty="0" err="1">
                <a:latin typeface="Times New Roman" panose="02020603050405020304" pitchFamily="18" charset="0"/>
                <a:ea typeface="Calibri" panose="020F0502020204030204" pitchFamily="34" charset="0"/>
              </a:rPr>
              <a:t>tăng</a:t>
            </a:r>
            <a:r>
              <a:rPr lang="en-US" sz="2200" dirty="0">
                <a:latin typeface="Times New Roman" panose="02020603050405020304" pitchFamily="18" charset="0"/>
                <a:ea typeface="Calibri" panose="020F0502020204030204" pitchFamily="34" charset="0"/>
              </a:rPr>
              <a:t> </a:t>
            </a:r>
            <a:r>
              <a:rPr lang="en-US" sz="2200" dirty="0" err="1">
                <a:latin typeface="Times New Roman" panose="02020603050405020304" pitchFamily="18" charset="0"/>
                <a:ea typeface="Calibri" panose="020F0502020204030204" pitchFamily="34" charset="0"/>
              </a:rPr>
              <a:t>lưu</a:t>
            </a:r>
            <a:r>
              <a:rPr lang="en-US" sz="2200" dirty="0">
                <a:latin typeface="Times New Roman" panose="02020603050405020304" pitchFamily="18" charset="0"/>
                <a:ea typeface="Calibri" panose="020F0502020204030204" pitchFamily="34" charset="0"/>
              </a:rPr>
              <a:t> </a:t>
            </a:r>
            <a:r>
              <a:rPr lang="en-US" sz="2200" dirty="0" err="1">
                <a:latin typeface="Times New Roman" panose="02020603050405020304" pitchFamily="18" charset="0"/>
                <a:ea typeface="Calibri" panose="020F0502020204030204" pitchFamily="34" charset="0"/>
              </a:rPr>
              <a:t>lượng</a:t>
            </a:r>
            <a:r>
              <a:rPr lang="en-US" sz="2200" dirty="0">
                <a:latin typeface="Times New Roman" panose="02020603050405020304" pitchFamily="18" charset="0"/>
                <a:ea typeface="Calibri" panose="020F0502020204030204" pitchFamily="34" charset="0"/>
              </a:rPr>
              <a:t> </a:t>
            </a:r>
            <a:r>
              <a:rPr lang="en-US" sz="2200" dirty="0" err="1">
                <a:latin typeface="Times New Roman" panose="02020603050405020304" pitchFamily="18" charset="0"/>
                <a:ea typeface="Calibri" panose="020F0502020204030204" pitchFamily="34" charset="0"/>
              </a:rPr>
              <a:t>máu</a:t>
            </a:r>
            <a:r>
              <a:rPr lang="en-US" sz="2200" dirty="0">
                <a:latin typeface="Times New Roman" panose="02020603050405020304" pitchFamily="18" charset="0"/>
                <a:ea typeface="Calibri" panose="020F0502020204030204" pitchFamily="34" charset="0"/>
              </a:rPr>
              <a:t> </a:t>
            </a:r>
            <a:r>
              <a:rPr lang="en-US" sz="2200" dirty="0" err="1">
                <a:latin typeface="Times New Roman" panose="02020603050405020304" pitchFamily="18" charset="0"/>
                <a:ea typeface="Calibri" panose="020F0502020204030204" pitchFamily="34" charset="0"/>
              </a:rPr>
              <a:t>lên</a:t>
            </a:r>
            <a:r>
              <a:rPr lang="en-US" sz="2200" dirty="0">
                <a:latin typeface="Times New Roman" panose="02020603050405020304" pitchFamily="18" charset="0"/>
                <a:ea typeface="Calibri" panose="020F0502020204030204" pitchFamily="34" charset="0"/>
              </a:rPr>
              <a:t> </a:t>
            </a:r>
            <a:r>
              <a:rPr lang="en-US" sz="2200" dirty="0" err="1">
                <a:latin typeface="Times New Roman" panose="02020603050405020304" pitchFamily="18" charset="0"/>
                <a:ea typeface="Calibri" panose="020F0502020204030204" pitchFamily="34" charset="0"/>
              </a:rPr>
              <a:t>não</a:t>
            </a:r>
            <a:endParaRPr lang="en-US" sz="2200" dirty="0"/>
          </a:p>
        </p:txBody>
      </p:sp>
    </p:spTree>
    <p:extLst>
      <p:ext uri="{BB962C8B-B14F-4D97-AF65-F5344CB8AC3E}">
        <p14:creationId xmlns:p14="http://schemas.microsoft.com/office/powerpoint/2010/main" val="47346493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479" y="118569"/>
            <a:ext cx="8338762" cy="734872"/>
          </a:xfrm>
        </p:spPr>
        <p:txBody>
          <a:bodyPr>
            <a:normAutofit fontScale="90000"/>
          </a:bodyPr>
          <a:lstStyle/>
          <a:p>
            <a:r>
              <a:rPr lang="en-US" sz="2400" b="1" i="1" dirty="0" err="1">
                <a:solidFill>
                  <a:srgbClr val="FF0000"/>
                </a:solidFill>
                <a:latin typeface="Times New Roman" panose="02020603050405020304" pitchFamily="18" charset="0"/>
                <a:cs typeface="Times New Roman" panose="02020603050405020304" pitchFamily="18" charset="0"/>
              </a:rPr>
              <a:t>Các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em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hãy</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dự</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đoán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xem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nội</a:t>
            </a:r>
            <a:r>
              <a:rPr lang="en-US" sz="2400" b="1" i="1" dirty="0">
                <a:solidFill>
                  <a:srgbClr val="FF0000"/>
                </a:solidFill>
                <a:latin typeface="Times New Roman" panose="02020603050405020304" pitchFamily="18" charset="0"/>
                <a:cs typeface="Times New Roman" panose="02020603050405020304" pitchFamily="18" charset="0"/>
              </a:rPr>
              <a:t> dung </a:t>
            </a:r>
            <a:r>
              <a:rPr lang="en-US" sz="2400" b="1" i="1" dirty="0" err="1">
                <a:solidFill>
                  <a:srgbClr val="FF0000"/>
                </a:solidFill>
                <a:latin typeface="Times New Roman" panose="02020603050405020304" pitchFamily="18" charset="0"/>
                <a:cs typeface="Times New Roman" panose="02020603050405020304" pitchFamily="18" charset="0"/>
              </a:rPr>
              <a:t>bài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học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hôm</a:t>
            </a:r>
            <a:r>
              <a:rPr lang="en-US" sz="2400" b="1" i="1" dirty="0">
                <a:solidFill>
                  <a:srgbClr val="FF0000"/>
                </a:solidFill>
                <a:latin typeface="Times New Roman" panose="02020603050405020304" pitchFamily="18" charset="0"/>
                <a:cs typeface="Times New Roman" panose="02020603050405020304" pitchFamily="18" charset="0"/>
              </a:rPr>
              <a:t> nay </a:t>
            </a:r>
            <a:r>
              <a:rPr lang="en-US" sz="2400" b="1" i="1" dirty="0" err="1">
                <a:solidFill>
                  <a:srgbClr val="FF0000"/>
                </a:solidFill>
                <a:latin typeface="Times New Roman" panose="02020603050405020304" pitchFamily="18" charset="0"/>
                <a:cs typeface="Times New Roman" panose="02020603050405020304" pitchFamily="18" charset="0"/>
              </a:rPr>
              <a:t>chúng</a:t>
            </a:r>
            <a:r>
              <a:rPr lang="en-US" sz="2400" b="1" i="1" dirty="0">
                <a:solidFill>
                  <a:srgbClr val="FF0000"/>
                </a:solidFill>
                <a:latin typeface="Times New Roman" panose="02020603050405020304" pitchFamily="18" charset="0"/>
                <a:cs typeface="Times New Roman" panose="02020603050405020304" pitchFamily="18" charset="0"/>
              </a:rPr>
              <a:t> ta </a:t>
            </a:r>
            <a:r>
              <a:rPr lang="en-US" sz="2400" b="1" i="1" dirty="0" err="1">
                <a:solidFill>
                  <a:srgbClr val="FF0000"/>
                </a:solidFill>
                <a:latin typeface="Times New Roman" panose="02020603050405020304" pitchFamily="18" charset="0"/>
                <a:cs typeface="Times New Roman" panose="02020603050405020304" pitchFamily="18" charset="0"/>
              </a:rPr>
              <a:t>sẽ</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học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về</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hệ</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cơ</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quan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nào</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trong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cơ</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thể</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người</a:t>
            </a:r>
            <a:r>
              <a:rPr lang="en-US" sz="2400" b="1" i="1" dirty="0">
                <a:solidFill>
                  <a:srgbClr val="FF0000"/>
                </a:solidFill>
                <a:latin typeface="Times New Roman" panose="02020603050405020304" pitchFamily="18" charset="0"/>
                <a:cs typeface="Times New Roman" panose="02020603050405020304" pitchFamily="18" charset="0"/>
              </a:rPr>
              <a:t>?</a:t>
            </a:r>
          </a:p>
        </p:txBody>
      </p:sp>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941" y="977517"/>
            <a:ext cx="7056474" cy="388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4838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9474" y="287137"/>
            <a:ext cx="8282354" cy="2041585"/>
          </a:xfrm>
          <a:prstGeom prst="rect">
            <a:avLst/>
          </a:prstGeom>
        </p:spPr>
        <p:txBody>
          <a:bodyPr wrap="square">
            <a:spAutoFit/>
          </a:bodyPr>
          <a:lstStyle/>
          <a:p>
            <a:pPr>
              <a:lnSpc>
                <a:spcPct val="107000"/>
              </a:lnSpc>
              <a:spcAft>
                <a:spcPts val="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Lựa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thao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lứa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tuổi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lứa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tuổi</a:t>
            </a:r>
            <a:r>
              <a:rPr lang="en-US" sz="2400" dirty="0">
                <a:latin typeface="Times New Roman" panose="02020603050405020304" pitchFamily="18" charset="0"/>
                <a:ea typeface="Calibri" panose="020F0502020204030204" pitchFamily="34" charset="0"/>
                <a:cs typeface="Times New Roman" panose="02020603050405020304" pitchFamily="18" charset="0"/>
              </a:rPr>
              <a:t> 14 – 15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chạy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xe</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nhảy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lội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bóng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bóng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174" name="Picture 6" descr="Gợi Ý Các Môn Thể Thao Cho Trẻ Có Ích Cho Sự Phát Triển Toàn Diệ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677" y="2404922"/>
            <a:ext cx="4235668" cy="273857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Lợi Ích Của Chơi Thể Thao Bằng Tiếng Anh (Cực Hay) | KISS Engl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74" y="2252522"/>
            <a:ext cx="4147705" cy="2814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14177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p:cNvSpPr txBox="1">
            <a:spLocks noChangeArrowheads="1"/>
          </p:cNvSpPr>
          <p:nvPr/>
        </p:nvSpPr>
        <p:spPr bwMode="auto">
          <a:xfrm>
            <a:off x="1506765" y="0"/>
            <a:ext cx="6091238"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FontTx/>
              <a:buNone/>
            </a:pPr>
            <a:r>
              <a:rPr lang="vi-VN" altLang="en-US" sz="2800" b="1" dirty="0">
                <a:solidFill>
                  <a:srgbClr val="FF0000"/>
                </a:solidFill>
                <a:latin typeface="Times New Roman" panose="02020603050405020304" pitchFamily="18" charset="0"/>
                <a:cs typeface="Times New Roman" panose="02020603050405020304" pitchFamily="18" charset="0"/>
              </a:rPr>
              <a:t>BÀI </a:t>
            </a:r>
            <a:r>
              <a:rPr lang="en-US" altLang="en-US" sz="2800" b="1" dirty="0">
                <a:solidFill>
                  <a:srgbClr val="FF0000"/>
                </a:solidFill>
                <a:latin typeface="Times New Roman" panose="02020603050405020304" pitchFamily="18" charset="0"/>
                <a:cs typeface="Times New Roman" panose="02020603050405020304" pitchFamily="18" charset="0"/>
              </a:rPr>
              <a:t>31</a:t>
            </a:r>
            <a:r>
              <a:rPr lang="vi-VN"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HỆ</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VẬN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ĐỘNG</a:t>
            </a:r>
            <a:r>
              <a:rPr lang="en-US" altLang="en-US" sz="2800" b="1" dirty="0">
                <a:solidFill>
                  <a:srgbClr val="FF0000"/>
                </a:solidFill>
                <a:latin typeface="Times New Roman" panose="02020603050405020304" pitchFamily="18" charset="0"/>
                <a:cs typeface="Times New Roman" panose="02020603050405020304" pitchFamily="18" charset="0"/>
              </a:rPr>
              <a:t> Ở </a:t>
            </a:r>
            <a:r>
              <a:rPr lang="en-US" altLang="en-US" sz="2800" b="1" dirty="0" err="1">
                <a:solidFill>
                  <a:srgbClr val="FF0000"/>
                </a:solidFill>
                <a:latin typeface="Times New Roman" panose="02020603050405020304" pitchFamily="18" charset="0"/>
                <a:cs typeface="Times New Roman" panose="02020603050405020304" pitchFamily="18" charset="0"/>
              </a:rPr>
              <a:t>NGƯỜI</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Picture 9" descr="Tổng hợp 5000 ảnh động tuyển chọn cực đẹp cho Powerpoint | CTU - Diễn đàn  Sinh viên Đại học Cần Th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5373" y="628381"/>
            <a:ext cx="1663411" cy="107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5"/>
          <p:cNvSpPr txBox="1">
            <a:spLocks noChangeArrowheads="1"/>
          </p:cNvSpPr>
          <p:nvPr/>
        </p:nvSpPr>
        <p:spPr bwMode="auto">
          <a:xfrm>
            <a:off x="215412" y="702025"/>
            <a:ext cx="6172200" cy="523220"/>
          </a:xfrm>
          <a:prstGeom prst="rect">
            <a:avLst/>
          </a:prstGeom>
          <a:noFill/>
          <a:ln w="9525">
            <a:noFill/>
            <a:miter lim="800000"/>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800" noProof="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III. Ý nghĩa của tập thể dục thể thao</a:t>
            </a:r>
          </a:p>
        </p:txBody>
      </p:sp>
      <p:sp>
        <p:nvSpPr>
          <p:cNvPr id="6" name="Text Box 25"/>
          <p:cNvSpPr txBox="1">
            <a:spLocks noChangeArrowheads="1"/>
          </p:cNvSpPr>
          <p:nvPr/>
        </p:nvSpPr>
        <p:spPr bwMode="auto">
          <a:xfrm>
            <a:off x="367812" y="1437389"/>
            <a:ext cx="6172200" cy="954107"/>
          </a:xfrm>
          <a:prstGeom prst="rect">
            <a:avLst/>
          </a:prstGeom>
          <a:noFill/>
          <a:ln w="9525">
            <a:noFill/>
            <a:miter lim="800000"/>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800" noProof="1">
                <a:effectLst>
                  <a:outerShdw blurRad="38100" dist="38100" dir="2700000" algn="tl">
                    <a:srgbClr val="C0C0C0"/>
                  </a:outerShdw>
                </a:effectLst>
                <a:latin typeface="Times New Roman" panose="02020603050405020304" pitchFamily="18" charset="0"/>
                <a:cs typeface="Times New Roman" panose="02020603050405020304" pitchFamily="18" charset="0"/>
              </a:rPr>
              <a:t>-Luyện tập thể dục , thể thao giúp bảo vệ hệ vận động và nâng cao sức khỏe.</a:t>
            </a:r>
          </a:p>
        </p:txBody>
      </p:sp>
    </p:spTree>
    <p:extLst>
      <p:ext uri="{BB962C8B-B14F-4D97-AF65-F5344CB8AC3E}">
        <p14:creationId xmlns:p14="http://schemas.microsoft.com/office/powerpoint/2010/main" val="428848028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2"/>
          <p:cNvSpPr txBox="1">
            <a:spLocks noChangeArrowheads="1"/>
          </p:cNvSpPr>
          <p:nvPr/>
        </p:nvSpPr>
        <p:spPr bwMode="auto">
          <a:xfrm>
            <a:off x="0" y="764931"/>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spcBef>
                <a:spcPct val="0"/>
              </a:spcBef>
              <a:spcAft>
                <a:spcPts val="750"/>
              </a:spcAft>
              <a:buNone/>
            </a:pPr>
            <a:r>
              <a:rPr lang="nl-NL" altLang="en-US" sz="2400" b="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IV. Thực hành sơ cứu và băng bó khi người khác bị gãy xương</a:t>
            </a:r>
            <a:r>
              <a:rPr lang="nl-NL" altLang="en-US" sz="2400"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400"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565030"/>
            <a:ext cx="4185138" cy="3464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l="12584" r="10071"/>
          <a:stretch>
            <a:fillRect/>
          </a:stretch>
        </p:blipFill>
        <p:spPr bwMode="auto">
          <a:xfrm>
            <a:off x="457200" y="1565029"/>
            <a:ext cx="4286250" cy="3578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1506765" y="0"/>
            <a:ext cx="6091238"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FontTx/>
              <a:buNone/>
            </a:pPr>
            <a:r>
              <a:rPr lang="vi-VN" altLang="en-US" sz="2800" b="1" dirty="0">
                <a:solidFill>
                  <a:srgbClr val="FF0000"/>
                </a:solidFill>
                <a:latin typeface="Times New Roman" panose="02020603050405020304" pitchFamily="18" charset="0"/>
                <a:cs typeface="Times New Roman" panose="02020603050405020304" pitchFamily="18" charset="0"/>
              </a:rPr>
              <a:t>BÀI </a:t>
            </a:r>
            <a:r>
              <a:rPr lang="en-US" altLang="en-US" sz="2800" b="1" dirty="0">
                <a:solidFill>
                  <a:srgbClr val="FF0000"/>
                </a:solidFill>
                <a:latin typeface="Times New Roman" panose="02020603050405020304" pitchFamily="18" charset="0"/>
                <a:cs typeface="Times New Roman" panose="02020603050405020304" pitchFamily="18" charset="0"/>
              </a:rPr>
              <a:t>31</a:t>
            </a:r>
            <a:r>
              <a:rPr lang="vi-VN"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HỆ</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VẬN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ĐỘNG</a:t>
            </a:r>
            <a:r>
              <a:rPr lang="en-US" altLang="en-US" sz="2800" b="1" dirty="0">
                <a:solidFill>
                  <a:srgbClr val="FF0000"/>
                </a:solidFill>
                <a:latin typeface="Times New Roman" panose="02020603050405020304" pitchFamily="18" charset="0"/>
                <a:cs typeface="Times New Roman" panose="02020603050405020304" pitchFamily="18" charset="0"/>
              </a:rPr>
              <a:t> Ở </a:t>
            </a:r>
            <a:r>
              <a:rPr lang="en-US" altLang="en-US" sz="2800" b="1" dirty="0" err="1">
                <a:solidFill>
                  <a:srgbClr val="FF0000"/>
                </a:solidFill>
                <a:latin typeface="Times New Roman" panose="02020603050405020304" pitchFamily="18" charset="0"/>
                <a:cs typeface="Times New Roman" panose="02020603050405020304" pitchFamily="18" charset="0"/>
              </a:rPr>
              <a:t>NGƯỜI</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86293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518160" y="-65484"/>
            <a:ext cx="8225790" cy="56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zh-CN" sz="2400"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Em</a:t>
            </a:r>
            <a:r>
              <a:rPr lang="en-US" altLang="zh-CN" sz="2400"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hãy</a:t>
            </a:r>
            <a:r>
              <a:rPr lang="en-US" altLang="zh-CN" sz="2400"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cho</a:t>
            </a:r>
            <a:r>
              <a:rPr lang="en-US" altLang="zh-CN" sz="2400"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biết</a:t>
            </a:r>
            <a:r>
              <a:rPr lang="en-US" altLang="zh-CN" sz="2400"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những</a:t>
            </a:r>
            <a:r>
              <a:rPr lang="en-US" altLang="zh-CN" sz="2400"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nguyên</a:t>
            </a:r>
            <a:r>
              <a:rPr lang="en-US" altLang="zh-CN" sz="2400"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nhân</a:t>
            </a:r>
            <a:r>
              <a:rPr lang="en-US" altLang="zh-CN" sz="2400"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nào</a:t>
            </a:r>
            <a:r>
              <a:rPr lang="en-US" altLang="zh-CN" sz="2400"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dẫn</a:t>
            </a:r>
            <a:r>
              <a:rPr lang="en-US" altLang="zh-CN" sz="2400"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đến</a:t>
            </a:r>
            <a:r>
              <a:rPr lang="en-US" altLang="zh-CN" sz="2400"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gãy</a:t>
            </a:r>
            <a:r>
              <a:rPr lang="en-US" altLang="zh-CN" sz="2400"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xương</a:t>
            </a:r>
            <a:r>
              <a:rPr lang="en-US" altLang="zh-CN" sz="2400"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p>
        </p:txBody>
      </p:sp>
      <p:grpSp>
        <p:nvGrpSpPr>
          <p:cNvPr id="10" name="Group 9"/>
          <p:cNvGrpSpPr/>
          <p:nvPr/>
        </p:nvGrpSpPr>
        <p:grpSpPr>
          <a:xfrm>
            <a:off x="121920" y="1200150"/>
            <a:ext cx="2838450" cy="3853576"/>
            <a:chOff x="121920" y="1200150"/>
            <a:chExt cx="2838450" cy="3853576"/>
          </a:xfrm>
        </p:grpSpPr>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 y="1200150"/>
              <a:ext cx="28384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0"/>
            <p:cNvSpPr>
              <a:spLocks noChangeArrowheads="1"/>
            </p:cNvSpPr>
            <p:nvPr/>
          </p:nvSpPr>
          <p:spPr bwMode="auto">
            <a:xfrm>
              <a:off x="626745" y="4767976"/>
              <a:ext cx="1828800" cy="285750"/>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2100" b="1" dirty="0">
                  <a:solidFill>
                    <a:srgbClr val="0000FF"/>
                  </a:solidFill>
                  <a:latin typeface="Times New Roman" panose="02020603050405020304" pitchFamily="18" charset="0"/>
                  <a:ea typeface="SimSun" panose="02010600030101010101" pitchFamily="2" charset="-122"/>
                  <a:cs typeface="Arial" panose="020B0604020202020204" pitchFamily="34" charset="0"/>
                </a:rPr>
                <a:t>Tai </a:t>
              </a:r>
              <a:r>
                <a:rPr lang="en-US" altLang="zh-CN" sz="2100" b="1" dirty="0" err="1">
                  <a:solidFill>
                    <a:srgbClr val="0000FF"/>
                  </a:solidFill>
                  <a:latin typeface="Times New Roman" panose="02020603050405020304" pitchFamily="18" charset="0"/>
                  <a:ea typeface="SimSun" panose="02010600030101010101" pitchFamily="2" charset="-122"/>
                  <a:cs typeface="Arial" panose="020B0604020202020204" pitchFamily="34" charset="0"/>
                </a:rPr>
                <a:t>nạn</a:t>
              </a:r>
              <a:endParaRPr lang="en-US" altLang="zh-CN" sz="2100" b="1" dirty="0">
                <a:solidFill>
                  <a:srgbClr val="0000FF"/>
                </a:solidFill>
                <a:latin typeface="Times New Roman" panose="02020603050405020304" pitchFamily="18" charset="0"/>
                <a:ea typeface="SimSun" panose="02010600030101010101" pitchFamily="2" charset="-122"/>
                <a:cs typeface="Arial" panose="020B0604020202020204" pitchFamily="34" charset="0"/>
              </a:endParaRPr>
            </a:p>
          </p:txBody>
        </p:sp>
      </p:grpSp>
      <p:grpSp>
        <p:nvGrpSpPr>
          <p:cNvPr id="11" name="Group 10"/>
          <p:cNvGrpSpPr/>
          <p:nvPr/>
        </p:nvGrpSpPr>
        <p:grpSpPr>
          <a:xfrm>
            <a:off x="3063240" y="1135857"/>
            <a:ext cx="2918459" cy="3893343"/>
            <a:chOff x="3063240" y="1135857"/>
            <a:chExt cx="2918459" cy="3893343"/>
          </a:xfrm>
        </p:grpSpPr>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240" y="1135857"/>
              <a:ext cx="2918459" cy="349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2"/>
            <p:cNvSpPr>
              <a:spLocks noChangeArrowheads="1"/>
            </p:cNvSpPr>
            <p:nvPr/>
          </p:nvSpPr>
          <p:spPr bwMode="auto">
            <a:xfrm>
              <a:off x="3388996" y="4686300"/>
              <a:ext cx="1828800" cy="342900"/>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2400" dirty="0">
                  <a:solidFill>
                    <a:srgbClr val="0000FF"/>
                  </a:solidFill>
                  <a:latin typeface="Times New Roman" panose="02020603050405020304" pitchFamily="18" charset="0"/>
                  <a:ea typeface="SimSun" panose="02010600030101010101" pitchFamily="2" charset="-122"/>
                  <a:cs typeface="Arial" panose="020B0604020202020204" pitchFamily="34" charset="0"/>
                </a:rPr>
                <a:t>Leo </a:t>
              </a:r>
              <a:r>
                <a:rPr lang="en-US" altLang="zh-CN" sz="2400" dirty="0" err="1">
                  <a:solidFill>
                    <a:srgbClr val="0000FF"/>
                  </a:solidFill>
                  <a:latin typeface="Times New Roman" panose="02020603050405020304" pitchFamily="18" charset="0"/>
                  <a:ea typeface="SimSun" panose="02010600030101010101" pitchFamily="2" charset="-122"/>
                  <a:cs typeface="Arial" panose="020B0604020202020204" pitchFamily="34" charset="0"/>
                </a:rPr>
                <a:t>cây</a:t>
              </a:r>
              <a:endParaRPr lang="en-US" altLang="zh-CN" sz="2400" dirty="0">
                <a:solidFill>
                  <a:srgbClr val="0000FF"/>
                </a:solidFill>
                <a:latin typeface="Times New Roman" panose="02020603050405020304" pitchFamily="18" charset="0"/>
                <a:ea typeface="SimSun" panose="02010600030101010101" pitchFamily="2" charset="-122"/>
                <a:cs typeface="Arial" panose="020B0604020202020204" pitchFamily="34" charset="0"/>
              </a:endParaRPr>
            </a:p>
          </p:txBody>
        </p:sp>
      </p:grpSp>
      <p:grpSp>
        <p:nvGrpSpPr>
          <p:cNvPr id="12" name="Group 11"/>
          <p:cNvGrpSpPr/>
          <p:nvPr/>
        </p:nvGrpSpPr>
        <p:grpSpPr>
          <a:xfrm>
            <a:off x="6195060" y="1135856"/>
            <a:ext cx="2806065" cy="3836194"/>
            <a:chOff x="6195060" y="1135856"/>
            <a:chExt cx="2806065" cy="3836194"/>
          </a:xfrm>
        </p:grpSpPr>
        <p:pic>
          <p:nvPicPr>
            <p:cNvPr id="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5060" y="1135856"/>
              <a:ext cx="280606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4"/>
            <p:cNvSpPr>
              <a:spLocks noChangeArrowheads="1"/>
            </p:cNvSpPr>
            <p:nvPr/>
          </p:nvSpPr>
          <p:spPr bwMode="auto">
            <a:xfrm>
              <a:off x="6629400" y="4686300"/>
              <a:ext cx="2114550" cy="285750"/>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2100" dirty="0" err="1">
                  <a:solidFill>
                    <a:srgbClr val="0000FF"/>
                  </a:solidFill>
                  <a:latin typeface="Times New Roman" panose="02020603050405020304" pitchFamily="18" charset="0"/>
                  <a:ea typeface="SimSun" panose="02010600030101010101" pitchFamily="2" charset="-122"/>
                  <a:cs typeface="Arial" panose="020B0604020202020204" pitchFamily="34" charset="0"/>
                </a:rPr>
                <a:t>Đá</a:t>
              </a:r>
              <a:r>
                <a:rPr lang="en-US" altLang="zh-CN" sz="2100" dirty="0">
                  <a:solidFill>
                    <a:srgbClr val="0000FF"/>
                  </a:solidFill>
                  <a:latin typeface="Times New Roman" panose="02020603050405020304" pitchFamily="18" charset="0"/>
                  <a:ea typeface="SimSun" panose="02010600030101010101" pitchFamily="2" charset="-122"/>
                  <a:cs typeface="Arial" panose="020B0604020202020204" pitchFamily="34" charset="0"/>
                </a:rPr>
                <a:t> banh ( TDTT )</a:t>
              </a:r>
            </a:p>
          </p:txBody>
        </p:sp>
      </p:grpSp>
    </p:spTree>
    <p:extLst>
      <p:ext uri="{BB962C8B-B14F-4D97-AF65-F5344CB8AC3E}">
        <p14:creationId xmlns:p14="http://schemas.microsoft.com/office/powerpoint/2010/main" val="1575500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xEl>
                                              <p:charRg st="0" end="48"/>
                                            </p:txEl>
                                          </p:spTgt>
                                        </p:tgtEl>
                                        <p:attrNameLst>
                                          <p:attrName>style.visibility</p:attrName>
                                        </p:attrNameLst>
                                      </p:cBhvr>
                                      <p:to>
                                        <p:strVal val="visible"/>
                                      </p:to>
                                    </p:set>
                                    <p:animEffect transition="in" filter="diamond(in)">
                                      <p:cBhvr>
                                        <p:cTn id="7" dur="2000"/>
                                        <p:tgtEl>
                                          <p:spTgt spid="2">
                                            <p:txEl>
                                              <p:charRg st="0" end="48"/>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56684" y="129540"/>
            <a:ext cx="2693195" cy="2461261"/>
            <a:chOff x="156684" y="129540"/>
            <a:chExt cx="2693195" cy="2461261"/>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84" y="129540"/>
              <a:ext cx="2693195" cy="202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p:cNvSpPr>
              <a:spLocks noChangeArrowheads="1"/>
            </p:cNvSpPr>
            <p:nvPr/>
          </p:nvSpPr>
          <p:spPr bwMode="auto">
            <a:xfrm>
              <a:off x="434339" y="2247901"/>
              <a:ext cx="1943100" cy="342900"/>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vi-VN" altLang="en-US" sz="2400" dirty="0">
                  <a:solidFill>
                    <a:srgbClr val="0000FF"/>
                  </a:solidFill>
                  <a:latin typeface="Times New Roman" panose="02020603050405020304" pitchFamily="18" charset="0"/>
                  <a:cs typeface="Arial" panose="020B0604020202020204" pitchFamily="34" charset="0"/>
                </a:rPr>
                <a:t>Ngã</a:t>
              </a:r>
              <a:r>
                <a:rPr lang="en-US" altLang="zh-CN" sz="2400" dirty="0">
                  <a:solidFill>
                    <a:srgbClr val="0000FF"/>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FF"/>
                  </a:solidFill>
                  <a:latin typeface="Times New Roman" panose="02020603050405020304" pitchFamily="18" charset="0"/>
                  <a:ea typeface="SimSun" panose="02010600030101010101" pitchFamily="2" charset="-122"/>
                  <a:cs typeface="Arial" panose="020B0604020202020204" pitchFamily="34" charset="0"/>
                </a:rPr>
                <a:t>xe</a:t>
              </a:r>
              <a:endParaRPr lang="en-US" altLang="zh-CN" sz="2400" dirty="0">
                <a:solidFill>
                  <a:srgbClr val="0000FF"/>
                </a:solidFill>
                <a:latin typeface="Times New Roman" panose="02020603050405020304" pitchFamily="18" charset="0"/>
                <a:ea typeface="SimSun" panose="02010600030101010101" pitchFamily="2" charset="-122"/>
                <a:cs typeface="Arial" panose="020B0604020202020204" pitchFamily="34" charset="0"/>
              </a:endParaRPr>
            </a:p>
          </p:txBody>
        </p:sp>
      </p:grpSp>
      <p:grpSp>
        <p:nvGrpSpPr>
          <p:cNvPr id="14" name="Group 13"/>
          <p:cNvGrpSpPr/>
          <p:nvPr/>
        </p:nvGrpSpPr>
        <p:grpSpPr>
          <a:xfrm>
            <a:off x="2914650" y="167641"/>
            <a:ext cx="2914650" cy="2416017"/>
            <a:chOff x="2914650" y="167641"/>
            <a:chExt cx="2914650" cy="2416017"/>
          </a:xfrm>
        </p:grpSpPr>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650" y="167641"/>
              <a:ext cx="2914650" cy="202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9"/>
            <p:cNvSpPr>
              <a:spLocks noChangeArrowheads="1"/>
            </p:cNvSpPr>
            <p:nvPr/>
          </p:nvSpPr>
          <p:spPr bwMode="auto">
            <a:xfrm>
              <a:off x="3375660" y="2240758"/>
              <a:ext cx="1828800" cy="342900"/>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2400" dirty="0" err="1">
                  <a:solidFill>
                    <a:srgbClr val="0000FF"/>
                  </a:solidFill>
                  <a:latin typeface="Times New Roman" panose="02020603050405020304" pitchFamily="18" charset="0"/>
                  <a:ea typeface="SimSun" panose="02010600030101010101" pitchFamily="2" charset="-122"/>
                  <a:cs typeface="Arial" panose="020B0604020202020204" pitchFamily="34" charset="0"/>
                </a:rPr>
                <a:t>Chạy</a:t>
              </a:r>
              <a:r>
                <a:rPr lang="en-US" altLang="zh-CN" sz="2400" dirty="0">
                  <a:solidFill>
                    <a:srgbClr val="0000FF"/>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FF"/>
                  </a:solidFill>
                  <a:latin typeface="Times New Roman" panose="02020603050405020304" pitchFamily="18" charset="0"/>
                  <a:ea typeface="SimSun" panose="02010600030101010101" pitchFamily="2" charset="-122"/>
                  <a:cs typeface="Arial" panose="020B0604020202020204" pitchFamily="34" charset="0"/>
                </a:rPr>
                <a:t>nhảy</a:t>
              </a:r>
              <a:endParaRPr lang="en-US" altLang="zh-CN" sz="2400" dirty="0">
                <a:solidFill>
                  <a:srgbClr val="0000FF"/>
                </a:solidFill>
                <a:latin typeface="Times New Roman" panose="02020603050405020304" pitchFamily="18" charset="0"/>
                <a:ea typeface="SimSun" panose="02010600030101010101" pitchFamily="2" charset="-122"/>
                <a:cs typeface="Arial" panose="020B0604020202020204" pitchFamily="34" charset="0"/>
              </a:endParaRPr>
            </a:p>
          </p:txBody>
        </p:sp>
      </p:grpSp>
      <p:grpSp>
        <p:nvGrpSpPr>
          <p:cNvPr id="15" name="Group 14"/>
          <p:cNvGrpSpPr/>
          <p:nvPr/>
        </p:nvGrpSpPr>
        <p:grpSpPr>
          <a:xfrm>
            <a:off x="5886450" y="167641"/>
            <a:ext cx="2990850" cy="2358867"/>
            <a:chOff x="5886450" y="167641"/>
            <a:chExt cx="2990850" cy="2358867"/>
          </a:xfrm>
        </p:grpSpPr>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450" y="167641"/>
              <a:ext cx="2990850" cy="198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
            <p:cNvSpPr>
              <a:spLocks noChangeArrowheads="1"/>
            </p:cNvSpPr>
            <p:nvPr/>
          </p:nvSpPr>
          <p:spPr bwMode="auto">
            <a:xfrm>
              <a:off x="6858953" y="2240758"/>
              <a:ext cx="1543050" cy="285750"/>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2400" dirty="0" err="1">
                  <a:solidFill>
                    <a:srgbClr val="0000FF"/>
                  </a:solidFill>
                  <a:latin typeface="Times New Roman" panose="02020603050405020304" pitchFamily="18" charset="0"/>
                  <a:ea typeface="SimSun" panose="02010600030101010101" pitchFamily="2" charset="-122"/>
                  <a:cs typeface="Arial" panose="020B0604020202020204" pitchFamily="34" charset="0"/>
                </a:rPr>
                <a:t>Nô</a:t>
              </a:r>
              <a:r>
                <a:rPr lang="en-US" altLang="zh-CN" sz="2400" dirty="0">
                  <a:solidFill>
                    <a:srgbClr val="0000FF"/>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FF"/>
                  </a:solidFill>
                  <a:latin typeface="Times New Roman" panose="02020603050405020304" pitchFamily="18" charset="0"/>
                  <a:ea typeface="SimSun" panose="02010600030101010101" pitchFamily="2" charset="-122"/>
                  <a:cs typeface="Arial" panose="020B0604020202020204" pitchFamily="34" charset="0"/>
                </a:rPr>
                <a:t>giỡn</a:t>
              </a:r>
              <a:endParaRPr lang="en-US" altLang="zh-CN" sz="2400" dirty="0">
                <a:solidFill>
                  <a:srgbClr val="0000FF"/>
                </a:solidFill>
                <a:latin typeface="Times New Roman" panose="02020603050405020304" pitchFamily="18" charset="0"/>
                <a:ea typeface="SimSun" panose="02010600030101010101" pitchFamily="2" charset="-122"/>
                <a:cs typeface="Arial" panose="020B0604020202020204" pitchFamily="34" charset="0"/>
              </a:endParaRPr>
            </a:p>
          </p:txBody>
        </p:sp>
      </p:grpSp>
      <p:grpSp>
        <p:nvGrpSpPr>
          <p:cNvPr id="16" name="Group 15"/>
          <p:cNvGrpSpPr/>
          <p:nvPr/>
        </p:nvGrpSpPr>
        <p:grpSpPr>
          <a:xfrm>
            <a:off x="124776" y="2681288"/>
            <a:ext cx="2664383" cy="2264568"/>
            <a:chOff x="124776" y="2681288"/>
            <a:chExt cx="2664383" cy="2264568"/>
          </a:xfrm>
        </p:grpSpPr>
        <p:pic>
          <p:nvPicPr>
            <p:cNvPr id="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776" y="2681288"/>
              <a:ext cx="2664383" cy="181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1"/>
            <p:cNvSpPr>
              <a:spLocks noChangeArrowheads="1"/>
            </p:cNvSpPr>
            <p:nvPr/>
          </p:nvSpPr>
          <p:spPr bwMode="auto">
            <a:xfrm>
              <a:off x="560306" y="4602956"/>
              <a:ext cx="1885950" cy="342900"/>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2400" dirty="0">
                  <a:solidFill>
                    <a:srgbClr val="0000FF"/>
                  </a:solidFill>
                  <a:latin typeface="Times New Roman" panose="02020603050405020304" pitchFamily="18" charset="0"/>
                  <a:ea typeface="SimSun" panose="02010600030101010101" pitchFamily="2" charset="-122"/>
                  <a:cs typeface="Arial" panose="020B0604020202020204" pitchFamily="34" charset="0"/>
                </a:rPr>
                <a:t>Lao </a:t>
              </a:r>
              <a:r>
                <a:rPr lang="en-US" altLang="zh-CN" sz="2400" dirty="0" err="1">
                  <a:solidFill>
                    <a:srgbClr val="0000FF"/>
                  </a:solidFill>
                  <a:latin typeface="Times New Roman" panose="02020603050405020304" pitchFamily="18" charset="0"/>
                  <a:ea typeface="SimSun" panose="02010600030101010101" pitchFamily="2" charset="-122"/>
                  <a:cs typeface="Arial" panose="020B0604020202020204" pitchFamily="34" charset="0"/>
                </a:rPr>
                <a:t>động</a:t>
              </a:r>
              <a:endParaRPr lang="en-US" altLang="zh-CN" sz="2400" dirty="0">
                <a:solidFill>
                  <a:srgbClr val="0000FF"/>
                </a:solidFill>
                <a:latin typeface="Times New Roman" panose="02020603050405020304" pitchFamily="18" charset="0"/>
                <a:ea typeface="SimSun" panose="02010600030101010101" pitchFamily="2" charset="-122"/>
                <a:cs typeface="Arial" panose="020B0604020202020204" pitchFamily="34" charset="0"/>
              </a:endParaRPr>
            </a:p>
          </p:txBody>
        </p:sp>
      </p:grpSp>
      <p:grpSp>
        <p:nvGrpSpPr>
          <p:cNvPr id="17" name="Group 16"/>
          <p:cNvGrpSpPr/>
          <p:nvPr/>
        </p:nvGrpSpPr>
        <p:grpSpPr>
          <a:xfrm>
            <a:off x="3009900" y="2681288"/>
            <a:ext cx="2819400" cy="2260519"/>
            <a:chOff x="3009900" y="2681288"/>
            <a:chExt cx="2819400" cy="2260519"/>
          </a:xfrm>
        </p:grpSpPr>
        <p:sp>
          <p:nvSpPr>
            <p:cNvPr id="10" name="Rectangle 12"/>
            <p:cNvSpPr>
              <a:spLocks noChangeArrowheads="1"/>
            </p:cNvSpPr>
            <p:nvPr/>
          </p:nvSpPr>
          <p:spPr bwMode="auto">
            <a:xfrm>
              <a:off x="3456623" y="4598907"/>
              <a:ext cx="2114550" cy="342900"/>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2400" dirty="0" err="1">
                  <a:solidFill>
                    <a:srgbClr val="0000FF"/>
                  </a:solidFill>
                  <a:latin typeface="Times New Roman" panose="02020603050405020304" pitchFamily="18" charset="0"/>
                  <a:ea typeface="SimSun" panose="02010600030101010101" pitchFamily="2" charset="-122"/>
                  <a:cs typeface="Arial" panose="020B0604020202020204" pitchFamily="34" charset="0"/>
                </a:rPr>
                <a:t>Mang</a:t>
              </a:r>
              <a:r>
                <a:rPr lang="en-US" altLang="zh-CN" sz="2400" dirty="0">
                  <a:solidFill>
                    <a:srgbClr val="0000FF"/>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FF"/>
                  </a:solidFill>
                  <a:latin typeface="Times New Roman" panose="02020603050405020304" pitchFamily="18" charset="0"/>
                  <a:ea typeface="SimSun" panose="02010600030101010101" pitchFamily="2" charset="-122"/>
                  <a:cs typeface="Arial" panose="020B0604020202020204" pitchFamily="34" charset="0"/>
                </a:rPr>
                <a:t>vác</a:t>
              </a:r>
              <a:r>
                <a:rPr lang="en-US" altLang="zh-CN" sz="2400" dirty="0">
                  <a:solidFill>
                    <a:srgbClr val="0000FF"/>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FF"/>
                  </a:solidFill>
                  <a:latin typeface="Times New Roman" panose="02020603050405020304" pitchFamily="18" charset="0"/>
                  <a:ea typeface="SimSun" panose="02010600030101010101" pitchFamily="2" charset="-122"/>
                  <a:cs typeface="Arial" panose="020B0604020202020204" pitchFamily="34" charset="0"/>
                </a:rPr>
                <a:t>nặng</a:t>
              </a:r>
              <a:endParaRPr lang="en-US" altLang="zh-CN" sz="2400" dirty="0">
                <a:solidFill>
                  <a:srgbClr val="0000FF"/>
                </a:solidFill>
                <a:latin typeface="Times New Roman" panose="02020603050405020304" pitchFamily="18" charset="0"/>
                <a:ea typeface="SimSun" panose="02010600030101010101" pitchFamily="2" charset="-122"/>
                <a:cs typeface="Arial" panose="020B0604020202020204" pitchFamily="34" charset="0"/>
              </a:endParaRPr>
            </a:p>
          </p:txBody>
        </p:sp>
        <p:pic>
          <p:nvPicPr>
            <p:cNvPr id="11"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9900" y="2681288"/>
              <a:ext cx="2819400" cy="181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17"/>
          <p:cNvGrpSpPr/>
          <p:nvPr/>
        </p:nvGrpSpPr>
        <p:grpSpPr>
          <a:xfrm>
            <a:off x="6050040" y="2681288"/>
            <a:ext cx="2827259" cy="2260519"/>
            <a:chOff x="6050040" y="2681288"/>
            <a:chExt cx="2827259" cy="2260519"/>
          </a:xfrm>
        </p:grpSpPr>
        <p:pic>
          <p:nvPicPr>
            <p:cNvPr id="1026" name="Picture 2" descr="Bài học cho các Khách sạn - Nhà hàng từ vụ khách hàng đòi bồi thường khi bị  trượt, ngã trong siêu thị"/>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0040" y="2681288"/>
              <a:ext cx="2827259" cy="181998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0"/>
            <p:cNvSpPr>
              <a:spLocks noChangeArrowheads="1"/>
            </p:cNvSpPr>
            <p:nvPr/>
          </p:nvSpPr>
          <p:spPr bwMode="auto">
            <a:xfrm>
              <a:off x="6692144" y="4656057"/>
              <a:ext cx="1543050" cy="285750"/>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vi-VN" altLang="zh-CN" sz="2400" dirty="0">
                  <a:solidFill>
                    <a:srgbClr val="0000FF"/>
                  </a:solidFill>
                  <a:latin typeface="Times New Roman" panose="02020603050405020304" pitchFamily="18" charset="0"/>
                  <a:ea typeface="SimSun" panose="02010600030101010101" pitchFamily="2" charset="-122"/>
                  <a:cs typeface="Arial" panose="020B0604020202020204" pitchFamily="34" charset="0"/>
                </a:rPr>
                <a:t>Trơn trượt</a:t>
              </a:r>
              <a:endParaRPr lang="en-US" altLang="zh-CN" sz="2400" dirty="0">
                <a:solidFill>
                  <a:srgbClr val="0000FF"/>
                </a:solidFill>
                <a:latin typeface="Times New Roman" panose="02020603050405020304" pitchFamily="18" charset="0"/>
                <a:ea typeface="SimSun"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3969572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animBg="1"/>
      <p:bldP spid="8" grpId="0" animBg="1"/>
      <p:bldP spid="9" grpId="0" bldLvl="0" animBg="1"/>
      <p:bldP spid="10" grpId="0" bldLvl="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1358980" y="86201"/>
            <a:ext cx="6086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30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3000"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3000"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Khi</a:t>
            </a:r>
            <a:r>
              <a:rPr lang="en-US" altLang="zh-CN" sz="3000"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3000"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gặp</a:t>
            </a:r>
            <a:r>
              <a:rPr lang="en-US" altLang="zh-CN" sz="3000"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3000"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người</a:t>
            </a:r>
            <a:r>
              <a:rPr lang="en-US" altLang="zh-CN" sz="3000"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3000"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bị</a:t>
            </a:r>
            <a:r>
              <a:rPr lang="en-US" altLang="zh-CN" sz="3000"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3000"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gãy</a:t>
            </a:r>
            <a:r>
              <a:rPr lang="en-US" altLang="zh-CN" sz="3000"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3000"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xương</a:t>
            </a:r>
            <a:r>
              <a:rPr lang="en-US" altLang="zh-CN" sz="3000" dirty="0">
                <a:solidFill>
                  <a:srgbClr val="FF0000"/>
                </a:solidFill>
                <a:latin typeface="Times New Roman" panose="02020603050405020304" pitchFamily="18" charset="0"/>
                <a:ea typeface="SimSun" panose="02010600030101010101" pitchFamily="2" charset="-122"/>
                <a:cs typeface="Arial" panose="020B0604020202020204" pitchFamily="34" charset="0"/>
              </a:rPr>
              <a:t>, ta </a:t>
            </a:r>
            <a:r>
              <a:rPr lang="en-US" altLang="zh-CN" sz="3000"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cần</a:t>
            </a:r>
            <a:r>
              <a:rPr lang="en-US" altLang="zh-CN" sz="3000"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3000"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làm</a:t>
            </a:r>
            <a:r>
              <a:rPr lang="en-US" altLang="zh-CN" sz="3000"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3000"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gì</a:t>
            </a:r>
            <a:r>
              <a:rPr lang="en-US" altLang="zh-CN" sz="3000" dirty="0">
                <a:solidFill>
                  <a:srgbClr val="FF0000"/>
                </a:solidFill>
                <a:latin typeface="Times New Roman" panose="02020603050405020304" pitchFamily="18" charset="0"/>
                <a:ea typeface="SimSun" panose="02010600030101010101" pitchFamily="2" charset="-122"/>
                <a:cs typeface="Arial" panose="020B0604020202020204" pitchFamily="34" charset="0"/>
              </a:rPr>
              <a:t>?</a:t>
            </a:r>
          </a:p>
        </p:txBody>
      </p:sp>
      <p:sp>
        <p:nvSpPr>
          <p:cNvPr id="3" name="Rectangle 6"/>
          <p:cNvSpPr>
            <a:spLocks noChangeArrowheads="1"/>
          </p:cNvSpPr>
          <p:nvPr/>
        </p:nvSpPr>
        <p:spPr bwMode="auto">
          <a:xfrm>
            <a:off x="336632" y="626419"/>
            <a:ext cx="7944206" cy="195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fontAlgn="base">
              <a:spcBef>
                <a:spcPct val="0"/>
              </a:spcBef>
              <a:spcAft>
                <a:spcPct val="0"/>
              </a:spcAft>
              <a:buAutoNum type="arabicPeriod"/>
            </a:pPr>
            <a:r>
              <a:rPr lang="vi-VN" altLang="zh-CN" sz="1800" b="1" dirty="0">
                <a:solidFill>
                  <a:srgbClr val="000000"/>
                </a:solidFill>
                <a:latin typeface="Times New Roman" panose="02020603050405020304" pitchFamily="18" charset="0"/>
                <a:ea typeface="SimSun" panose="02010600030101010101" pitchFamily="2" charset="-122"/>
                <a:cs typeface="Arial" panose="020B0604020202020204" pitchFamily="34" charset="0"/>
              </a:rPr>
              <a:t>Mục tiêu</a:t>
            </a:r>
          </a:p>
          <a:p>
            <a:pPr fontAlgn="base">
              <a:spcBef>
                <a:spcPct val="0"/>
              </a:spcBef>
              <a:spcAft>
                <a:spcPct val="0"/>
              </a:spcAft>
              <a:buNone/>
            </a:pPr>
            <a:r>
              <a:rPr lang="en-US" altLang="zh-CN" sz="18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1800" dirty="0" err="1">
                <a:solidFill>
                  <a:srgbClr val="000000"/>
                </a:solidFill>
                <a:latin typeface="Times New Roman" panose="02020603050405020304" pitchFamily="18" charset="0"/>
                <a:ea typeface="SimSun" panose="02010600030101010101" pitchFamily="2" charset="-122"/>
                <a:cs typeface="Arial" panose="020B0604020202020204" pitchFamily="34" charset="0"/>
              </a:rPr>
              <a:t>Làm</a:t>
            </a:r>
            <a:r>
              <a:rPr lang="en-US" altLang="zh-CN" sz="18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1800" dirty="0" err="1">
                <a:solidFill>
                  <a:srgbClr val="000000"/>
                </a:solidFill>
                <a:latin typeface="Times New Roman" panose="02020603050405020304" pitchFamily="18" charset="0"/>
                <a:ea typeface="SimSun" panose="02010600030101010101" pitchFamily="2" charset="-122"/>
                <a:cs typeface="Arial" panose="020B0604020202020204" pitchFamily="34" charset="0"/>
              </a:rPr>
              <a:t>sạch</a:t>
            </a:r>
            <a:r>
              <a:rPr lang="en-US" altLang="zh-CN" sz="18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1800" dirty="0" err="1">
                <a:solidFill>
                  <a:srgbClr val="000000"/>
                </a:solidFill>
                <a:latin typeface="Times New Roman" panose="02020603050405020304" pitchFamily="18" charset="0"/>
                <a:ea typeface="SimSun" panose="02010600030101010101" pitchFamily="2" charset="-122"/>
                <a:cs typeface="Arial" panose="020B0604020202020204" pitchFamily="34" charset="0"/>
              </a:rPr>
              <a:t>vết</a:t>
            </a:r>
            <a:r>
              <a:rPr lang="en-US" altLang="zh-CN" sz="18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1800" dirty="0" err="1">
                <a:solidFill>
                  <a:srgbClr val="000000"/>
                </a:solidFill>
                <a:latin typeface="Times New Roman" panose="02020603050405020304" pitchFamily="18" charset="0"/>
                <a:ea typeface="SimSun" panose="02010600030101010101" pitchFamily="2" charset="-122"/>
                <a:cs typeface="Arial" panose="020B0604020202020204" pitchFamily="34" charset="0"/>
              </a:rPr>
              <a:t>thương</a:t>
            </a:r>
            <a:r>
              <a:rPr lang="en-US" altLang="zh-CN" sz="18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vi-VN" altLang="en-US" sz="1800" dirty="0">
                <a:solidFill>
                  <a:srgbClr val="000000"/>
                </a:solidFill>
                <a:latin typeface="Times New Roman" panose="02020603050405020304" pitchFamily="18" charset="0"/>
                <a:ea typeface="SimSun" panose="02010600030101010101" pitchFamily="2" charset="-122"/>
                <a:cs typeface="Arial" panose="020B0604020202020204" pitchFamily="34" charset="0"/>
              </a:rPr>
              <a:t>(sử dụng dung dịch sát khuẩn)</a:t>
            </a:r>
            <a:r>
              <a:rPr lang="en-US" altLang="zh-CN" sz="1800" dirty="0">
                <a:solidFill>
                  <a:srgbClr val="000000"/>
                </a:solidFill>
                <a:latin typeface="Times New Roman" panose="02020603050405020304" pitchFamily="18" charset="0"/>
                <a:ea typeface="SimSun" panose="02010600030101010101" pitchFamily="2" charset="-122"/>
                <a:cs typeface="Arial" panose="020B0604020202020204" pitchFamily="34" charset="0"/>
              </a:rPr>
              <a:t>.</a:t>
            </a:r>
            <a:endParaRPr lang="vi-VN" altLang="zh-CN" sz="1800" dirty="0">
              <a:solidFill>
                <a:srgbClr val="000000"/>
              </a:solidFill>
              <a:latin typeface="Times New Roman" panose="02020603050405020304" pitchFamily="18" charset="0"/>
              <a:ea typeface="SimSun" panose="02010600030101010101" pitchFamily="2" charset="-122"/>
              <a:cs typeface="Arial" panose="020B0604020202020204" pitchFamily="34" charset="0"/>
            </a:endParaRPr>
          </a:p>
          <a:p>
            <a:pPr fontAlgn="base">
              <a:spcBef>
                <a:spcPct val="0"/>
              </a:spcBef>
              <a:spcAft>
                <a:spcPct val="0"/>
              </a:spcAft>
              <a:buNone/>
            </a:pPr>
            <a:r>
              <a:rPr lang="en-US" altLang="zh-CN" sz="18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1800" dirty="0" err="1">
                <a:solidFill>
                  <a:srgbClr val="000000"/>
                </a:solidFill>
                <a:latin typeface="Times New Roman" panose="02020603050405020304" pitchFamily="18" charset="0"/>
                <a:ea typeface="SimSun" panose="02010600030101010101" pitchFamily="2" charset="-122"/>
                <a:cs typeface="Arial" panose="020B0604020202020204" pitchFamily="34" charset="0"/>
              </a:rPr>
              <a:t>Tiến</a:t>
            </a:r>
            <a:r>
              <a:rPr lang="en-US" altLang="zh-CN" sz="18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1800" dirty="0" err="1">
                <a:solidFill>
                  <a:srgbClr val="000000"/>
                </a:solidFill>
                <a:latin typeface="Times New Roman" panose="02020603050405020304" pitchFamily="18" charset="0"/>
                <a:ea typeface="SimSun" panose="02010600030101010101" pitchFamily="2" charset="-122"/>
                <a:cs typeface="Arial" panose="020B0604020202020204" pitchFamily="34" charset="0"/>
              </a:rPr>
              <a:t>hành</a:t>
            </a:r>
            <a:r>
              <a:rPr lang="en-US" altLang="zh-CN" sz="18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1800" dirty="0" err="1">
                <a:solidFill>
                  <a:srgbClr val="000000"/>
                </a:solidFill>
                <a:latin typeface="Times New Roman" panose="02020603050405020304" pitchFamily="18" charset="0"/>
                <a:ea typeface="SimSun" panose="02010600030101010101" pitchFamily="2" charset="-122"/>
                <a:cs typeface="Arial" panose="020B0604020202020204" pitchFamily="34" charset="0"/>
              </a:rPr>
              <a:t>sơ</a:t>
            </a:r>
            <a:r>
              <a:rPr lang="en-US" altLang="zh-CN" sz="18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1800" dirty="0" err="1">
                <a:solidFill>
                  <a:srgbClr val="000000"/>
                </a:solidFill>
                <a:latin typeface="Times New Roman" panose="02020603050405020304" pitchFamily="18" charset="0"/>
                <a:ea typeface="SimSun" panose="02010600030101010101" pitchFamily="2" charset="-122"/>
                <a:cs typeface="Arial" panose="020B0604020202020204" pitchFamily="34" charset="0"/>
              </a:rPr>
              <a:t>cứu</a:t>
            </a:r>
            <a:r>
              <a:rPr lang="en-US" altLang="zh-CN" sz="18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vi-VN" altLang="en-US" sz="1800" dirty="0">
                <a:solidFill>
                  <a:srgbClr val="000000"/>
                </a:solidFill>
                <a:latin typeface="Times New Roman" panose="02020603050405020304" pitchFamily="18" charset="0"/>
                <a:ea typeface="SimSun" panose="02010600030101010101" pitchFamily="2" charset="-122"/>
                <a:cs typeface="Arial" panose="020B0604020202020204" pitchFamily="34" charset="0"/>
              </a:rPr>
              <a:t>cố định chỗ gãy</a:t>
            </a:r>
            <a:r>
              <a:rPr lang="en-US" altLang="zh-CN" sz="18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p>
          <a:p>
            <a:pPr fontAlgn="base">
              <a:spcBef>
                <a:spcPct val="0"/>
              </a:spcBef>
              <a:spcAft>
                <a:spcPct val="0"/>
              </a:spcAft>
              <a:buNone/>
            </a:pPr>
            <a:r>
              <a:rPr lang="en-US" altLang="zh-CN" sz="18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vi-VN" altLang="en-US" sz="1800" dirty="0">
                <a:solidFill>
                  <a:srgbClr val="000000"/>
                </a:solidFill>
                <a:latin typeface="Times New Roman" panose="02020603050405020304" pitchFamily="18" charset="0"/>
                <a:ea typeface="SimSun" panose="02010600030101010101" pitchFamily="2" charset="-122"/>
                <a:cs typeface="Arial" panose="020B0604020202020204" pitchFamily="34" charset="0"/>
              </a:rPr>
              <a:t>Đưa tới bệnh viện</a:t>
            </a:r>
            <a:r>
              <a:rPr lang="en-US" altLang="zh-CN" sz="18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endParaRPr lang="vi-VN" altLang="zh-CN" sz="1800" dirty="0">
              <a:solidFill>
                <a:srgbClr val="000000"/>
              </a:solidFill>
              <a:latin typeface="Times New Roman" panose="02020603050405020304" pitchFamily="18" charset="0"/>
              <a:ea typeface="SimSun" panose="02010600030101010101" pitchFamily="2" charset="-122"/>
              <a:cs typeface="Arial" panose="020B0604020202020204" pitchFamily="34" charset="0"/>
            </a:endParaRPr>
          </a:p>
          <a:p>
            <a:pPr fontAlgn="base">
              <a:spcBef>
                <a:spcPct val="0"/>
              </a:spcBef>
              <a:spcAft>
                <a:spcPct val="0"/>
              </a:spcAft>
              <a:buNone/>
            </a:pPr>
            <a:r>
              <a:rPr lang="vi-VN" altLang="zh-CN" sz="1800" b="1" dirty="0">
                <a:solidFill>
                  <a:srgbClr val="000000"/>
                </a:solidFill>
                <a:latin typeface="Times New Roman" panose="02020603050405020304" pitchFamily="18" charset="0"/>
                <a:ea typeface="SimSun" panose="02010600030101010101" pitchFamily="2" charset="-122"/>
                <a:cs typeface="Arial" panose="020B0604020202020204" pitchFamily="34" charset="0"/>
              </a:rPr>
              <a:t>2. Chuẩn bị: </a:t>
            </a:r>
            <a:r>
              <a:rPr lang="vi-VN" altLang="zh-CN" sz="1800" dirty="0">
                <a:solidFill>
                  <a:srgbClr val="000000"/>
                </a:solidFill>
                <a:latin typeface="Times New Roman" panose="02020603050405020304" pitchFamily="18" charset="0"/>
                <a:ea typeface="SimSun" panose="02010600030101010101" pitchFamily="2" charset="-122"/>
                <a:cs typeface="Arial" panose="020B0604020202020204" pitchFamily="34" charset="0"/>
              </a:rPr>
              <a:t>Nẹp tre/gỗ/nhựan dài 30 – 40 cm, rộng 4 – 5cm, </a:t>
            </a:r>
          </a:p>
          <a:p>
            <a:pPr fontAlgn="base">
              <a:spcBef>
                <a:spcPct val="0"/>
              </a:spcBef>
              <a:spcAft>
                <a:spcPct val="0"/>
              </a:spcAft>
              <a:buNone/>
            </a:pPr>
            <a:r>
              <a:rPr lang="vi-VN" altLang="zh-CN" sz="1800" dirty="0">
                <a:solidFill>
                  <a:srgbClr val="000000"/>
                </a:solidFill>
                <a:latin typeface="Times New Roman" panose="02020603050405020304" pitchFamily="18" charset="0"/>
                <a:ea typeface="SimSun" panose="02010600030101010101" pitchFamily="2" charset="-122"/>
                <a:cs typeface="Arial" panose="020B0604020202020204" pitchFamily="34" charset="0"/>
              </a:rPr>
              <a:t>dây vải rộng bản, băng y tế dài 2 m, rộng 4-5 cm, bông/gạc y tế </a:t>
            </a:r>
          </a:p>
          <a:p>
            <a:pPr fontAlgn="base">
              <a:spcBef>
                <a:spcPct val="0"/>
              </a:spcBef>
              <a:spcAft>
                <a:spcPct val="0"/>
              </a:spcAft>
              <a:buNone/>
            </a:pPr>
            <a:r>
              <a:rPr lang="vi-VN" altLang="zh-CN" sz="1800" dirty="0">
                <a:solidFill>
                  <a:srgbClr val="000000"/>
                </a:solidFill>
                <a:latin typeface="Times New Roman" panose="02020603050405020304" pitchFamily="18" charset="0"/>
                <a:ea typeface="SimSun" panose="02010600030101010101" pitchFamily="2" charset="-122"/>
                <a:cs typeface="Arial" panose="020B0604020202020204" pitchFamily="34" charset="0"/>
              </a:rPr>
              <a:t>hoặc vải sạch kích thước 20-40 cm, khăn vải</a:t>
            </a:r>
            <a:r>
              <a:rPr lang="en-US" altLang="zh-CN" sz="18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p>
        </p:txBody>
      </p:sp>
      <p:pic>
        <p:nvPicPr>
          <p:cNvPr id="2050" name="Picture 2" descr="Bộ Nẹp gỗ ( 4 cái ) Vythietbiyte-sachyhoc"/>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36632" y="2766848"/>
            <a:ext cx="2256796" cy="228386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ông gạc đắp vết thương An Lành gói 1 miếng 7cm x 10cm"/>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703785" y="2766848"/>
            <a:ext cx="2892973" cy="215987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ông Băng Gạc Y Tế Chính Hãng - Thiết Bị Y Tế Chính Hã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7115" y="2861441"/>
            <a:ext cx="3135477" cy="1970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2647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2">
            <a:extLst>
              <a:ext uri="{28A0092B-C50C-407E-A947-70E740481C1C}">
                <a14:useLocalDpi xmlns:a14="http://schemas.microsoft.com/office/drawing/2010/main" val="0"/>
              </a:ext>
            </a:extLst>
          </a:blip>
          <a:srcRect t="7051"/>
          <a:stretch>
            <a:fillRect/>
          </a:stretch>
        </p:blipFill>
        <p:spPr bwMode="auto">
          <a:xfrm>
            <a:off x="193431" y="57150"/>
            <a:ext cx="8950569"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2724008124"/>
              </p:ext>
            </p:extLst>
          </p:nvPr>
        </p:nvGraphicFramePr>
        <p:xfrm>
          <a:off x="2514601" y="4792266"/>
          <a:ext cx="4853353" cy="281874"/>
        </p:xfrm>
        <a:graphic>
          <a:graphicData uri="http://schemas.openxmlformats.org/drawingml/2006/table">
            <a:tbl>
              <a:tblPr/>
              <a:tblGrid>
                <a:gridCol w="4853353">
                  <a:extLst>
                    <a:ext uri="{9D8B030D-6E8A-4147-A177-3AD203B41FA5}">
                      <a16:colId xmlns:a16="http://schemas.microsoft.com/office/drawing/2014/main" val="20000"/>
                    </a:ext>
                  </a:extLst>
                </a:gridCol>
              </a:tblGrid>
              <a:tr h="275034">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1400" b="1" i="0" u="none" strike="noStrike" cap="none" normalizeH="0" baseline="0" dirty="0">
                          <a:ln>
                            <a:noFill/>
                          </a:ln>
                          <a:solidFill>
                            <a:srgbClr val="FF0000"/>
                          </a:solidFill>
                          <a:effectLst/>
                          <a:latin typeface="Times New Roman" panose="02020603050405020304" pitchFamily="18" charset="0"/>
                        </a:rPr>
                        <a:t>QUÁ TRÌNH HỒI PHỤC KHI XƯƠNG BỊ GÃY</a:t>
                      </a:r>
                    </a:p>
                  </a:txBody>
                  <a:tcPr marL="68580" marR="68580" marT="34257" marB="3425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9038012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85705" y="236483"/>
            <a:ext cx="3363336" cy="92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vi-VN" altLang="zh-CN" sz="2200" dirty="0">
                <a:latin typeface="Times New Roman" panose="02020603050405020304" pitchFamily="18" charset="0"/>
                <a:ea typeface="SimSun" panose="02010600030101010101" pitchFamily="2" charset="-122"/>
                <a:cs typeface="Arial" panose="020B0604020202020204" pitchFamily="34" charset="0"/>
              </a:rPr>
              <a:t>3. Tiến hành </a:t>
            </a:r>
          </a:p>
          <a:p>
            <a:pPr marL="457200" indent="-457200" fontAlgn="base">
              <a:spcBef>
                <a:spcPct val="0"/>
              </a:spcBef>
              <a:spcAft>
                <a:spcPct val="0"/>
              </a:spcAft>
              <a:buAutoNum type="alphaLcPeriod"/>
            </a:pPr>
            <a:r>
              <a:rPr lang="en-US" altLang="en-US" sz="22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Phương</a:t>
            </a:r>
            <a:r>
              <a:rPr lang="en-US" altLang="en-US" sz="22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2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pháp</a:t>
            </a:r>
            <a:r>
              <a:rPr lang="en-US" altLang="en-US" sz="22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2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sơ</a:t>
            </a:r>
            <a:r>
              <a:rPr lang="en-US" altLang="en-US" sz="22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2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cứu</a:t>
            </a:r>
            <a:r>
              <a:rPr lang="en-US" altLang="en-US" sz="22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endParaRPr lang="vi-VN" altLang="en-US" sz="2200" dirty="0">
              <a:solidFill>
                <a:srgbClr val="CC0066"/>
              </a:solidFill>
              <a:latin typeface="Times New Roman" panose="02020603050405020304" pitchFamily="18" charset="0"/>
              <a:ea typeface="SimSun" panose="02010600030101010101" pitchFamily="2" charset="-122"/>
              <a:cs typeface="Arial" panose="020B0604020202020204" pitchFamily="34" charset="0"/>
            </a:endParaRPr>
          </a:p>
          <a:p>
            <a:pPr fontAlgn="base">
              <a:spcBef>
                <a:spcPct val="0"/>
              </a:spcBef>
              <a:spcAft>
                <a:spcPct val="0"/>
              </a:spcAft>
              <a:buNone/>
            </a:pPr>
            <a:r>
              <a:rPr lang="en-US" altLang="en-US" sz="22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gãy</a:t>
            </a:r>
            <a:r>
              <a:rPr lang="en-US" altLang="en-US" sz="22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2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xương</a:t>
            </a:r>
            <a:r>
              <a:rPr lang="en-US" altLang="en-US" sz="22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2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cẳng</a:t>
            </a:r>
            <a:r>
              <a:rPr lang="en-US" altLang="en-US" sz="22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2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tay</a:t>
            </a:r>
            <a:r>
              <a:rPr lang="en-US" altLang="en-US" sz="2200" dirty="0">
                <a:solidFill>
                  <a:srgbClr val="CC0066"/>
                </a:solidFill>
                <a:latin typeface="Times New Roman" panose="02020603050405020304" pitchFamily="18" charset="0"/>
                <a:ea typeface="SimSun" panose="02010600030101010101" pitchFamily="2" charset="-122"/>
                <a:cs typeface="Arial" panose="020B0604020202020204" pitchFamily="34" charset="0"/>
              </a:rPr>
              <a:t>:</a:t>
            </a:r>
          </a:p>
        </p:txBody>
      </p:sp>
      <p:sp>
        <p:nvSpPr>
          <p:cNvPr id="4" name="Rectangle 4"/>
          <p:cNvSpPr>
            <a:spLocks noChangeArrowheads="1"/>
          </p:cNvSpPr>
          <p:nvPr/>
        </p:nvSpPr>
        <p:spPr bwMode="auto">
          <a:xfrm>
            <a:off x="255902" y="1358831"/>
            <a:ext cx="5833528" cy="261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zh-CN" sz="18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18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Bước</a:t>
            </a:r>
            <a:r>
              <a:rPr lang="en-US" altLang="zh-CN" sz="1800" dirty="0">
                <a:solidFill>
                  <a:srgbClr val="0000CC"/>
                </a:solidFill>
                <a:latin typeface="Times New Roman" panose="02020603050405020304" pitchFamily="18" charset="0"/>
                <a:ea typeface="SimSun" panose="02010600030101010101" pitchFamily="2" charset="-122"/>
                <a:cs typeface="Arial" panose="020B0604020202020204" pitchFamily="34" charset="0"/>
              </a:rPr>
              <a:t> 1: </a:t>
            </a:r>
            <a:r>
              <a:rPr lang="en-US" altLang="zh-CN" sz="18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Đặt</a:t>
            </a:r>
            <a:r>
              <a:rPr lang="vi-VN" altLang="zh-CN" sz="1800" dirty="0">
                <a:solidFill>
                  <a:srgbClr val="0000CC"/>
                </a:solidFill>
                <a:latin typeface="Times New Roman" panose="02020603050405020304" pitchFamily="18" charset="0"/>
                <a:ea typeface="SimSun" panose="02010600030101010101" pitchFamily="2" charset="-122"/>
                <a:cs typeface="Arial" panose="020B0604020202020204" pitchFamily="34" charset="0"/>
              </a:rPr>
              <a:t> tay bị gãy vào sát thân nạn nhân</a:t>
            </a:r>
            <a:endParaRPr lang="en-US" altLang="zh-CN" sz="1800" dirty="0">
              <a:solidFill>
                <a:srgbClr val="0000CC"/>
              </a:solidFill>
              <a:latin typeface="Times New Roman" panose="02020603050405020304" pitchFamily="18" charset="0"/>
              <a:ea typeface="SimSun" panose="02010600030101010101" pitchFamily="2" charset="-122"/>
              <a:cs typeface="Arial" panose="020B0604020202020204" pitchFamily="34" charset="0"/>
            </a:endParaRPr>
          </a:p>
          <a:p>
            <a:pPr fontAlgn="base">
              <a:spcBef>
                <a:spcPct val="0"/>
              </a:spcBef>
              <a:spcAft>
                <a:spcPct val="0"/>
              </a:spcAft>
              <a:buNone/>
            </a:pPr>
            <a:r>
              <a:rPr lang="vi-VN" altLang="zh-CN" sz="18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18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Bước</a:t>
            </a:r>
            <a:r>
              <a:rPr lang="en-US" altLang="zh-CN" sz="1800" dirty="0">
                <a:solidFill>
                  <a:srgbClr val="0000CC"/>
                </a:solidFill>
                <a:latin typeface="Times New Roman" panose="02020603050405020304" pitchFamily="18" charset="0"/>
                <a:ea typeface="SimSun" panose="02010600030101010101" pitchFamily="2" charset="-122"/>
                <a:cs typeface="Arial" panose="020B0604020202020204" pitchFamily="34" charset="0"/>
              </a:rPr>
              <a:t> 2: </a:t>
            </a:r>
            <a:r>
              <a:rPr lang="vi-VN" altLang="zh-CN" sz="1800" dirty="0">
                <a:solidFill>
                  <a:srgbClr val="0000CC"/>
                </a:solidFill>
                <a:latin typeface="Times New Roman" panose="02020603050405020304" pitchFamily="18" charset="0"/>
                <a:ea typeface="SimSun" panose="02010600030101010101" pitchFamily="2" charset="-122"/>
                <a:cs typeface="Arial" panose="020B0604020202020204" pitchFamily="34" charset="0"/>
              </a:rPr>
              <a:t>Đặt 2 nẹp vào 2 phía của cẳng tay, nẹp dài từ khuỷu </a:t>
            </a:r>
          </a:p>
          <a:p>
            <a:pPr fontAlgn="base">
              <a:spcBef>
                <a:spcPct val="0"/>
              </a:spcBef>
              <a:spcAft>
                <a:spcPct val="0"/>
              </a:spcAft>
              <a:buNone/>
            </a:pPr>
            <a:r>
              <a:rPr lang="vi-VN" altLang="zh-CN" sz="1800" dirty="0">
                <a:solidFill>
                  <a:srgbClr val="0000CC"/>
                </a:solidFill>
                <a:latin typeface="Times New Roman" panose="02020603050405020304" pitchFamily="18" charset="0"/>
                <a:ea typeface="SimSun" panose="02010600030101010101" pitchFamily="2" charset="-122"/>
                <a:cs typeface="Arial" panose="020B0604020202020204" pitchFamily="34" charset="0"/>
              </a:rPr>
              <a:t>tay tới cổ tay, đồng thời lót bông/gạc y tế hoặc miếng vải </a:t>
            </a:r>
          </a:p>
          <a:p>
            <a:pPr fontAlgn="base">
              <a:spcBef>
                <a:spcPct val="0"/>
              </a:spcBef>
              <a:spcAft>
                <a:spcPct val="0"/>
              </a:spcAft>
              <a:buNone/>
            </a:pPr>
            <a:r>
              <a:rPr lang="vi-VN" altLang="zh-CN" sz="1800" dirty="0">
                <a:solidFill>
                  <a:srgbClr val="0000CC"/>
                </a:solidFill>
                <a:latin typeface="Times New Roman" panose="02020603050405020304" pitchFamily="18" charset="0"/>
                <a:ea typeface="SimSun" panose="02010600030101010101" pitchFamily="2" charset="-122"/>
                <a:cs typeface="Arial" panose="020B0604020202020204" pitchFamily="34" charset="0"/>
              </a:rPr>
              <a:t>sạch vào phía trong nẹp</a:t>
            </a:r>
            <a:endParaRPr lang="en-US" altLang="zh-CN" sz="1800" dirty="0">
              <a:solidFill>
                <a:srgbClr val="0000CC"/>
              </a:solidFill>
              <a:latin typeface="Times New Roman" panose="02020603050405020304" pitchFamily="18" charset="0"/>
              <a:ea typeface="SimSun" panose="02010600030101010101" pitchFamily="2" charset="-122"/>
              <a:cs typeface="Arial" panose="020B0604020202020204" pitchFamily="34" charset="0"/>
            </a:endParaRPr>
          </a:p>
          <a:p>
            <a:pPr fontAlgn="base">
              <a:spcBef>
                <a:spcPct val="0"/>
              </a:spcBef>
              <a:spcAft>
                <a:spcPct val="0"/>
              </a:spcAft>
              <a:buNone/>
            </a:pPr>
            <a:r>
              <a:rPr lang="en-US" altLang="zh-CN" sz="18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18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Bước</a:t>
            </a:r>
            <a:r>
              <a:rPr lang="en-US" altLang="zh-CN" sz="1800" dirty="0">
                <a:solidFill>
                  <a:srgbClr val="0000CC"/>
                </a:solidFill>
                <a:latin typeface="Times New Roman" panose="02020603050405020304" pitchFamily="18" charset="0"/>
                <a:ea typeface="SimSun" panose="02010600030101010101" pitchFamily="2" charset="-122"/>
                <a:cs typeface="Arial" panose="020B0604020202020204" pitchFamily="34" charset="0"/>
              </a:rPr>
              <a:t> 3:</a:t>
            </a:r>
            <a:r>
              <a:rPr lang="vi-VN" altLang="zh-CN" sz="1800" dirty="0">
                <a:solidFill>
                  <a:srgbClr val="0000CC"/>
                </a:solidFill>
                <a:latin typeface="Times New Roman" panose="02020603050405020304" pitchFamily="18" charset="0"/>
                <a:ea typeface="SimSun" panose="02010600030101010101" pitchFamily="2" charset="-122"/>
                <a:cs typeface="Arial" panose="020B0604020202020204" pitchFamily="34" charset="0"/>
              </a:rPr>
              <a:t> dùng dây vải rộng bản/băng y tế buộc cố định nẹp.</a:t>
            </a:r>
            <a:r>
              <a:rPr lang="en-US" altLang="zh-CN" sz="18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p>
          <a:p>
            <a:pPr fontAlgn="base">
              <a:spcBef>
                <a:spcPct val="0"/>
              </a:spcBef>
              <a:spcAft>
                <a:spcPct val="0"/>
              </a:spcAft>
              <a:buNone/>
            </a:pPr>
            <a:r>
              <a:rPr lang="vi-VN" altLang="zh-CN" sz="1800" dirty="0">
                <a:solidFill>
                  <a:srgbClr val="0000CC"/>
                </a:solidFill>
                <a:latin typeface="Times New Roman" panose="02020603050405020304" pitchFamily="18" charset="0"/>
                <a:ea typeface="SimSun" panose="02010600030101010101" pitchFamily="2" charset="-122"/>
                <a:cs typeface="Arial" panose="020B0604020202020204" pitchFamily="34" charset="0"/>
              </a:rPr>
              <a:t>- Bước 4: Dùng khăn vải làm dây đeo vào cổ để đỡ cẵng </a:t>
            </a:r>
          </a:p>
          <a:p>
            <a:pPr fontAlgn="base">
              <a:spcBef>
                <a:spcPct val="0"/>
              </a:spcBef>
              <a:spcAft>
                <a:spcPct val="0"/>
              </a:spcAft>
              <a:buNone/>
            </a:pPr>
            <a:r>
              <a:rPr lang="vi-VN" altLang="zh-CN" sz="1800" dirty="0">
                <a:solidFill>
                  <a:srgbClr val="0000CC"/>
                </a:solidFill>
                <a:latin typeface="Times New Roman" panose="02020603050405020304" pitchFamily="18" charset="0"/>
                <a:ea typeface="SimSun" panose="02010600030101010101" pitchFamily="2" charset="-122"/>
                <a:cs typeface="Arial" panose="020B0604020202020204" pitchFamily="34" charset="0"/>
              </a:rPr>
              <a:t>tay treo trước ngực, </a:t>
            </a:r>
          </a:p>
          <a:p>
            <a:pPr fontAlgn="base">
              <a:spcBef>
                <a:spcPct val="0"/>
              </a:spcBef>
              <a:spcAft>
                <a:spcPct val="0"/>
              </a:spcAft>
              <a:buNone/>
            </a:pPr>
            <a:r>
              <a:rPr lang="vi-VN" altLang="zh-CN" sz="1800" dirty="0">
                <a:solidFill>
                  <a:srgbClr val="0000CC"/>
                </a:solidFill>
                <a:latin typeface="Times New Roman" panose="02020603050405020304" pitchFamily="18" charset="0"/>
                <a:ea typeface="SimSun" panose="02010600030101010101" pitchFamily="2" charset="-122"/>
                <a:cs typeface="Arial" panose="020B0604020202020204" pitchFamily="34" charset="0"/>
              </a:rPr>
              <a:t>cẳng tay vuông góc với cánh tay.</a:t>
            </a:r>
            <a:endParaRPr lang="en-US" altLang="zh-CN" sz="1800" dirty="0">
              <a:solidFill>
                <a:srgbClr val="0000CC"/>
              </a:solidFill>
              <a:latin typeface="Times New Roman" panose="02020603050405020304" pitchFamily="18" charset="0"/>
              <a:ea typeface="SimSun" panose="02010600030101010101" pitchFamily="2" charset="-122"/>
              <a:cs typeface="Arial" panose="020B0604020202020204" pitchFamily="34" charset="0"/>
            </a:endParaRPr>
          </a:p>
        </p:txBody>
      </p:sp>
      <p:sp>
        <p:nvSpPr>
          <p:cNvPr id="5" name="Rectangle 5"/>
          <p:cNvSpPr>
            <a:spLocks noChangeArrowheads="1"/>
          </p:cNvSpPr>
          <p:nvPr/>
        </p:nvSpPr>
        <p:spPr bwMode="auto">
          <a:xfrm>
            <a:off x="93328" y="4080666"/>
            <a:ext cx="4463886"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Chú</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ý: </a:t>
            </a:r>
          </a:p>
          <a:p>
            <a:pPr fontAlgn="base">
              <a:spcBef>
                <a:spcPct val="0"/>
              </a:spcBef>
              <a:spcAft>
                <a:spcPct val="0"/>
              </a:spcAft>
              <a:buNone/>
            </a:pP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Áp</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nẹp</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gỗ</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vào</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mặt</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ngoài</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cẳng</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tay</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a:t>
            </a:r>
          </a:p>
          <a:p>
            <a:pPr fontAlgn="base">
              <a:spcBef>
                <a:spcPct val="0"/>
              </a:spcBef>
              <a:spcAft>
                <a:spcPct val="0"/>
              </a:spcAft>
              <a:buNone/>
            </a:pP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Nẹp</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phải</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dài</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từ</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khuỷu</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tay</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bàn</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tay</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a:t>
            </a:r>
            <a:endPar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endParaRPr>
          </a:p>
        </p:txBody>
      </p:sp>
      <p:pic>
        <p:nvPicPr>
          <p:cNvPr id="3074" name="Picture 2" descr="Lý thuyết Sinh học 8 Bài 12: Thực hành: Tập sơ cứu và băng bó cho người gãy  xương hay, chi ti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8360" y="2844731"/>
            <a:ext cx="3073750" cy="20804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ý thuyết thực hành tập sơ cứu và băng bó cho người gãy xương sinh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4713" y="378862"/>
            <a:ext cx="2737397" cy="22856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2472" y="83976"/>
            <a:ext cx="25146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1651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32410" y="311944"/>
            <a:ext cx="550426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zh-CN"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Băng</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bó</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cố</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định</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xương</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đùi</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cần</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chú</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ý</a:t>
            </a:r>
          </a:p>
        </p:txBody>
      </p:sp>
      <p:sp>
        <p:nvSpPr>
          <p:cNvPr id="3" name="Rectangle 3"/>
          <p:cNvSpPr>
            <a:spLocks noChangeArrowheads="1"/>
          </p:cNvSpPr>
          <p:nvPr/>
        </p:nvSpPr>
        <p:spPr bwMode="auto">
          <a:xfrm>
            <a:off x="369570" y="769144"/>
            <a:ext cx="454533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Char char="-"/>
            </a:pPr>
            <a:r>
              <a:rPr lang="en-US" altLang="zh-CN" sz="2000" dirty="0">
                <a:solidFill>
                  <a:srgbClr val="0000FF"/>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Sơ</a:t>
            </a: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cứu</a:t>
            </a: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băng</a:t>
            </a: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bó</a:t>
            </a: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nạn</a:t>
            </a: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nhân</a:t>
            </a: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 ở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tư</a:t>
            </a: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thế</a:t>
            </a: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nằm</a:t>
            </a: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a:t>
            </a:r>
          </a:p>
          <a:p>
            <a:pPr fontAlgn="base">
              <a:spcBef>
                <a:spcPct val="0"/>
              </a:spcBef>
              <a:spcAft>
                <a:spcPct val="0"/>
              </a:spcAft>
              <a:buFontTx/>
              <a:buChar char="-"/>
            </a:pP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Nẹp</a:t>
            </a: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phải</a:t>
            </a: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dài</a:t>
            </a: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từ</a:t>
            </a: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sườn</a:t>
            </a: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đến</a:t>
            </a: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gót</a:t>
            </a: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chân</a:t>
            </a:r>
            <a:endPar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endParaRPr>
          </a:p>
          <a:p>
            <a:pPr fontAlgn="base">
              <a:spcBef>
                <a:spcPct val="0"/>
              </a:spcBef>
              <a:spcAft>
                <a:spcPct val="0"/>
              </a:spcAft>
              <a:buFontTx/>
              <a:buChar char="-"/>
            </a:pP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Buộc</a:t>
            </a: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cố</a:t>
            </a: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định</a:t>
            </a: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 ở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phần</a:t>
            </a: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thân</a:t>
            </a:r>
            <a:endPar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endParaRPr>
          </a:p>
          <a:p>
            <a:pPr fontAlgn="base">
              <a:spcBef>
                <a:spcPct val="0"/>
              </a:spcBef>
              <a:spcAft>
                <a:spcPct val="0"/>
              </a:spcAft>
              <a:buFontTx/>
              <a:buChar char="-"/>
            </a:pP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Quấn</a:t>
            </a: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băng</a:t>
            </a: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từ</a:t>
            </a: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cổ</a:t>
            </a: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chân</a:t>
            </a: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vào</a:t>
            </a:r>
            <a:r>
              <a:rPr lang="en-US" altLang="zh-CN" sz="2000" dirty="0">
                <a:solidFill>
                  <a:srgbClr val="0000CC"/>
                </a:solidFill>
                <a:latin typeface="Times New Roman" panose="02020603050405020304" pitchFamily="18" charset="0"/>
                <a:ea typeface="SimSun" panose="02010600030101010101" pitchFamily="2" charset="-122"/>
                <a:cs typeface="Arial" panose="020B0604020202020204" pitchFamily="34" charset="0"/>
              </a:rPr>
              <a:t>.</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435" y="2543175"/>
            <a:ext cx="410908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ách sơ cứu gãy xương đúng kỹ thuật, kịp thời khi có tai n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453640"/>
            <a:ext cx="4320539" cy="23183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uẩn bị bó bột cho cháu bé 3 tuổi bị cô giáo mầm non làm gãy châ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9240" y="144781"/>
            <a:ext cx="3619499" cy="2224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1306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charRg st="0" end="31"/>
                                            </p:txEl>
                                          </p:spTgt>
                                        </p:tgtEl>
                                        <p:attrNameLst>
                                          <p:attrName>style.visibility</p:attrName>
                                        </p:attrNameLst>
                                      </p:cBhvr>
                                      <p:to>
                                        <p:strVal val="visible"/>
                                      </p:to>
                                    </p:set>
                                    <p:animEffect transition="in" filter="box(in)">
                                      <p:cBhvr>
                                        <p:cTn id="12" dur="500"/>
                                        <p:tgtEl>
                                          <p:spTgt spid="3">
                                            <p:txEl>
                                              <p:charRg st="0" end="3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charRg st="40" end="75"/>
                                            </p:txEl>
                                          </p:spTgt>
                                        </p:tgtEl>
                                        <p:attrNameLst>
                                          <p:attrName>style.visibility</p:attrName>
                                        </p:attrNameLst>
                                      </p:cBhvr>
                                      <p:to>
                                        <p:strVal val="visible"/>
                                      </p:to>
                                    </p:set>
                                    <p:animEffect transition="in" filter="box(in)">
                                      <p:cBhvr>
                                        <p:cTn id="17" dur="500"/>
                                        <p:tgtEl>
                                          <p:spTgt spid="3">
                                            <p:txEl>
                                              <p:charRg st="40" end="7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charRg st="75" end="101"/>
                                            </p:txEl>
                                          </p:spTgt>
                                        </p:tgtEl>
                                        <p:attrNameLst>
                                          <p:attrName>style.visibility</p:attrName>
                                        </p:attrNameLst>
                                      </p:cBhvr>
                                      <p:to>
                                        <p:strVal val="visible"/>
                                      </p:to>
                                    </p:set>
                                    <p:animEffect transition="in" filter="box(in)">
                                      <p:cBhvr>
                                        <p:cTn id="22" dur="500"/>
                                        <p:tgtEl>
                                          <p:spTgt spid="3">
                                            <p:txEl>
                                              <p:charRg st="75" end="10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charRg st="101" end="127"/>
                                            </p:txEl>
                                          </p:spTgt>
                                        </p:tgtEl>
                                        <p:attrNameLst>
                                          <p:attrName>style.visibility</p:attrName>
                                        </p:attrNameLst>
                                      </p:cBhvr>
                                      <p:to>
                                        <p:strVal val="visible"/>
                                      </p:to>
                                    </p:set>
                                    <p:animEffect transition="in" filter="box(in)">
                                      <p:cBhvr>
                                        <p:cTn id="27" dur="500"/>
                                        <p:tgtEl>
                                          <p:spTgt spid="3">
                                            <p:txEl>
                                              <p:charRg st="101" end="12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4942" y="192310"/>
            <a:ext cx="7191392" cy="461665"/>
          </a:xfrm>
          <a:prstGeom prst="rect">
            <a:avLst/>
          </a:prstGeom>
        </p:spPr>
        <p:txBody>
          <a:bodyPr wrap="none">
            <a:spAutoFit/>
          </a:bodyPr>
          <a:lstStyle/>
          <a:p>
            <a:r>
              <a:rPr lang="en-US" sz="2400" dirty="0" err="1">
                <a:solidFill>
                  <a:srgbClr val="FF0000"/>
                </a:solidFill>
                <a:latin typeface="Times New Roman" panose="02020603050405020304" pitchFamily="18" charset="0"/>
                <a:ea typeface="Calibri" panose="020F0502020204030204" pitchFamily="34" charset="0"/>
              </a:rPr>
              <a:t>Khi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thực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hiện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buộc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cố</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định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nẹp</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cần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lưu</a:t>
            </a:r>
            <a:r>
              <a:rPr lang="en-US" sz="2400" dirty="0">
                <a:solidFill>
                  <a:srgbClr val="FF0000"/>
                </a:solidFill>
                <a:latin typeface="Times New Roman" panose="02020603050405020304" pitchFamily="18" charset="0"/>
                <a:ea typeface="Calibri" panose="020F0502020204030204" pitchFamily="34" charset="0"/>
              </a:rPr>
              <a:t> ý </a:t>
            </a:r>
            <a:r>
              <a:rPr lang="en-US" sz="2400" dirty="0" err="1">
                <a:solidFill>
                  <a:srgbClr val="FF0000"/>
                </a:solidFill>
                <a:latin typeface="Times New Roman" panose="02020603050405020304" pitchFamily="18" charset="0"/>
                <a:ea typeface="Calibri" panose="020F0502020204030204" pitchFamily="34" charset="0"/>
              </a:rPr>
              <a:t>những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điều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gì</a:t>
            </a:r>
            <a:r>
              <a:rPr lang="en-US" sz="2400" dirty="0">
                <a:solidFill>
                  <a:srgbClr val="FF0000"/>
                </a:solidFill>
                <a:latin typeface="Times New Roman" panose="02020603050405020304" pitchFamily="18" charset="0"/>
                <a:ea typeface="Calibri" panose="020F0502020204030204" pitchFamily="34" charset="0"/>
              </a:rPr>
              <a:t>?</a:t>
            </a:r>
            <a:endParaRPr lang="en-US" sz="2400" dirty="0">
              <a:solidFill>
                <a:srgbClr val="FF0000"/>
              </a:solidFill>
            </a:endParaRPr>
          </a:p>
        </p:txBody>
      </p:sp>
      <p:sp>
        <p:nvSpPr>
          <p:cNvPr id="3" name="Rectangle 2"/>
          <p:cNvSpPr/>
          <p:nvPr/>
        </p:nvSpPr>
        <p:spPr>
          <a:xfrm>
            <a:off x="301215" y="854025"/>
            <a:ext cx="8634046" cy="3648884"/>
          </a:xfrm>
          <a:prstGeom prst="rect">
            <a:avLst/>
          </a:prstGeom>
        </p:spPr>
        <p:txBody>
          <a:bodyPr wrap="square">
            <a:spAutoFit/>
          </a:bodyPr>
          <a:lstStyle/>
          <a:p>
            <a:pPr>
              <a:lnSpc>
                <a:spcPct val="107000"/>
              </a:lnSpc>
              <a:spcAft>
                <a:spcPts val="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buộc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nẹp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lưu</a:t>
            </a:r>
            <a:r>
              <a:rPr lang="en-US" sz="2400" dirty="0">
                <a:latin typeface="Times New Roman" panose="02020603050405020304" pitchFamily="18" charset="0"/>
                <a:ea typeface="Calibri" panose="020F0502020204030204" pitchFamily="34" charset="0"/>
                <a:cs typeface="Times New Roman" panose="02020603050405020304" pitchFamily="18" charset="0"/>
              </a:rPr>
              <a:t> ý:</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nẹp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gãy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đủ</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khớp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dưới</a:t>
            </a:r>
            <a:r>
              <a:rPr lang="en-US" sz="2400" dirty="0">
                <a:latin typeface="Times New Roman" panose="02020603050405020304" pitchFamily="18" charset="0"/>
                <a:ea typeface="Calibri" panose="020F0502020204030204" pitchFamily="34" charset="0"/>
                <a:cs typeface="Times New Roman" panose="02020603050405020304" pitchFamily="18" charset="0"/>
              </a:rPr>
              <a:t> ổ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gãy</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Lót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gạc</a:t>
            </a:r>
            <a:r>
              <a:rPr lang="en-US" sz="2400" dirty="0">
                <a:latin typeface="Times New Roman" panose="02020603050405020304" pitchFamily="18" charset="0"/>
                <a:ea typeface="Calibri" panose="020F0502020204030204" pitchFamily="34" charset="0"/>
                <a:cs typeface="Times New Roman" panose="02020603050405020304" pitchFamily="18" charset="0"/>
              </a:rPr>
              <a:t> y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miếng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phía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nẹp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buộc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nẹp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tiếp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xúc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tiếp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thê</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nẹp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buộc</a:t>
            </a:r>
            <a:r>
              <a:rPr lang="en-US" sz="2400" dirty="0">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dưới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chỗ</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gãy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khớp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dưới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chỗ</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gãy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Buộc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chặt</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gãy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vi-VN" sz="2400" dirty="0">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máu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cách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2121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879" y="133809"/>
            <a:ext cx="5923222" cy="376731"/>
          </a:xfrm>
        </p:spPr>
        <p:txBody>
          <a:bodyPr>
            <a:normAutofit fontScale="90000"/>
          </a:bodyPr>
          <a:lstStyle/>
          <a:p>
            <a:pPr algn="ctr"/>
            <a:r>
              <a:rPr lang="vi-VN" sz="2800" b="1" dirty="0">
                <a:solidFill>
                  <a:srgbClr val="FF0000"/>
                </a:solidFill>
                <a:latin typeface="Times New Roman" panose="02020603050405020304" pitchFamily="18" charset="0"/>
                <a:cs typeface="Times New Roman" panose="02020603050405020304" pitchFamily="18" charset="0"/>
              </a:rPr>
              <a:t>BÀI 31: HỆ VẬN ĐỘNG Ở NGƯỜI</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Mặc gì khi chạy VnExpress Marathon Quy Nhơn? - Báo VnExpress Thể th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1325880"/>
            <a:ext cx="4229099" cy="37109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ải Chạy Techcombank International Marathon 2025 Tp Hồ Chí Minh - Thông  Tin Mới Nhất Cập Nhậ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6490" y="1325880"/>
            <a:ext cx="4065905" cy="371094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52401" y="510540"/>
            <a:ext cx="5923222" cy="376731"/>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vi-VN" sz="2200" dirty="0">
                <a:solidFill>
                  <a:srgbClr val="0070C0"/>
                </a:solidFill>
                <a:latin typeface="Times New Roman" panose="02020603050405020304" pitchFamily="18" charset="0"/>
                <a:cs typeface="Times New Roman" panose="02020603050405020304" pitchFamily="18" charset="0"/>
              </a:rPr>
              <a:t>I. Cấu tạo và chức năng của hệ vận động</a:t>
            </a:r>
            <a:endParaRPr lang="en-US" sz="2200" dirty="0">
              <a:solidFill>
                <a:srgbClr val="0070C0"/>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449580" y="829363"/>
            <a:ext cx="3634739" cy="376731"/>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vi-VN" sz="2200" dirty="0">
                <a:solidFill>
                  <a:srgbClr val="0070C0"/>
                </a:solidFill>
                <a:latin typeface="Times New Roman" panose="02020603050405020304" pitchFamily="18" charset="0"/>
                <a:cs typeface="Times New Roman" panose="02020603050405020304" pitchFamily="18" charset="0"/>
              </a:rPr>
              <a:t>1. Cấu tạo của hệ vận động</a:t>
            </a:r>
            <a:endParaRPr lang="en-US" sz="2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23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4" name="Text Box 8"/>
          <p:cNvSpPr txBox="1">
            <a:spLocks noChangeArrowheads="1"/>
          </p:cNvSpPr>
          <p:nvPr/>
        </p:nvSpPr>
        <p:spPr bwMode="auto">
          <a:xfrm>
            <a:off x="2571750" y="303996"/>
            <a:ext cx="3771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en-US" sz="3000" baseline="2000" dirty="0">
                <a:solidFill>
                  <a:srgbClr val="C00000"/>
                </a:solidFill>
                <a:latin typeface="Times New Roman" panose="02020603050405020304" pitchFamily="18" charset="0"/>
              </a:rPr>
              <a:t>EM CÓ BIẾT?</a:t>
            </a:r>
            <a:endParaRPr lang="en-US" altLang="en-US" sz="3000" baseline="2000" dirty="0">
              <a:solidFill>
                <a:srgbClr val="C00000"/>
              </a:solidFill>
              <a:latin typeface="Times New Roman" panose="02020603050405020304" pitchFamily="18" charset="0"/>
              <a:cs typeface="Times New Roman" panose="02020603050405020304" pitchFamily="18" charset="0"/>
            </a:endParaRPr>
          </a:p>
        </p:txBody>
      </p:sp>
      <p:sp>
        <p:nvSpPr>
          <p:cNvPr id="53255" name="Text Box 15"/>
          <p:cNvSpPr txBox="1">
            <a:spLocks noChangeArrowheads="1"/>
          </p:cNvSpPr>
          <p:nvPr/>
        </p:nvSpPr>
        <p:spPr bwMode="auto">
          <a:xfrm>
            <a:off x="342900" y="976082"/>
            <a:ext cx="425196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700" baseline="2000" dirty="0">
                <a:solidFill>
                  <a:srgbClr val="0000FF"/>
                </a:solidFill>
              </a:rPr>
              <a:t>	</a:t>
            </a:r>
          </a:p>
          <a:p>
            <a:pPr eaLnBrk="0" fontAlgn="base" hangingPunct="0">
              <a:spcBef>
                <a:spcPct val="0"/>
              </a:spcBef>
              <a:spcAft>
                <a:spcPct val="0"/>
              </a:spcAft>
              <a:buNone/>
            </a:pPr>
            <a:r>
              <a:rPr lang="en-US" altLang="en-US" sz="2700" baseline="2000" dirty="0">
                <a:solidFill>
                  <a:srgbClr val="0000FF"/>
                </a:solidFill>
                <a:latin typeface="Times New Roman" panose="02020603050405020304" pitchFamily="18" charset="0"/>
              </a:rPr>
              <a:t>-</a:t>
            </a:r>
            <a:r>
              <a:rPr lang="en-US" altLang="en-US" sz="3600" baseline="2000" dirty="0" err="1">
                <a:solidFill>
                  <a:srgbClr val="0000FF"/>
                </a:solidFill>
                <a:latin typeface="Times New Roman" panose="02020603050405020304" pitchFamily="18" charset="0"/>
                <a:cs typeface="Times New Roman" panose="02020603050405020304" pitchFamily="18" charset="0"/>
              </a:rPr>
              <a:t>Bộ</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xương</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của</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người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khi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mới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sinh</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có</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tới</a:t>
            </a:r>
            <a:r>
              <a:rPr lang="en-US" altLang="en-US" sz="3600" baseline="2000" dirty="0">
                <a:solidFill>
                  <a:srgbClr val="0000FF"/>
                </a:solidFill>
                <a:latin typeface="Times New Roman" panose="02020603050405020304" pitchFamily="18" charset="0"/>
                <a:cs typeface="Times New Roman" panose="02020603050405020304" pitchFamily="18" charset="0"/>
              </a:rPr>
              <a:t> 300 </a:t>
            </a:r>
            <a:r>
              <a:rPr lang="en-US" altLang="en-US" sz="3600" baseline="2000" dirty="0" err="1">
                <a:solidFill>
                  <a:srgbClr val="0000FF"/>
                </a:solidFill>
                <a:latin typeface="Times New Roman" panose="02020603050405020304" pitchFamily="18" charset="0"/>
                <a:cs typeface="Times New Roman" panose="02020603050405020304" pitchFamily="18" charset="0"/>
              </a:rPr>
              <a:t>chiếc</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Khi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lớn</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lên</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một</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số</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xương</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ghép</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lại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với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nhau</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nên</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khi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trưởng</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thành</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chỉ</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còn</a:t>
            </a:r>
            <a:r>
              <a:rPr lang="en-US" altLang="en-US" sz="3600" baseline="2000" dirty="0">
                <a:solidFill>
                  <a:srgbClr val="0000FF"/>
                </a:solidFill>
                <a:latin typeface="Times New Roman" panose="02020603050405020304" pitchFamily="18" charset="0"/>
                <a:cs typeface="Times New Roman" panose="02020603050405020304" pitchFamily="18" charset="0"/>
              </a:rPr>
              <a:t> 206 </a:t>
            </a:r>
            <a:r>
              <a:rPr lang="en-US" altLang="en-US" sz="3600" baseline="2000" dirty="0" err="1">
                <a:solidFill>
                  <a:srgbClr val="0000FF"/>
                </a:solidFill>
                <a:latin typeface="Times New Roman" panose="02020603050405020304" pitchFamily="18" charset="0"/>
                <a:cs typeface="Times New Roman" panose="02020603050405020304" pitchFamily="18" charset="0"/>
              </a:rPr>
              <a:t>chiếc</a:t>
            </a:r>
            <a:r>
              <a:rPr lang="en-US" altLang="en-US" sz="3600" baseline="2000" dirty="0">
                <a:solidFill>
                  <a:srgbClr val="0000FF"/>
                </a:solidFill>
                <a:latin typeface="Times New Roman" panose="02020603050405020304" pitchFamily="18" charset="0"/>
                <a:cs typeface="Times New Roman" panose="02020603050405020304" pitchFamily="18" charset="0"/>
              </a:rPr>
              <a:t>.</a:t>
            </a:r>
          </a:p>
          <a:p>
            <a:pPr eaLnBrk="0" fontAlgn="base" hangingPunct="0">
              <a:spcBef>
                <a:spcPct val="0"/>
              </a:spcBef>
              <a:spcAft>
                <a:spcPct val="0"/>
              </a:spcAft>
              <a:buNone/>
            </a:pPr>
            <a:r>
              <a:rPr lang="en-US" altLang="en-US" sz="3600" baseline="2000" dirty="0">
                <a:solidFill>
                  <a:srgbClr val="0000FF"/>
                </a:solidFill>
                <a:latin typeface="Times New Roman" panose="02020603050405020304" pitchFamily="18" charset="0"/>
                <a:cs typeface="Times New Roman" panose="02020603050405020304" pitchFamily="18" charset="0"/>
              </a:rPr>
              <a:t>-</a:t>
            </a:r>
            <a:r>
              <a:rPr lang="en-US" altLang="en-US" sz="3600" baseline="2000" dirty="0" err="1">
                <a:solidFill>
                  <a:srgbClr val="0000FF"/>
                </a:solidFill>
                <a:latin typeface="Times New Roman" panose="02020603050405020304" pitchFamily="18" charset="0"/>
                <a:cs typeface="Times New Roman" panose="02020603050405020304" pitchFamily="18" charset="0"/>
              </a:rPr>
              <a:t>Xương</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đùi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là</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xương</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dài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nhất</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trong</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cơ</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thể</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với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người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cao</a:t>
            </a:r>
            <a:r>
              <a:rPr lang="en-US" altLang="en-US" sz="3600" baseline="2000" dirty="0">
                <a:solidFill>
                  <a:srgbClr val="0000FF"/>
                </a:solidFill>
                <a:latin typeface="Times New Roman" panose="02020603050405020304" pitchFamily="18" charset="0"/>
                <a:cs typeface="Times New Roman" panose="02020603050405020304" pitchFamily="18" charset="0"/>
              </a:rPr>
              <a:t> 1.83m </a:t>
            </a:r>
            <a:r>
              <a:rPr lang="en-US" altLang="en-US" sz="3600" baseline="2000" dirty="0" err="1">
                <a:solidFill>
                  <a:srgbClr val="0000FF"/>
                </a:solidFill>
                <a:latin typeface="Times New Roman" panose="02020603050405020304" pitchFamily="18" charset="0"/>
                <a:cs typeface="Times New Roman" panose="02020603050405020304" pitchFamily="18" charset="0"/>
              </a:rPr>
              <a:t>thì</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xương</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đùi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dài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tới</a:t>
            </a:r>
            <a:r>
              <a:rPr lang="en-US" altLang="en-US" sz="3600" baseline="2000" dirty="0">
                <a:solidFill>
                  <a:srgbClr val="0000FF"/>
                </a:solidFill>
                <a:latin typeface="Times New Roman" panose="02020603050405020304" pitchFamily="18" charset="0"/>
                <a:cs typeface="Times New Roman" panose="02020603050405020304" pitchFamily="18" charset="0"/>
              </a:rPr>
              <a:t> 50cm</a:t>
            </a:r>
          </a:p>
        </p:txBody>
      </p:sp>
      <p:pic>
        <p:nvPicPr>
          <p:cNvPr id="2052" name="Picture 4" descr="Cơ Thể Con Người Có Bao Nhiêu Khớ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5780" y="1257300"/>
            <a:ext cx="4732020" cy="335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67254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23093"/>
            <a:ext cx="8717280" cy="830997"/>
          </a:xfrm>
          <a:prstGeom prst="rect">
            <a:avLst/>
          </a:prstGeom>
        </p:spPr>
        <p:txBody>
          <a:bodyPr wrap="square">
            <a:spAutoFit/>
          </a:bodyPr>
          <a:lstStyle/>
          <a:p>
            <a:pPr algn="ctr"/>
            <a:r>
              <a:rPr lang="en-US" sz="2400" dirty="0" err="1">
                <a:solidFill>
                  <a:srgbClr val="0070C0"/>
                </a:solidFill>
                <a:latin typeface="Times New Roman" panose="02020603050405020304" pitchFamily="18" charset="0"/>
                <a:ea typeface="Calibri" panose="020F0502020204030204" pitchFamily="34" charset="0"/>
              </a:rPr>
              <a:t>Em</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hãy</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đề</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xuất</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và</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thực</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hiện</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một</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số</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biện</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pháp</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phòng</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chống</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các</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bệnh</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tật</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liên</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quan</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đến</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hệ</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vận</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động</a:t>
            </a:r>
            <a:r>
              <a:rPr lang="en-US" sz="2400" dirty="0">
                <a:solidFill>
                  <a:srgbClr val="0070C0"/>
                </a:solidFill>
                <a:latin typeface="Times New Roman" panose="02020603050405020304" pitchFamily="18" charset="0"/>
                <a:ea typeface="Calibri" panose="020F0502020204030204" pitchFamily="34" charset="0"/>
              </a:rPr>
              <a:t> ở </a:t>
            </a:r>
            <a:r>
              <a:rPr lang="en-US" sz="2400" dirty="0" err="1">
                <a:solidFill>
                  <a:srgbClr val="0070C0"/>
                </a:solidFill>
                <a:latin typeface="Times New Roman" panose="02020603050405020304" pitchFamily="18" charset="0"/>
                <a:ea typeface="Calibri" panose="020F0502020204030204" pitchFamily="34" charset="0"/>
              </a:rPr>
              <a:t>lứa</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tuổi</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học</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đường</a:t>
            </a:r>
            <a:r>
              <a:rPr lang="en-US" sz="2400" dirty="0">
                <a:solidFill>
                  <a:srgbClr val="0070C0"/>
                </a:solidFill>
                <a:latin typeface="Times New Roman" panose="02020603050405020304" pitchFamily="18" charset="0"/>
                <a:ea typeface="Calibri" panose="020F0502020204030204" pitchFamily="34" charset="0"/>
              </a:rPr>
              <a:t>?</a:t>
            </a:r>
            <a:endParaRPr lang="en-US" sz="2400" dirty="0">
              <a:solidFill>
                <a:srgbClr val="0070C0"/>
              </a:solidFill>
            </a:endParaRPr>
          </a:p>
        </p:txBody>
      </p:sp>
      <p:pic>
        <p:nvPicPr>
          <p:cNvPr id="3076" name="Picture 4" descr="Hướng dẫn tư thế ngồi học đúng và cách cầm bút cho trẻ - Trung tâm Năng  Khiếu Trí Tuệ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15" y="3278964"/>
            <a:ext cx="3517265" cy="16035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ậu quả và cách khắc phục tình trạng trẻ sai tư thế ngồi họ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7909" y="3204987"/>
            <a:ext cx="2684292" cy="169124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àm sao giúp trẻ chuẩn bị vào lớp 1 ngồi học đúng tư thế nh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7455" y="954090"/>
            <a:ext cx="5178425" cy="211137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Ngồi sai tư thế và những hậu quả trong tương la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2536" y="3204987"/>
            <a:ext cx="2633344" cy="175198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Tư thế ngồi đúng khi làm việc – Bí quyết bảo vệ sức khỏe xương khớp Ngồi  làm việc sai tư thế trong thời gian dài có thể gây ra nhiều vấ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1" y="954090"/>
            <a:ext cx="3421380" cy="201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1362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3999" cy="5229573"/>
          </a:xfrm>
          <a:prstGeom prst="rect">
            <a:avLst/>
          </a:prstGeom>
        </p:spPr>
        <p:txBody>
          <a:bodyPr wrap="square">
            <a:spAutoFit/>
          </a:bodyPr>
          <a:lstStyle/>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xuyên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chắc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khỏe</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phòng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ngừa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loãng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ngủ</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đủ</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giấc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khỏe</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hòa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tuyến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tuyến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Nhờ</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GH</a:t>
            </a:r>
            <a:r>
              <a:rPr lang="en-US" sz="2400" dirty="0">
                <a:latin typeface="Times New Roman" panose="02020603050405020304" pitchFamily="18" charset="0"/>
                <a:ea typeface="Calibri" panose="020F0502020204030204" pitchFamily="34" charset="0"/>
                <a:cs typeface="Times New Roman" panose="02020603050405020304" pitchFamily="18" charset="0"/>
              </a:rPr>
              <a:t> (Growth Hormone)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tiềm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latin typeface="Times New Roman" panose="02020603050405020304" pitchFamily="18" charset="0"/>
                <a:ea typeface="Calibri" panose="020F0502020204030204" pitchFamily="34" charset="0"/>
                <a:cs typeface="Times New Roman" panose="02020603050405020304" pitchFamily="18" charset="0"/>
              </a:rPr>
              <a:t> di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mỏi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400" dirty="0">
                <a:latin typeface="Times New Roman" panose="02020603050405020304" pitchFamily="18" charset="0"/>
                <a:ea typeface="Calibri" panose="020F0502020204030204" pitchFamily="34" charset="0"/>
                <a:cs typeface="Times New Roman" panose="02020603050405020304" pitchFamily="18" charset="0"/>
              </a:rPr>
              <a:t> acid lactic, acid phosphoric…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Nghỉ</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phục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hồi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phòng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chuột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rút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dưỡng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khẩu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chứa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canxi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phospho</a:t>
            </a:r>
            <a:r>
              <a:rPr lang="en-US" sz="2400" dirty="0">
                <a:latin typeface="Times New Roman" panose="02020603050405020304" pitchFamily="18" charset="0"/>
                <a:ea typeface="Calibri" panose="020F0502020204030204" pitchFamily="34" charset="0"/>
                <a:cs typeface="Times New Roman" panose="02020603050405020304" pitchFamily="18" charset="0"/>
              </a:rPr>
              <a:t>, vitamin D, vitamin K2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chắc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khỏe</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434696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4141" y="11610"/>
            <a:ext cx="9144000" cy="4834529"/>
          </a:xfrm>
          <a:prstGeom prst="rect">
            <a:avLst/>
          </a:prstGeom>
        </p:spPr>
        <p:txBody>
          <a:bodyPr wrap="square">
            <a:spAutoFit/>
          </a:bodyPr>
          <a:lstStyle/>
          <a:p>
            <a:pPr algn="ctr">
              <a:lnSpc>
                <a:spcPct val="107000"/>
              </a:lnSpc>
              <a:spcAft>
                <a:spcPts val="0"/>
              </a:spcAft>
            </a:pPr>
            <a:r>
              <a:rPr lang="en-US" sz="13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TRẮC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NGHIỆM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MỨC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latin typeface="Times New Roman" panose="02020603050405020304" pitchFamily="18" charset="0"/>
                <a:ea typeface="Calibri" panose="020F0502020204030204" pitchFamily="34" charset="0"/>
                <a:cs typeface="Times New Roman" panose="02020603050405020304" pitchFamily="18" charset="0"/>
              </a:rPr>
              <a:t> 1: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b="1" dirty="0">
                <a:latin typeface="Times New Roman" panose="02020603050405020304" pitchFamily="18" charset="0"/>
                <a:ea typeface="Calibri" panose="020F0502020204030204" pitchFamily="34" charset="0"/>
                <a:cs typeface="Times New Roman" panose="02020603050405020304" pitchFamily="18" charset="0"/>
              </a:rPr>
              <a:t> 1:</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bao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nhiêu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A. 400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B. 600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C. 800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D. 500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b="1" dirty="0">
                <a:latin typeface="Times New Roman" panose="02020603050405020304" pitchFamily="18" charset="0"/>
                <a:ea typeface="Calibri" panose="020F0502020204030204" pitchFamily="34" charset="0"/>
                <a:cs typeface="Times New Roman" panose="02020603050405020304" pitchFamily="18" charset="0"/>
              </a:rPr>
              <a:t> 2:</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latin typeface="Times New Roman" panose="02020603050405020304" pitchFamily="18" charset="0"/>
                <a:ea typeface="Calibri" panose="020F0502020204030204" pitchFamily="34" charset="0"/>
                <a:cs typeface="Times New Roman" panose="02020603050405020304" pitchFamily="18" charset="0"/>
              </a:rPr>
              <a:t> chia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mấy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A. 3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chi</a:t>
            </a: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B. 4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tay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chân</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C. 2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thân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D. 3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cổ</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thân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3:</a:t>
            </a:r>
            <a:r>
              <a:rPr lang="pt-BR" sz="2000" dirty="0">
                <a:latin typeface="Times New Roman" panose="02020603050405020304" pitchFamily="18" charset="0"/>
                <a:ea typeface="Calibri" panose="020F0502020204030204" pitchFamily="34" charset="0"/>
                <a:cs typeface="Times New Roman" panose="02020603050405020304" pitchFamily="18" charset="0"/>
              </a:rPr>
              <a:t> Bộ xương có vai trò: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Nâng đỡ cơ thể</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Bảo vệ các cơ quan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Giúp cơ thể vận động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Cả A, B và 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Oval 12"/>
          <p:cNvSpPr>
            <a:spLocks noChangeArrowheads="1"/>
          </p:cNvSpPr>
          <p:nvPr/>
        </p:nvSpPr>
        <p:spPr bwMode="auto">
          <a:xfrm>
            <a:off x="2873255" y="1102803"/>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 name="Oval 12"/>
          <p:cNvSpPr>
            <a:spLocks noChangeArrowheads="1"/>
          </p:cNvSpPr>
          <p:nvPr/>
        </p:nvSpPr>
        <p:spPr bwMode="auto">
          <a:xfrm>
            <a:off x="255586" y="1781175"/>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 name="Oval 12"/>
          <p:cNvSpPr>
            <a:spLocks noChangeArrowheads="1"/>
          </p:cNvSpPr>
          <p:nvPr/>
        </p:nvSpPr>
        <p:spPr bwMode="auto">
          <a:xfrm>
            <a:off x="335801" y="4414340"/>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6" name="Teardrop 5"/>
          <p:cNvSpPr/>
          <p:nvPr/>
        </p:nvSpPr>
        <p:spPr>
          <a:xfrm>
            <a:off x="335800" y="111149"/>
            <a:ext cx="2735203" cy="569343"/>
          </a:xfrm>
          <a:prstGeom prst="teardrop">
            <a:avLst/>
          </a:prstGeom>
          <a:solidFill>
            <a:srgbClr val="00B0F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Segoe UI Symbol" panose="020B0502040204020203" pitchFamily="34" charset="0"/>
                <a:cs typeface="Times New Roman" panose="02020603050405020304" pitchFamily="18" charset="0"/>
              </a:rPr>
              <a:t>LUYỆN</a:t>
            </a:r>
            <a:r>
              <a:rPr kumimoji="0" lang="en-US" sz="2000" b="1" i="0" u="none" strike="noStrike" kern="0" cap="none" spc="0" normalizeH="0" noProof="0" dirty="0">
                <a:ln>
                  <a:noFill/>
                </a:ln>
                <a:solidFill>
                  <a:prstClr val="black"/>
                </a:solidFill>
                <a:effectLst/>
                <a:uLnTx/>
                <a:uFillTx/>
                <a:latin typeface="Times New Roman" panose="02020603050405020304" pitchFamily="18" charset="0"/>
                <a:ea typeface="Segoe UI Symbol" panose="020B0502040204020203" pitchFamily="34" charset="0"/>
                <a:cs typeface="Times New Roman" panose="02020603050405020304" pitchFamily="18" charset="0"/>
              </a:rPr>
              <a:t> </a:t>
            </a:r>
            <a:r>
              <a:rPr kumimoji="0" lang="en-US" sz="2000" b="1" i="0" u="none" strike="noStrike" kern="0" cap="none" spc="0" normalizeH="0" noProof="0" dirty="0" err="1">
                <a:ln>
                  <a:noFill/>
                </a:ln>
                <a:solidFill>
                  <a:prstClr val="black"/>
                </a:solidFill>
                <a:effectLst/>
                <a:uLnTx/>
                <a:uFillTx/>
                <a:latin typeface="Times New Roman" panose="02020603050405020304" pitchFamily="18" charset="0"/>
                <a:ea typeface="Segoe UI Symbol" panose="020B0502040204020203" pitchFamily="34" charset="0"/>
                <a:cs typeface="Times New Roman" panose="02020603050405020304" pitchFamily="18" charset="0"/>
              </a:rPr>
              <a:t>TẬP</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Segoe UI Symbol"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20170567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5056" y="406251"/>
            <a:ext cx="8557404" cy="4373505"/>
          </a:xfrm>
          <a:prstGeom prst="rect">
            <a:avLst/>
          </a:prstGeom>
        </p:spPr>
        <p:txBody>
          <a:bodyPr wrap="square">
            <a:spAutoFit/>
          </a:bodyPr>
          <a:lstStyle/>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4:</a:t>
            </a:r>
            <a:r>
              <a:rPr lang="pt-BR" sz="2000" dirty="0">
                <a:latin typeface="Times New Roman" panose="02020603050405020304" pitchFamily="18" charset="0"/>
                <a:ea typeface="Calibri" panose="020F0502020204030204" pitchFamily="34" charset="0"/>
                <a:cs typeface="Times New Roman" panose="02020603050405020304" pitchFamily="18" charset="0"/>
              </a:rPr>
              <a:t> Để chống vẹo cột sống, cần phải làm gì?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Khi ngồi phải ngay ngắn, không nghiêng vẹo</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Mang vác về một bên liên tục</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Mang vác quá sức chịu đựng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Cả ba đáp án trên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5:</a:t>
            </a:r>
            <a:r>
              <a:rPr lang="pt-BR" sz="2000" dirty="0">
                <a:latin typeface="Times New Roman" panose="02020603050405020304" pitchFamily="18" charset="0"/>
                <a:ea typeface="Calibri" panose="020F0502020204030204" pitchFamily="34" charset="0"/>
                <a:cs typeface="Times New Roman" panose="02020603050405020304" pitchFamily="18" charset="0"/>
              </a:rPr>
              <a:t> Bộ xương ở người trưởng thành có khoảng bao nhiêu xương?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207	B. 205</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206 	D. 208</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6:</a:t>
            </a:r>
            <a:r>
              <a:rPr lang="pt-BR" sz="2000" dirty="0">
                <a:latin typeface="Times New Roman" panose="02020603050405020304" pitchFamily="18" charset="0"/>
                <a:ea typeface="Calibri" panose="020F0502020204030204" pitchFamily="34" charset="0"/>
                <a:cs typeface="Times New Roman" panose="02020603050405020304" pitchFamily="18" charset="0"/>
              </a:rPr>
              <a:t> Tật cong vẹo cột sống do nguyên nhân chủ yếu nào?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Ngồi học không đúng tư thế</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Đi giày, guốc cao gót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Thức ăn thiếu canxi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Thức ăn thiếu vitamin A, 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Oval 12"/>
          <p:cNvSpPr>
            <a:spLocks noChangeArrowheads="1"/>
          </p:cNvSpPr>
          <p:nvPr/>
        </p:nvSpPr>
        <p:spPr bwMode="auto">
          <a:xfrm>
            <a:off x="47623" y="738113"/>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 name="Oval 12"/>
          <p:cNvSpPr>
            <a:spLocks noChangeArrowheads="1"/>
          </p:cNvSpPr>
          <p:nvPr/>
        </p:nvSpPr>
        <p:spPr bwMode="auto">
          <a:xfrm>
            <a:off x="200023" y="2652010"/>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 name="Oval 12"/>
          <p:cNvSpPr>
            <a:spLocks noChangeArrowheads="1"/>
          </p:cNvSpPr>
          <p:nvPr/>
        </p:nvSpPr>
        <p:spPr bwMode="auto">
          <a:xfrm>
            <a:off x="200022" y="3345043"/>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10815226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044" y="0"/>
            <a:ext cx="8867956" cy="5361468"/>
          </a:xfrm>
          <a:prstGeom prst="rect">
            <a:avLst/>
          </a:prstGeom>
        </p:spPr>
        <p:txBody>
          <a:bodyPr wrap="square">
            <a:spAutoFit/>
          </a:bodyPr>
          <a:lstStyle/>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7:</a:t>
            </a:r>
            <a:r>
              <a:rPr lang="pt-BR" sz="2000" dirty="0">
                <a:latin typeface="Times New Roman" panose="02020603050405020304" pitchFamily="18" charset="0"/>
                <a:ea typeface="Calibri" panose="020F0502020204030204" pitchFamily="34" charset="0"/>
                <a:cs typeface="Times New Roman" panose="02020603050405020304" pitchFamily="18" charset="0"/>
              </a:rPr>
              <a:t> Hệ vận động ở người có cấu tạo gồm</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Xương chân và hệ cơ.</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Bộ xương và cơ chân.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Xương chi và hệ cơ</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Bộ xương và hệ cơ</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MỨC ĐỘ 2 : HIỂU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1: </a:t>
            </a:r>
            <a:r>
              <a:rPr lang="pt-BR" sz="2000" dirty="0">
                <a:latin typeface="Times New Roman" panose="02020603050405020304" pitchFamily="18" charset="0"/>
                <a:ea typeface="Calibri" panose="020F0502020204030204" pitchFamily="34" charset="0"/>
                <a:cs typeface="Times New Roman" panose="02020603050405020304" pitchFamily="18" charset="0"/>
              </a:rPr>
              <a:t>Để cơ và xương phát triển cân đối chúng ta cần lưu ý điều gì</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Khi đi, đứng hay ngồi học, làm việc cần giữ đúng tư thế, tránh cong vẹo cột sống.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Lao động vừa sức</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Rèn luyện thân thể thường xuyên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Tất cả các đáp án trên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2:</a:t>
            </a:r>
            <a:r>
              <a:rPr lang="pt-BR" sz="2000" dirty="0">
                <a:latin typeface="Times New Roman" panose="02020603050405020304" pitchFamily="18" charset="0"/>
                <a:ea typeface="Calibri" panose="020F0502020204030204" pitchFamily="34" charset="0"/>
                <a:cs typeface="Times New Roman" panose="02020603050405020304" pitchFamily="18" charset="0"/>
              </a:rPr>
              <a:t> Thiếu vitamin D sẽ gây bệnh</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Thiếu máu</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Tê phù</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Còi xương ở trẻ và loãng xương ở người lớn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Khô giác mạc ở mắt.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Oval 12"/>
          <p:cNvSpPr>
            <a:spLocks noChangeArrowheads="1"/>
          </p:cNvSpPr>
          <p:nvPr/>
        </p:nvSpPr>
        <p:spPr bwMode="auto">
          <a:xfrm>
            <a:off x="55918" y="1349375"/>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 name="Oval 12"/>
          <p:cNvSpPr>
            <a:spLocks noChangeArrowheads="1"/>
          </p:cNvSpPr>
          <p:nvPr/>
        </p:nvSpPr>
        <p:spPr bwMode="auto">
          <a:xfrm>
            <a:off x="60982" y="4556005"/>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 name="Oval 12"/>
          <p:cNvSpPr>
            <a:spLocks noChangeArrowheads="1"/>
          </p:cNvSpPr>
          <p:nvPr/>
        </p:nvSpPr>
        <p:spPr bwMode="auto">
          <a:xfrm>
            <a:off x="55918" y="3282950"/>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13254950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2310" y="133602"/>
            <a:ext cx="8350370" cy="5009898"/>
          </a:xfrm>
          <a:prstGeom prst="rect">
            <a:avLst/>
          </a:prstGeom>
        </p:spPr>
        <p:txBody>
          <a:bodyPr wrap="square">
            <a:spAutoFit/>
          </a:bodyPr>
          <a:lstStyle/>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3:</a:t>
            </a:r>
            <a:r>
              <a:rPr lang="pt-BR" sz="2000" dirty="0">
                <a:latin typeface="Times New Roman" panose="02020603050405020304" pitchFamily="18" charset="0"/>
                <a:ea typeface="Calibri" panose="020F0502020204030204" pitchFamily="34" charset="0"/>
                <a:cs typeface="Times New Roman" panose="02020603050405020304" pitchFamily="18" charset="0"/>
              </a:rPr>
              <a:t> Khi sơ cứu cho người bị gãy xương cần chú ý</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Không được nắn bóp bừa bãi, dùng nẹp bang cố định chỗ gãy.</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Chườm nước đá lạnh cho đỡ đau</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Rửa sạch vết thương, rồi bang buộc chặt chỗ gãy</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Tất cả các đáp án trên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4:</a:t>
            </a:r>
            <a:r>
              <a:rPr lang="pt-BR" sz="2000" dirty="0">
                <a:latin typeface="Times New Roman" panose="02020603050405020304" pitchFamily="18" charset="0"/>
                <a:ea typeface="Calibri" panose="020F0502020204030204" pitchFamily="34" charset="0"/>
                <a:cs typeface="Times New Roman" panose="02020603050405020304" pitchFamily="18" charset="0"/>
              </a:rPr>
              <a:t> Xương có chứa thành phần hóa học  là</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Chất hữu cơ và vitamin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Chất vô cơ và muối khoáng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Chất hữu cơ và chất vô cơ (chất khoáng)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Chất vô cơ và vitamin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5:</a:t>
            </a:r>
            <a:r>
              <a:rPr lang="pt-BR" sz="2000" dirty="0">
                <a:latin typeface="Times New Roman" panose="02020603050405020304" pitchFamily="18" charset="0"/>
                <a:ea typeface="Calibri" panose="020F0502020204030204" pitchFamily="34" charset="0"/>
                <a:cs typeface="Times New Roman" panose="02020603050405020304" pitchFamily="18" charset="0"/>
              </a:rPr>
              <a:t> Chất khoáng có chức năng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làm cho xương có tính mền dẻo</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làm cho xương bền chắc</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làm cho xương tăng trưởng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Cả đáp án A và 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Oval 12"/>
          <p:cNvSpPr>
            <a:spLocks noChangeArrowheads="1"/>
          </p:cNvSpPr>
          <p:nvPr/>
        </p:nvSpPr>
        <p:spPr bwMode="auto">
          <a:xfrm>
            <a:off x="200022" y="2747848"/>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 name="Oval 12"/>
          <p:cNvSpPr>
            <a:spLocks noChangeArrowheads="1"/>
          </p:cNvSpPr>
          <p:nvPr/>
        </p:nvSpPr>
        <p:spPr bwMode="auto">
          <a:xfrm>
            <a:off x="200023" y="462089"/>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 name="Oval 12"/>
          <p:cNvSpPr>
            <a:spLocks noChangeArrowheads="1"/>
          </p:cNvSpPr>
          <p:nvPr/>
        </p:nvSpPr>
        <p:spPr bwMode="auto">
          <a:xfrm>
            <a:off x="212122" y="3945674"/>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29560206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803" y="133602"/>
            <a:ext cx="8315864" cy="5009898"/>
          </a:xfrm>
          <a:prstGeom prst="rect">
            <a:avLst/>
          </a:prstGeom>
        </p:spPr>
        <p:txBody>
          <a:bodyPr wrap="square">
            <a:spAutoFit/>
          </a:bodyPr>
          <a:lstStyle/>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1: </a:t>
            </a:r>
            <a:r>
              <a:rPr lang="pt-BR" sz="2000" dirty="0">
                <a:latin typeface="Times New Roman" panose="02020603050405020304" pitchFamily="18" charset="0"/>
                <a:ea typeface="Calibri" panose="020F0502020204030204" pitchFamily="34" charset="0"/>
                <a:cs typeface="Times New Roman" panose="02020603050405020304" pitchFamily="18" charset="0"/>
              </a:rPr>
              <a:t>Xương trẻ nhỏ khi gãy thì mau liền hơn vì</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thành phần chất cốt giao nhiều hơn chất khoáng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thành phần chất cốt giao ít hơn chất khoáng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chưa có thành phần khoáng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chưa có thành phần chất cốt giao</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2.</a:t>
            </a:r>
            <a:r>
              <a:rPr lang="pt-BR" sz="2000" dirty="0">
                <a:latin typeface="Times New Roman" panose="02020603050405020304" pitchFamily="18" charset="0"/>
                <a:ea typeface="Calibri" panose="020F0502020204030204" pitchFamily="34" charset="0"/>
                <a:cs typeface="Times New Roman" panose="02020603050405020304" pitchFamily="18" charset="0"/>
              </a:rPr>
              <a:t> Hai tính chất cơ bản của xương là</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Vận động và đàn hồi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Đàn hồi và rắn chắc</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C. Co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rút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rắn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chắc</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D.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Vận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co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rút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b="1" dirty="0">
                <a:latin typeface="Times New Roman" panose="02020603050405020304" pitchFamily="18" charset="0"/>
                <a:ea typeface="Calibri" panose="020F0502020204030204" pitchFamily="34" charset="0"/>
                <a:cs typeface="Times New Roman" panose="02020603050405020304" pitchFamily="18" charset="0"/>
              </a:rPr>
              <a:t> 3:</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cử</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gập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tay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ở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tay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sẽ</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A. Co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duỗi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ngẫu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nhiên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B.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000" dirty="0">
                <a:latin typeface="Times New Roman" panose="02020603050405020304" pitchFamily="18" charset="0"/>
                <a:ea typeface="Calibri" panose="020F0502020204030204" pitchFamily="34" charset="0"/>
                <a:cs typeface="Times New Roman" panose="02020603050405020304" pitchFamily="18" charset="0"/>
              </a:rPr>
              <a:t> co</a:t>
            </a: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C. Co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duỗi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kháng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D.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duỗi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Oval 12"/>
          <p:cNvSpPr>
            <a:spLocks noChangeArrowheads="1"/>
          </p:cNvSpPr>
          <p:nvPr/>
        </p:nvSpPr>
        <p:spPr bwMode="auto">
          <a:xfrm>
            <a:off x="139307" y="466222"/>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 name="Oval 12"/>
          <p:cNvSpPr>
            <a:spLocks noChangeArrowheads="1"/>
          </p:cNvSpPr>
          <p:nvPr/>
        </p:nvSpPr>
        <p:spPr bwMode="auto">
          <a:xfrm>
            <a:off x="155895" y="2373061"/>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 name="Oval 12"/>
          <p:cNvSpPr>
            <a:spLocks noChangeArrowheads="1"/>
          </p:cNvSpPr>
          <p:nvPr/>
        </p:nvSpPr>
        <p:spPr bwMode="auto">
          <a:xfrm>
            <a:off x="139306" y="4380602"/>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2223722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ạy trẻ nói lời cám ơn! - Bệnh Viện Nhi Đồng Thành Phố"/>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 y="198120"/>
            <a:ext cx="8435339" cy="4747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358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3829050" y="2000250"/>
            <a:ext cx="18859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endParaRPr lang="vi-VN" altLang="en-US" b="1">
              <a:solidFill>
                <a:srgbClr val="000000"/>
              </a:solidFill>
              <a:cs typeface="Arial" panose="020B0604020202020204" pitchFamily="34" charset="0"/>
            </a:endParaRPr>
          </a:p>
        </p:txBody>
      </p:sp>
      <p:sp>
        <p:nvSpPr>
          <p:cNvPr id="5126" name="Text Box 7"/>
          <p:cNvSpPr txBox="1">
            <a:spLocks noChangeArrowheads="1"/>
          </p:cNvSpPr>
          <p:nvPr/>
        </p:nvSpPr>
        <p:spPr bwMode="auto">
          <a:xfrm>
            <a:off x="6860374" y="1590404"/>
            <a:ext cx="2171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b="1" dirty="0" err="1">
                <a:solidFill>
                  <a:srgbClr val="FF0000"/>
                </a:solidFill>
                <a:latin typeface="Times New Roman" panose="02020603050405020304" pitchFamily="18" charset="0"/>
              </a:rPr>
              <a:t>Bộ</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xương</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5127" name="Text Box 8"/>
          <p:cNvSpPr txBox="1">
            <a:spLocks noChangeArrowheads="1"/>
          </p:cNvSpPr>
          <p:nvPr/>
        </p:nvSpPr>
        <p:spPr bwMode="auto">
          <a:xfrm>
            <a:off x="4361875" y="1622753"/>
            <a:ext cx="16640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b="1" dirty="0" err="1">
                <a:solidFill>
                  <a:srgbClr val="FF0000"/>
                </a:solidFill>
                <a:latin typeface="Times New Roman" panose="02020603050405020304" pitchFamily="18" charset="0"/>
              </a:rPr>
              <a:t>Hệ</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cơ</a:t>
            </a:r>
            <a:endParaRPr lang="en-US" altLang="en-US" b="1" dirty="0">
              <a:solidFill>
                <a:srgbClr val="FF0000"/>
              </a:solidFill>
              <a:latin typeface="Times New Roman" panose="02020603050405020304" pitchFamily="18" charset="0"/>
              <a:cs typeface="Times New Roman" panose="02020603050405020304" pitchFamily="18" charset="0"/>
            </a:endParaRPr>
          </a:p>
        </p:txBody>
      </p:sp>
      <p:pic>
        <p:nvPicPr>
          <p:cNvPr id="7174" name="Hình ảnh 2"/>
          <p:cNvPicPr>
            <a:picLocks noChangeAspect="1" noChangeArrowheads="1"/>
          </p:cNvPicPr>
          <p:nvPr/>
        </p:nvPicPr>
        <p:blipFill>
          <a:blip r:embed="rId2">
            <a:extLst>
              <a:ext uri="{28A0092B-C50C-407E-A947-70E740481C1C}">
                <a14:useLocalDpi xmlns:a14="http://schemas.microsoft.com/office/drawing/2010/main" val="0"/>
              </a:ext>
            </a:extLst>
          </a:blip>
          <a:srcRect l="12868" r="14211"/>
          <a:stretch>
            <a:fillRect/>
          </a:stretch>
        </p:blipFill>
        <p:spPr bwMode="auto">
          <a:xfrm>
            <a:off x="6658282" y="2207528"/>
            <a:ext cx="2485717" cy="293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Hình ảnh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0219" y="2201876"/>
            <a:ext cx="2835087" cy="294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75066" y="2000250"/>
            <a:ext cx="3361590" cy="1376724"/>
          </a:xfrm>
          <a:prstGeom prst="rect">
            <a:avLst/>
          </a:prstGeom>
        </p:spPr>
        <p:txBody>
          <a:bodyPr wrap="square">
            <a:spAutoFit/>
          </a:bodyPr>
          <a:lstStyle/>
          <a:p>
            <a:pPr>
              <a:lnSpc>
                <a:spcPct val="107000"/>
              </a:lnSpc>
              <a:spcAft>
                <a:spcPts val="0"/>
              </a:spcAft>
            </a:pPr>
            <a:r>
              <a:rPr lang="en-US" sz="26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Hệ</a:t>
            </a:r>
            <a:r>
              <a:rPr lang="en-US" sz="26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vận</a:t>
            </a:r>
            <a:r>
              <a:rPr lang="en-US" sz="26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6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ở </a:t>
            </a:r>
            <a:r>
              <a:rPr lang="en-US" sz="26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6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có</a:t>
            </a:r>
            <a:r>
              <a:rPr lang="en-US" sz="26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cấu</a:t>
            </a:r>
            <a:r>
              <a:rPr lang="en-US" sz="26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tạo</a:t>
            </a:r>
            <a:r>
              <a:rPr lang="en-US" sz="26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gồm</a:t>
            </a:r>
            <a:r>
              <a:rPr lang="en-US" sz="26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 Box 11"/>
          <p:cNvSpPr txBox="1">
            <a:spLocks noChangeArrowheads="1"/>
          </p:cNvSpPr>
          <p:nvPr/>
        </p:nvSpPr>
        <p:spPr bwMode="auto">
          <a:xfrm>
            <a:off x="1528178" y="0"/>
            <a:ext cx="564986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800" dirty="0">
                <a:solidFill>
                  <a:srgbClr val="FF0000"/>
                </a:solidFill>
                <a:latin typeface="Times New Roman" panose="02020603050405020304" pitchFamily="18" charset="0"/>
                <a:cs typeface="Times New Roman" panose="02020603050405020304" pitchFamily="18" charset="0"/>
              </a:rPr>
              <a:t>BÀI </a:t>
            </a:r>
            <a:r>
              <a:rPr lang="en-US" altLang="en-US" sz="2800" dirty="0">
                <a:solidFill>
                  <a:srgbClr val="FF0000"/>
                </a:solidFill>
                <a:latin typeface="Times New Roman" panose="02020603050405020304" pitchFamily="18" charset="0"/>
                <a:cs typeface="Times New Roman" panose="02020603050405020304" pitchFamily="18" charset="0"/>
              </a:rPr>
              <a:t>31</a:t>
            </a:r>
            <a:r>
              <a:rPr lang="vi-VN"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HỆ</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VẬN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ĐỘNG</a:t>
            </a:r>
            <a:r>
              <a:rPr lang="en-US" altLang="en-US" sz="2800" dirty="0">
                <a:solidFill>
                  <a:srgbClr val="FF0000"/>
                </a:solidFill>
                <a:latin typeface="Times New Roman" panose="02020603050405020304" pitchFamily="18" charset="0"/>
                <a:cs typeface="Times New Roman" panose="02020603050405020304" pitchFamily="18" charset="0"/>
              </a:rPr>
              <a:t> Ở </a:t>
            </a:r>
            <a:r>
              <a:rPr lang="en-US" altLang="en-US" sz="2800" dirty="0" err="1">
                <a:solidFill>
                  <a:srgbClr val="FF0000"/>
                </a:solidFill>
                <a:latin typeface="Times New Roman" panose="02020603050405020304" pitchFamily="18" charset="0"/>
                <a:cs typeface="Times New Roman" panose="02020603050405020304" pitchFamily="18" charset="0"/>
              </a:rPr>
              <a:t>NGƯỜI</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10" name="Text Box 25"/>
          <p:cNvSpPr txBox="1">
            <a:spLocks noChangeArrowheads="1"/>
          </p:cNvSpPr>
          <p:nvPr/>
        </p:nvSpPr>
        <p:spPr bwMode="auto">
          <a:xfrm>
            <a:off x="303386" y="592172"/>
            <a:ext cx="5167774" cy="492443"/>
          </a:xfrm>
          <a:prstGeom prst="rect">
            <a:avLst/>
          </a:prstGeom>
          <a:noFill/>
          <a:ln w="9525">
            <a:noFill/>
            <a:miter lim="800000"/>
          </a:ln>
          <a:effectLst/>
        </p:spPr>
        <p:txBody>
          <a:bodyPr wrap="square">
            <a:spAutoFit/>
          </a:bodyPr>
          <a:lstStyle/>
          <a:p>
            <a:pPr fontAlgn="base">
              <a:spcBef>
                <a:spcPct val="50000"/>
              </a:spcBef>
              <a:spcAft>
                <a:spcPct val="0"/>
              </a:spcAft>
              <a:defRPr/>
            </a:pPr>
            <a:r>
              <a:rPr sz="2600" noProof="1">
                <a:solidFill>
                  <a:srgbClr val="0000CC"/>
                </a:solidFill>
                <a:latin typeface="Times New Roman" panose="02020603050405020304" pitchFamily="18" charset="0"/>
                <a:cs typeface="Times New Roman" panose="02020603050405020304" pitchFamily="18" charset="0"/>
              </a:rPr>
              <a:t>I. </a:t>
            </a:r>
            <a:r>
              <a:rPr lang="en-US" sz="2600" noProof="1">
                <a:solidFill>
                  <a:srgbClr val="0000CC"/>
                </a:solidFill>
                <a:latin typeface="Times New Roman" panose="02020603050405020304" pitchFamily="18" charset="0"/>
                <a:cs typeface="Times New Roman" panose="02020603050405020304" pitchFamily="18" charset="0"/>
              </a:rPr>
              <a:t>Cấu tạo và chức năng hệ vận động</a:t>
            </a:r>
            <a:endParaRPr sz="2600" noProof="1">
              <a:solidFill>
                <a:srgbClr val="0000CC"/>
              </a:solidFill>
              <a:latin typeface="Times New Roman" panose="02020603050405020304" pitchFamily="18" charset="0"/>
              <a:ea typeface="Times New Roman" panose="02020603050405020304" pitchFamily="18" charset="0"/>
            </a:endParaRPr>
          </a:p>
        </p:txBody>
      </p:sp>
      <p:sp>
        <p:nvSpPr>
          <p:cNvPr id="11" name="Text Box 25"/>
          <p:cNvSpPr txBox="1">
            <a:spLocks noChangeArrowheads="1"/>
          </p:cNvSpPr>
          <p:nvPr/>
        </p:nvSpPr>
        <p:spPr bwMode="auto">
          <a:xfrm>
            <a:off x="493886" y="1051073"/>
            <a:ext cx="3598054" cy="492443"/>
          </a:xfrm>
          <a:prstGeom prst="rect">
            <a:avLst/>
          </a:prstGeom>
          <a:noFill/>
          <a:ln w="9525">
            <a:noFill/>
            <a:miter lim="800000"/>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600" noProof="1">
                <a:solidFill>
                  <a:srgbClr val="002060"/>
                </a:solidFill>
                <a:latin typeface="Times New Roman" panose="02020603050405020304" pitchFamily="18" charset="0"/>
                <a:cs typeface="Times New Roman" panose="02020603050405020304" pitchFamily="18" charset="0"/>
              </a:rPr>
              <a:t>1. Cấu tạo hệ vận động</a:t>
            </a:r>
          </a:p>
        </p:txBody>
      </p:sp>
    </p:spTree>
    <p:extLst>
      <p:ext uri="{BB962C8B-B14F-4D97-AF65-F5344CB8AC3E}">
        <p14:creationId xmlns:p14="http://schemas.microsoft.com/office/powerpoint/2010/main" val="32742850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additive="base">
                                        <p:cTn id="7" dur="500" fill="hold"/>
                                        <p:tgtEl>
                                          <p:spTgt spid="5126"/>
                                        </p:tgtEl>
                                        <p:attrNameLst>
                                          <p:attrName>ppt_x</p:attrName>
                                        </p:attrNameLst>
                                      </p:cBhvr>
                                      <p:tavLst>
                                        <p:tav tm="0">
                                          <p:val>
                                            <p:strVal val="#ppt_x"/>
                                          </p:val>
                                        </p:tav>
                                        <p:tav tm="100000">
                                          <p:val>
                                            <p:strVal val="#ppt_x"/>
                                          </p:val>
                                        </p:tav>
                                      </p:tavLst>
                                    </p:anim>
                                    <p:anim calcmode="lin" valueType="num">
                                      <p:cBhvr additive="base">
                                        <p:cTn id="8"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5127"/>
                                        </p:tgtEl>
                                        <p:attrNameLst>
                                          <p:attrName>style.visibility</p:attrName>
                                        </p:attrNameLst>
                                      </p:cBhvr>
                                      <p:to>
                                        <p:strVal val="visible"/>
                                      </p:to>
                                    </p:set>
                                    <p:animEffect transition="in" filter="fade">
                                      <p:cBhvr>
                                        <p:cTn id="13" dur="1000"/>
                                        <p:tgtEl>
                                          <p:spTgt spid="5127"/>
                                        </p:tgtEl>
                                      </p:cBhvr>
                                    </p:animEffect>
                                    <p:anim calcmode="lin" valueType="num">
                                      <p:cBhvr>
                                        <p:cTn id="14" dur="1000" fill="hold"/>
                                        <p:tgtEl>
                                          <p:spTgt spid="5127"/>
                                        </p:tgtEl>
                                        <p:attrNameLst>
                                          <p:attrName>ppt_x</p:attrName>
                                        </p:attrNameLst>
                                      </p:cBhvr>
                                      <p:tavLst>
                                        <p:tav tm="0">
                                          <p:val>
                                            <p:strVal val="#ppt_x"/>
                                          </p:val>
                                        </p:tav>
                                        <p:tav tm="100000">
                                          <p:val>
                                            <p:strVal val="#ppt_x"/>
                                          </p:val>
                                        </p:tav>
                                      </p:tavLst>
                                    </p:anim>
                                    <p:anim calcmode="lin" valueType="num">
                                      <p:cBhvr>
                                        <p:cTn id="15" dur="1000" fill="hold"/>
                                        <p:tgtEl>
                                          <p:spTgt spid="51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P spid="51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a:extLst>
              <a:ext uri="{FF2B5EF4-FFF2-40B4-BE49-F238E27FC236}">
                <a16:creationId xmlns:a16="http://schemas.microsoft.com/office/drawing/2014/main" id="{340238D6-83BD-555D-106D-C887AE50AB60}"/>
              </a:ext>
            </a:extLst>
          </p:cNvPr>
          <p:cNvSpPr txBox="1">
            <a:spLocks noChangeArrowheads="1"/>
          </p:cNvSpPr>
          <p:nvPr/>
        </p:nvSpPr>
        <p:spPr bwMode="auto">
          <a:xfrm>
            <a:off x="5943600" y="1371600"/>
            <a:ext cx="1485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800">
              <a:solidFill>
                <a:srgbClr val="CC0099"/>
              </a:solidFill>
              <a:cs typeface="Arial" panose="020B0604020202020204" pitchFamily="34" charset="0"/>
            </a:endParaRPr>
          </a:p>
        </p:txBody>
      </p:sp>
      <p:sp>
        <p:nvSpPr>
          <p:cNvPr id="8195" name="Text Box 5">
            <a:extLst>
              <a:ext uri="{FF2B5EF4-FFF2-40B4-BE49-F238E27FC236}">
                <a16:creationId xmlns:a16="http://schemas.microsoft.com/office/drawing/2014/main" id="{69F890EF-5A59-D173-BAB9-C2501AC1AC00}"/>
              </a:ext>
            </a:extLst>
          </p:cNvPr>
          <p:cNvSpPr txBox="1">
            <a:spLocks noChangeArrowheads="1"/>
          </p:cNvSpPr>
          <p:nvPr/>
        </p:nvSpPr>
        <p:spPr bwMode="auto">
          <a:xfrm>
            <a:off x="5772150" y="971550"/>
            <a:ext cx="1943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800">
              <a:solidFill>
                <a:srgbClr val="CC0099"/>
              </a:solidFill>
              <a:cs typeface="Arial" panose="020B0604020202020204" pitchFamily="34" charset="0"/>
            </a:endParaRPr>
          </a:p>
        </p:txBody>
      </p:sp>
      <p:pic>
        <p:nvPicPr>
          <p:cNvPr id="7174" name="Picture 6" descr="BO XUONG 2">
            <a:extLst>
              <a:ext uri="{FF2B5EF4-FFF2-40B4-BE49-F238E27FC236}">
                <a16:creationId xmlns:a16="http://schemas.microsoft.com/office/drawing/2014/main" id="{E66DF6D0-B0F9-5098-3702-F97FFC9466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7812" y="235863"/>
            <a:ext cx="2743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Text Box 7">
            <a:extLst>
              <a:ext uri="{FF2B5EF4-FFF2-40B4-BE49-F238E27FC236}">
                <a16:creationId xmlns:a16="http://schemas.microsoft.com/office/drawing/2014/main" id="{39E616E2-B925-400B-D681-3A45E2595AD6}"/>
              </a:ext>
            </a:extLst>
          </p:cNvPr>
          <p:cNvSpPr txBox="1">
            <a:spLocks noChangeArrowheads="1"/>
          </p:cNvSpPr>
          <p:nvPr/>
        </p:nvSpPr>
        <p:spPr bwMode="auto">
          <a:xfrm>
            <a:off x="5486400" y="4723031"/>
            <a:ext cx="251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dirty="0" err="1">
                <a:solidFill>
                  <a:srgbClr val="CC0099"/>
                </a:solidFill>
                <a:latin typeface="Times New Roman" panose="02020603050405020304" pitchFamily="18" charset="0"/>
              </a:rPr>
              <a:t>Bộ</a:t>
            </a:r>
            <a:r>
              <a:rPr lang="en-US" altLang="en-US" sz="1800" dirty="0">
                <a:solidFill>
                  <a:srgbClr val="CC0099"/>
                </a:solidFill>
                <a:latin typeface="Times New Roman" panose="02020603050405020304" pitchFamily="18" charset="0"/>
              </a:rPr>
              <a:t> </a:t>
            </a:r>
            <a:r>
              <a:rPr lang="en-US" altLang="en-US" sz="1800" dirty="0" err="1">
                <a:solidFill>
                  <a:srgbClr val="CC0099"/>
                </a:solidFill>
                <a:latin typeface="Times New Roman" panose="02020603050405020304" pitchFamily="18" charset="0"/>
              </a:rPr>
              <a:t>xương</a:t>
            </a:r>
            <a:r>
              <a:rPr lang="en-US" altLang="en-US" sz="1800" dirty="0">
                <a:solidFill>
                  <a:srgbClr val="CC0099"/>
                </a:solidFill>
                <a:latin typeface="Times New Roman" panose="02020603050405020304" pitchFamily="18" charset="0"/>
              </a:rPr>
              <a:t> </a:t>
            </a:r>
            <a:r>
              <a:rPr lang="en-US" altLang="en-US" sz="1800" dirty="0" err="1">
                <a:solidFill>
                  <a:srgbClr val="CC0099"/>
                </a:solidFill>
                <a:latin typeface="Times New Roman" panose="02020603050405020304" pitchFamily="18" charset="0"/>
              </a:rPr>
              <a:t>người</a:t>
            </a:r>
            <a:endParaRPr lang="en-US" altLang="en-US" sz="1800" dirty="0">
              <a:solidFill>
                <a:srgbClr val="CC0099"/>
              </a:solidFill>
              <a:latin typeface="Times New Roman" panose="02020603050405020304" pitchFamily="18" charset="0"/>
              <a:cs typeface="Times New Roman" panose="02020603050405020304" pitchFamily="18" charset="0"/>
            </a:endParaRPr>
          </a:p>
        </p:txBody>
      </p:sp>
      <p:sp>
        <p:nvSpPr>
          <p:cNvPr id="7176" name="Text Box 8">
            <a:extLst>
              <a:ext uri="{FF2B5EF4-FFF2-40B4-BE49-F238E27FC236}">
                <a16:creationId xmlns:a16="http://schemas.microsoft.com/office/drawing/2014/main" id="{6013D1BF-9238-82F6-2AE3-6A1588DF7CB1}"/>
              </a:ext>
            </a:extLst>
          </p:cNvPr>
          <p:cNvSpPr txBox="1">
            <a:spLocks noChangeArrowheads="1"/>
          </p:cNvSpPr>
          <p:nvPr/>
        </p:nvSpPr>
        <p:spPr bwMode="auto">
          <a:xfrm>
            <a:off x="7092553" y="1668066"/>
            <a:ext cx="133349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500" b="1" dirty="0" err="1">
                <a:latin typeface="Times New Roman" panose="02020603050405020304" pitchFamily="18" charset="0"/>
              </a:rPr>
              <a:t>Xương</a:t>
            </a:r>
            <a:r>
              <a:rPr lang="en-US" altLang="en-US" sz="1500" b="1" dirty="0">
                <a:latin typeface="Times New Roman" panose="02020603050405020304" pitchFamily="18" charset="0"/>
              </a:rPr>
              <a:t> </a:t>
            </a:r>
            <a:r>
              <a:rPr lang="en-US" altLang="en-US" sz="1500" b="1" dirty="0" err="1">
                <a:latin typeface="Times New Roman" panose="02020603050405020304" pitchFamily="18" charset="0"/>
              </a:rPr>
              <a:t>tay</a:t>
            </a:r>
            <a:endParaRPr lang="en-US" altLang="en-US" sz="1500" b="1" dirty="0">
              <a:latin typeface="Times New Roman" panose="02020603050405020304" pitchFamily="18" charset="0"/>
              <a:cs typeface="Times New Roman" panose="02020603050405020304" pitchFamily="18" charset="0"/>
            </a:endParaRPr>
          </a:p>
        </p:txBody>
      </p:sp>
      <p:sp>
        <p:nvSpPr>
          <p:cNvPr id="7177" name="Text Box 9">
            <a:extLst>
              <a:ext uri="{FF2B5EF4-FFF2-40B4-BE49-F238E27FC236}">
                <a16:creationId xmlns:a16="http://schemas.microsoft.com/office/drawing/2014/main" id="{D5634530-46AF-C6EE-F0E8-34548AFD8468}"/>
              </a:ext>
            </a:extLst>
          </p:cNvPr>
          <p:cNvSpPr txBox="1">
            <a:spLocks noChangeArrowheads="1"/>
          </p:cNvSpPr>
          <p:nvPr/>
        </p:nvSpPr>
        <p:spPr bwMode="auto">
          <a:xfrm>
            <a:off x="6153150" y="3706759"/>
            <a:ext cx="134493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500" b="1" dirty="0" err="1">
                <a:latin typeface="Times New Roman" panose="02020603050405020304" pitchFamily="18" charset="0"/>
              </a:rPr>
              <a:t>Xương</a:t>
            </a:r>
            <a:r>
              <a:rPr lang="en-US" altLang="en-US" sz="1500" b="1" dirty="0">
                <a:latin typeface="Times New Roman" panose="02020603050405020304" pitchFamily="18" charset="0"/>
              </a:rPr>
              <a:t> </a:t>
            </a:r>
            <a:r>
              <a:rPr lang="en-US" altLang="en-US" sz="1500" b="1" dirty="0" err="1">
                <a:latin typeface="Times New Roman" panose="02020603050405020304" pitchFamily="18" charset="0"/>
              </a:rPr>
              <a:t>chân</a:t>
            </a:r>
            <a:endParaRPr lang="en-US" altLang="en-US" sz="1500" b="1" dirty="0">
              <a:latin typeface="Times New Roman" panose="02020603050405020304" pitchFamily="18" charset="0"/>
              <a:cs typeface="Times New Roman" panose="02020603050405020304" pitchFamily="18" charset="0"/>
            </a:endParaRPr>
          </a:p>
        </p:txBody>
      </p:sp>
      <p:sp>
        <p:nvSpPr>
          <p:cNvPr id="7181" name="AutoShape 13">
            <a:extLst>
              <a:ext uri="{FF2B5EF4-FFF2-40B4-BE49-F238E27FC236}">
                <a16:creationId xmlns:a16="http://schemas.microsoft.com/office/drawing/2014/main" id="{8BB3A1C1-C1B2-F042-A904-4A76D791F386}"/>
              </a:ext>
            </a:extLst>
          </p:cNvPr>
          <p:cNvSpPr>
            <a:spLocks/>
          </p:cNvSpPr>
          <p:nvPr/>
        </p:nvSpPr>
        <p:spPr bwMode="auto">
          <a:xfrm>
            <a:off x="5372100" y="971550"/>
            <a:ext cx="848916" cy="1485900"/>
          </a:xfrm>
          <a:prstGeom prst="leftBrace">
            <a:avLst>
              <a:gd name="adj1" fmla="val 0"/>
              <a:gd name="adj2" fmla="val 50000"/>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1350"/>
          </a:p>
        </p:txBody>
      </p:sp>
      <p:sp>
        <p:nvSpPr>
          <p:cNvPr id="7182" name="Text Box 14">
            <a:extLst>
              <a:ext uri="{FF2B5EF4-FFF2-40B4-BE49-F238E27FC236}">
                <a16:creationId xmlns:a16="http://schemas.microsoft.com/office/drawing/2014/main" id="{8D280B1D-69E3-EE4B-163A-317D4B5A7342}"/>
              </a:ext>
            </a:extLst>
          </p:cNvPr>
          <p:cNvSpPr txBox="1">
            <a:spLocks noChangeArrowheads="1"/>
          </p:cNvSpPr>
          <p:nvPr/>
        </p:nvSpPr>
        <p:spPr bwMode="auto">
          <a:xfrm>
            <a:off x="4449366" y="1389460"/>
            <a:ext cx="14942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dirty="0" err="1">
                <a:latin typeface="Times New Roman" panose="02020603050405020304" pitchFamily="18" charset="0"/>
              </a:rPr>
              <a:t>Xương</a:t>
            </a:r>
            <a:r>
              <a:rPr lang="en-US" altLang="en-US" sz="1800" b="1" dirty="0">
                <a:latin typeface="Times New Roman" panose="02020603050405020304" pitchFamily="18" charset="0"/>
              </a:rPr>
              <a:t> </a:t>
            </a:r>
            <a:r>
              <a:rPr lang="en-US" altLang="en-US" sz="1800" b="1" dirty="0" err="1">
                <a:latin typeface="Times New Roman" panose="02020603050405020304" pitchFamily="18" charset="0"/>
              </a:rPr>
              <a:t>thân</a:t>
            </a:r>
            <a:endParaRPr lang="en-US" altLang="en-US" sz="1800" b="1" dirty="0">
              <a:latin typeface="Times New Roman" panose="02020603050405020304" pitchFamily="18" charset="0"/>
              <a:cs typeface="Times New Roman" panose="02020603050405020304" pitchFamily="18" charset="0"/>
            </a:endParaRPr>
          </a:p>
        </p:txBody>
      </p:sp>
      <p:sp>
        <p:nvSpPr>
          <p:cNvPr id="7183" name="AutoShape 15">
            <a:extLst>
              <a:ext uri="{FF2B5EF4-FFF2-40B4-BE49-F238E27FC236}">
                <a16:creationId xmlns:a16="http://schemas.microsoft.com/office/drawing/2014/main" id="{6B5E5892-B6FB-5806-1404-224B6B2E6A47}"/>
              </a:ext>
            </a:extLst>
          </p:cNvPr>
          <p:cNvSpPr>
            <a:spLocks noChangeArrowheads="1"/>
          </p:cNvSpPr>
          <p:nvPr/>
        </p:nvSpPr>
        <p:spPr bwMode="auto">
          <a:xfrm>
            <a:off x="152400" y="246459"/>
            <a:ext cx="4348162" cy="1464231"/>
          </a:xfrm>
          <a:prstGeom prst="wedgeRoundRectCallout">
            <a:avLst>
              <a:gd name="adj1" fmla="val -36458"/>
              <a:gd name="adj2" fmla="val 71000"/>
              <a:gd name="adj3"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z="2000" b="1" i="1" dirty="0">
                <a:latin typeface="Times New Roman" panose="02020603050405020304" pitchFamily="18" charset="0"/>
                <a:cs typeface="Times New Roman" panose="02020603050405020304" pitchFamily="18" charset="0"/>
              </a:rPr>
              <a:t>H</a:t>
            </a:r>
            <a:r>
              <a:rPr lang="en-US" altLang="en-US" sz="2000" b="1" i="1" dirty="0" err="1">
                <a:latin typeface="Times New Roman" panose="02020603050405020304" pitchFamily="18" charset="0"/>
                <a:cs typeface="Times New Roman" panose="02020603050405020304" pitchFamily="18" charset="0"/>
              </a:rPr>
              <a:t>ãy</a:t>
            </a:r>
            <a:r>
              <a:rPr lang="en-US" altLang="en-US" sz="2000" b="1" i="1" dirty="0">
                <a:latin typeface="Times New Roman" panose="02020603050405020304" pitchFamily="18" charset="0"/>
                <a:cs typeface="Times New Roman" panose="02020603050405020304" pitchFamily="18" charset="0"/>
              </a:rPr>
              <a:t> </a:t>
            </a:r>
            <a:r>
              <a:rPr lang="en-US" altLang="en-US" sz="2000" b="1" i="1" dirty="0" err="1">
                <a:latin typeface="Times New Roman" panose="02020603050405020304" pitchFamily="18" charset="0"/>
                <a:cs typeface="Times New Roman" panose="02020603050405020304" pitchFamily="18" charset="0"/>
              </a:rPr>
              <a:t>cho</a:t>
            </a:r>
            <a:r>
              <a:rPr lang="en-US" altLang="en-US" sz="2000" b="1" i="1" dirty="0">
                <a:latin typeface="Times New Roman" panose="02020603050405020304" pitchFamily="18" charset="0"/>
                <a:cs typeface="Times New Roman" panose="02020603050405020304" pitchFamily="18" charset="0"/>
              </a:rPr>
              <a:t> </a:t>
            </a:r>
            <a:r>
              <a:rPr lang="en-US" altLang="en-US" sz="2000" b="1" i="1" dirty="0" err="1">
                <a:latin typeface="Times New Roman" panose="02020603050405020304" pitchFamily="18" charset="0"/>
                <a:cs typeface="Times New Roman" panose="02020603050405020304" pitchFamily="18" charset="0"/>
              </a:rPr>
              <a:t>biết</a:t>
            </a:r>
            <a:r>
              <a:rPr lang="en-US" altLang="en-US" sz="2000" b="1" i="1" dirty="0">
                <a:latin typeface="Times New Roman" panose="02020603050405020304" pitchFamily="18" charset="0"/>
                <a:cs typeface="Times New Roman" panose="02020603050405020304" pitchFamily="18" charset="0"/>
              </a:rPr>
              <a:t> </a:t>
            </a:r>
            <a:r>
              <a:rPr lang="en-GB" altLang="en-US" sz="2000" b="1" i="1" dirty="0" err="1">
                <a:latin typeface="Times New Roman" panose="02020603050405020304" pitchFamily="18" charset="0"/>
                <a:cs typeface="Times New Roman" panose="02020603050405020304" pitchFamily="18" charset="0"/>
              </a:rPr>
              <a:t>bộ</a:t>
            </a:r>
            <a:r>
              <a:rPr lang="en-GB" altLang="en-US" sz="2000" b="1" i="1" dirty="0">
                <a:latin typeface="Times New Roman" panose="02020603050405020304" pitchFamily="18" charset="0"/>
                <a:cs typeface="Times New Roman" panose="02020603050405020304" pitchFamily="18" charset="0"/>
              </a:rPr>
              <a:t> </a:t>
            </a:r>
            <a:r>
              <a:rPr lang="en-GB" altLang="en-US" sz="2000" b="1" i="1" dirty="0" err="1">
                <a:latin typeface="Times New Roman" panose="02020603050405020304" pitchFamily="18" charset="0"/>
                <a:cs typeface="Times New Roman" panose="02020603050405020304" pitchFamily="18" charset="0"/>
              </a:rPr>
              <a:t>xương</a:t>
            </a:r>
            <a:r>
              <a:rPr lang="en-GB" altLang="en-US" sz="2000" b="1" i="1" dirty="0">
                <a:latin typeface="Times New Roman" panose="02020603050405020304" pitchFamily="18" charset="0"/>
                <a:cs typeface="Times New Roman" panose="02020603050405020304" pitchFamily="18" charset="0"/>
              </a:rPr>
              <a:t> </a:t>
            </a:r>
            <a:r>
              <a:rPr lang="en-GB" altLang="en-US" sz="2000" b="1" i="1" dirty="0" err="1">
                <a:latin typeface="Times New Roman" panose="02020603050405020304" pitchFamily="18" charset="0"/>
                <a:cs typeface="Times New Roman" panose="02020603050405020304" pitchFamily="18" charset="0"/>
              </a:rPr>
              <a:t>người</a:t>
            </a:r>
            <a:r>
              <a:rPr lang="en-GB" altLang="en-US" sz="2000" b="1" i="1" dirty="0">
                <a:latin typeface="Times New Roman" panose="02020603050405020304" pitchFamily="18" charset="0"/>
                <a:cs typeface="Times New Roman" panose="02020603050405020304" pitchFamily="18" charset="0"/>
              </a:rPr>
              <a:t> chia </a:t>
            </a:r>
            <a:r>
              <a:rPr lang="en-GB" altLang="en-US" sz="2000" b="1" i="1" dirty="0" err="1">
                <a:latin typeface="Times New Roman" panose="02020603050405020304" pitchFamily="18" charset="0"/>
                <a:cs typeface="Times New Roman" panose="02020603050405020304" pitchFamily="18" charset="0"/>
              </a:rPr>
              <a:t>làm</a:t>
            </a:r>
            <a:r>
              <a:rPr lang="en-GB" altLang="en-US" sz="2000" b="1" i="1" dirty="0">
                <a:latin typeface="Times New Roman" panose="02020603050405020304" pitchFamily="18" charset="0"/>
                <a:cs typeface="Times New Roman" panose="02020603050405020304" pitchFamily="18" charset="0"/>
              </a:rPr>
              <a:t> </a:t>
            </a:r>
            <a:r>
              <a:rPr lang="en-GB" altLang="en-US" sz="2000" b="1" i="1" dirty="0" err="1">
                <a:latin typeface="Times New Roman" panose="02020603050405020304" pitchFamily="18" charset="0"/>
                <a:cs typeface="Times New Roman" panose="02020603050405020304" pitchFamily="18" charset="0"/>
              </a:rPr>
              <a:t>mấy</a:t>
            </a:r>
            <a:r>
              <a:rPr lang="en-GB" altLang="en-US" sz="2000" b="1" i="1" dirty="0">
                <a:latin typeface="Times New Roman" panose="02020603050405020304" pitchFamily="18" charset="0"/>
                <a:cs typeface="Times New Roman" panose="02020603050405020304" pitchFamily="18" charset="0"/>
              </a:rPr>
              <a:t> </a:t>
            </a:r>
            <a:r>
              <a:rPr lang="en-GB" altLang="en-US" sz="2000" b="1" i="1" dirty="0" err="1">
                <a:latin typeface="Times New Roman" panose="02020603050405020304" pitchFamily="18" charset="0"/>
                <a:cs typeface="Times New Roman" panose="02020603050405020304" pitchFamily="18" charset="0"/>
              </a:rPr>
              <a:t>phần</a:t>
            </a:r>
            <a:r>
              <a:rPr lang="en-GB" altLang="en-US" sz="2000" b="1" i="1" dirty="0">
                <a:latin typeface="Times New Roman" panose="02020603050405020304" pitchFamily="18" charset="0"/>
                <a:cs typeface="Times New Roman" panose="02020603050405020304" pitchFamily="18" charset="0"/>
              </a:rPr>
              <a:t>? </a:t>
            </a:r>
            <a:endParaRPr lang="vi-VN" altLang="en-US" sz="2000" b="1" i="1" dirty="0">
              <a:latin typeface="Times New Roman" panose="02020603050405020304" pitchFamily="18" charset="0"/>
              <a:cs typeface="Times New Roman" panose="02020603050405020304" pitchFamily="18" charset="0"/>
            </a:endParaRPr>
          </a:p>
          <a:p>
            <a:pPr eaLnBrk="1" hangingPunct="1">
              <a:spcBef>
                <a:spcPct val="0"/>
              </a:spcBef>
              <a:buFontTx/>
              <a:buNone/>
            </a:pPr>
            <a:r>
              <a:rPr lang="en-GB" altLang="en-US" sz="2000" b="1" i="1" dirty="0" err="1">
                <a:latin typeface="Times New Roman" panose="02020603050405020304" pitchFamily="18" charset="0"/>
                <a:cs typeface="Times New Roman" panose="02020603050405020304" pitchFamily="18" charset="0"/>
              </a:rPr>
              <a:t>Phân</a:t>
            </a:r>
            <a:r>
              <a:rPr lang="en-GB" altLang="en-US" sz="2000" b="1" i="1" dirty="0">
                <a:latin typeface="Times New Roman" panose="02020603050405020304" pitchFamily="18" charset="0"/>
                <a:cs typeface="Times New Roman" panose="02020603050405020304" pitchFamily="18" charset="0"/>
              </a:rPr>
              <a:t> </a:t>
            </a:r>
            <a:r>
              <a:rPr lang="en-GB" altLang="en-US" sz="2000" b="1" i="1" dirty="0" err="1">
                <a:latin typeface="Times New Roman" panose="02020603050405020304" pitchFamily="18" charset="0"/>
                <a:cs typeface="Times New Roman" panose="02020603050405020304" pitchFamily="18" charset="0"/>
              </a:rPr>
              <a:t>loại</a:t>
            </a:r>
            <a:r>
              <a:rPr lang="en-GB" altLang="en-US" sz="2000" b="1" i="1" dirty="0">
                <a:latin typeface="Times New Roman" panose="02020603050405020304" pitchFamily="18" charset="0"/>
                <a:cs typeface="Times New Roman" panose="02020603050405020304" pitchFamily="18" charset="0"/>
              </a:rPr>
              <a:t> </a:t>
            </a:r>
            <a:r>
              <a:rPr lang="en-GB" altLang="en-US" sz="2000" b="1" i="1" dirty="0" err="1">
                <a:latin typeface="Times New Roman" panose="02020603050405020304" pitchFamily="18" charset="0"/>
                <a:cs typeface="Times New Roman" panose="02020603050405020304" pitchFamily="18" charset="0"/>
              </a:rPr>
              <a:t>các</a:t>
            </a:r>
            <a:r>
              <a:rPr lang="en-GB" altLang="en-US" sz="2000" b="1" i="1" dirty="0">
                <a:latin typeface="Times New Roman" panose="02020603050405020304" pitchFamily="18" charset="0"/>
                <a:cs typeface="Times New Roman" panose="02020603050405020304" pitchFamily="18" charset="0"/>
              </a:rPr>
              <a:t> </a:t>
            </a:r>
            <a:r>
              <a:rPr lang="en-GB" altLang="en-US" sz="2000" b="1" i="1" dirty="0" err="1">
                <a:latin typeface="Times New Roman" panose="02020603050405020304" pitchFamily="18" charset="0"/>
                <a:cs typeface="Times New Roman" panose="02020603050405020304" pitchFamily="18" charset="0"/>
              </a:rPr>
              <a:t>xương</a:t>
            </a:r>
            <a:r>
              <a:rPr lang="en-GB" altLang="en-US" sz="2000" b="1" i="1" dirty="0">
                <a:latin typeface="Times New Roman" panose="02020603050405020304" pitchFamily="18" charset="0"/>
                <a:cs typeface="Times New Roman" panose="02020603050405020304" pitchFamily="18" charset="0"/>
              </a:rPr>
              <a:t> </a:t>
            </a:r>
            <a:r>
              <a:rPr lang="en-GB" altLang="en-US" sz="2000" b="1" i="1" dirty="0" err="1">
                <a:latin typeface="Times New Roman" panose="02020603050405020304" pitchFamily="18" charset="0"/>
                <a:cs typeface="Times New Roman" panose="02020603050405020304" pitchFamily="18" charset="0"/>
              </a:rPr>
              <a:t>theo</a:t>
            </a:r>
            <a:r>
              <a:rPr lang="en-GB" altLang="en-US" sz="2000" b="1" i="1" dirty="0">
                <a:latin typeface="Times New Roman" panose="02020603050405020304" pitchFamily="18" charset="0"/>
                <a:cs typeface="Times New Roman" panose="02020603050405020304" pitchFamily="18" charset="0"/>
              </a:rPr>
              <a:t> </a:t>
            </a:r>
            <a:r>
              <a:rPr lang="en-GB" altLang="en-US" sz="2000" b="1" i="1" dirty="0" err="1">
                <a:latin typeface="Times New Roman" panose="02020603050405020304" pitchFamily="18" charset="0"/>
                <a:cs typeface="Times New Roman" panose="02020603050405020304" pitchFamily="18" charset="0"/>
              </a:rPr>
              <a:t>các</a:t>
            </a:r>
            <a:r>
              <a:rPr lang="en-GB" altLang="en-US" sz="2000" b="1" i="1" dirty="0">
                <a:latin typeface="Times New Roman" panose="02020603050405020304" pitchFamily="18" charset="0"/>
                <a:cs typeface="Times New Roman" panose="02020603050405020304" pitchFamily="18" charset="0"/>
              </a:rPr>
              <a:t> </a:t>
            </a:r>
            <a:r>
              <a:rPr lang="en-GB" altLang="en-US" sz="2000" b="1" i="1" dirty="0" err="1">
                <a:latin typeface="Times New Roman" panose="02020603050405020304" pitchFamily="18" charset="0"/>
                <a:cs typeface="Times New Roman" panose="02020603050405020304" pitchFamily="18" charset="0"/>
              </a:rPr>
              <a:t>phần</a:t>
            </a:r>
            <a:r>
              <a:rPr lang="en-GB" altLang="en-US" sz="2000" b="1" i="1" dirty="0">
                <a:latin typeface="Times New Roman" panose="02020603050405020304" pitchFamily="18" charset="0"/>
                <a:cs typeface="Times New Roman" panose="02020603050405020304" pitchFamily="18" charset="0"/>
              </a:rPr>
              <a:t> </a:t>
            </a:r>
            <a:r>
              <a:rPr lang="en-GB" altLang="en-US" sz="2000" b="1" i="1" dirty="0" err="1">
                <a:latin typeface="Times New Roman" panose="02020603050405020304" pitchFamily="18" charset="0"/>
                <a:cs typeface="Times New Roman" panose="02020603050405020304" pitchFamily="18" charset="0"/>
              </a:rPr>
              <a:t>của</a:t>
            </a:r>
            <a:r>
              <a:rPr lang="en-GB" altLang="en-US" sz="2000" b="1" i="1" dirty="0">
                <a:latin typeface="Times New Roman" panose="02020603050405020304" pitchFamily="18" charset="0"/>
                <a:cs typeface="Times New Roman" panose="02020603050405020304" pitchFamily="18" charset="0"/>
              </a:rPr>
              <a:t> </a:t>
            </a:r>
            <a:r>
              <a:rPr lang="en-GB" altLang="en-US" sz="2000" b="1" i="1" dirty="0" err="1">
                <a:latin typeface="Times New Roman" panose="02020603050405020304" pitchFamily="18" charset="0"/>
                <a:cs typeface="Times New Roman" panose="02020603050405020304" pitchFamily="18" charset="0"/>
              </a:rPr>
              <a:t>bộ</a:t>
            </a:r>
            <a:r>
              <a:rPr lang="en-GB" altLang="en-US" sz="2000" b="1" i="1" dirty="0">
                <a:latin typeface="Times New Roman" panose="02020603050405020304" pitchFamily="18" charset="0"/>
                <a:cs typeface="Times New Roman" panose="02020603050405020304" pitchFamily="18" charset="0"/>
              </a:rPr>
              <a:t> </a:t>
            </a:r>
            <a:r>
              <a:rPr lang="en-GB" altLang="en-US" sz="2000" b="1" i="1" dirty="0" err="1">
                <a:latin typeface="Times New Roman" panose="02020603050405020304" pitchFamily="18" charset="0"/>
                <a:cs typeface="Times New Roman" panose="02020603050405020304" pitchFamily="18" charset="0"/>
              </a:rPr>
              <a:t>xương</a:t>
            </a:r>
            <a:r>
              <a:rPr lang="en-GB" altLang="en-US" sz="2000" b="1" i="1" dirty="0">
                <a:latin typeface="Times New Roman" panose="02020603050405020304" pitchFamily="18" charset="0"/>
                <a:cs typeface="Times New Roman" panose="02020603050405020304" pitchFamily="18" charset="0"/>
              </a:rPr>
              <a:t>?</a:t>
            </a:r>
            <a:endParaRPr lang="en-US" altLang="en-US" sz="2000" b="1" i="1" dirty="0">
              <a:latin typeface="Times New Roman" panose="02020603050405020304" pitchFamily="18" charset="0"/>
              <a:cs typeface="Times New Roman" panose="02020603050405020304" pitchFamily="18" charset="0"/>
            </a:endParaRPr>
          </a:p>
        </p:txBody>
      </p:sp>
      <p:sp>
        <p:nvSpPr>
          <p:cNvPr id="7184" name="Text Box 16">
            <a:extLst>
              <a:ext uri="{FF2B5EF4-FFF2-40B4-BE49-F238E27FC236}">
                <a16:creationId xmlns:a16="http://schemas.microsoft.com/office/drawing/2014/main" id="{49ABDED0-565F-90A0-EC33-7E680A608135}"/>
              </a:ext>
            </a:extLst>
          </p:cNvPr>
          <p:cNvSpPr txBox="1">
            <a:spLocks noChangeArrowheads="1"/>
          </p:cNvSpPr>
          <p:nvPr/>
        </p:nvSpPr>
        <p:spPr bwMode="auto">
          <a:xfrm>
            <a:off x="1143000" y="3371850"/>
            <a:ext cx="1371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100" dirty="0" err="1">
                <a:solidFill>
                  <a:srgbClr val="990033"/>
                </a:solidFill>
                <a:latin typeface="Times New Roman" panose="02020603050405020304" pitchFamily="18" charset="0"/>
              </a:rPr>
              <a:t>Bộ</a:t>
            </a:r>
            <a:r>
              <a:rPr lang="en-US" altLang="en-US" sz="2100" dirty="0">
                <a:solidFill>
                  <a:srgbClr val="990033"/>
                </a:solidFill>
                <a:latin typeface="Times New Roman" panose="02020603050405020304" pitchFamily="18" charset="0"/>
              </a:rPr>
              <a:t> </a:t>
            </a:r>
            <a:r>
              <a:rPr lang="en-US" altLang="en-US" sz="2100" dirty="0" err="1">
                <a:solidFill>
                  <a:srgbClr val="990033"/>
                </a:solidFill>
                <a:latin typeface="Times New Roman" panose="02020603050405020304" pitchFamily="18" charset="0"/>
              </a:rPr>
              <a:t>xương</a:t>
            </a:r>
            <a:r>
              <a:rPr lang="en-US" altLang="en-US" sz="2100" dirty="0">
                <a:solidFill>
                  <a:srgbClr val="990033"/>
                </a:solidFill>
                <a:latin typeface="Times New Roman" panose="02020603050405020304" pitchFamily="18" charset="0"/>
              </a:rPr>
              <a:t> </a:t>
            </a:r>
            <a:r>
              <a:rPr lang="en-US" altLang="en-US" sz="2100" dirty="0" err="1">
                <a:solidFill>
                  <a:srgbClr val="990033"/>
                </a:solidFill>
                <a:latin typeface="Times New Roman" panose="02020603050405020304" pitchFamily="18" charset="0"/>
              </a:rPr>
              <a:t>gồm</a:t>
            </a:r>
            <a:endParaRPr lang="en-US" altLang="en-US" sz="2100" dirty="0">
              <a:solidFill>
                <a:srgbClr val="990033"/>
              </a:solidFill>
              <a:latin typeface="Times New Roman" panose="02020603050405020304" pitchFamily="18" charset="0"/>
              <a:cs typeface="Times New Roman" panose="02020603050405020304" pitchFamily="18" charset="0"/>
            </a:endParaRPr>
          </a:p>
        </p:txBody>
      </p:sp>
      <p:sp>
        <p:nvSpPr>
          <p:cNvPr id="7185" name="Text Box 17">
            <a:extLst>
              <a:ext uri="{FF2B5EF4-FFF2-40B4-BE49-F238E27FC236}">
                <a16:creationId xmlns:a16="http://schemas.microsoft.com/office/drawing/2014/main" id="{88F72A0E-0AC3-CEC1-827F-CD5F5F427E56}"/>
              </a:ext>
            </a:extLst>
          </p:cNvPr>
          <p:cNvSpPr txBox="1">
            <a:spLocks noChangeArrowheads="1"/>
          </p:cNvSpPr>
          <p:nvPr/>
        </p:nvSpPr>
        <p:spPr bwMode="auto">
          <a:xfrm>
            <a:off x="2857500" y="2743200"/>
            <a:ext cx="18859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dirty="0">
                <a:solidFill>
                  <a:srgbClr val="990033"/>
                </a:solidFill>
              </a:rPr>
              <a:t> </a:t>
            </a:r>
            <a:r>
              <a:rPr lang="en-US" altLang="en-US" sz="2100" dirty="0" err="1">
                <a:solidFill>
                  <a:srgbClr val="C00000"/>
                </a:solidFill>
                <a:latin typeface="Times New Roman" panose="02020603050405020304" pitchFamily="18" charset="0"/>
              </a:rPr>
              <a:t>Xương</a:t>
            </a:r>
            <a:r>
              <a:rPr lang="en-US" altLang="en-US" sz="2100" dirty="0">
                <a:solidFill>
                  <a:srgbClr val="C00000"/>
                </a:solidFill>
                <a:latin typeface="Times New Roman" panose="02020603050405020304" pitchFamily="18" charset="0"/>
              </a:rPr>
              <a:t> </a:t>
            </a:r>
            <a:r>
              <a:rPr lang="en-US" altLang="en-US" sz="2100" dirty="0" err="1">
                <a:solidFill>
                  <a:srgbClr val="C00000"/>
                </a:solidFill>
                <a:latin typeface="Times New Roman" panose="02020603050405020304" pitchFamily="18" charset="0"/>
              </a:rPr>
              <a:t>đầu</a:t>
            </a:r>
            <a:r>
              <a:rPr lang="en-US" altLang="en-US" sz="2100" dirty="0">
                <a:solidFill>
                  <a:srgbClr val="C00000"/>
                </a:solidFill>
                <a:latin typeface="Times New Roman" panose="02020603050405020304" pitchFamily="18" charset="0"/>
              </a:rPr>
              <a:t>                                                </a:t>
            </a:r>
            <a:r>
              <a:rPr lang="en-US" altLang="en-US" sz="2100" dirty="0">
                <a:solidFill>
                  <a:srgbClr val="990033"/>
                </a:solidFill>
              </a:rPr>
              <a:t>                                                                                          </a:t>
            </a:r>
            <a:endParaRPr lang="en-US" altLang="en-US" sz="2100" dirty="0">
              <a:solidFill>
                <a:srgbClr val="990033"/>
              </a:solidFill>
              <a:cs typeface="Arial" panose="020B0604020202020204" pitchFamily="34" charset="0"/>
            </a:endParaRPr>
          </a:p>
        </p:txBody>
      </p:sp>
      <p:sp>
        <p:nvSpPr>
          <p:cNvPr id="7186" name="Line 18">
            <a:extLst>
              <a:ext uri="{FF2B5EF4-FFF2-40B4-BE49-F238E27FC236}">
                <a16:creationId xmlns:a16="http://schemas.microsoft.com/office/drawing/2014/main" id="{2F8C51B2-D861-DB77-F27A-8D8594366915}"/>
              </a:ext>
            </a:extLst>
          </p:cNvPr>
          <p:cNvSpPr>
            <a:spLocks noChangeShapeType="1"/>
          </p:cNvSpPr>
          <p:nvPr/>
        </p:nvSpPr>
        <p:spPr bwMode="auto">
          <a:xfrm flipV="1">
            <a:off x="2457450" y="2971800"/>
            <a:ext cx="457200" cy="7429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1013"/>
          </a:p>
        </p:txBody>
      </p:sp>
      <p:sp>
        <p:nvSpPr>
          <p:cNvPr id="7187" name="Line 19">
            <a:extLst>
              <a:ext uri="{FF2B5EF4-FFF2-40B4-BE49-F238E27FC236}">
                <a16:creationId xmlns:a16="http://schemas.microsoft.com/office/drawing/2014/main" id="{94E53874-FB49-1706-18BE-112A22721BF8}"/>
              </a:ext>
            </a:extLst>
          </p:cNvPr>
          <p:cNvSpPr>
            <a:spLocks noChangeShapeType="1"/>
          </p:cNvSpPr>
          <p:nvPr/>
        </p:nvSpPr>
        <p:spPr bwMode="auto">
          <a:xfrm flipV="1">
            <a:off x="2457450" y="3714750"/>
            <a:ext cx="40005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1013"/>
          </a:p>
        </p:txBody>
      </p:sp>
      <p:sp>
        <p:nvSpPr>
          <p:cNvPr id="7188" name="Line 20">
            <a:extLst>
              <a:ext uri="{FF2B5EF4-FFF2-40B4-BE49-F238E27FC236}">
                <a16:creationId xmlns:a16="http://schemas.microsoft.com/office/drawing/2014/main" id="{A9B21390-3CCF-6B88-2BDE-44C57653163F}"/>
              </a:ext>
            </a:extLst>
          </p:cNvPr>
          <p:cNvSpPr>
            <a:spLocks noChangeShapeType="1"/>
          </p:cNvSpPr>
          <p:nvPr/>
        </p:nvSpPr>
        <p:spPr bwMode="auto">
          <a:xfrm>
            <a:off x="2457450" y="3714750"/>
            <a:ext cx="400050" cy="7429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1013"/>
          </a:p>
        </p:txBody>
      </p:sp>
      <p:sp>
        <p:nvSpPr>
          <p:cNvPr id="8208" name="Text Box 21">
            <a:extLst>
              <a:ext uri="{FF2B5EF4-FFF2-40B4-BE49-F238E27FC236}">
                <a16:creationId xmlns:a16="http://schemas.microsoft.com/office/drawing/2014/main" id="{4612D42D-D834-7156-3243-00DFBCCC4FFB}"/>
              </a:ext>
            </a:extLst>
          </p:cNvPr>
          <p:cNvSpPr txBox="1">
            <a:spLocks noChangeArrowheads="1"/>
          </p:cNvSpPr>
          <p:nvPr/>
        </p:nvSpPr>
        <p:spPr bwMode="auto">
          <a:xfrm>
            <a:off x="5429250" y="2114550"/>
            <a:ext cx="971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800">
              <a:solidFill>
                <a:srgbClr val="FF3300"/>
              </a:solidFill>
              <a:cs typeface="Arial" panose="020B0604020202020204" pitchFamily="34" charset="0"/>
            </a:endParaRPr>
          </a:p>
        </p:txBody>
      </p:sp>
      <p:sp>
        <p:nvSpPr>
          <p:cNvPr id="7190" name="Text Box 22">
            <a:extLst>
              <a:ext uri="{FF2B5EF4-FFF2-40B4-BE49-F238E27FC236}">
                <a16:creationId xmlns:a16="http://schemas.microsoft.com/office/drawing/2014/main" id="{D2AC9C7F-F10D-B773-A517-FEEED74B10E0}"/>
              </a:ext>
            </a:extLst>
          </p:cNvPr>
          <p:cNvSpPr txBox="1">
            <a:spLocks noChangeArrowheads="1"/>
          </p:cNvSpPr>
          <p:nvPr/>
        </p:nvSpPr>
        <p:spPr bwMode="auto">
          <a:xfrm>
            <a:off x="2907506" y="3532585"/>
            <a:ext cx="17145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100" dirty="0" err="1">
                <a:solidFill>
                  <a:srgbClr val="990033"/>
                </a:solidFill>
                <a:latin typeface="Times New Roman" panose="02020603050405020304" pitchFamily="18" charset="0"/>
              </a:rPr>
              <a:t>Xương</a:t>
            </a:r>
            <a:r>
              <a:rPr lang="en-US" altLang="en-US" sz="2100" dirty="0">
                <a:solidFill>
                  <a:srgbClr val="990033"/>
                </a:solidFill>
                <a:latin typeface="Times New Roman" panose="02020603050405020304" pitchFamily="18" charset="0"/>
              </a:rPr>
              <a:t> </a:t>
            </a:r>
            <a:r>
              <a:rPr lang="en-US" altLang="en-US" sz="2100" dirty="0" err="1">
                <a:solidFill>
                  <a:srgbClr val="990033"/>
                </a:solidFill>
                <a:latin typeface="Times New Roman" panose="02020603050405020304" pitchFamily="18" charset="0"/>
              </a:rPr>
              <a:t>thân</a:t>
            </a:r>
            <a:endParaRPr lang="en-US" altLang="en-US" sz="2100" dirty="0">
              <a:solidFill>
                <a:srgbClr val="990033"/>
              </a:solidFill>
              <a:latin typeface="Times New Roman" panose="02020603050405020304" pitchFamily="18" charset="0"/>
              <a:cs typeface="Times New Roman" panose="02020603050405020304" pitchFamily="18" charset="0"/>
            </a:endParaRPr>
          </a:p>
        </p:txBody>
      </p:sp>
      <p:sp>
        <p:nvSpPr>
          <p:cNvPr id="7191" name="Text Box 23">
            <a:extLst>
              <a:ext uri="{FF2B5EF4-FFF2-40B4-BE49-F238E27FC236}">
                <a16:creationId xmlns:a16="http://schemas.microsoft.com/office/drawing/2014/main" id="{3144F43A-5582-54AD-62AB-F3767F4BD21E}"/>
              </a:ext>
            </a:extLst>
          </p:cNvPr>
          <p:cNvSpPr txBox="1">
            <a:spLocks noChangeArrowheads="1"/>
          </p:cNvSpPr>
          <p:nvPr/>
        </p:nvSpPr>
        <p:spPr bwMode="auto">
          <a:xfrm>
            <a:off x="2907506" y="4230291"/>
            <a:ext cx="15430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100">
                <a:solidFill>
                  <a:srgbClr val="990033"/>
                </a:solidFill>
                <a:latin typeface="Times New Roman" panose="02020603050405020304" pitchFamily="18" charset="0"/>
              </a:rPr>
              <a:t>Xương chi</a:t>
            </a:r>
            <a:endParaRPr lang="en-US" altLang="en-US" sz="2100">
              <a:solidFill>
                <a:srgbClr val="990033"/>
              </a:solidFill>
              <a:latin typeface="Times New Roman" panose="02020603050405020304" pitchFamily="18" charset="0"/>
              <a:cs typeface="Times New Roman" panose="02020603050405020304" pitchFamily="18" charset="0"/>
            </a:endParaRPr>
          </a:p>
        </p:txBody>
      </p:sp>
      <p:sp>
        <p:nvSpPr>
          <p:cNvPr id="7192" name="Text Box 24">
            <a:extLst>
              <a:ext uri="{FF2B5EF4-FFF2-40B4-BE49-F238E27FC236}">
                <a16:creationId xmlns:a16="http://schemas.microsoft.com/office/drawing/2014/main" id="{D947E8BE-76B0-FE1F-E23A-C8D58795870D}"/>
              </a:ext>
            </a:extLst>
          </p:cNvPr>
          <p:cNvSpPr txBox="1">
            <a:spLocks noChangeArrowheads="1"/>
          </p:cNvSpPr>
          <p:nvPr/>
        </p:nvSpPr>
        <p:spPr bwMode="auto">
          <a:xfrm>
            <a:off x="5032773" y="253604"/>
            <a:ext cx="14311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dirty="0" err="1">
                <a:latin typeface="Times New Roman" panose="02020603050405020304" pitchFamily="18" charset="0"/>
              </a:rPr>
              <a:t>Xương</a:t>
            </a:r>
            <a:r>
              <a:rPr lang="en-US" altLang="en-US" sz="1800" b="1" dirty="0">
                <a:latin typeface="Times New Roman" panose="02020603050405020304" pitchFamily="18" charset="0"/>
              </a:rPr>
              <a:t> </a:t>
            </a:r>
            <a:r>
              <a:rPr lang="en-US" altLang="en-US" sz="1800" b="1" dirty="0" err="1">
                <a:latin typeface="Times New Roman" panose="02020603050405020304" pitchFamily="18" charset="0"/>
              </a:rPr>
              <a:t>đầu</a:t>
            </a:r>
            <a:endParaRPr lang="en-US" altLang="en-US" sz="1800" b="1"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183"/>
                                        </p:tgtEl>
                                        <p:attrNameLst>
                                          <p:attrName>style.visibility</p:attrName>
                                        </p:attrNameLst>
                                      </p:cBhvr>
                                      <p:to>
                                        <p:strVal val="visible"/>
                                      </p:to>
                                    </p:set>
                                    <p:animEffect transition="in" filter="box(in)">
                                      <p:cBhvr>
                                        <p:cTn id="7" dur="500"/>
                                        <p:tgtEl>
                                          <p:spTgt spid="7183"/>
                                        </p:tgtEl>
                                      </p:cBhvr>
                                    </p:animEffect>
                                  </p:childTnLst>
                                </p:cTn>
                              </p:par>
                              <p:par>
                                <p:cTn id="8" presetID="4" presetClass="entr" presetSubtype="16" fill="hold" nodeType="withEffect">
                                  <p:stCondLst>
                                    <p:cond delay="0"/>
                                  </p:stCondLst>
                                  <p:childTnLst>
                                    <p:set>
                                      <p:cBhvr>
                                        <p:cTn id="9" dur="1" fill="hold">
                                          <p:stCondLst>
                                            <p:cond delay="0"/>
                                          </p:stCondLst>
                                        </p:cTn>
                                        <p:tgtEl>
                                          <p:spTgt spid="7174"/>
                                        </p:tgtEl>
                                        <p:attrNameLst>
                                          <p:attrName>style.visibility</p:attrName>
                                        </p:attrNameLst>
                                      </p:cBhvr>
                                      <p:to>
                                        <p:strVal val="visible"/>
                                      </p:to>
                                    </p:set>
                                    <p:animEffect transition="in" filter="box(in)">
                                      <p:cBhvr>
                                        <p:cTn id="10" dur="500"/>
                                        <p:tgtEl>
                                          <p:spTgt spid="7174"/>
                                        </p:tgtEl>
                                      </p:cBhvr>
                                    </p:animEffect>
                                  </p:childTnLst>
                                </p:cTn>
                              </p:par>
                              <p:par>
                                <p:cTn id="11" presetID="4" presetClass="entr" presetSubtype="16" fill="hold" nodeType="withEffect">
                                  <p:stCondLst>
                                    <p:cond delay="0"/>
                                  </p:stCondLst>
                                  <p:childTnLst>
                                    <p:set>
                                      <p:cBhvr>
                                        <p:cTn id="12" dur="1" fill="hold">
                                          <p:stCondLst>
                                            <p:cond delay="0"/>
                                          </p:stCondLst>
                                        </p:cTn>
                                        <p:tgtEl>
                                          <p:spTgt spid="7175"/>
                                        </p:tgtEl>
                                        <p:attrNameLst>
                                          <p:attrName>style.visibility</p:attrName>
                                        </p:attrNameLst>
                                      </p:cBhvr>
                                      <p:to>
                                        <p:strVal val="visible"/>
                                      </p:to>
                                    </p:set>
                                    <p:animEffect transition="in" filter="box(in)">
                                      <p:cBhvr>
                                        <p:cTn id="13" dur="500"/>
                                        <p:tgtEl>
                                          <p:spTgt spid="717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7184"/>
                                        </p:tgtEl>
                                        <p:attrNameLst>
                                          <p:attrName>style.visibility</p:attrName>
                                        </p:attrNameLst>
                                      </p:cBhvr>
                                      <p:to>
                                        <p:strVal val="visible"/>
                                      </p:to>
                                    </p:set>
                                    <p:animEffect transition="in" filter="checkerboard(across)">
                                      <p:cBhvr>
                                        <p:cTn id="18" dur="500"/>
                                        <p:tgtEl>
                                          <p:spTgt spid="718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nodeType="clickEffect">
                                  <p:stCondLst>
                                    <p:cond delay="0"/>
                                  </p:stCondLst>
                                  <p:childTnLst>
                                    <p:set>
                                      <p:cBhvr>
                                        <p:cTn id="22" dur="1" fill="hold">
                                          <p:stCondLst>
                                            <p:cond delay="0"/>
                                          </p:stCondLst>
                                        </p:cTn>
                                        <p:tgtEl>
                                          <p:spTgt spid="7186"/>
                                        </p:tgtEl>
                                        <p:attrNameLst>
                                          <p:attrName>style.visibility</p:attrName>
                                        </p:attrNameLst>
                                      </p:cBhvr>
                                      <p:to>
                                        <p:strVal val="visible"/>
                                      </p:to>
                                    </p:set>
                                    <p:anim to="" calcmode="lin" valueType="num">
                                      <p:cBhvr>
                                        <p:cTn id="23" dur="1" fill="hold"/>
                                        <p:tgtEl>
                                          <p:spTgt spid="7186"/>
                                        </p:tgtEl>
                                        <p:attrNameLst>
                                          <p:attrName>style.visibility</p:attrName>
                                        </p:attrNameLst>
                                      </p:cBhvr>
                                    </p:anim>
                                  </p:childTnLst>
                                </p:cTn>
                              </p:par>
                              <p:par>
                                <p:cTn id="24" presetID="24" presetClass="entr" presetSubtype="0" fill="hold" nodeType="withEffect">
                                  <p:stCondLst>
                                    <p:cond delay="0"/>
                                  </p:stCondLst>
                                  <p:childTnLst>
                                    <p:set>
                                      <p:cBhvr>
                                        <p:cTn id="25" dur="1" fill="hold">
                                          <p:stCondLst>
                                            <p:cond delay="0"/>
                                          </p:stCondLst>
                                        </p:cTn>
                                        <p:tgtEl>
                                          <p:spTgt spid="7185"/>
                                        </p:tgtEl>
                                        <p:attrNameLst>
                                          <p:attrName>style.visibility</p:attrName>
                                        </p:attrNameLst>
                                      </p:cBhvr>
                                      <p:to>
                                        <p:strVal val="visible"/>
                                      </p:to>
                                    </p:set>
                                    <p:anim to="" calcmode="lin" valueType="num">
                                      <p:cBhvr>
                                        <p:cTn id="26" dur="1" fill="hold"/>
                                        <p:tgtEl>
                                          <p:spTgt spid="7185"/>
                                        </p:tgtEl>
                                        <p:attrNameLst>
                                          <p:attrName>style.visibility</p:attrName>
                                        </p:attrNameLst>
                                      </p:cBhvr>
                                    </p:anim>
                                  </p:childTnLst>
                                </p:cTn>
                              </p:par>
                              <p:par>
                                <p:cTn id="27" presetID="24" presetClass="entr" presetSubtype="0" fill="hold" nodeType="withEffect">
                                  <p:stCondLst>
                                    <p:cond delay="0"/>
                                  </p:stCondLst>
                                  <p:childTnLst>
                                    <p:set>
                                      <p:cBhvr>
                                        <p:cTn id="28" dur="1" fill="hold">
                                          <p:stCondLst>
                                            <p:cond delay="0"/>
                                          </p:stCondLst>
                                        </p:cTn>
                                        <p:tgtEl>
                                          <p:spTgt spid="7192"/>
                                        </p:tgtEl>
                                        <p:attrNameLst>
                                          <p:attrName>style.visibility</p:attrName>
                                        </p:attrNameLst>
                                      </p:cBhvr>
                                      <p:to>
                                        <p:strVal val="visible"/>
                                      </p:to>
                                    </p:set>
                                    <p:anim to="" calcmode="lin" valueType="num">
                                      <p:cBhvr>
                                        <p:cTn id="29" dur="1" fill="hold"/>
                                        <p:tgtEl>
                                          <p:spTgt spid="7192"/>
                                        </p:tgtEl>
                                        <p:attrNameLst>
                                          <p:attrName>style.visibility</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7187"/>
                                        </p:tgtEl>
                                        <p:attrNameLst>
                                          <p:attrName>style.visibility</p:attrName>
                                        </p:attrNameLst>
                                      </p:cBhvr>
                                      <p:to>
                                        <p:strVal val="visible"/>
                                      </p:to>
                                    </p:set>
                                    <p:animEffect transition="in" filter="blinds(horizontal)">
                                      <p:cBhvr>
                                        <p:cTn id="34" dur="500"/>
                                        <p:tgtEl>
                                          <p:spTgt spid="7187"/>
                                        </p:tgtEl>
                                      </p:cBhvr>
                                    </p:animEffect>
                                  </p:childTnLst>
                                </p:cTn>
                              </p:par>
                              <p:par>
                                <p:cTn id="35" presetID="3" presetClass="entr" presetSubtype="10" fill="hold" nodeType="withEffect">
                                  <p:stCondLst>
                                    <p:cond delay="0"/>
                                  </p:stCondLst>
                                  <p:childTnLst>
                                    <p:set>
                                      <p:cBhvr>
                                        <p:cTn id="36" dur="1" fill="hold">
                                          <p:stCondLst>
                                            <p:cond delay="0"/>
                                          </p:stCondLst>
                                        </p:cTn>
                                        <p:tgtEl>
                                          <p:spTgt spid="7190"/>
                                        </p:tgtEl>
                                        <p:attrNameLst>
                                          <p:attrName>style.visibility</p:attrName>
                                        </p:attrNameLst>
                                      </p:cBhvr>
                                      <p:to>
                                        <p:strVal val="visible"/>
                                      </p:to>
                                    </p:set>
                                    <p:animEffect transition="in" filter="blinds(horizontal)">
                                      <p:cBhvr>
                                        <p:cTn id="37" dur="500"/>
                                        <p:tgtEl>
                                          <p:spTgt spid="7190"/>
                                        </p:tgtEl>
                                      </p:cBhvr>
                                    </p:animEffect>
                                  </p:childTnLst>
                                </p:cTn>
                              </p:par>
                              <p:par>
                                <p:cTn id="38" presetID="3" presetClass="entr" presetSubtype="10" fill="hold" nodeType="withEffect">
                                  <p:stCondLst>
                                    <p:cond delay="0"/>
                                  </p:stCondLst>
                                  <p:childTnLst>
                                    <p:set>
                                      <p:cBhvr>
                                        <p:cTn id="39" dur="1" fill="hold">
                                          <p:stCondLst>
                                            <p:cond delay="0"/>
                                          </p:stCondLst>
                                        </p:cTn>
                                        <p:tgtEl>
                                          <p:spTgt spid="7182"/>
                                        </p:tgtEl>
                                        <p:attrNameLst>
                                          <p:attrName>style.visibility</p:attrName>
                                        </p:attrNameLst>
                                      </p:cBhvr>
                                      <p:to>
                                        <p:strVal val="visible"/>
                                      </p:to>
                                    </p:set>
                                    <p:animEffect transition="in" filter="blinds(horizontal)">
                                      <p:cBhvr>
                                        <p:cTn id="40" dur="500"/>
                                        <p:tgtEl>
                                          <p:spTgt spid="7182"/>
                                        </p:tgtEl>
                                      </p:cBhvr>
                                    </p:animEffect>
                                  </p:childTnLst>
                                </p:cTn>
                              </p:par>
                              <p:par>
                                <p:cTn id="41" presetID="3" presetClass="entr" presetSubtype="10" fill="hold" nodeType="withEffect">
                                  <p:stCondLst>
                                    <p:cond delay="0"/>
                                  </p:stCondLst>
                                  <p:childTnLst>
                                    <p:set>
                                      <p:cBhvr>
                                        <p:cTn id="42" dur="1" fill="hold">
                                          <p:stCondLst>
                                            <p:cond delay="0"/>
                                          </p:stCondLst>
                                        </p:cTn>
                                        <p:tgtEl>
                                          <p:spTgt spid="7181"/>
                                        </p:tgtEl>
                                        <p:attrNameLst>
                                          <p:attrName>style.visibility</p:attrName>
                                        </p:attrNameLst>
                                      </p:cBhvr>
                                      <p:to>
                                        <p:strVal val="visible"/>
                                      </p:to>
                                    </p:set>
                                    <p:animEffect transition="in" filter="blinds(horizontal)">
                                      <p:cBhvr>
                                        <p:cTn id="43" dur="500"/>
                                        <p:tgtEl>
                                          <p:spTgt spid="718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8" presetClass="entr" presetSubtype="16" fill="hold" nodeType="clickEffect">
                                  <p:stCondLst>
                                    <p:cond delay="0"/>
                                  </p:stCondLst>
                                  <p:childTnLst>
                                    <p:set>
                                      <p:cBhvr>
                                        <p:cTn id="47" dur="1" fill="hold">
                                          <p:stCondLst>
                                            <p:cond delay="0"/>
                                          </p:stCondLst>
                                        </p:cTn>
                                        <p:tgtEl>
                                          <p:spTgt spid="7188"/>
                                        </p:tgtEl>
                                        <p:attrNameLst>
                                          <p:attrName>style.visibility</p:attrName>
                                        </p:attrNameLst>
                                      </p:cBhvr>
                                      <p:to>
                                        <p:strVal val="visible"/>
                                      </p:to>
                                    </p:set>
                                    <p:animEffect transition="in" filter="diamond(in)">
                                      <p:cBhvr>
                                        <p:cTn id="48" dur="2000"/>
                                        <p:tgtEl>
                                          <p:spTgt spid="7188"/>
                                        </p:tgtEl>
                                      </p:cBhvr>
                                    </p:animEffect>
                                  </p:childTnLst>
                                </p:cTn>
                              </p:par>
                              <p:par>
                                <p:cTn id="49" presetID="8" presetClass="entr" presetSubtype="16" fill="hold" nodeType="withEffect">
                                  <p:stCondLst>
                                    <p:cond delay="0"/>
                                  </p:stCondLst>
                                  <p:childTnLst>
                                    <p:set>
                                      <p:cBhvr>
                                        <p:cTn id="50" dur="1" fill="hold">
                                          <p:stCondLst>
                                            <p:cond delay="0"/>
                                          </p:stCondLst>
                                        </p:cTn>
                                        <p:tgtEl>
                                          <p:spTgt spid="7191"/>
                                        </p:tgtEl>
                                        <p:attrNameLst>
                                          <p:attrName>style.visibility</p:attrName>
                                        </p:attrNameLst>
                                      </p:cBhvr>
                                      <p:to>
                                        <p:strVal val="visible"/>
                                      </p:to>
                                    </p:set>
                                    <p:animEffect transition="in" filter="diamond(in)">
                                      <p:cBhvr>
                                        <p:cTn id="51" dur="2000"/>
                                        <p:tgtEl>
                                          <p:spTgt spid="7191"/>
                                        </p:tgtEl>
                                      </p:cBhvr>
                                    </p:animEffect>
                                  </p:childTnLst>
                                </p:cTn>
                              </p:par>
                              <p:par>
                                <p:cTn id="52" presetID="8" presetClass="entr" presetSubtype="16" fill="hold" nodeType="withEffect">
                                  <p:stCondLst>
                                    <p:cond delay="0"/>
                                  </p:stCondLst>
                                  <p:childTnLst>
                                    <p:set>
                                      <p:cBhvr>
                                        <p:cTn id="53" dur="1" fill="hold">
                                          <p:stCondLst>
                                            <p:cond delay="0"/>
                                          </p:stCondLst>
                                        </p:cTn>
                                        <p:tgtEl>
                                          <p:spTgt spid="7176"/>
                                        </p:tgtEl>
                                        <p:attrNameLst>
                                          <p:attrName>style.visibility</p:attrName>
                                        </p:attrNameLst>
                                      </p:cBhvr>
                                      <p:to>
                                        <p:strVal val="visible"/>
                                      </p:to>
                                    </p:set>
                                    <p:animEffect transition="in" filter="diamond(in)">
                                      <p:cBhvr>
                                        <p:cTn id="54" dur="2000"/>
                                        <p:tgtEl>
                                          <p:spTgt spid="7176"/>
                                        </p:tgtEl>
                                      </p:cBhvr>
                                    </p:animEffect>
                                  </p:childTnLst>
                                </p:cTn>
                              </p:par>
                              <p:par>
                                <p:cTn id="55" presetID="8" presetClass="entr" presetSubtype="16" fill="hold" nodeType="withEffect">
                                  <p:stCondLst>
                                    <p:cond delay="0"/>
                                  </p:stCondLst>
                                  <p:childTnLst>
                                    <p:set>
                                      <p:cBhvr>
                                        <p:cTn id="56" dur="1" fill="hold">
                                          <p:stCondLst>
                                            <p:cond delay="0"/>
                                          </p:stCondLst>
                                        </p:cTn>
                                        <p:tgtEl>
                                          <p:spTgt spid="7177"/>
                                        </p:tgtEl>
                                        <p:attrNameLst>
                                          <p:attrName>style.visibility</p:attrName>
                                        </p:attrNameLst>
                                      </p:cBhvr>
                                      <p:to>
                                        <p:strVal val="visible"/>
                                      </p:to>
                                    </p:set>
                                    <p:animEffect transition="in" filter="diamond(in)">
                                      <p:cBhvr>
                                        <p:cTn id="57" dur="2000"/>
                                        <p:tgtEl>
                                          <p:spTgt spid="717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xit" presetSubtype="4" fill="hold" nodeType="clickEffect">
                                  <p:stCondLst>
                                    <p:cond delay="0"/>
                                  </p:stCondLst>
                                  <p:childTnLst>
                                    <p:anim calcmode="lin" valueType="num">
                                      <p:cBhvr additive="base">
                                        <p:cTn id="61" dur="500"/>
                                        <p:tgtEl>
                                          <p:spTgt spid="7183"/>
                                        </p:tgtEl>
                                        <p:attrNameLst>
                                          <p:attrName>ppt_x</p:attrName>
                                        </p:attrNameLst>
                                      </p:cBhvr>
                                      <p:tavLst>
                                        <p:tav tm="0">
                                          <p:val>
                                            <p:strVal val="ppt_x"/>
                                          </p:val>
                                        </p:tav>
                                        <p:tav tm="100000">
                                          <p:val>
                                            <p:strVal val="ppt_x"/>
                                          </p:val>
                                        </p:tav>
                                      </p:tavLst>
                                    </p:anim>
                                    <p:anim calcmode="lin" valueType="num">
                                      <p:cBhvr additive="base">
                                        <p:cTn id="62" dur="500"/>
                                        <p:tgtEl>
                                          <p:spTgt spid="7183"/>
                                        </p:tgtEl>
                                        <p:attrNameLst>
                                          <p:attrName>ppt_y</p:attrName>
                                        </p:attrNameLst>
                                      </p:cBhvr>
                                      <p:tavLst>
                                        <p:tav tm="0">
                                          <p:val>
                                            <p:strVal val="ppt_y"/>
                                          </p:val>
                                        </p:tav>
                                        <p:tav tm="100000">
                                          <p:val>
                                            <p:strVal val="1+ppt_h/2"/>
                                          </p:val>
                                        </p:tav>
                                      </p:tavLst>
                                    </p:anim>
                                    <p:set>
                                      <p:cBhvr>
                                        <p:cTn id="63" dur="1" fill="hold">
                                          <p:stCondLst>
                                            <p:cond delay="499"/>
                                          </p:stCondLst>
                                        </p:cTn>
                                        <p:tgtEl>
                                          <p:spTgt spid="71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P spid="7176" grpId="0"/>
      <p:bldP spid="7177" grpId="0"/>
      <p:bldP spid="7181" grpId="0" bldLvl="0" animBg="1"/>
      <p:bldP spid="7182" grpId="0"/>
      <p:bldP spid="7183" grpId="0"/>
      <p:bldP spid="7183" grpId="1"/>
      <p:bldP spid="7184" grpId="0"/>
      <p:bldP spid="7185" grpId="0"/>
      <p:bldP spid="7190" grpId="0"/>
      <p:bldP spid="7191" grpId="0"/>
      <p:bldP spid="719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5"/>
          <p:cNvSpPr txBox="1">
            <a:spLocks noChangeArrowheads="1"/>
          </p:cNvSpPr>
          <p:nvPr/>
        </p:nvSpPr>
        <p:spPr bwMode="auto">
          <a:xfrm>
            <a:off x="290839" y="598464"/>
            <a:ext cx="5706102" cy="769441"/>
          </a:xfrm>
          <a:prstGeom prst="rect">
            <a:avLst/>
          </a:prstGeom>
          <a:noFill/>
          <a:ln w="9525">
            <a:noFill/>
            <a:miter lim="800000"/>
          </a:ln>
          <a:effectLst/>
        </p:spPr>
        <p:txBody>
          <a:bodyPr wrap="square">
            <a:spAutoFit/>
          </a:bodyPr>
          <a:lstStyle/>
          <a:p>
            <a:pPr fontAlgn="base">
              <a:spcAft>
                <a:spcPct val="0"/>
              </a:spcAft>
              <a:defRPr/>
            </a:pPr>
            <a:r>
              <a:rPr lang="vi-VN" sz="2000" noProof="1">
                <a:solidFill>
                  <a:srgbClr val="0000CC"/>
                </a:solidFill>
                <a:effectLst>
                  <a:outerShdw blurRad="38100" dist="38100" dir="2700000">
                    <a:srgbClr val="C0C0C0"/>
                  </a:outerShdw>
                </a:effectLst>
                <a:latin typeface="Times New Roman" panose="02020603050405020304" pitchFamily="18" charset="0"/>
                <a:cs typeface="Times New Roman" panose="02020603050405020304" pitchFamily="18" charset="0"/>
              </a:rPr>
              <a:t>I. CẤU TẠO VÀ CHỨC NĂNG HỆ VẬN ĐỘNG</a:t>
            </a:r>
          </a:p>
          <a:p>
            <a:pPr fontAlgn="base">
              <a:spcAft>
                <a:spcPct val="0"/>
              </a:spcAft>
              <a:defRPr/>
            </a:pPr>
            <a:r>
              <a:rPr lang="vi-VN" altLang="en-US" sz="2400" noProof="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noProof="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 Cấu tạo hệ vận động</a:t>
            </a:r>
          </a:p>
        </p:txBody>
      </p:sp>
      <p:sp>
        <p:nvSpPr>
          <p:cNvPr id="6150" name="Text Box 11"/>
          <p:cNvSpPr txBox="1">
            <a:spLocks noChangeArrowheads="1"/>
          </p:cNvSpPr>
          <p:nvPr/>
        </p:nvSpPr>
        <p:spPr bwMode="auto">
          <a:xfrm>
            <a:off x="1528178" y="0"/>
            <a:ext cx="61126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400" b="1" dirty="0">
                <a:solidFill>
                  <a:srgbClr val="FF0000"/>
                </a:solidFill>
                <a:latin typeface="Times New Roman" panose="02020603050405020304" pitchFamily="18" charset="0"/>
                <a:cs typeface="Times New Roman" panose="02020603050405020304" pitchFamily="18" charset="0"/>
              </a:rPr>
              <a:t>BÀI </a:t>
            </a:r>
            <a:r>
              <a:rPr lang="en-US" altLang="en-US" sz="2400" b="1" dirty="0">
                <a:solidFill>
                  <a:srgbClr val="FF0000"/>
                </a:solidFill>
                <a:latin typeface="Times New Roman" panose="02020603050405020304" pitchFamily="18" charset="0"/>
                <a:cs typeface="Times New Roman" panose="02020603050405020304" pitchFamily="18" charset="0"/>
              </a:rPr>
              <a:t>31</a:t>
            </a:r>
            <a:r>
              <a:rPr lang="vi-VN"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Ở </a:t>
            </a:r>
            <a:r>
              <a:rPr lang="en-US" altLang="en-US" sz="2400" b="1" dirty="0" err="1">
                <a:solidFill>
                  <a:srgbClr val="FF0000"/>
                </a:solidFill>
                <a:latin typeface="Times New Roman" panose="02020603050405020304" pitchFamily="18" charset="0"/>
                <a:cs typeface="Times New Roman" panose="02020603050405020304" pitchFamily="18" charset="0"/>
              </a:rPr>
              <a:t>NGƯỜI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5919347" y="598465"/>
            <a:ext cx="3140833" cy="4481054"/>
          </a:xfrm>
          <a:prstGeom prst="rect">
            <a:avLst/>
          </a:prstGeom>
          <a:noFill/>
          <a:ln>
            <a:noFill/>
          </a:ln>
        </p:spPr>
      </p:pic>
      <p:sp>
        <p:nvSpPr>
          <p:cNvPr id="6" name="Rectangle 5"/>
          <p:cNvSpPr/>
          <p:nvPr/>
        </p:nvSpPr>
        <p:spPr>
          <a:xfrm>
            <a:off x="213244" y="2776734"/>
            <a:ext cx="5706103" cy="1738938"/>
          </a:xfrm>
          <a:prstGeom prst="rect">
            <a:avLst/>
          </a:prstGeom>
        </p:spPr>
        <p:txBody>
          <a:bodyPr wrap="square">
            <a:spAutoFit/>
          </a:bodyPr>
          <a:lstStyle/>
          <a:p>
            <a:pPr>
              <a:lnSpc>
                <a:spcPct val="107000"/>
              </a:lnSpc>
              <a:spcAft>
                <a:spcPts val="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000" b="1"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nSpc>
                <a:spcPct val="107000"/>
              </a:lnSpc>
              <a:spcAft>
                <a:spcPts val="0"/>
              </a:spcAft>
              <a:buFontTx/>
              <a:buChar char="-"/>
            </a:pPr>
            <a:endParaRPr lang="en-US" sz="20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b="1" dirty="0">
                <a:latin typeface="Times New Roman" panose="02020603050405020304" pitchFamily="18" charset="0"/>
                <a:ea typeface="Calibri" panose="020F0502020204030204" pitchFamily="34" charset="0"/>
                <a:cs typeface="Times New Roman" panose="02020603050405020304" pitchFamily="18" charset="0"/>
              </a:rPr>
              <a:t> chi: </a:t>
            </a:r>
          </a:p>
        </p:txBody>
      </p:sp>
      <p:sp>
        <p:nvSpPr>
          <p:cNvPr id="7" name="Rectangle 6"/>
          <p:cNvSpPr/>
          <p:nvPr/>
        </p:nvSpPr>
        <p:spPr>
          <a:xfrm>
            <a:off x="1868262" y="2762839"/>
            <a:ext cx="3363421" cy="399405"/>
          </a:xfrm>
          <a:prstGeom prst="rect">
            <a:avLst/>
          </a:prstGeom>
        </p:spPr>
        <p:txBody>
          <a:bodyPr wrap="none">
            <a:spAutoFit/>
          </a:bodyPr>
          <a:lstStyle/>
          <a:p>
            <a:pPr>
              <a:lnSpc>
                <a:spcPct val="107000"/>
              </a:lnSpc>
              <a:spcAft>
                <a:spcPts val="0"/>
              </a:spcAft>
            </a:pP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sọ</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não</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sọ</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mặt</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833464" y="3425899"/>
            <a:ext cx="4147289" cy="399405"/>
          </a:xfrm>
          <a:prstGeom prst="rect">
            <a:avLst/>
          </a:prstGeom>
        </p:spPr>
        <p:txBody>
          <a:bodyPr wrap="none">
            <a:spAutoFit/>
          </a:bodyPr>
          <a:lstStyle/>
          <a:p>
            <a:pPr>
              <a:lnSpc>
                <a:spcPct val="107000"/>
              </a:lnSpc>
              <a:spcAft>
                <a:spcPts val="0"/>
              </a:spcAft>
            </a:pP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ức</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sườn</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1732634" y="4075064"/>
            <a:ext cx="2744919" cy="399405"/>
          </a:xfrm>
          <a:prstGeom prst="rect">
            <a:avLst/>
          </a:prstGeom>
        </p:spPr>
        <p:txBody>
          <a:bodyPr wrap="none">
            <a:spAutoFit/>
          </a:bodyPr>
          <a:lstStyle/>
          <a:p>
            <a:pPr>
              <a:lnSpc>
                <a:spcPct val="107000"/>
              </a:lnSpc>
              <a:spcAft>
                <a:spcPts val="0"/>
              </a:spcAft>
            </a:pP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tay</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chân</a:t>
            </a:r>
            <a:endParaRPr lang="en-US"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17938" y="1458537"/>
            <a:ext cx="5879003" cy="1015663"/>
          </a:xfrm>
          <a:prstGeom prst="rect">
            <a:avLst/>
          </a:prstGeom>
        </p:spPr>
        <p:txBody>
          <a:bodyPr wrap="square">
            <a:spAutoFit/>
          </a:bodyPr>
          <a:lstStyle/>
          <a:p>
            <a:r>
              <a:rPr lang="en-US" sz="2000" dirty="0">
                <a:latin typeface="Times New Roman" panose="02020603050405020304" pitchFamily="18" charset="0"/>
                <a:ea typeface="Calibri" panose="020F0502020204030204" pitchFamily="34" charset="0"/>
              </a:rPr>
              <a:t>a. </a:t>
            </a:r>
            <a:r>
              <a:rPr lang="vi-VN" sz="2000" dirty="0">
                <a:latin typeface="Times New Roman" panose="02020603050405020304" pitchFamily="18" charset="0"/>
                <a:ea typeface="Calibri" panose="020F0502020204030204" pitchFamily="34" charset="0"/>
              </a:rPr>
              <a:t>Cấu tạo bộ xương: </a:t>
            </a:r>
            <a:r>
              <a:rPr lang="en-US" sz="2000" dirty="0" err="1">
                <a:latin typeface="Times New Roman" panose="02020603050405020304" pitchFamily="18" charset="0"/>
                <a:ea typeface="Calibri" panose="020F0502020204030204" pitchFamily="34" charset="0"/>
              </a:rPr>
              <a:t>Xương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được</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cấu</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tạo</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từ</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chất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hữu</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cơ</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và</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chất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khoáng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có</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khoảng</a:t>
            </a:r>
            <a:r>
              <a:rPr lang="en-US" sz="2000" dirty="0">
                <a:latin typeface="Times New Roman" panose="02020603050405020304" pitchFamily="18" charset="0"/>
                <a:ea typeface="Calibri" panose="020F0502020204030204" pitchFamily="34" charset="0"/>
              </a:rPr>
              <a:t> 206 </a:t>
            </a:r>
            <a:r>
              <a:rPr lang="en-US" sz="2000" dirty="0" err="1">
                <a:latin typeface="Times New Roman" panose="02020603050405020304" pitchFamily="18" charset="0"/>
                <a:ea typeface="Calibri" panose="020F0502020204030204" pitchFamily="34" charset="0"/>
              </a:rPr>
              <a:t>xương</a:t>
            </a:r>
            <a:r>
              <a:rPr lang="en-US" sz="2000" dirty="0">
                <a:latin typeface="Times New Roman" panose="02020603050405020304" pitchFamily="18" charset="0"/>
                <a:ea typeface="Calibri" panose="020F0502020204030204" pitchFamily="34" charset="0"/>
              </a:rPr>
              <a:t> ở </a:t>
            </a:r>
            <a:r>
              <a:rPr lang="en-US" sz="2000" dirty="0" err="1">
                <a:latin typeface="Times New Roman" panose="02020603050405020304" pitchFamily="18" charset="0"/>
                <a:ea typeface="Calibri" panose="020F0502020204030204" pitchFamily="34" charset="0"/>
              </a:rPr>
              <a:t>người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trưởng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thành</a:t>
            </a:r>
            <a:r>
              <a:rPr lang="en-US" sz="2000" dirty="0">
                <a:latin typeface="Times New Roman" panose="02020603050405020304" pitchFamily="18" charset="0"/>
                <a:ea typeface="Calibri" panose="020F0502020204030204" pitchFamily="34" charset="0"/>
              </a:rPr>
              <a:t>.</a:t>
            </a:r>
            <a:endParaRPr lang="en-US" sz="2000" dirty="0"/>
          </a:p>
        </p:txBody>
      </p:sp>
    </p:spTree>
    <p:extLst>
      <p:ext uri="{BB962C8B-B14F-4D97-AF65-F5344CB8AC3E}">
        <p14:creationId xmlns:p14="http://schemas.microsoft.com/office/powerpoint/2010/main" val="2171197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a:extLst>
              <a:ext uri="{FF2B5EF4-FFF2-40B4-BE49-F238E27FC236}">
                <a16:creationId xmlns:a16="http://schemas.microsoft.com/office/drawing/2014/main" id="{99C60805-3745-F364-8390-4767A5AE9632}"/>
              </a:ext>
            </a:extLst>
          </p:cNvPr>
          <p:cNvSpPr txBox="1">
            <a:spLocks noChangeArrowheads="1"/>
          </p:cNvSpPr>
          <p:nvPr/>
        </p:nvSpPr>
        <p:spPr bwMode="auto">
          <a:xfrm>
            <a:off x="1616869" y="1302544"/>
            <a:ext cx="16228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0000CC"/>
                </a:solidFill>
                <a:latin typeface="Times New Roman" panose="02020603050405020304" pitchFamily="18" charset="0"/>
              </a:rPr>
              <a:t>Bộ xương gồm</a:t>
            </a:r>
            <a:endParaRPr lang="en-US" altLang="en-US" sz="1800">
              <a:solidFill>
                <a:srgbClr val="0000CC"/>
              </a:solidFill>
              <a:latin typeface="Times New Roman" panose="02020603050405020304" pitchFamily="18" charset="0"/>
              <a:cs typeface="Times New Roman" panose="02020603050405020304" pitchFamily="18" charset="0"/>
            </a:endParaRPr>
          </a:p>
        </p:txBody>
      </p:sp>
      <p:sp>
        <p:nvSpPr>
          <p:cNvPr id="10243" name="Text Box 3">
            <a:extLst>
              <a:ext uri="{FF2B5EF4-FFF2-40B4-BE49-F238E27FC236}">
                <a16:creationId xmlns:a16="http://schemas.microsoft.com/office/drawing/2014/main" id="{3D8C6CDA-8403-56AA-129F-FF092F1F91A1}"/>
              </a:ext>
            </a:extLst>
          </p:cNvPr>
          <p:cNvSpPr txBox="1">
            <a:spLocks noChangeArrowheads="1"/>
          </p:cNvSpPr>
          <p:nvPr/>
        </p:nvSpPr>
        <p:spPr bwMode="auto">
          <a:xfrm>
            <a:off x="3684985" y="981075"/>
            <a:ext cx="1485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660033"/>
                </a:solidFill>
              </a:rPr>
              <a:t> </a:t>
            </a:r>
            <a:r>
              <a:rPr lang="en-US" altLang="en-US" sz="1800">
                <a:solidFill>
                  <a:srgbClr val="660033"/>
                </a:solidFill>
                <a:latin typeface="Times New Roman" panose="02020603050405020304" pitchFamily="18" charset="0"/>
              </a:rPr>
              <a:t>Xương đầu          </a:t>
            </a:r>
            <a:r>
              <a:rPr lang="en-US" altLang="en-US" sz="1800">
                <a:solidFill>
                  <a:srgbClr val="FF3399"/>
                </a:solidFill>
                <a:latin typeface="Times New Roman" panose="02020603050405020304" pitchFamily="18" charset="0"/>
              </a:rPr>
              <a:t>                                                                                                                                </a:t>
            </a:r>
            <a:endParaRPr lang="en-US" altLang="en-US" sz="1800">
              <a:solidFill>
                <a:srgbClr val="FF3399"/>
              </a:solidFill>
              <a:latin typeface="Times New Roman" panose="02020603050405020304" pitchFamily="18" charset="0"/>
              <a:cs typeface="Times New Roman" panose="02020603050405020304" pitchFamily="18" charset="0"/>
            </a:endParaRPr>
          </a:p>
        </p:txBody>
      </p:sp>
      <p:sp>
        <p:nvSpPr>
          <p:cNvPr id="10244" name="Line 4">
            <a:extLst>
              <a:ext uri="{FF2B5EF4-FFF2-40B4-BE49-F238E27FC236}">
                <a16:creationId xmlns:a16="http://schemas.microsoft.com/office/drawing/2014/main" id="{227876B0-738F-5E82-AF87-ECF863858FAC}"/>
              </a:ext>
            </a:extLst>
          </p:cNvPr>
          <p:cNvSpPr>
            <a:spLocks noChangeShapeType="1"/>
          </p:cNvSpPr>
          <p:nvPr/>
        </p:nvSpPr>
        <p:spPr bwMode="auto">
          <a:xfrm flipV="1">
            <a:off x="3336132" y="1194198"/>
            <a:ext cx="375047" cy="31075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1013"/>
          </a:p>
        </p:txBody>
      </p:sp>
      <p:sp>
        <p:nvSpPr>
          <p:cNvPr id="10245" name="Line 5">
            <a:extLst>
              <a:ext uri="{FF2B5EF4-FFF2-40B4-BE49-F238E27FC236}">
                <a16:creationId xmlns:a16="http://schemas.microsoft.com/office/drawing/2014/main" id="{4C13B1D9-7778-FAD8-6569-1A0BEBFC28C4}"/>
              </a:ext>
            </a:extLst>
          </p:cNvPr>
          <p:cNvSpPr>
            <a:spLocks noChangeShapeType="1"/>
          </p:cNvSpPr>
          <p:nvPr/>
        </p:nvSpPr>
        <p:spPr bwMode="auto">
          <a:xfrm flipV="1">
            <a:off x="3337323" y="1504950"/>
            <a:ext cx="434578"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1013"/>
          </a:p>
        </p:txBody>
      </p:sp>
      <p:sp>
        <p:nvSpPr>
          <p:cNvPr id="10246" name="Line 6">
            <a:extLst>
              <a:ext uri="{FF2B5EF4-FFF2-40B4-BE49-F238E27FC236}">
                <a16:creationId xmlns:a16="http://schemas.microsoft.com/office/drawing/2014/main" id="{71FAE910-F91F-28F4-7FD9-7C0E7DA2B5C6}"/>
              </a:ext>
            </a:extLst>
          </p:cNvPr>
          <p:cNvSpPr>
            <a:spLocks noChangeShapeType="1"/>
          </p:cNvSpPr>
          <p:nvPr/>
        </p:nvSpPr>
        <p:spPr bwMode="auto">
          <a:xfrm>
            <a:off x="3337323" y="1495425"/>
            <a:ext cx="378619" cy="280988"/>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1013"/>
          </a:p>
        </p:txBody>
      </p:sp>
      <p:sp>
        <p:nvSpPr>
          <p:cNvPr id="9223" name="Text Box 7">
            <a:extLst>
              <a:ext uri="{FF2B5EF4-FFF2-40B4-BE49-F238E27FC236}">
                <a16:creationId xmlns:a16="http://schemas.microsoft.com/office/drawing/2014/main" id="{40E224C4-57DB-4284-513E-8DE15AF6AA62}"/>
              </a:ext>
            </a:extLst>
          </p:cNvPr>
          <p:cNvSpPr txBox="1">
            <a:spLocks noChangeArrowheads="1"/>
          </p:cNvSpPr>
          <p:nvPr/>
        </p:nvSpPr>
        <p:spPr bwMode="auto">
          <a:xfrm>
            <a:off x="5572125" y="981075"/>
            <a:ext cx="12001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a:solidFill>
                  <a:srgbClr val="FF3399"/>
                </a:solidFill>
                <a:latin typeface="Times New Roman" panose="02020603050405020304" pitchFamily="18" charset="0"/>
              </a:rPr>
              <a:t>xương sọ                                    </a:t>
            </a:r>
            <a:endParaRPr lang="en-US" altLang="en-US" sz="2100">
              <a:solidFill>
                <a:srgbClr val="FF3399"/>
              </a:solidFill>
              <a:latin typeface="Times New Roman" panose="02020603050405020304" pitchFamily="18" charset="0"/>
              <a:cs typeface="Times New Roman" panose="02020603050405020304" pitchFamily="18" charset="0"/>
            </a:endParaRPr>
          </a:p>
        </p:txBody>
      </p:sp>
      <p:sp>
        <p:nvSpPr>
          <p:cNvPr id="10248" name="Text Box 8">
            <a:extLst>
              <a:ext uri="{FF2B5EF4-FFF2-40B4-BE49-F238E27FC236}">
                <a16:creationId xmlns:a16="http://schemas.microsoft.com/office/drawing/2014/main" id="{0A3DC038-1096-BC95-90EF-DFCACC3E5024}"/>
              </a:ext>
            </a:extLst>
          </p:cNvPr>
          <p:cNvSpPr txBox="1">
            <a:spLocks noChangeArrowheads="1"/>
          </p:cNvSpPr>
          <p:nvPr/>
        </p:nvSpPr>
        <p:spPr bwMode="auto">
          <a:xfrm>
            <a:off x="5200650" y="1012031"/>
            <a:ext cx="9715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350">
              <a:cs typeface="Arial" panose="020B0604020202020204" pitchFamily="34" charset="0"/>
            </a:endParaRPr>
          </a:p>
        </p:txBody>
      </p:sp>
      <p:sp>
        <p:nvSpPr>
          <p:cNvPr id="9225" name="Line 9">
            <a:extLst>
              <a:ext uri="{FF2B5EF4-FFF2-40B4-BE49-F238E27FC236}">
                <a16:creationId xmlns:a16="http://schemas.microsoft.com/office/drawing/2014/main" id="{1234A971-4482-A7DC-2590-745B63CDA370}"/>
              </a:ext>
            </a:extLst>
          </p:cNvPr>
          <p:cNvSpPr>
            <a:spLocks noChangeShapeType="1"/>
          </p:cNvSpPr>
          <p:nvPr/>
        </p:nvSpPr>
        <p:spPr bwMode="auto">
          <a:xfrm>
            <a:off x="4972051" y="1194198"/>
            <a:ext cx="592931" cy="2381"/>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1013"/>
          </a:p>
        </p:txBody>
      </p:sp>
      <p:sp>
        <p:nvSpPr>
          <p:cNvPr id="9226" name="Line 10">
            <a:extLst>
              <a:ext uri="{FF2B5EF4-FFF2-40B4-BE49-F238E27FC236}">
                <a16:creationId xmlns:a16="http://schemas.microsoft.com/office/drawing/2014/main" id="{83AD4F33-50E5-6160-F9C7-7052D6496911}"/>
              </a:ext>
            </a:extLst>
          </p:cNvPr>
          <p:cNvSpPr>
            <a:spLocks noChangeShapeType="1"/>
          </p:cNvSpPr>
          <p:nvPr/>
        </p:nvSpPr>
        <p:spPr bwMode="auto">
          <a:xfrm>
            <a:off x="4972051" y="1187054"/>
            <a:ext cx="594122" cy="31432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sz="1013"/>
          </a:p>
        </p:txBody>
      </p:sp>
      <p:sp>
        <p:nvSpPr>
          <p:cNvPr id="10251" name="Text Box 11">
            <a:extLst>
              <a:ext uri="{FF2B5EF4-FFF2-40B4-BE49-F238E27FC236}">
                <a16:creationId xmlns:a16="http://schemas.microsoft.com/office/drawing/2014/main" id="{794A6D69-D83F-95F0-0DD0-20EA168F6520}"/>
              </a:ext>
            </a:extLst>
          </p:cNvPr>
          <p:cNvSpPr txBox="1">
            <a:spLocks noChangeArrowheads="1"/>
          </p:cNvSpPr>
          <p:nvPr/>
        </p:nvSpPr>
        <p:spPr bwMode="auto">
          <a:xfrm>
            <a:off x="3771900" y="1329929"/>
            <a:ext cx="1485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660033"/>
                </a:solidFill>
                <a:latin typeface="Times New Roman" panose="02020603050405020304" pitchFamily="18" charset="0"/>
              </a:rPr>
              <a:t>Xương thân</a:t>
            </a:r>
            <a:endParaRPr lang="en-US" altLang="en-US" sz="1800">
              <a:solidFill>
                <a:srgbClr val="660033"/>
              </a:solidFill>
              <a:latin typeface="Times New Roman" panose="02020603050405020304" pitchFamily="18" charset="0"/>
              <a:cs typeface="Times New Roman" panose="02020603050405020304" pitchFamily="18" charset="0"/>
            </a:endParaRPr>
          </a:p>
        </p:txBody>
      </p:sp>
      <p:sp>
        <p:nvSpPr>
          <p:cNvPr id="9228" name="Text Box 12">
            <a:extLst>
              <a:ext uri="{FF2B5EF4-FFF2-40B4-BE49-F238E27FC236}">
                <a16:creationId xmlns:a16="http://schemas.microsoft.com/office/drawing/2014/main" id="{E7C7E5EA-2EB4-F76F-D3CF-13C58BC3A65F}"/>
              </a:ext>
            </a:extLst>
          </p:cNvPr>
          <p:cNvSpPr txBox="1">
            <a:spLocks noChangeArrowheads="1"/>
          </p:cNvSpPr>
          <p:nvPr/>
        </p:nvSpPr>
        <p:spPr bwMode="auto">
          <a:xfrm>
            <a:off x="5572125" y="1290637"/>
            <a:ext cx="141737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a:solidFill>
                  <a:srgbClr val="FF3399"/>
                </a:solidFill>
                <a:latin typeface="Times New Roman" panose="02020603050405020304" pitchFamily="18" charset="0"/>
              </a:rPr>
              <a:t>xương mặt.</a:t>
            </a:r>
            <a:endParaRPr lang="en-US" altLang="en-US" sz="2100">
              <a:latin typeface="Times New Roman" panose="02020603050405020304" pitchFamily="18" charset="0"/>
              <a:cs typeface="Times New Roman" panose="02020603050405020304" pitchFamily="18" charset="0"/>
            </a:endParaRPr>
          </a:p>
        </p:txBody>
      </p:sp>
      <p:pic>
        <p:nvPicPr>
          <p:cNvPr id="10253" name="Picture 12" descr="1 001">
            <a:extLst>
              <a:ext uri="{FF2B5EF4-FFF2-40B4-BE49-F238E27FC236}">
                <a16:creationId xmlns:a16="http://schemas.microsoft.com/office/drawing/2014/main" id="{13499FE4-7215-DD41-4715-5F50AB3C3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6006" y="2029970"/>
            <a:ext cx="3296840" cy="2715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4" name="Text Box 14">
            <a:extLst>
              <a:ext uri="{FF2B5EF4-FFF2-40B4-BE49-F238E27FC236}">
                <a16:creationId xmlns:a16="http://schemas.microsoft.com/office/drawing/2014/main" id="{E6503E60-E10A-E337-85C1-C28C5FFFFCD9}"/>
              </a:ext>
            </a:extLst>
          </p:cNvPr>
          <p:cNvSpPr txBox="1">
            <a:spLocks noChangeArrowheads="1"/>
          </p:cNvSpPr>
          <p:nvPr/>
        </p:nvSpPr>
        <p:spPr bwMode="auto">
          <a:xfrm>
            <a:off x="3711179" y="4702969"/>
            <a:ext cx="13144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950">
                <a:solidFill>
                  <a:srgbClr val="0000CC"/>
                </a:solidFill>
                <a:latin typeface="Times New Roman" panose="02020603050405020304" pitchFamily="18" charset="0"/>
              </a:rPr>
              <a:t>Xương đầu</a:t>
            </a:r>
            <a:endParaRPr lang="en-US" altLang="en-US" sz="1950">
              <a:solidFill>
                <a:srgbClr val="0000CC"/>
              </a:solidFill>
              <a:latin typeface="Times New Roman" panose="02020603050405020304" pitchFamily="18" charset="0"/>
              <a:cs typeface="Times New Roman" panose="02020603050405020304" pitchFamily="18" charset="0"/>
            </a:endParaRPr>
          </a:p>
        </p:txBody>
      </p:sp>
      <p:sp>
        <p:nvSpPr>
          <p:cNvPr id="10255" name="Text Box 15">
            <a:extLst>
              <a:ext uri="{FF2B5EF4-FFF2-40B4-BE49-F238E27FC236}">
                <a16:creationId xmlns:a16="http://schemas.microsoft.com/office/drawing/2014/main" id="{379C2460-6D87-6BF2-27C8-33B646FA9607}"/>
              </a:ext>
            </a:extLst>
          </p:cNvPr>
          <p:cNvSpPr txBox="1">
            <a:spLocks noChangeArrowheads="1"/>
          </p:cNvSpPr>
          <p:nvPr/>
        </p:nvSpPr>
        <p:spPr bwMode="auto">
          <a:xfrm>
            <a:off x="1657350" y="3829050"/>
            <a:ext cx="17145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350">
              <a:cs typeface="Arial" panose="020B0604020202020204" pitchFamily="34" charset="0"/>
            </a:endParaRPr>
          </a:p>
        </p:txBody>
      </p:sp>
      <p:sp>
        <p:nvSpPr>
          <p:cNvPr id="10256" name="Text Box 16">
            <a:extLst>
              <a:ext uri="{FF2B5EF4-FFF2-40B4-BE49-F238E27FC236}">
                <a16:creationId xmlns:a16="http://schemas.microsoft.com/office/drawing/2014/main" id="{39F46597-F697-6641-78EB-C03D2467B729}"/>
              </a:ext>
            </a:extLst>
          </p:cNvPr>
          <p:cNvSpPr txBox="1">
            <a:spLocks noChangeArrowheads="1"/>
          </p:cNvSpPr>
          <p:nvPr/>
        </p:nvSpPr>
        <p:spPr bwMode="auto">
          <a:xfrm>
            <a:off x="2971800" y="4000500"/>
            <a:ext cx="4000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350">
              <a:cs typeface="Arial" panose="020B0604020202020204" pitchFamily="34" charset="0"/>
            </a:endParaRPr>
          </a:p>
        </p:txBody>
      </p:sp>
      <p:sp>
        <p:nvSpPr>
          <p:cNvPr id="10257" name="Text Box 18">
            <a:extLst>
              <a:ext uri="{FF2B5EF4-FFF2-40B4-BE49-F238E27FC236}">
                <a16:creationId xmlns:a16="http://schemas.microsoft.com/office/drawing/2014/main" id="{65884E56-E657-5F94-D58A-CF3F95640C1C}"/>
              </a:ext>
            </a:extLst>
          </p:cNvPr>
          <p:cNvSpPr txBox="1">
            <a:spLocks noChangeArrowheads="1"/>
          </p:cNvSpPr>
          <p:nvPr/>
        </p:nvSpPr>
        <p:spPr bwMode="auto">
          <a:xfrm>
            <a:off x="3770710" y="1671638"/>
            <a:ext cx="1314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660033"/>
                </a:solidFill>
                <a:latin typeface="Times New Roman" panose="02020603050405020304" pitchFamily="18" charset="0"/>
              </a:rPr>
              <a:t>Xương chi</a:t>
            </a:r>
            <a:endParaRPr lang="en-US" altLang="en-US" sz="1800">
              <a:solidFill>
                <a:srgbClr val="660033"/>
              </a:solidFill>
              <a:latin typeface="Times New Roman" panose="02020603050405020304" pitchFamily="18" charset="0"/>
              <a:cs typeface="Times New Roman" panose="02020603050405020304" pitchFamily="18" charset="0"/>
            </a:endParaRPr>
          </a:p>
        </p:txBody>
      </p:sp>
      <p:sp>
        <p:nvSpPr>
          <p:cNvPr id="10258" name="Text Box 14">
            <a:extLst>
              <a:ext uri="{FF2B5EF4-FFF2-40B4-BE49-F238E27FC236}">
                <a16:creationId xmlns:a16="http://schemas.microsoft.com/office/drawing/2014/main" id="{7709C5F8-E816-8CB0-5ED7-9268B52E4165}"/>
              </a:ext>
            </a:extLst>
          </p:cNvPr>
          <p:cNvSpPr txBox="1">
            <a:spLocks noChangeArrowheads="1"/>
          </p:cNvSpPr>
          <p:nvPr/>
        </p:nvSpPr>
        <p:spPr bwMode="auto">
          <a:xfrm>
            <a:off x="1616869" y="207169"/>
            <a:ext cx="569118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100" b="1">
                <a:solidFill>
                  <a:srgbClr val="FF0000"/>
                </a:solidFill>
                <a:latin typeface="Times New Roman" panose="02020603050405020304" pitchFamily="18" charset="0"/>
              </a:rPr>
              <a:t>Xương đầu </a:t>
            </a:r>
            <a:r>
              <a:rPr lang="vi-VN" altLang="en-US" sz="2100" b="1">
                <a:solidFill>
                  <a:srgbClr val="FF0000"/>
                </a:solidFill>
                <a:latin typeface="Times New Roman" panose="02020603050405020304" pitchFamily="18" charset="0"/>
              </a:rPr>
              <a:t>gồm những xương gì?</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225"/>
                                        </p:tgtEl>
                                        <p:attrNameLst>
                                          <p:attrName>style.visibility</p:attrName>
                                        </p:attrNameLst>
                                      </p:cBhvr>
                                      <p:to>
                                        <p:strVal val="visible"/>
                                      </p:to>
                                    </p:set>
                                    <p:animEffect transition="in" filter="blinds(horizontal)">
                                      <p:cBhvr>
                                        <p:cTn id="7" dur="500"/>
                                        <p:tgtEl>
                                          <p:spTgt spid="9225"/>
                                        </p:tgtEl>
                                      </p:cBhvr>
                                    </p:animEffect>
                                  </p:childTnLst>
                                </p:cTn>
                              </p:par>
                              <p:par>
                                <p:cTn id="8" presetID="3" presetClass="entr" presetSubtype="10" fill="hold" nodeType="withEffect">
                                  <p:stCondLst>
                                    <p:cond delay="0"/>
                                  </p:stCondLst>
                                  <p:childTnLst>
                                    <p:set>
                                      <p:cBhvr>
                                        <p:cTn id="9" dur="1" fill="hold">
                                          <p:stCondLst>
                                            <p:cond delay="0"/>
                                          </p:stCondLst>
                                        </p:cTn>
                                        <p:tgtEl>
                                          <p:spTgt spid="9226"/>
                                        </p:tgtEl>
                                        <p:attrNameLst>
                                          <p:attrName>style.visibility</p:attrName>
                                        </p:attrNameLst>
                                      </p:cBhvr>
                                      <p:to>
                                        <p:strVal val="visible"/>
                                      </p:to>
                                    </p:set>
                                    <p:animEffect transition="in" filter="blinds(horizontal)">
                                      <p:cBhvr>
                                        <p:cTn id="10" dur="500"/>
                                        <p:tgtEl>
                                          <p:spTgt spid="9226"/>
                                        </p:tgtEl>
                                      </p:cBhvr>
                                    </p:animEffect>
                                  </p:childTnLst>
                                </p:cTn>
                              </p:par>
                              <p:par>
                                <p:cTn id="11" presetID="3" presetClass="entr" presetSubtype="10" fill="hold" nodeType="withEffect">
                                  <p:stCondLst>
                                    <p:cond delay="0"/>
                                  </p:stCondLst>
                                  <p:childTnLst>
                                    <p:set>
                                      <p:cBhvr>
                                        <p:cTn id="12" dur="1" fill="hold">
                                          <p:stCondLst>
                                            <p:cond delay="0"/>
                                          </p:stCondLst>
                                        </p:cTn>
                                        <p:tgtEl>
                                          <p:spTgt spid="9223"/>
                                        </p:tgtEl>
                                        <p:attrNameLst>
                                          <p:attrName>style.visibility</p:attrName>
                                        </p:attrNameLst>
                                      </p:cBhvr>
                                      <p:to>
                                        <p:strVal val="visible"/>
                                      </p:to>
                                    </p:set>
                                    <p:animEffect transition="in" filter="blinds(horizontal)">
                                      <p:cBhvr>
                                        <p:cTn id="13" dur="500"/>
                                        <p:tgtEl>
                                          <p:spTgt spid="9223"/>
                                        </p:tgtEl>
                                      </p:cBhvr>
                                    </p:animEffect>
                                  </p:childTnLst>
                                </p:cTn>
                              </p:par>
                              <p:par>
                                <p:cTn id="14" presetID="3" presetClass="entr" presetSubtype="10" fill="hold" nodeType="withEffect">
                                  <p:stCondLst>
                                    <p:cond delay="0"/>
                                  </p:stCondLst>
                                  <p:childTnLst>
                                    <p:set>
                                      <p:cBhvr>
                                        <p:cTn id="15" dur="1" fill="hold">
                                          <p:stCondLst>
                                            <p:cond delay="0"/>
                                          </p:stCondLst>
                                        </p:cTn>
                                        <p:tgtEl>
                                          <p:spTgt spid="9228"/>
                                        </p:tgtEl>
                                        <p:attrNameLst>
                                          <p:attrName>style.visibility</p:attrName>
                                        </p:attrNameLst>
                                      </p:cBhvr>
                                      <p:to>
                                        <p:strVal val="visible"/>
                                      </p:to>
                                    </p:set>
                                    <p:animEffect transition="in" filter="blinds(horizontal)">
                                      <p:cBhvr>
                                        <p:cTn id="16" dur="500"/>
                                        <p:tgtEl>
                                          <p:spTgt spid="9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P spid="92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TotalTime>
  <Words>3649</Words>
  <Application>Microsoft Office PowerPoint</Application>
  <PresentationFormat>On-screen Show (16:9)</PresentationFormat>
  <Paragraphs>327</Paragraphs>
  <Slides>58</Slides>
  <Notes>0</Notes>
  <HiddenSlides>0</HiddenSlides>
  <MMClips>0</MMClips>
  <ScaleCrop>false</ScaleCrop>
  <HeadingPairs>
    <vt:vector size="6" baseType="variant">
      <vt:variant>
        <vt:lpstr>Fonts Used</vt:lpstr>
      </vt:variant>
      <vt:variant>
        <vt:i4>4</vt:i4>
      </vt:variant>
      <vt:variant>
        <vt:lpstr>Theme</vt:lpstr>
      </vt:variant>
      <vt:variant>
        <vt:i4>21</vt:i4>
      </vt:variant>
      <vt:variant>
        <vt:lpstr>Slide Titles</vt:lpstr>
      </vt:variant>
      <vt:variant>
        <vt:i4>58</vt:i4>
      </vt:variant>
    </vt:vector>
  </HeadingPairs>
  <TitlesOfParts>
    <vt:vector size="83" baseType="lpstr">
      <vt:lpstr>Arial</vt:lpstr>
      <vt:lpstr>Calibri</vt:lpstr>
      <vt:lpstr>Calibri Light</vt:lpstr>
      <vt:lpstr>Times New Roman</vt:lpstr>
      <vt:lpstr>Office Theme</vt:lpstr>
      <vt:lpstr>Default Design</vt:lpstr>
      <vt:lpstr>1_Default Design</vt:lpstr>
      <vt:lpstr>7_Default Design</vt:lpstr>
      <vt:lpstr>8_Default Design</vt:lpstr>
      <vt:lpstr>10_Default Design</vt:lpstr>
      <vt:lpstr>11_Default Design</vt:lpstr>
      <vt:lpstr>12_Default Design</vt:lpstr>
      <vt:lpstr>13_Default Design</vt:lpstr>
      <vt:lpstr>14_Default Design</vt:lpstr>
      <vt:lpstr>15_Default Design</vt:lpstr>
      <vt:lpstr>16_Default Design</vt:lpstr>
      <vt:lpstr>17_Default Design</vt:lpstr>
      <vt:lpstr>18_Default Design</vt:lpstr>
      <vt:lpstr>19_Default Design</vt:lpstr>
      <vt:lpstr>20_Default Design</vt:lpstr>
      <vt:lpstr>21_Default Design</vt:lpstr>
      <vt:lpstr>25_Default Design</vt:lpstr>
      <vt:lpstr>27_Default Design</vt:lpstr>
      <vt:lpstr>29_Default Design</vt:lpstr>
      <vt:lpstr>1_Office Theme</vt:lpstr>
      <vt:lpstr>PowerPoint Presentation</vt:lpstr>
      <vt:lpstr>PowerPoint Presentation</vt:lpstr>
      <vt:lpstr>PowerPoint Presentation</vt:lpstr>
      <vt:lpstr>Các em hãy dự đoán xem nội dung bài học hôm nay chúng ta sẽ học về hệ cơ quan nào trong cơ thể người?</vt:lpstr>
      <vt:lpstr>BÀI 31: HỆ VẬN ĐỘNG Ở NGƯỜI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KHTN 8:BÀI 31</dc:title>
  <dc:creator>Ky Anh</dc:creator>
  <cp:lastModifiedBy>Huyen Sam</cp:lastModifiedBy>
  <cp:revision>115</cp:revision>
  <dcterms:created xsi:type="dcterms:W3CDTF">2023-05-06T18:16:32Z</dcterms:created>
  <dcterms:modified xsi:type="dcterms:W3CDTF">2026-04-28T03:38:47Z</dcterms:modified>
</cp:coreProperties>
</file>