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media/audio2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514" r:id="rId2"/>
    <p:sldId id="515" r:id="rId3"/>
    <p:sldId id="462" r:id="rId4"/>
    <p:sldId id="435" r:id="rId5"/>
    <p:sldId id="257" r:id="rId6"/>
    <p:sldId id="463" r:id="rId7"/>
    <p:sldId id="464" r:id="rId8"/>
    <p:sldId id="467" r:id="rId9"/>
    <p:sldId id="499" r:id="rId10"/>
    <p:sldId id="470" r:id="rId11"/>
    <p:sldId id="472" r:id="rId12"/>
    <p:sldId id="468" r:id="rId13"/>
    <p:sldId id="500" r:id="rId14"/>
    <p:sldId id="479" r:id="rId15"/>
    <p:sldId id="290" r:id="rId16"/>
    <p:sldId id="523" r:id="rId17"/>
    <p:sldId id="483" r:id="rId18"/>
    <p:sldId id="485" r:id="rId19"/>
    <p:sldId id="482" r:id="rId20"/>
    <p:sldId id="487" r:id="rId21"/>
    <p:sldId id="521" r:id="rId22"/>
    <p:sldId id="490" r:id="rId23"/>
    <p:sldId id="522" r:id="rId24"/>
    <p:sldId id="270" r:id="rId25"/>
    <p:sldId id="524" r:id="rId26"/>
    <p:sldId id="497" r:id="rId27"/>
    <p:sldId id="525" r:id="rId28"/>
    <p:sldId id="502" r:id="rId29"/>
    <p:sldId id="504" r:id="rId30"/>
    <p:sldId id="289" r:id="rId31"/>
    <p:sldId id="288" r:id="rId32"/>
    <p:sldId id="526" r:id="rId33"/>
    <p:sldId id="449" r:id="rId34"/>
    <p:sldId id="510" r:id="rId35"/>
    <p:sldId id="512" r:id="rId36"/>
    <p:sldId id="511" r:id="rId37"/>
    <p:sldId id="283" r:id="rId38"/>
    <p:sldId id="284" r:id="rId39"/>
    <p:sldId id="291" r:id="rId40"/>
    <p:sldId id="292" r:id="rId41"/>
    <p:sldId id="293" r:id="rId42"/>
    <p:sldId id="294" r:id="rId43"/>
    <p:sldId id="295" r:id="rId44"/>
    <p:sldId id="298" r:id="rId45"/>
    <p:sldId id="297" r:id="rId46"/>
    <p:sldId id="299" r:id="rId47"/>
    <p:sldId id="296" r:id="rId48"/>
    <p:sldId id="304" r:id="rId49"/>
    <p:sldId id="51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5B054B"/>
    <a:srgbClr val="2C441C"/>
    <a:srgbClr val="FF33CC"/>
    <a:srgbClr val="FF99CC"/>
    <a:srgbClr val="CC99FF"/>
    <a:srgbClr val="CC66FF"/>
    <a:srgbClr val="104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38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8080-168A-4258-A4E0-B0BB25CAB37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520F-75D9-4E54-88BF-F4055FD6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54D1EC25-DBED-4BE3-BA54-AEFB184B90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E64D7692-AAEA-4DB5-83A6-34A3868F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3A327750-A155-4BE4-A388-AF8AA1726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A4236F-9D9E-4470-9666-059EED9CC3C7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14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0E25AB-D9CF-4435-B65E-C55447D42963}" type="slidenum">
              <a:rPr lang="en-US"/>
              <a:pPr/>
              <a:t>30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72D38-7988-4F03-9F65-7545596996E7}" type="slidenum">
              <a:rPr lang="en-US"/>
              <a:pPr/>
              <a:t>31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0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EBDBD-B174-4282-90C1-5BCAC65F94D5}" type="slidenum">
              <a:rPr lang="en-US"/>
              <a:pPr/>
              <a:t>35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6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0B70E-50D5-4B10-9404-49594103E7AD}" type="slidenum">
              <a:rPr lang="en-US"/>
              <a:pPr/>
              <a:t>37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1D8CB-C4AC-4958-9169-89A9C6356856}" type="slidenum">
              <a:rPr lang="en-US"/>
              <a:pPr/>
              <a:t>38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AE98CD-17D8-4AA5-9528-12977A0D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F1CC36-63C1-4EDE-9C43-6BC42C3F4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0EBCEC-20EF-4B8D-A204-342D8952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51399C-0428-4E33-9473-BB3CC48C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4F488A-D5D6-41FA-9837-FEE4EEFC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038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20C22E-E8DC-4AD3-A48C-F1FC4C0F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CC8018-3149-4C15-9E66-F5A8E1717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BE04C-4D58-4F79-B083-7D783FEC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CF58DA-DFCE-413A-8073-AA1D533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B67EDA-CD7B-4C9B-8D96-1439FB2C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2043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7B1077D-7655-4660-9EDF-29C6722C9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E44F4C-A55A-4263-8F03-81FACDBB3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596F3D-18B2-4B03-A1DD-F5F2DDCC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BA150-46EB-459E-8469-9429D58B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CCB06F-1499-4DE2-A754-924B236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9108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BCA9C-D987-490C-BCC7-DFE5CD13D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46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C859F-B52C-4D94-9C17-7C589F66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9DBC80-C942-4E53-9278-CC998AD0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356AA6-3853-4357-9798-8112BC4A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BB3E96-71B3-4FA9-AE10-C7D42D8F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35E6E5-F368-4B8B-A6A5-B373BCD7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1882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6B5E0A-C347-4FB4-8B04-A73D1357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146F37-392E-4190-80F4-418A89968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454666-5310-4864-8C51-7A2DC275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1C5836-10F5-4185-BF04-53E0A12F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3355A3-AEF6-4493-B091-07371D92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7583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9B7716-9FBF-4260-ABD0-E5B4027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6290C5-5D8E-4AE1-B027-93CCC4147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0694B7C-3004-4FBA-AE5C-C45AEC40B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B34C29E-C8A8-4CDD-9997-D142797D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4AEB0-81B1-4913-BAEC-22B5B883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F068F3-5D69-4172-A996-EF51D0F7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0575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86356-B826-49CC-8317-D0729788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022C39-D037-4B18-968D-8017D0EA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78EE168-CF8C-4625-B965-CFB42C418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5849DB4-37B4-4299-BE56-DB48E8E2A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5669E05-DD2A-42DC-A120-4A11C4A94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076A11D-91CD-42E4-9BE6-D3E90BB5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0A29B74-ACA4-465A-B9F3-D370DF1C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B97376C-E0D0-485E-9C63-1F02DCA1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2482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150307-509A-4F72-A931-EE37FB62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D49F6D-318E-4B4B-ABCE-6503196F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EFEB71B-C61A-4E69-AE36-36177D35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EB494C-741C-4B48-A183-22AA86D9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5096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0E33A87-FF85-4599-9845-DF14B2A4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F39C7-CF3A-44EC-8691-9764CC82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FE136A9-EA79-44EB-A467-88D750D7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6524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1785D9-9DBF-491A-AE0B-97C6B7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E168B1-FEDB-4C5F-8EEA-B56661A3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D3CC99-0322-42BA-88FE-62615A472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F5B2A96-C6EF-4C03-A83B-3E1E4F14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511DEB-5925-42ED-80CF-4975A1385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0D1E78-547B-4D0D-A156-2DC6B5FE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032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3E975A-C393-4FAA-9529-CE37186C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DE22C2-A66F-4C29-8206-5362E4659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2143205-DD8D-4709-88DB-E54796D2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86656B-0BBE-4081-8E7C-9CB5B033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BB07D9-797F-40BA-A57A-3B60EC80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7C8073-4EB0-4076-90DE-DF7AF58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0455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EC718A4-EAAD-45A7-BBEB-D0FBAAE1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68D440B-6BF1-4982-960A-A3EC7413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E4C928-18D7-4E80-8A0D-723CCCBAF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28/04/2026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06848-5506-4C4B-98CA-742FE4878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338599-79FF-4148-B8B3-3C48D70AC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3710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2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emf"/><Relationship Id="rId9" Type="http://schemas.openxmlformats.org/officeDocument/2006/relationships/image" Target="../media/image1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5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2.gif"/><Relationship Id="rId5" Type="http://schemas.openxmlformats.org/officeDocument/2006/relationships/audio" Target="../media/media6.wav"/><Relationship Id="rId15" Type="http://schemas.openxmlformats.org/officeDocument/2006/relationships/audio" Target="NULL"/><Relationship Id="rId10" Type="http://schemas.openxmlformats.org/officeDocument/2006/relationships/image" Target="../media/image51.png"/><Relationship Id="rId4" Type="http://schemas.microsoft.com/office/2007/relationships/media" Target="../media/media6.wav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6">
            <a:extLst>
              <a:ext uri="{FF2B5EF4-FFF2-40B4-BE49-F238E27FC236}">
                <a16:creationId xmlns:a16="http://schemas.microsoft.com/office/drawing/2014/main" id="{9F9EE8B3-B765-4563-BC8E-656A38FDB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http://dutaca.com/wp-content/gallery/bieu-do-nhiet-truyen/dynamic/heattransfer-nggid03121-ngg0dyn-820x840x100-00f0w010c010r110f110r010t010.jpg">
            <a:extLst>
              <a:ext uri="{FF2B5EF4-FFF2-40B4-BE49-F238E27FC236}">
                <a16:creationId xmlns:a16="http://schemas.microsoft.com/office/drawing/2014/main" id="{4A4AA908-0924-42F6-8911-96A8BDE5EC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50975"/>
            <a:ext cx="9144000" cy="54038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Box 8">
            <a:extLst>
              <a:ext uri="{FF2B5EF4-FFF2-40B4-BE49-F238E27FC236}">
                <a16:creationId xmlns:a16="http://schemas.microsoft.com/office/drawing/2014/main" id="{BB17ACB9-468F-42B3-A3B1-3F6DCB27A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05459"/>
            <a:ext cx="9144000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	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8704CF-2B22-4492-842F-A9C89BF2FD76}"/>
              </a:ext>
            </a:extLst>
          </p:cNvPr>
          <p:cNvSpPr/>
          <p:nvPr/>
        </p:nvSpPr>
        <p:spPr>
          <a:xfrm>
            <a:off x="2667000" y="1848645"/>
            <a:ext cx="2057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23394-EBFB-4EB9-B499-5E9D5D6026D9}"/>
              </a:ext>
            </a:extLst>
          </p:cNvPr>
          <p:cNvSpPr/>
          <p:nvPr/>
        </p:nvSpPr>
        <p:spPr>
          <a:xfrm>
            <a:off x="7204076" y="1881188"/>
            <a:ext cx="1828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0A325D-7ECF-4A63-9D76-F38E6BF6644D}"/>
              </a:ext>
            </a:extLst>
          </p:cNvPr>
          <p:cNvSpPr/>
          <p:nvPr/>
        </p:nvSpPr>
        <p:spPr>
          <a:xfrm>
            <a:off x="1617663" y="4005263"/>
            <a:ext cx="1981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B50399-EFB8-4E8D-858B-F55FEBC0DA7E}"/>
              </a:ext>
            </a:extLst>
          </p:cNvPr>
          <p:cNvSpPr/>
          <p:nvPr/>
        </p:nvSpPr>
        <p:spPr>
          <a:xfrm>
            <a:off x="8458200" y="4026695"/>
            <a:ext cx="1981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5125B0-9F18-4850-8014-36DB1D7DC404}"/>
              </a:ext>
            </a:extLst>
          </p:cNvPr>
          <p:cNvSpPr/>
          <p:nvPr/>
        </p:nvSpPr>
        <p:spPr>
          <a:xfrm>
            <a:off x="2695576" y="1848645"/>
            <a:ext cx="202882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ĐỐI LƯU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4BC41E-76A8-4346-B40A-9CECDFCE042A}"/>
              </a:ext>
            </a:extLst>
          </p:cNvPr>
          <p:cNvSpPr/>
          <p:nvPr/>
        </p:nvSpPr>
        <p:spPr>
          <a:xfrm>
            <a:off x="7204075" y="1900237"/>
            <a:ext cx="1828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DẪN NHIỆT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B96E9E-525F-4A57-BF6A-F5AA534AED50}"/>
              </a:ext>
            </a:extLst>
          </p:cNvPr>
          <p:cNvSpPr/>
          <p:nvPr/>
        </p:nvSpPr>
        <p:spPr>
          <a:xfrm>
            <a:off x="1617663" y="4005263"/>
            <a:ext cx="1971676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BỨC XẠ NHIỆT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4C4C1C-D0CF-423A-B49E-2FAAF81225F2}"/>
              </a:ext>
            </a:extLst>
          </p:cNvPr>
          <p:cNvSpPr/>
          <p:nvPr/>
        </p:nvSpPr>
        <p:spPr>
          <a:xfrm>
            <a:off x="8467725" y="4045743"/>
            <a:ext cx="19716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BỨC XẠ NHIỆT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7010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1524001" y="40206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911350" y="1466850"/>
            <a:ext cx="5822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Bảng bên ghi độ tăng chiều dài của các thanh kim loại khác nhau có chiều dài ban đầu là 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100cm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khi nhiệt độ tăng thêm 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vi-VN" sz="2400" b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1802" name="Group 58"/>
          <p:cNvGraphicFramePr>
            <a:graphicFrameLocks noGrp="1"/>
          </p:cNvGraphicFramePr>
          <p:nvPr/>
        </p:nvGraphicFramePr>
        <p:xfrm>
          <a:off x="8153400" y="1981201"/>
          <a:ext cx="2133600" cy="1157289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Nhôm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cm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Đồng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0,086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cm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Sắt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0,060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cm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962400" y="3048001"/>
            <a:ext cx="1905000" cy="842963"/>
            <a:chOff x="1536" y="2724"/>
            <a:chExt cx="1200" cy="531"/>
          </a:xfrm>
        </p:grpSpPr>
        <p:grpSp>
          <p:nvGrpSpPr>
            <p:cNvPr id="35886" name="Group 22"/>
            <p:cNvGrpSpPr>
              <a:grpSpLocks/>
            </p:cNvGrpSpPr>
            <p:nvPr/>
          </p:nvGrpSpPr>
          <p:grpSpPr bwMode="auto">
            <a:xfrm>
              <a:off x="1824" y="2832"/>
              <a:ext cx="912" cy="336"/>
              <a:chOff x="1824" y="2832"/>
              <a:chExt cx="912" cy="336"/>
            </a:xfrm>
          </p:grpSpPr>
          <p:sp>
            <p:nvSpPr>
              <p:cNvPr id="35891" name="Rectangle 23"/>
              <p:cNvSpPr>
                <a:spLocks noChangeArrowheads="1"/>
              </p:cNvSpPr>
              <p:nvPr/>
            </p:nvSpPr>
            <p:spPr bwMode="auto">
              <a:xfrm>
                <a:off x="1824" y="2832"/>
                <a:ext cx="912" cy="48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35892" name="Rectangle 24"/>
              <p:cNvSpPr>
                <a:spLocks noChangeArrowheads="1"/>
              </p:cNvSpPr>
              <p:nvPr/>
            </p:nvSpPr>
            <p:spPr bwMode="auto">
              <a:xfrm>
                <a:off x="1824" y="2976"/>
                <a:ext cx="912" cy="48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35893" name="Rectangle 25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912" cy="4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</p:grpSp>
        <p:grpSp>
          <p:nvGrpSpPr>
            <p:cNvPr id="35887" name="Group 26"/>
            <p:cNvGrpSpPr>
              <a:grpSpLocks/>
            </p:cNvGrpSpPr>
            <p:nvPr/>
          </p:nvGrpSpPr>
          <p:grpSpPr bwMode="auto">
            <a:xfrm>
              <a:off x="1536" y="2724"/>
              <a:ext cx="240" cy="531"/>
              <a:chOff x="1536" y="2724"/>
              <a:chExt cx="240" cy="531"/>
            </a:xfrm>
          </p:grpSpPr>
          <p:sp>
            <p:nvSpPr>
              <p:cNvPr id="35888" name="Text Box 27"/>
              <p:cNvSpPr txBox="1">
                <a:spLocks noChangeArrowheads="1"/>
              </p:cNvSpPr>
              <p:nvPr/>
            </p:nvSpPr>
            <p:spPr bwMode="auto">
              <a:xfrm>
                <a:off x="1536" y="2724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/>
                  <a:t>N</a:t>
                </a:r>
              </a:p>
            </p:txBody>
          </p:sp>
          <p:sp>
            <p:nvSpPr>
              <p:cNvPr id="35889" name="Text Box 28"/>
              <p:cNvSpPr txBox="1">
                <a:spLocks noChangeArrowheads="1"/>
              </p:cNvSpPr>
              <p:nvPr/>
            </p:nvSpPr>
            <p:spPr bwMode="auto">
              <a:xfrm>
                <a:off x="1536" y="2880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/>
                  <a:t>Đ</a:t>
                </a:r>
              </a:p>
            </p:txBody>
          </p:sp>
          <p:sp>
            <p:nvSpPr>
              <p:cNvPr id="35890" name="Text Box 29"/>
              <p:cNvSpPr txBox="1">
                <a:spLocks noChangeArrowheads="1"/>
              </p:cNvSpPr>
              <p:nvPr/>
            </p:nvSpPr>
            <p:spPr bwMode="auto">
              <a:xfrm>
                <a:off x="1536" y="3024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/>
                  <a:t>S</a:t>
                </a:r>
              </a:p>
            </p:txBody>
          </p:sp>
        </p:grp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962400" y="4191001"/>
            <a:ext cx="2895600" cy="842963"/>
            <a:chOff x="1536" y="3453"/>
            <a:chExt cx="1824" cy="531"/>
          </a:xfrm>
        </p:grpSpPr>
        <p:grpSp>
          <p:nvGrpSpPr>
            <p:cNvPr id="35878" name="Group 31"/>
            <p:cNvGrpSpPr>
              <a:grpSpLocks/>
            </p:cNvGrpSpPr>
            <p:nvPr/>
          </p:nvGrpSpPr>
          <p:grpSpPr bwMode="auto">
            <a:xfrm>
              <a:off x="1824" y="3518"/>
              <a:ext cx="1536" cy="370"/>
              <a:chOff x="1824" y="3518"/>
              <a:chExt cx="1536" cy="370"/>
            </a:xfrm>
          </p:grpSpPr>
          <p:sp>
            <p:nvSpPr>
              <p:cNvPr id="35883" name="Rectangle 32"/>
              <p:cNvSpPr>
                <a:spLocks noChangeArrowheads="1"/>
              </p:cNvSpPr>
              <p:nvPr/>
            </p:nvSpPr>
            <p:spPr bwMode="auto">
              <a:xfrm>
                <a:off x="1824" y="3518"/>
                <a:ext cx="1536" cy="8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35884" name="Rectangle 33"/>
              <p:cNvSpPr>
                <a:spLocks noChangeArrowheads="1"/>
              </p:cNvSpPr>
              <p:nvPr/>
            </p:nvSpPr>
            <p:spPr bwMode="auto">
              <a:xfrm>
                <a:off x="1824" y="3678"/>
                <a:ext cx="1248" cy="6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  <p:sp>
            <p:nvSpPr>
              <p:cNvPr id="35885" name="Rectangle 34"/>
              <p:cNvSpPr>
                <a:spLocks noChangeArrowheads="1"/>
              </p:cNvSpPr>
              <p:nvPr/>
            </p:nvSpPr>
            <p:spPr bwMode="auto">
              <a:xfrm>
                <a:off x="1824" y="3830"/>
                <a:ext cx="1104" cy="5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/>
              </a:p>
            </p:txBody>
          </p:sp>
        </p:grpSp>
        <p:grpSp>
          <p:nvGrpSpPr>
            <p:cNvPr id="35879" name="Group 35"/>
            <p:cNvGrpSpPr>
              <a:grpSpLocks/>
            </p:cNvGrpSpPr>
            <p:nvPr/>
          </p:nvGrpSpPr>
          <p:grpSpPr bwMode="auto">
            <a:xfrm>
              <a:off x="1536" y="3453"/>
              <a:ext cx="240" cy="531"/>
              <a:chOff x="1536" y="2724"/>
              <a:chExt cx="240" cy="531"/>
            </a:xfrm>
          </p:grpSpPr>
          <p:sp>
            <p:nvSpPr>
              <p:cNvPr id="35880" name="Text Box 36"/>
              <p:cNvSpPr txBox="1">
                <a:spLocks noChangeArrowheads="1"/>
              </p:cNvSpPr>
              <p:nvPr/>
            </p:nvSpPr>
            <p:spPr bwMode="auto">
              <a:xfrm>
                <a:off x="1536" y="2724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/>
                  <a:t>N</a:t>
                </a:r>
              </a:p>
            </p:txBody>
          </p:sp>
          <p:sp>
            <p:nvSpPr>
              <p:cNvPr id="35881" name="Text Box 37"/>
              <p:cNvSpPr txBox="1">
                <a:spLocks noChangeArrowheads="1"/>
              </p:cNvSpPr>
              <p:nvPr/>
            </p:nvSpPr>
            <p:spPr bwMode="auto">
              <a:xfrm>
                <a:off x="1536" y="2880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/>
                  <a:t>Đ</a:t>
                </a:r>
              </a:p>
            </p:txBody>
          </p:sp>
          <p:sp>
            <p:nvSpPr>
              <p:cNvPr id="35882" name="Text Box 38"/>
              <p:cNvSpPr txBox="1">
                <a:spLocks noChangeArrowheads="1"/>
              </p:cNvSpPr>
              <p:nvPr/>
            </p:nvSpPr>
            <p:spPr bwMode="auto">
              <a:xfrm>
                <a:off x="1536" y="3024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/>
                  <a:t>S</a:t>
                </a:r>
              </a:p>
            </p:txBody>
          </p:sp>
        </p:grp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4953000" y="3810001"/>
            <a:ext cx="3124200" cy="366713"/>
            <a:chOff x="2160" y="3228"/>
            <a:chExt cx="1152" cy="231"/>
          </a:xfrm>
        </p:grpSpPr>
        <p:sp>
          <p:nvSpPr>
            <p:cNvPr id="35876" name="AutoShape 40"/>
            <p:cNvSpPr>
              <a:spLocks noChangeArrowheads="1"/>
            </p:cNvSpPr>
            <p:nvPr/>
          </p:nvSpPr>
          <p:spPr bwMode="auto">
            <a:xfrm>
              <a:off x="2160" y="3264"/>
              <a:ext cx="144" cy="192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5877" name="Text Box 41"/>
            <p:cNvSpPr txBox="1">
              <a:spLocks noChangeArrowheads="1"/>
            </p:cNvSpPr>
            <p:nvPr/>
          </p:nvSpPr>
          <p:spPr bwMode="auto">
            <a:xfrm>
              <a:off x="2256" y="3228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/>
                <a:t>Tăng nhiệt độ thêm 50</a:t>
              </a:r>
              <a:r>
                <a:rPr lang="en-US" altLang="vi-VN" baseline="30000"/>
                <a:t>0</a:t>
              </a:r>
              <a:r>
                <a:rPr lang="en-US" altLang="vi-VN"/>
                <a:t>C</a:t>
              </a:r>
            </a:p>
          </p:txBody>
        </p:sp>
      </p:grpSp>
      <p:sp>
        <p:nvSpPr>
          <p:cNvPr id="35861" name="Text Box 42"/>
          <p:cNvSpPr txBox="1">
            <a:spLocks noChangeArrowheads="1"/>
          </p:cNvSpPr>
          <p:nvPr/>
        </p:nvSpPr>
        <p:spPr bwMode="auto">
          <a:xfrm>
            <a:off x="4038600" y="5105401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31791" name="Line 47"/>
          <p:cNvSpPr>
            <a:spLocks noChangeShapeType="1"/>
          </p:cNvSpPr>
          <p:nvPr/>
        </p:nvSpPr>
        <p:spPr bwMode="auto">
          <a:xfrm>
            <a:off x="5867400" y="31242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3" name="Line 49"/>
          <p:cNvSpPr>
            <a:spLocks noChangeShapeType="1"/>
          </p:cNvSpPr>
          <p:nvPr/>
        </p:nvSpPr>
        <p:spPr bwMode="auto">
          <a:xfrm>
            <a:off x="6172200" y="31242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4" name="Line 50"/>
          <p:cNvSpPr>
            <a:spLocks noChangeShapeType="1"/>
          </p:cNvSpPr>
          <p:nvPr/>
        </p:nvSpPr>
        <p:spPr bwMode="auto">
          <a:xfrm>
            <a:off x="6400800" y="3124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5" name="Line 51"/>
          <p:cNvSpPr>
            <a:spLocks noChangeShapeType="1"/>
          </p:cNvSpPr>
          <p:nvPr/>
        </p:nvSpPr>
        <p:spPr bwMode="auto">
          <a:xfrm>
            <a:off x="6858000" y="3124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6" name="Line 52"/>
          <p:cNvSpPr>
            <a:spLocks noChangeShapeType="1"/>
          </p:cNvSpPr>
          <p:nvPr/>
        </p:nvSpPr>
        <p:spPr bwMode="auto">
          <a:xfrm>
            <a:off x="5905500" y="42291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7" name="Line 53"/>
          <p:cNvSpPr>
            <a:spLocks noChangeShapeType="1"/>
          </p:cNvSpPr>
          <p:nvPr/>
        </p:nvSpPr>
        <p:spPr bwMode="auto">
          <a:xfrm>
            <a:off x="59055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8" name="Line 54"/>
          <p:cNvSpPr>
            <a:spLocks noChangeShapeType="1"/>
          </p:cNvSpPr>
          <p:nvPr/>
        </p:nvSpPr>
        <p:spPr bwMode="auto">
          <a:xfrm>
            <a:off x="5867400" y="47434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99" name="Line 55"/>
          <p:cNvSpPr>
            <a:spLocks noChangeShapeType="1"/>
          </p:cNvSpPr>
          <p:nvPr/>
        </p:nvSpPr>
        <p:spPr bwMode="auto">
          <a:xfrm flipH="1">
            <a:off x="6324600" y="2286000"/>
            <a:ext cx="28194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0" name="Line 56"/>
          <p:cNvSpPr>
            <a:spLocks noChangeShapeType="1"/>
          </p:cNvSpPr>
          <p:nvPr/>
        </p:nvSpPr>
        <p:spPr bwMode="auto">
          <a:xfrm flipH="1">
            <a:off x="6172200" y="2667000"/>
            <a:ext cx="3048000" cy="182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01" name="Line 57"/>
          <p:cNvSpPr>
            <a:spLocks noChangeShapeType="1"/>
          </p:cNvSpPr>
          <p:nvPr/>
        </p:nvSpPr>
        <p:spPr bwMode="auto">
          <a:xfrm flipH="1">
            <a:off x="6096000" y="3048000"/>
            <a:ext cx="304800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3400" y="971862"/>
            <a:ext cx="949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defRPr/>
            </a:pPr>
            <a:r>
              <a:rPr lang="en-US" altLang="vi-VN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vi-VN" altLang="vi-VN" sz="2400" b="1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=&gt; </a:t>
            </a:r>
            <a:r>
              <a:rPr lang="en-US" altLang="vi-VN" sz="28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Sự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nở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vì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nhiệt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theo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chiều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dài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sự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nở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dài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</a:t>
            </a:r>
            <a:r>
              <a:rPr lang="en-US" altLang="vi-VN" sz="28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altLang="vi-VN" sz="28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vi-VN" sz="2800" kern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vật</a:t>
            </a:r>
            <a:r>
              <a:rPr lang="en-US" altLang="vi-VN" sz="28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vi-VN" altLang="vi-VN" sz="28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rắn.</a:t>
            </a:r>
            <a:endParaRPr lang="en-US" altLang="vi-VN" sz="28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4CDB40A-7936-2B78-0F5A-4069FC42D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79" y="24824"/>
            <a:ext cx="109552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0682FBB0-104F-CE01-5CC3-8174B6C8B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64521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B050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lên, 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co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08EA8086-36D4-A025-7864-1A7AC4ADA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739" y="5109850"/>
            <a:ext cx="9428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So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7C030485-2D31-1DEC-3C02-7942EAE0D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5872168"/>
            <a:ext cx="1041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Nhôm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B05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đồng. Đồng 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nở vì nhiệt nhiều hơn sắt.</a:t>
            </a:r>
            <a:r>
              <a:rPr lang="vi-VN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1676400" y="2062744"/>
            <a:ext cx="9428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...............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lên,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…………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1676400" y="3355406"/>
            <a:ext cx="9110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sẽ 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nở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……………………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75182" y="770082"/>
            <a:ext cx="6588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Hoàn thành kết luận sau đây: 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06417" y="1909857"/>
            <a:ext cx="1159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799469" y="1960434"/>
            <a:ext cx="1159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959034" y="3232295"/>
            <a:ext cx="1848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9787" y="1909857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755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1" grpId="0"/>
      <p:bldP spid="13415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3"/>
          <p:cNvSpPr>
            <a:spLocks noGrp="1"/>
          </p:cNvSpPr>
          <p:nvPr>
            <p:ph idx="1"/>
          </p:nvPr>
        </p:nvSpPr>
        <p:spPr>
          <a:xfrm>
            <a:off x="716474" y="1439958"/>
            <a:ext cx="5145847" cy="3394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29.</a:t>
            </a:r>
            <a:r>
              <a:rPr lang="vi-VN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solidFill>
                <a:srgbClr val="2C44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cồn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cồn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SỰ NỞ VÌ NHIỆT CỦA CHẤT RẮN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4D97E-1EC2-0CCA-AFC2-1F0DEEA71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9874"/>
            <a:ext cx="6096000" cy="43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8501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ự nở dài vì nhiệt của chất rắn, thí nghiệm đốt nóng băng kép khi thanh đồng ở phía dưới, bàn là">
            <a:hlinkClick r:id="" action="ppaction://media"/>
            <a:extLst>
              <a:ext uri="{FF2B5EF4-FFF2-40B4-BE49-F238E27FC236}">
                <a16:creationId xmlns:a16="http://schemas.microsoft.com/office/drawing/2014/main" id="{444F295D-5783-2E77-2CA5-D047D51969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049" y="731520"/>
            <a:ext cx="9101152" cy="4015849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DEA641BE-6A0E-0D25-3B1D-BF9A8075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" y="101288"/>
            <a:ext cx="10967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nóng băng kép bằng đèn cồn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đồng ở phía dưới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563E47E0-D256-7124-3B5D-2B2A6CDC5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" y="5603260"/>
            <a:ext cx="1041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Đồng sẽ có nhiệt độ cao hơn và nở ra nhiều hơn thanh sắt. Do đó, băng kép sẽ bị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 về phía thanh sắt.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51">
            <a:extLst>
              <a:ext uri="{FF2B5EF4-FFF2-40B4-BE49-F238E27FC236}">
                <a16:creationId xmlns:a16="http://schemas.microsoft.com/office/drawing/2014/main" id="{2B0A2B6D-B178-79DB-7A1A-5D1FB19218B3}"/>
              </a:ext>
            </a:extLst>
          </p:cNvPr>
          <p:cNvSpPr/>
          <p:nvPr/>
        </p:nvSpPr>
        <p:spPr>
          <a:xfrm>
            <a:off x="8595360" y="461211"/>
            <a:ext cx="3876976" cy="2686050"/>
          </a:xfrm>
          <a:prstGeom prst="cloudCallout">
            <a:avLst>
              <a:gd name="adj1" fmla="val -113492"/>
              <a:gd name="adj2" fmla="val 14794"/>
            </a:avLst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931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79120" y="594796"/>
            <a:ext cx="109109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Nếu làm lạnh đi thì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băng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cs typeface="Times New Roman" panose="02020603050405020304" pitchFamily="18" charset="0"/>
              </a:rPr>
              <a:t>kép</a:t>
            </a:r>
            <a:r>
              <a:rPr lang="vi-VN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 cong </a:t>
            </a: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về phía thanh </a:t>
            </a:r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sắt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hay thanh đồng?  Tại sao?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126933" y="1810751"/>
            <a:ext cx="1025138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70C0"/>
                </a:solidFill>
                <a:cs typeface="Times New Roman" panose="02020603050405020304" pitchFamily="18" charset="0"/>
              </a:rPr>
              <a:t>Băng </a:t>
            </a:r>
            <a:r>
              <a:rPr lang="en-US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kép</a:t>
            </a:r>
            <a:r>
              <a:rPr lang="vi-VN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bị cong về phía thanh đồng. </a:t>
            </a:r>
            <a:endParaRPr lang="en-US" altLang="en-US" sz="3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đ</a:t>
            </a:r>
            <a:r>
              <a:rPr lang="vi-VN" altLang="en-US" sz="3200">
                <a:solidFill>
                  <a:srgbClr val="0070C0"/>
                </a:solidFill>
                <a:cs typeface="Times New Roman" panose="02020603050405020304" pitchFamily="18" charset="0"/>
              </a:rPr>
              <a:t>ồng nở vì </a:t>
            </a:r>
            <a:r>
              <a:rPr lang="vi-VN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nhiệt nhiều hơn </a:t>
            </a:r>
            <a:r>
              <a:rPr lang="en-US" altLang="en-US" sz="3200" err="1">
                <a:solidFill>
                  <a:srgbClr val="0070C0"/>
                </a:solidFill>
                <a:cs typeface="Times New Roman" panose="02020603050405020304" pitchFamily="18" charset="0"/>
              </a:rPr>
              <a:t>sắt</a:t>
            </a:r>
            <a:r>
              <a:rPr lang="vi-VN" altLang="en-US" sz="3200">
                <a:solidFill>
                  <a:srgbClr val="0070C0"/>
                </a:solidFill>
                <a:cs typeface="Times New Roman" panose="02020603050405020304" pitchFamily="18" charset="0"/>
              </a:rPr>
              <a:t> =&gt; </a:t>
            </a:r>
            <a:r>
              <a:rPr lang="en-US" altLang="en-US" sz="3200">
                <a:solidFill>
                  <a:srgbClr val="FF0000"/>
                </a:solidFill>
                <a:cs typeface="Times New Roman" panose="02020603050405020304" pitchFamily="18" charset="0"/>
              </a:rPr>
              <a:t>đ</a:t>
            </a:r>
            <a:r>
              <a:rPr lang="vi-VN" altLang="en-US" sz="3200">
                <a:solidFill>
                  <a:srgbClr val="FF0000"/>
                </a:solidFill>
                <a:cs typeface="Times New Roman" panose="02020603050405020304" pitchFamily="18" charset="0"/>
              </a:rPr>
              <a:t>ồng co lại vì nhiệt nhiều hơn </a:t>
            </a:r>
            <a:r>
              <a:rPr lang="en-US" altLang="en-US" sz="3200">
                <a:solidFill>
                  <a:srgbClr val="FF0000"/>
                </a:solidFill>
                <a:cs typeface="Times New Roman" panose="02020603050405020304" pitchFamily="18" charset="0"/>
              </a:rPr>
              <a:t>sắt</a:t>
            </a:r>
            <a:r>
              <a:rPr lang="vi-VN" altLang="en-US" sz="320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vi-VN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4" name="Group 4"/>
          <p:cNvGrpSpPr>
            <a:grpSpLocks/>
          </p:cNvGrpSpPr>
          <p:nvPr/>
        </p:nvGrpSpPr>
        <p:grpSpPr bwMode="auto">
          <a:xfrm>
            <a:off x="1752600" y="152401"/>
            <a:ext cx="8610600" cy="4421741"/>
            <a:chOff x="2790" y="1440"/>
            <a:chExt cx="2970" cy="2619"/>
          </a:xfrm>
        </p:grpSpPr>
        <p:pic>
          <p:nvPicPr>
            <p:cNvPr id="20480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1440"/>
              <a:ext cx="2970" cy="2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06" name="Text Box 6"/>
            <p:cNvSpPr txBox="1">
              <a:spLocks noChangeArrowheads="1"/>
            </p:cNvSpPr>
            <p:nvPr/>
          </p:nvSpPr>
          <p:spPr bwMode="auto">
            <a:xfrm>
              <a:off x="4368" y="3840"/>
              <a:ext cx="96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/>
                <a:t>Tháng 7</a:t>
              </a:r>
            </a:p>
          </p:txBody>
        </p:sp>
        <p:sp>
          <p:nvSpPr>
            <p:cNvPr id="204807" name="Text Box 7"/>
            <p:cNvSpPr txBox="1">
              <a:spLocks noChangeArrowheads="1"/>
            </p:cNvSpPr>
            <p:nvPr/>
          </p:nvSpPr>
          <p:spPr bwMode="auto">
            <a:xfrm>
              <a:off x="2976" y="3840"/>
              <a:ext cx="96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1"/>
                <a:t>Tháng 1</a:t>
              </a:r>
            </a:p>
          </p:txBody>
        </p:sp>
      </p:grp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266700" y="4594401"/>
            <a:ext cx="117856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•"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09" name="Line 9"/>
          <p:cNvSpPr>
            <a:spLocks noChangeShapeType="1"/>
          </p:cNvSpPr>
          <p:nvPr/>
        </p:nvSpPr>
        <p:spPr bwMode="auto">
          <a:xfrm>
            <a:off x="3770605" y="512620"/>
            <a:ext cx="43139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4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8" grpId="0" animBg="1"/>
      <p:bldP spid="2048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F901-7DB9-AD4B-BA3B-2B755F6B4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AutoShape 14">
            <a:extLst>
              <a:ext uri="{FF2B5EF4-FFF2-40B4-BE49-F238E27FC236}">
                <a16:creationId xmlns:a16="http://schemas.microsoft.com/office/drawing/2014/main" id="{3764AF63-19AF-0614-DD05-62121B04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102" y="1637921"/>
            <a:ext cx="6410960" cy="2473740"/>
          </a:xfrm>
          <a:prstGeom prst="wedgeEllipseCallout">
            <a:avLst>
              <a:gd name="adj1" fmla="val -63871"/>
              <a:gd name="adj2" fmla="val 40658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EEC0D230-1C02-17E3-BFFC-0820109B18AA}"/>
              </a:ext>
            </a:extLst>
          </p:cNvPr>
          <p:cNvGrpSpPr>
            <a:grpSpLocks/>
          </p:cNvGrpSpPr>
          <p:nvPr/>
        </p:nvGrpSpPr>
        <p:grpSpPr bwMode="auto">
          <a:xfrm>
            <a:off x="753152" y="2008470"/>
            <a:ext cx="2743200" cy="4495800"/>
            <a:chOff x="4752" y="1152"/>
            <a:chExt cx="1200" cy="2400"/>
          </a:xfrm>
        </p:grpSpPr>
        <p:sp>
          <p:nvSpPr>
            <p:cNvPr id="12296" name="AutoShape 37">
              <a:extLst>
                <a:ext uri="{FF2B5EF4-FFF2-40B4-BE49-F238E27FC236}">
                  <a16:creationId xmlns:a16="http://schemas.microsoft.com/office/drawing/2014/main" id="{28EAA451-BD90-7EC6-5603-890B3F1D3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544"/>
              <a:ext cx="672" cy="1008"/>
            </a:xfrm>
            <a:prstGeom prst="can">
              <a:avLst>
                <a:gd name="adj" fmla="val 37500"/>
              </a:avLst>
            </a:prstGeom>
            <a:solidFill>
              <a:srgbClr val="488B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297" name="Rectangle 38">
              <a:extLst>
                <a:ext uri="{FF2B5EF4-FFF2-40B4-BE49-F238E27FC236}">
                  <a16:creationId xmlns:a16="http://schemas.microsoft.com/office/drawing/2014/main" id="{2649B0F9-1B0C-497B-12A4-58B827488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3312"/>
              <a:ext cx="19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298" name="Oval 39">
              <a:extLst>
                <a:ext uri="{FF2B5EF4-FFF2-40B4-BE49-F238E27FC236}">
                  <a16:creationId xmlns:a16="http://schemas.microsoft.com/office/drawing/2014/main" id="{9E79D47C-9301-E829-2483-1BFE59566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2592"/>
              <a:ext cx="528" cy="14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299" name="Rectangle 40">
              <a:extLst>
                <a:ext uri="{FF2B5EF4-FFF2-40B4-BE49-F238E27FC236}">
                  <a16:creationId xmlns:a16="http://schemas.microsoft.com/office/drawing/2014/main" id="{7934C26C-2A67-109B-2FBE-900088669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0" y="2592"/>
              <a:ext cx="144" cy="7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pic>
          <p:nvPicPr>
            <p:cNvPr id="12300" name="Picture 41" descr="Lua do clear">
              <a:extLst>
                <a:ext uri="{FF2B5EF4-FFF2-40B4-BE49-F238E27FC236}">
                  <a16:creationId xmlns:a16="http://schemas.microsoft.com/office/drawing/2014/main" id="{77FE8651-EA6D-63C6-A201-48A7344EFE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920"/>
              <a:ext cx="120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Rectangle 42">
              <a:extLst>
                <a:ext uri="{FF2B5EF4-FFF2-40B4-BE49-F238E27FC236}">
                  <a16:creationId xmlns:a16="http://schemas.microsoft.com/office/drawing/2014/main" id="{C817CA4A-92F8-AB4F-3C0E-580511126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4" y="2602"/>
              <a:ext cx="144" cy="7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pic>
          <p:nvPicPr>
            <p:cNvPr id="12302" name="Picture 43" descr="Lua do clear">
              <a:extLst>
                <a:ext uri="{FF2B5EF4-FFF2-40B4-BE49-F238E27FC236}">
                  <a16:creationId xmlns:a16="http://schemas.microsoft.com/office/drawing/2014/main" id="{03D1F8C1-0C40-E0FB-52BF-055AF32030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lum bright="46000" contras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1152"/>
              <a:ext cx="469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Oval 44">
              <a:extLst>
                <a:ext uri="{FF2B5EF4-FFF2-40B4-BE49-F238E27FC236}">
                  <a16:creationId xmlns:a16="http://schemas.microsoft.com/office/drawing/2014/main" id="{45DB81D5-69C3-E6AF-4CD2-8D49FCEFD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" y="2486"/>
              <a:ext cx="674" cy="20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304" name="Arc 45">
              <a:extLst>
                <a:ext uri="{FF2B5EF4-FFF2-40B4-BE49-F238E27FC236}">
                  <a16:creationId xmlns:a16="http://schemas.microsoft.com/office/drawing/2014/main" id="{A9F37B01-B4C3-E44F-7BAC-15CE8EE83313}"/>
                </a:ext>
              </a:extLst>
            </p:cNvPr>
            <p:cNvSpPr>
              <a:spLocks/>
            </p:cNvSpPr>
            <p:nvPr/>
          </p:nvSpPr>
          <p:spPr bwMode="auto">
            <a:xfrm rot="21357995" flipH="1">
              <a:off x="4974" y="2086"/>
              <a:ext cx="282" cy="558"/>
            </a:xfrm>
            <a:custGeom>
              <a:avLst/>
              <a:gdLst>
                <a:gd name="T0" fmla="*/ 0 w 29491"/>
                <a:gd name="T1" fmla="*/ 0 h 21600"/>
                <a:gd name="T2" fmla="*/ 0 w 29491"/>
                <a:gd name="T3" fmla="*/ 0 h 21600"/>
                <a:gd name="T4" fmla="*/ 0 w 29491"/>
                <a:gd name="T5" fmla="*/ 0 h 21600"/>
                <a:gd name="T6" fmla="*/ 0 60000 65536"/>
                <a:gd name="T7" fmla="*/ 0 60000 65536"/>
                <a:gd name="T8" fmla="*/ 0 60000 65536"/>
                <a:gd name="T9" fmla="*/ 0 w 29491"/>
                <a:gd name="T10" fmla="*/ 0 h 21600"/>
                <a:gd name="T11" fmla="*/ 29491 w 294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91" h="21600" fill="none" extrusionOk="0">
                  <a:moveTo>
                    <a:pt x="0" y="1516"/>
                  </a:moveTo>
                  <a:cubicBezTo>
                    <a:pt x="2530" y="514"/>
                    <a:pt x="5228" y="-1"/>
                    <a:pt x="7950" y="0"/>
                  </a:cubicBezTo>
                  <a:cubicBezTo>
                    <a:pt x="19258" y="0"/>
                    <a:pt x="28652" y="8722"/>
                    <a:pt x="29490" y="20000"/>
                  </a:cubicBezTo>
                </a:path>
                <a:path w="29491" h="21600" stroke="0" extrusionOk="0">
                  <a:moveTo>
                    <a:pt x="0" y="1516"/>
                  </a:moveTo>
                  <a:cubicBezTo>
                    <a:pt x="2530" y="514"/>
                    <a:pt x="5228" y="-1"/>
                    <a:pt x="7950" y="0"/>
                  </a:cubicBezTo>
                  <a:cubicBezTo>
                    <a:pt x="19258" y="0"/>
                    <a:pt x="28652" y="8722"/>
                    <a:pt x="29490" y="20000"/>
                  </a:cubicBezTo>
                  <a:lnTo>
                    <a:pt x="7950" y="21600"/>
                  </a:lnTo>
                  <a:lnTo>
                    <a:pt x="0" y="151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Arc 46">
              <a:extLst>
                <a:ext uri="{FF2B5EF4-FFF2-40B4-BE49-F238E27FC236}">
                  <a16:creationId xmlns:a16="http://schemas.microsoft.com/office/drawing/2014/main" id="{9077408C-25F8-140C-E5BF-15EBE82A6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1" y="2083"/>
              <a:ext cx="158" cy="5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47">
              <a:extLst>
                <a:ext uri="{FF2B5EF4-FFF2-40B4-BE49-F238E27FC236}">
                  <a16:creationId xmlns:a16="http://schemas.microsoft.com/office/drawing/2014/main" id="{07F1799B-A8D8-3060-7644-8E7D0D934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4" y="2083"/>
              <a:ext cx="357" cy="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307" name="AutoShape 48">
              <a:extLst>
                <a:ext uri="{FF2B5EF4-FFF2-40B4-BE49-F238E27FC236}">
                  <a16:creationId xmlns:a16="http://schemas.microsoft.com/office/drawing/2014/main" id="{D951C956-994A-DC3A-C693-3F9F14E1090F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154" y="1765"/>
              <a:ext cx="343" cy="456"/>
            </a:xfrm>
            <a:prstGeom prst="rightBracket">
              <a:avLst>
                <a:gd name="adj" fmla="val 11079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grpSp>
          <p:nvGrpSpPr>
            <p:cNvPr id="12308" name="Group 49">
              <a:extLst>
                <a:ext uri="{FF2B5EF4-FFF2-40B4-BE49-F238E27FC236}">
                  <a16:creationId xmlns:a16="http://schemas.microsoft.com/office/drawing/2014/main" id="{450F49DA-1480-7E9C-3B36-2A1EEA450B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0" y="2169"/>
              <a:ext cx="198" cy="282"/>
              <a:chOff x="2448" y="2736"/>
              <a:chExt cx="432" cy="384"/>
            </a:xfrm>
          </p:grpSpPr>
          <p:sp>
            <p:nvSpPr>
              <p:cNvPr id="12311" name="Freeform 50">
                <a:extLst>
                  <a:ext uri="{FF2B5EF4-FFF2-40B4-BE49-F238E27FC236}">
                    <a16:creationId xmlns:a16="http://schemas.microsoft.com/office/drawing/2014/main" id="{E2845C13-4C67-6B0B-F5B5-AC7297F67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784"/>
                <a:ext cx="336" cy="192"/>
              </a:xfrm>
              <a:custGeom>
                <a:avLst/>
                <a:gdLst>
                  <a:gd name="T0" fmla="*/ 0 w 336"/>
                  <a:gd name="T1" fmla="*/ 192 h 192"/>
                  <a:gd name="T2" fmla="*/ 192 w 336"/>
                  <a:gd name="T3" fmla="*/ 144 h 192"/>
                  <a:gd name="T4" fmla="*/ 336 w 336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92"/>
                  <a:gd name="T11" fmla="*/ 336 w 336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92">
                    <a:moveTo>
                      <a:pt x="0" y="192"/>
                    </a:moveTo>
                    <a:cubicBezTo>
                      <a:pt x="68" y="184"/>
                      <a:pt x="136" y="176"/>
                      <a:pt x="192" y="144"/>
                    </a:cubicBezTo>
                    <a:cubicBezTo>
                      <a:pt x="248" y="112"/>
                      <a:pt x="292" y="56"/>
                      <a:pt x="33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2" name="Freeform 51">
                <a:extLst>
                  <a:ext uri="{FF2B5EF4-FFF2-40B4-BE49-F238E27FC236}">
                    <a16:creationId xmlns:a16="http://schemas.microsoft.com/office/drawing/2014/main" id="{4552184B-9E89-AAF9-3D52-BE5B2C47D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736"/>
                <a:ext cx="384" cy="384"/>
              </a:xfrm>
              <a:custGeom>
                <a:avLst/>
                <a:gdLst>
                  <a:gd name="T0" fmla="*/ 0 w 384"/>
                  <a:gd name="T1" fmla="*/ 384 h 384"/>
                  <a:gd name="T2" fmla="*/ 240 w 384"/>
                  <a:gd name="T3" fmla="*/ 288 h 384"/>
                  <a:gd name="T4" fmla="*/ 384 w 384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384"/>
                  <a:gd name="T11" fmla="*/ 384 w 384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384">
                    <a:moveTo>
                      <a:pt x="0" y="384"/>
                    </a:moveTo>
                    <a:cubicBezTo>
                      <a:pt x="88" y="368"/>
                      <a:pt x="176" y="352"/>
                      <a:pt x="240" y="288"/>
                    </a:cubicBezTo>
                    <a:cubicBezTo>
                      <a:pt x="304" y="224"/>
                      <a:pt x="360" y="48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3" name="Freeform 52">
                <a:extLst>
                  <a:ext uri="{FF2B5EF4-FFF2-40B4-BE49-F238E27FC236}">
                    <a16:creationId xmlns:a16="http://schemas.microsoft.com/office/drawing/2014/main" id="{ADC49D6C-35F7-6A69-3BAB-CDE195C70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736"/>
                <a:ext cx="96" cy="48"/>
              </a:xfrm>
              <a:custGeom>
                <a:avLst/>
                <a:gdLst>
                  <a:gd name="T0" fmla="*/ 0 w 96"/>
                  <a:gd name="T1" fmla="*/ 48 h 48"/>
                  <a:gd name="T2" fmla="*/ 96 w 96"/>
                  <a:gd name="T3" fmla="*/ 0 h 48"/>
                  <a:gd name="T4" fmla="*/ 0 60000 65536"/>
                  <a:gd name="T5" fmla="*/ 0 60000 65536"/>
                  <a:gd name="T6" fmla="*/ 0 w 96"/>
                  <a:gd name="T7" fmla="*/ 0 h 48"/>
                  <a:gd name="T8" fmla="*/ 96 w 96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6" h="48">
                    <a:moveTo>
                      <a:pt x="0" y="48"/>
                    </a:moveTo>
                    <a:cubicBezTo>
                      <a:pt x="40" y="28"/>
                      <a:pt x="80" y="8"/>
                      <a:pt x="9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9" name="Oval 53">
              <a:extLst>
                <a:ext uri="{FF2B5EF4-FFF2-40B4-BE49-F238E27FC236}">
                  <a16:creationId xmlns:a16="http://schemas.microsoft.com/office/drawing/2014/main" id="{299C9695-F589-9201-AA4D-34B7844F1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" y="2019"/>
              <a:ext cx="357" cy="12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310" name="Oval 54">
              <a:extLst>
                <a:ext uri="{FF2B5EF4-FFF2-40B4-BE49-F238E27FC236}">
                  <a16:creationId xmlns:a16="http://schemas.microsoft.com/office/drawing/2014/main" id="{9873FB5A-9DED-3C72-193E-4EABABF38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003"/>
              <a:ext cx="64" cy="4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pic>
        <p:nvPicPr>
          <p:cNvPr id="26" name="Content Placeholder 9">
            <a:extLst>
              <a:ext uri="{FF2B5EF4-FFF2-40B4-BE49-F238E27FC236}">
                <a16:creationId xmlns:a16="http://schemas.microsoft.com/office/drawing/2014/main" id="{3D606F81-F6FF-A066-FAB5-90367A0BA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8" y="172762"/>
            <a:ext cx="4685758" cy="27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3"/>
          <p:cNvSpPr>
            <a:spLocks noGrp="1"/>
          </p:cNvSpPr>
          <p:nvPr>
            <p:ph idx="1"/>
          </p:nvPr>
        </p:nvSpPr>
        <p:spPr>
          <a:xfrm>
            <a:off x="1356554" y="1792357"/>
            <a:ext cx="10358368" cy="4634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29.3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33CC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SỰ NỞ VÌ NHIỆT CỦA CHẤT LỎNG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2664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8305800" cy="5334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19. SỰ NỞ VÌ NHIỆT CỦA CHẤT LỎNG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0551" y="601663"/>
            <a:ext cx="3351349" cy="622935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b="1" u="sng" kern="0" dirty="0">
              <a:latin typeface="Times New Roman" pitchFamily="18" charset="0"/>
            </a:endParaRPr>
          </a:p>
        </p:txBody>
      </p:sp>
      <p:sp>
        <p:nvSpPr>
          <p:cNvPr id="7172" name="Text Box 35"/>
          <p:cNvSpPr txBox="1">
            <a:spLocks noChangeArrowheads="1"/>
          </p:cNvSpPr>
          <p:nvPr/>
        </p:nvSpPr>
        <p:spPr bwMode="auto">
          <a:xfrm>
            <a:off x="420550" y="582960"/>
            <a:ext cx="3465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u="sng" dirty="0"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Text Box 53"/>
          <p:cNvSpPr txBox="1">
            <a:spLocks noChangeArrowheads="1"/>
          </p:cNvSpPr>
          <p:nvPr/>
        </p:nvSpPr>
        <p:spPr bwMode="auto">
          <a:xfrm>
            <a:off x="306251" y="1384300"/>
            <a:ext cx="34275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3930926" y="625507"/>
            <a:ext cx="8305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Freeform 14"/>
          <p:cNvSpPr>
            <a:spLocks/>
          </p:cNvSpPr>
          <p:nvPr/>
        </p:nvSpPr>
        <p:spPr bwMode="auto">
          <a:xfrm>
            <a:off x="9372600" y="4430715"/>
            <a:ext cx="1570037" cy="512763"/>
          </a:xfrm>
          <a:custGeom>
            <a:avLst/>
            <a:gdLst>
              <a:gd name="T0" fmla="*/ 0 w 1392"/>
              <a:gd name="T1" fmla="*/ 0 h 432"/>
              <a:gd name="T2" fmla="*/ 2147483647 w 1392"/>
              <a:gd name="T3" fmla="*/ 0 h 432"/>
              <a:gd name="T4" fmla="*/ 2147483647 w 1392"/>
              <a:gd name="T5" fmla="*/ 2147483647 h 432"/>
              <a:gd name="T6" fmla="*/ 2147483647 w 1392"/>
              <a:gd name="T7" fmla="*/ 2147483647 h 432"/>
              <a:gd name="T8" fmla="*/ 2147483647 w 1392"/>
              <a:gd name="T9" fmla="*/ 2147483647 h 432"/>
              <a:gd name="T10" fmla="*/ 2147483647 w 1392"/>
              <a:gd name="T11" fmla="*/ 2147483647 h 432"/>
              <a:gd name="T12" fmla="*/ 0 w 1392"/>
              <a:gd name="T13" fmla="*/ 0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2"/>
              <a:gd name="T22" fmla="*/ 0 h 432"/>
              <a:gd name="T23" fmla="*/ 1392 w 1392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2" h="432">
                <a:moveTo>
                  <a:pt x="0" y="0"/>
                </a:moveTo>
                <a:lnTo>
                  <a:pt x="1392" y="0"/>
                </a:lnTo>
                <a:lnTo>
                  <a:pt x="1344" y="384"/>
                </a:lnTo>
                <a:lnTo>
                  <a:pt x="1296" y="432"/>
                </a:lnTo>
                <a:lnTo>
                  <a:pt x="96" y="432"/>
                </a:lnTo>
                <a:lnTo>
                  <a:pt x="48" y="384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8" name="Freeform 15"/>
          <p:cNvSpPr>
            <a:spLocks/>
          </p:cNvSpPr>
          <p:nvPr/>
        </p:nvSpPr>
        <p:spPr bwMode="auto">
          <a:xfrm>
            <a:off x="9398000" y="4247218"/>
            <a:ext cx="1625600" cy="204787"/>
          </a:xfrm>
          <a:custGeom>
            <a:avLst/>
            <a:gdLst>
              <a:gd name="T0" fmla="*/ 0 w 1440"/>
              <a:gd name="T1" fmla="*/ 0 h 192"/>
              <a:gd name="T2" fmla="*/ 2147483647 w 1440"/>
              <a:gd name="T3" fmla="*/ 0 h 192"/>
              <a:gd name="T4" fmla="*/ 2147483647 w 1440"/>
              <a:gd name="T5" fmla="*/ 2147483647 h 192"/>
              <a:gd name="T6" fmla="*/ 0 w 1440"/>
              <a:gd name="T7" fmla="*/ 2147483647 h 192"/>
              <a:gd name="T8" fmla="*/ 0 w 1440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192"/>
              <a:gd name="T17" fmla="*/ 1440 w 1440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192">
                <a:moveTo>
                  <a:pt x="0" y="0"/>
                </a:moveTo>
                <a:lnTo>
                  <a:pt x="1440" y="0"/>
                </a:lnTo>
                <a:lnTo>
                  <a:pt x="1392" y="192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79" name="Picture 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3752850"/>
            <a:ext cx="2057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10023613" y="30861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Freeform 18"/>
          <p:cNvSpPr>
            <a:spLocks/>
          </p:cNvSpPr>
          <p:nvPr/>
        </p:nvSpPr>
        <p:spPr bwMode="auto">
          <a:xfrm>
            <a:off x="10689259" y="3786395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2" name="Freeform 19"/>
          <p:cNvSpPr>
            <a:spLocks/>
          </p:cNvSpPr>
          <p:nvPr/>
        </p:nvSpPr>
        <p:spPr bwMode="auto">
          <a:xfrm>
            <a:off x="10303289" y="3786395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3" name="Freeform 20"/>
          <p:cNvSpPr>
            <a:spLocks/>
          </p:cNvSpPr>
          <p:nvPr/>
        </p:nvSpPr>
        <p:spPr bwMode="auto">
          <a:xfrm>
            <a:off x="9738968" y="3748694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84" name="Freeform 21"/>
          <p:cNvSpPr>
            <a:spLocks/>
          </p:cNvSpPr>
          <p:nvPr/>
        </p:nvSpPr>
        <p:spPr bwMode="auto">
          <a:xfrm>
            <a:off x="9429198" y="3801251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9" y="2514601"/>
            <a:ext cx="10445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Text Box 36"/>
          <p:cNvSpPr txBox="1">
            <a:spLocks noChangeArrowheads="1"/>
          </p:cNvSpPr>
          <p:nvPr/>
        </p:nvSpPr>
        <p:spPr bwMode="auto">
          <a:xfrm>
            <a:off x="7820005" y="3952863"/>
            <a:ext cx="14009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Line 37"/>
          <p:cNvSpPr>
            <a:spLocks noChangeShapeType="1"/>
          </p:cNvSpPr>
          <p:nvPr/>
        </p:nvSpPr>
        <p:spPr bwMode="auto">
          <a:xfrm>
            <a:off x="8965096" y="447675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5715000" y="3733800"/>
            <a:ext cx="685800" cy="1162050"/>
            <a:chOff x="2640" y="2352"/>
            <a:chExt cx="432" cy="732"/>
          </a:xfrm>
        </p:grpSpPr>
        <p:sp>
          <p:nvSpPr>
            <p:cNvPr id="7192" name="Line 41"/>
            <p:cNvSpPr>
              <a:spLocks noChangeShapeType="1"/>
            </p:cNvSpPr>
            <p:nvPr/>
          </p:nvSpPr>
          <p:spPr bwMode="auto">
            <a:xfrm>
              <a:off x="2856" y="2352"/>
              <a:ext cx="0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93" name="Group 50"/>
            <p:cNvGrpSpPr>
              <a:grpSpLocks/>
            </p:cNvGrpSpPr>
            <p:nvPr/>
          </p:nvGrpSpPr>
          <p:grpSpPr bwMode="auto">
            <a:xfrm>
              <a:off x="2640" y="2556"/>
              <a:ext cx="432" cy="528"/>
              <a:chOff x="2640" y="2556"/>
              <a:chExt cx="432" cy="528"/>
            </a:xfrm>
          </p:grpSpPr>
          <p:sp>
            <p:nvSpPr>
              <p:cNvPr id="7194" name="Oval 39"/>
              <p:cNvSpPr>
                <a:spLocks noChangeArrowheads="1"/>
              </p:cNvSpPr>
              <p:nvPr/>
            </p:nvSpPr>
            <p:spPr bwMode="auto">
              <a:xfrm>
                <a:off x="2640" y="2652"/>
                <a:ext cx="432" cy="43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eaLnBrk="1" hangingPunct="1"/>
                <a:endParaRPr lang="en-MY" altLang="en-US"/>
              </a:p>
            </p:txBody>
          </p:sp>
          <p:sp>
            <p:nvSpPr>
              <p:cNvPr id="7195" name="Rectangle 42"/>
              <p:cNvSpPr>
                <a:spLocks noChangeArrowheads="1"/>
              </p:cNvSpPr>
              <p:nvPr/>
            </p:nvSpPr>
            <p:spPr bwMode="auto">
              <a:xfrm>
                <a:off x="2784" y="2556"/>
                <a:ext cx="4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eaLnBrk="1" hangingPunct="1"/>
                <a:endParaRPr lang="en-MY" altLang="en-US"/>
              </a:p>
            </p:txBody>
          </p:sp>
          <p:sp>
            <p:nvSpPr>
              <p:cNvPr id="7196" name="Rectangle 43"/>
              <p:cNvSpPr>
                <a:spLocks noChangeArrowheads="1"/>
              </p:cNvSpPr>
              <p:nvPr/>
            </p:nvSpPr>
            <p:spPr bwMode="auto">
              <a:xfrm>
                <a:off x="2868" y="2556"/>
                <a:ext cx="48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panose="02020404030301010803" pitchFamily="18" charset="0"/>
                  </a:defRPr>
                </a:lvl9pPr>
              </a:lstStyle>
              <a:p>
                <a:pPr eaLnBrk="1" hangingPunct="1"/>
                <a:endParaRPr lang="en-MY" altLang="en-US"/>
              </a:p>
            </p:txBody>
          </p:sp>
        </p:grpSp>
      </p:grpSp>
      <p:sp>
        <p:nvSpPr>
          <p:cNvPr id="7190" name="Rectangle 13" descr="Oak"/>
          <p:cNvSpPr>
            <a:spLocks noChangeArrowheads="1"/>
          </p:cNvSpPr>
          <p:nvPr/>
        </p:nvSpPr>
        <p:spPr bwMode="auto">
          <a:xfrm>
            <a:off x="9347200" y="4962939"/>
            <a:ext cx="1905000" cy="190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MY" altLang="en-US"/>
          </a:p>
        </p:txBody>
      </p:sp>
      <p:sp>
        <p:nvSpPr>
          <p:cNvPr id="7191" name="Rectangle 30" descr="Oak"/>
          <p:cNvSpPr>
            <a:spLocks noChangeArrowheads="1"/>
          </p:cNvSpPr>
          <p:nvPr/>
        </p:nvSpPr>
        <p:spPr bwMode="auto">
          <a:xfrm>
            <a:off x="5105400" y="4857750"/>
            <a:ext cx="1905000" cy="190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1752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695 L 0.08438 -0.06991 C 0.10313 -0.08403 0.13073 -0.09144 0.15938 -0.09144 C 0.19236 -0.09144 0.21841 -0.08403 0.23716 -0.06991 L 0.3257 -0.00695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423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695 L 0.08438 -0.06991 C 0.10313 -0.08403 0.13073 -0.09144 0.15938 -0.09144 C 0.19236 -0.09144 0.21841 -0.08403 0.23716 -0.06991 L 0.3257 -0.00695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524001" y="40206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189978" y="542925"/>
            <a:ext cx="3608388" cy="622935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b="1" u="sng" kern="0" dirty="0">
              <a:latin typeface="Times New Roman" pitchFamily="18" charset="0"/>
            </a:endParaRPr>
          </a:p>
        </p:txBody>
      </p:sp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3902827" y="407470"/>
            <a:ext cx="8155133" cy="235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chậu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199" name="Text Box 25"/>
          <p:cNvSpPr txBox="1">
            <a:spLocks noChangeArrowheads="1"/>
          </p:cNvSpPr>
          <p:nvPr/>
        </p:nvSpPr>
        <p:spPr bwMode="auto">
          <a:xfrm>
            <a:off x="228600" y="726282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u="sng" dirty="0"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3200" b="1" u="sng" dirty="0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4" name="Text Box 69"/>
          <p:cNvSpPr txBox="1">
            <a:spLocks noChangeArrowheads="1"/>
          </p:cNvSpPr>
          <p:nvPr/>
        </p:nvSpPr>
        <p:spPr bwMode="auto">
          <a:xfrm>
            <a:off x="282844" y="1494414"/>
            <a:ext cx="35155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9" y="2971801"/>
            <a:ext cx="10445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Freeform 10"/>
          <p:cNvSpPr>
            <a:spLocks/>
          </p:cNvSpPr>
          <p:nvPr/>
        </p:nvSpPr>
        <p:spPr bwMode="auto">
          <a:xfrm>
            <a:off x="6446839" y="4832351"/>
            <a:ext cx="1570037" cy="512763"/>
          </a:xfrm>
          <a:custGeom>
            <a:avLst/>
            <a:gdLst>
              <a:gd name="T0" fmla="*/ 0 w 1392"/>
              <a:gd name="T1" fmla="*/ 0 h 432"/>
              <a:gd name="T2" fmla="*/ 2147483647 w 1392"/>
              <a:gd name="T3" fmla="*/ 0 h 432"/>
              <a:gd name="T4" fmla="*/ 2147483647 w 1392"/>
              <a:gd name="T5" fmla="*/ 2147483647 h 432"/>
              <a:gd name="T6" fmla="*/ 2147483647 w 1392"/>
              <a:gd name="T7" fmla="*/ 2147483647 h 432"/>
              <a:gd name="T8" fmla="*/ 2147483647 w 1392"/>
              <a:gd name="T9" fmla="*/ 2147483647 h 432"/>
              <a:gd name="T10" fmla="*/ 2147483647 w 1392"/>
              <a:gd name="T11" fmla="*/ 2147483647 h 432"/>
              <a:gd name="T12" fmla="*/ 0 w 1392"/>
              <a:gd name="T13" fmla="*/ 0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2"/>
              <a:gd name="T22" fmla="*/ 0 h 432"/>
              <a:gd name="T23" fmla="*/ 1392 w 1392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2" h="432">
                <a:moveTo>
                  <a:pt x="0" y="0"/>
                </a:moveTo>
                <a:lnTo>
                  <a:pt x="1392" y="0"/>
                </a:lnTo>
                <a:lnTo>
                  <a:pt x="1344" y="384"/>
                </a:lnTo>
                <a:lnTo>
                  <a:pt x="1296" y="432"/>
                </a:lnTo>
                <a:lnTo>
                  <a:pt x="96" y="432"/>
                </a:lnTo>
                <a:lnTo>
                  <a:pt x="48" y="384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Freeform 11"/>
          <p:cNvSpPr>
            <a:spLocks/>
          </p:cNvSpPr>
          <p:nvPr/>
        </p:nvSpPr>
        <p:spPr bwMode="auto">
          <a:xfrm>
            <a:off x="6426200" y="4627564"/>
            <a:ext cx="1625600" cy="204787"/>
          </a:xfrm>
          <a:custGeom>
            <a:avLst/>
            <a:gdLst>
              <a:gd name="T0" fmla="*/ 0 w 1440"/>
              <a:gd name="T1" fmla="*/ 0 h 192"/>
              <a:gd name="T2" fmla="*/ 2147483647 w 1440"/>
              <a:gd name="T3" fmla="*/ 0 h 192"/>
              <a:gd name="T4" fmla="*/ 2147483647 w 1440"/>
              <a:gd name="T5" fmla="*/ 2147483647 h 192"/>
              <a:gd name="T6" fmla="*/ 0 w 1440"/>
              <a:gd name="T7" fmla="*/ 2147483647 h 192"/>
              <a:gd name="T8" fmla="*/ 0 w 1440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192"/>
              <a:gd name="T17" fmla="*/ 1440 w 1440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192">
                <a:moveTo>
                  <a:pt x="0" y="0"/>
                </a:moveTo>
                <a:lnTo>
                  <a:pt x="1440" y="0"/>
                </a:lnTo>
                <a:lnTo>
                  <a:pt x="1392" y="192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9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095750"/>
            <a:ext cx="2057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Line 13"/>
          <p:cNvSpPr>
            <a:spLocks noChangeShapeType="1"/>
          </p:cNvSpPr>
          <p:nvPr/>
        </p:nvSpPr>
        <p:spPr bwMode="auto">
          <a:xfrm>
            <a:off x="7239000" y="337185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Freeform 14"/>
          <p:cNvSpPr>
            <a:spLocks/>
          </p:cNvSpPr>
          <p:nvPr/>
        </p:nvSpPr>
        <p:spPr bwMode="auto">
          <a:xfrm>
            <a:off x="6591300" y="4191000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Freeform 15"/>
          <p:cNvSpPr>
            <a:spLocks/>
          </p:cNvSpPr>
          <p:nvPr/>
        </p:nvSpPr>
        <p:spPr bwMode="auto">
          <a:xfrm>
            <a:off x="6819900" y="4191000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Freeform 16"/>
          <p:cNvSpPr>
            <a:spLocks/>
          </p:cNvSpPr>
          <p:nvPr/>
        </p:nvSpPr>
        <p:spPr bwMode="auto">
          <a:xfrm>
            <a:off x="7810500" y="4191000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4" name="Freeform 17"/>
          <p:cNvSpPr>
            <a:spLocks/>
          </p:cNvSpPr>
          <p:nvPr/>
        </p:nvSpPr>
        <p:spPr bwMode="auto">
          <a:xfrm>
            <a:off x="7505700" y="4191000"/>
            <a:ext cx="76200" cy="381000"/>
          </a:xfrm>
          <a:custGeom>
            <a:avLst/>
            <a:gdLst>
              <a:gd name="T0" fmla="*/ 2147483647 w 120"/>
              <a:gd name="T1" fmla="*/ 0 h 432"/>
              <a:gd name="T2" fmla="*/ 2147483647 w 120"/>
              <a:gd name="T3" fmla="*/ 2147483647 h 432"/>
              <a:gd name="T4" fmla="*/ 2147483647 w 120"/>
              <a:gd name="T5" fmla="*/ 2147483647 h 432"/>
              <a:gd name="T6" fmla="*/ 2147483647 w 120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120"/>
              <a:gd name="T13" fmla="*/ 0 h 432"/>
              <a:gd name="T14" fmla="*/ 120 w 120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" h="432">
                <a:moveTo>
                  <a:pt x="56" y="0"/>
                </a:moveTo>
                <a:cubicBezTo>
                  <a:pt x="28" y="52"/>
                  <a:pt x="0" y="104"/>
                  <a:pt x="8" y="144"/>
                </a:cubicBezTo>
                <a:cubicBezTo>
                  <a:pt x="16" y="184"/>
                  <a:pt x="88" y="192"/>
                  <a:pt x="104" y="240"/>
                </a:cubicBezTo>
                <a:cubicBezTo>
                  <a:pt x="120" y="288"/>
                  <a:pt x="112" y="360"/>
                  <a:pt x="104" y="432"/>
                </a:cubicBezTo>
              </a:path>
            </a:pathLst>
          </a:custGeom>
          <a:noFill/>
          <a:ln w="952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5" name="Picture 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9" y="2971801"/>
            <a:ext cx="10445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Freeform 24"/>
          <p:cNvSpPr>
            <a:spLocks/>
          </p:cNvSpPr>
          <p:nvPr/>
        </p:nvSpPr>
        <p:spPr bwMode="auto">
          <a:xfrm>
            <a:off x="5257800" y="3657600"/>
            <a:ext cx="1752600" cy="762000"/>
          </a:xfrm>
          <a:custGeom>
            <a:avLst/>
            <a:gdLst>
              <a:gd name="T0" fmla="*/ 0 w 1488"/>
              <a:gd name="T1" fmla="*/ 2147483647 h 384"/>
              <a:gd name="T2" fmla="*/ 2147483647 w 1488"/>
              <a:gd name="T3" fmla="*/ 0 h 384"/>
              <a:gd name="T4" fmla="*/ 2147483647 w 1488"/>
              <a:gd name="T5" fmla="*/ 2147483647 h 384"/>
              <a:gd name="T6" fmla="*/ 0 60000 65536"/>
              <a:gd name="T7" fmla="*/ 0 60000 65536"/>
              <a:gd name="T8" fmla="*/ 0 60000 65536"/>
              <a:gd name="T9" fmla="*/ 0 w 1488"/>
              <a:gd name="T10" fmla="*/ 0 h 384"/>
              <a:gd name="T11" fmla="*/ 1488 w 148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8" h="384">
                <a:moveTo>
                  <a:pt x="0" y="384"/>
                </a:moveTo>
                <a:cubicBezTo>
                  <a:pt x="212" y="192"/>
                  <a:pt x="424" y="0"/>
                  <a:pt x="672" y="0"/>
                </a:cubicBezTo>
                <a:cubicBezTo>
                  <a:pt x="920" y="0"/>
                  <a:pt x="1204" y="192"/>
                  <a:pt x="1488" y="384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9" name="Freeform 29"/>
          <p:cNvSpPr>
            <a:spLocks/>
          </p:cNvSpPr>
          <p:nvPr/>
        </p:nvSpPr>
        <p:spPr bwMode="auto">
          <a:xfrm>
            <a:off x="7543799" y="3657600"/>
            <a:ext cx="2421835" cy="762000"/>
          </a:xfrm>
          <a:custGeom>
            <a:avLst/>
            <a:gdLst>
              <a:gd name="T0" fmla="*/ 0 w 1488"/>
              <a:gd name="T1" fmla="*/ 2147483647 h 384"/>
              <a:gd name="T2" fmla="*/ 2147483647 w 1488"/>
              <a:gd name="T3" fmla="*/ 0 h 384"/>
              <a:gd name="T4" fmla="*/ 2147483647 w 1488"/>
              <a:gd name="T5" fmla="*/ 2147483647 h 384"/>
              <a:gd name="T6" fmla="*/ 0 60000 65536"/>
              <a:gd name="T7" fmla="*/ 0 60000 65536"/>
              <a:gd name="T8" fmla="*/ 0 60000 65536"/>
              <a:gd name="T9" fmla="*/ 0 w 1488"/>
              <a:gd name="T10" fmla="*/ 0 h 384"/>
              <a:gd name="T11" fmla="*/ 1488 w 148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8" h="384">
                <a:moveTo>
                  <a:pt x="0" y="384"/>
                </a:moveTo>
                <a:cubicBezTo>
                  <a:pt x="212" y="192"/>
                  <a:pt x="424" y="0"/>
                  <a:pt x="672" y="0"/>
                </a:cubicBezTo>
                <a:cubicBezTo>
                  <a:pt x="920" y="0"/>
                  <a:pt x="1204" y="192"/>
                  <a:pt x="1488" y="384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" name="Freeform 38"/>
          <p:cNvSpPr>
            <a:spLocks/>
          </p:cNvSpPr>
          <p:nvPr/>
        </p:nvSpPr>
        <p:spPr bwMode="auto">
          <a:xfrm>
            <a:off x="9384816" y="4851401"/>
            <a:ext cx="1570037" cy="512763"/>
          </a:xfrm>
          <a:custGeom>
            <a:avLst/>
            <a:gdLst>
              <a:gd name="T0" fmla="*/ 0 w 1392"/>
              <a:gd name="T1" fmla="*/ 0 h 432"/>
              <a:gd name="T2" fmla="*/ 2147483647 w 1392"/>
              <a:gd name="T3" fmla="*/ 0 h 432"/>
              <a:gd name="T4" fmla="*/ 2147483647 w 1392"/>
              <a:gd name="T5" fmla="*/ 2147483647 h 432"/>
              <a:gd name="T6" fmla="*/ 2147483647 w 1392"/>
              <a:gd name="T7" fmla="*/ 2147483647 h 432"/>
              <a:gd name="T8" fmla="*/ 2147483647 w 1392"/>
              <a:gd name="T9" fmla="*/ 2147483647 h 432"/>
              <a:gd name="T10" fmla="*/ 2147483647 w 1392"/>
              <a:gd name="T11" fmla="*/ 2147483647 h 432"/>
              <a:gd name="T12" fmla="*/ 0 w 1392"/>
              <a:gd name="T13" fmla="*/ 0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92"/>
              <a:gd name="T22" fmla="*/ 0 h 432"/>
              <a:gd name="T23" fmla="*/ 1392 w 1392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92" h="432">
                <a:moveTo>
                  <a:pt x="0" y="0"/>
                </a:moveTo>
                <a:lnTo>
                  <a:pt x="1392" y="0"/>
                </a:lnTo>
                <a:lnTo>
                  <a:pt x="1344" y="384"/>
                </a:lnTo>
                <a:lnTo>
                  <a:pt x="1296" y="432"/>
                </a:lnTo>
                <a:lnTo>
                  <a:pt x="96" y="432"/>
                </a:lnTo>
                <a:lnTo>
                  <a:pt x="48" y="384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2" name="Freeform 39"/>
          <p:cNvSpPr>
            <a:spLocks/>
          </p:cNvSpPr>
          <p:nvPr/>
        </p:nvSpPr>
        <p:spPr bwMode="auto">
          <a:xfrm>
            <a:off x="9363211" y="4646614"/>
            <a:ext cx="1625600" cy="204787"/>
          </a:xfrm>
          <a:custGeom>
            <a:avLst/>
            <a:gdLst>
              <a:gd name="T0" fmla="*/ 0 w 1440"/>
              <a:gd name="T1" fmla="*/ 0 h 192"/>
              <a:gd name="T2" fmla="*/ 2147483647 w 1440"/>
              <a:gd name="T3" fmla="*/ 0 h 192"/>
              <a:gd name="T4" fmla="*/ 2147483647 w 1440"/>
              <a:gd name="T5" fmla="*/ 2147483647 h 192"/>
              <a:gd name="T6" fmla="*/ 0 w 1440"/>
              <a:gd name="T7" fmla="*/ 2147483647 h 192"/>
              <a:gd name="T8" fmla="*/ 0 w 1440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192"/>
              <a:gd name="T17" fmla="*/ 1440 w 1440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192">
                <a:moveTo>
                  <a:pt x="0" y="0"/>
                </a:moveTo>
                <a:lnTo>
                  <a:pt x="1440" y="0"/>
                </a:lnTo>
                <a:lnTo>
                  <a:pt x="1392" y="192"/>
                </a:lnTo>
                <a:lnTo>
                  <a:pt x="0" y="192"/>
                </a:lnTo>
                <a:lnTo>
                  <a:pt x="0" y="0"/>
                </a:lnTo>
                <a:close/>
              </a:path>
            </a:pathLst>
          </a:custGeom>
          <a:solidFill>
            <a:srgbClr val="99CC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3" name="Picture 4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4094801"/>
            <a:ext cx="2057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46"/>
          <p:cNvSpPr txBox="1">
            <a:spLocks noChangeArrowheads="1"/>
          </p:cNvSpPr>
          <p:nvPr/>
        </p:nvSpPr>
        <p:spPr bwMode="auto">
          <a:xfrm>
            <a:off x="5509455" y="4314807"/>
            <a:ext cx="129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8174035" y="4436094"/>
            <a:ext cx="12065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Line 48"/>
          <p:cNvSpPr>
            <a:spLocks noChangeShapeType="1"/>
          </p:cNvSpPr>
          <p:nvPr/>
        </p:nvSpPr>
        <p:spPr bwMode="auto">
          <a:xfrm>
            <a:off x="6324600" y="49530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49"/>
          <p:cNvSpPr>
            <a:spLocks noChangeShapeType="1"/>
          </p:cNvSpPr>
          <p:nvPr/>
        </p:nvSpPr>
        <p:spPr bwMode="auto">
          <a:xfrm>
            <a:off x="8610600" y="4953000"/>
            <a:ext cx="61270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4572000" y="4191000"/>
            <a:ext cx="685800" cy="1162050"/>
            <a:chOff x="1920" y="2640"/>
            <a:chExt cx="432" cy="732"/>
          </a:xfrm>
        </p:grpSpPr>
        <p:sp>
          <p:nvSpPr>
            <p:cNvPr id="8232" name="Oval 51"/>
            <p:cNvSpPr>
              <a:spLocks noChangeArrowheads="1"/>
            </p:cNvSpPr>
            <p:nvPr/>
          </p:nvSpPr>
          <p:spPr bwMode="auto">
            <a:xfrm>
              <a:off x="1920" y="2940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en-MY" altLang="en-US"/>
            </a:p>
          </p:txBody>
        </p:sp>
        <p:sp>
          <p:nvSpPr>
            <p:cNvPr id="8233" name="Line 52"/>
            <p:cNvSpPr>
              <a:spLocks noChangeShapeType="1"/>
            </p:cNvSpPr>
            <p:nvPr/>
          </p:nvSpPr>
          <p:spPr bwMode="auto">
            <a:xfrm>
              <a:off x="2136" y="2640"/>
              <a:ext cx="0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Rectangle 53"/>
            <p:cNvSpPr>
              <a:spLocks noChangeArrowheads="1"/>
            </p:cNvSpPr>
            <p:nvPr/>
          </p:nvSpPr>
          <p:spPr bwMode="auto">
            <a:xfrm>
              <a:off x="2064" y="2844"/>
              <a:ext cx="48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en-MY" altLang="en-US"/>
            </a:p>
          </p:txBody>
        </p:sp>
        <p:sp>
          <p:nvSpPr>
            <p:cNvPr id="8235" name="Rectangle 54"/>
            <p:cNvSpPr>
              <a:spLocks noChangeArrowheads="1"/>
            </p:cNvSpPr>
            <p:nvPr/>
          </p:nvSpPr>
          <p:spPr bwMode="auto">
            <a:xfrm>
              <a:off x="2148" y="2844"/>
              <a:ext cx="48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en-MY" altLang="en-US"/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6896100" y="4191000"/>
            <a:ext cx="685800" cy="1162050"/>
            <a:chOff x="3384" y="2640"/>
            <a:chExt cx="432" cy="732"/>
          </a:xfrm>
        </p:grpSpPr>
        <p:sp>
          <p:nvSpPr>
            <p:cNvPr id="8228" name="Oval 56"/>
            <p:cNvSpPr>
              <a:spLocks noChangeArrowheads="1"/>
            </p:cNvSpPr>
            <p:nvPr/>
          </p:nvSpPr>
          <p:spPr bwMode="auto">
            <a:xfrm>
              <a:off x="3384" y="2940"/>
              <a:ext cx="432" cy="43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en-MY" altLang="en-US"/>
            </a:p>
          </p:txBody>
        </p:sp>
        <p:sp>
          <p:nvSpPr>
            <p:cNvPr id="8229" name="Line 57"/>
            <p:cNvSpPr>
              <a:spLocks noChangeShapeType="1"/>
            </p:cNvSpPr>
            <p:nvPr/>
          </p:nvSpPr>
          <p:spPr bwMode="auto">
            <a:xfrm>
              <a:off x="3600" y="2640"/>
              <a:ext cx="0" cy="3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Rectangle 58"/>
            <p:cNvSpPr>
              <a:spLocks noChangeArrowheads="1"/>
            </p:cNvSpPr>
            <p:nvPr/>
          </p:nvSpPr>
          <p:spPr bwMode="auto">
            <a:xfrm>
              <a:off x="3528" y="2844"/>
              <a:ext cx="48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en-MY" altLang="en-US"/>
            </a:p>
          </p:txBody>
        </p:sp>
        <p:sp>
          <p:nvSpPr>
            <p:cNvPr id="8231" name="Rectangle 59"/>
            <p:cNvSpPr>
              <a:spLocks noChangeArrowheads="1"/>
            </p:cNvSpPr>
            <p:nvPr/>
          </p:nvSpPr>
          <p:spPr bwMode="auto">
            <a:xfrm>
              <a:off x="3612" y="2844"/>
              <a:ext cx="48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en-MY" altLang="en-US"/>
            </a:p>
          </p:txBody>
        </p:sp>
      </p:grpSp>
      <p:sp>
        <p:nvSpPr>
          <p:cNvPr id="93" name="Rectangle 22" descr="Oak"/>
          <p:cNvSpPr>
            <a:spLocks noChangeArrowheads="1"/>
          </p:cNvSpPr>
          <p:nvPr/>
        </p:nvSpPr>
        <p:spPr bwMode="auto">
          <a:xfrm>
            <a:off x="3962400" y="5314950"/>
            <a:ext cx="1905000" cy="190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MY" altLang="en-US"/>
          </a:p>
        </p:txBody>
      </p:sp>
      <p:sp>
        <p:nvSpPr>
          <p:cNvPr id="94" name="Rectangle 9" descr="Oak"/>
          <p:cNvSpPr>
            <a:spLocks noChangeArrowheads="1"/>
          </p:cNvSpPr>
          <p:nvPr/>
        </p:nvSpPr>
        <p:spPr bwMode="auto">
          <a:xfrm>
            <a:off x="6286500" y="5314950"/>
            <a:ext cx="1905000" cy="190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MY" altLang="en-US"/>
          </a:p>
        </p:txBody>
      </p:sp>
      <p:sp>
        <p:nvSpPr>
          <p:cNvPr id="95" name="Rectangle 27" descr="Oak"/>
          <p:cNvSpPr>
            <a:spLocks noChangeArrowheads="1"/>
          </p:cNvSpPr>
          <p:nvPr/>
        </p:nvSpPr>
        <p:spPr bwMode="auto">
          <a:xfrm>
            <a:off x="9296400" y="5330626"/>
            <a:ext cx="1905000" cy="190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MY" altLang="en-US"/>
          </a:p>
        </p:txBody>
      </p:sp>
    </p:spTree>
    <p:extLst>
      <p:ext uri="{BB962C8B-B14F-4D97-AF65-F5344CB8AC3E}">
        <p14:creationId xmlns:p14="http://schemas.microsoft.com/office/powerpoint/2010/main" val="29239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8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4" grpId="0"/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9" grpId="0" animBg="1"/>
      <p:bldP spid="71" grpId="0" animBg="1"/>
      <p:bldP spid="72" grpId="0" animBg="1"/>
      <p:bldP spid="74" grpId="0"/>
      <p:bldP spid="93" grpId="0" animBg="1"/>
      <p:bldP spid="94" grpId="0" animBg="1"/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893" y="916829"/>
            <a:ext cx="1152698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0890" y="2097403"/>
          <a:ext cx="11714021" cy="1682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1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124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 rắn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lỏng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 khí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 không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...(1)...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...(2)...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...(3)...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...(4)...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1" marR="635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523387" y="3050980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24801" y="3012758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13162" y="3073366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9591" y="3073366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1524001" y="40206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Rectangle 4"/>
          <p:cNvSpPr txBox="1">
            <a:spLocks noChangeArrowheads="1"/>
          </p:cNvSpPr>
          <p:nvPr/>
        </p:nvSpPr>
        <p:spPr bwMode="auto">
          <a:xfrm>
            <a:off x="3886200" y="552450"/>
            <a:ext cx="6781800" cy="63055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5000"/>
              </a:spcBef>
              <a:defRPr/>
            </a:pPr>
            <a:endParaRPr lang="en-US" b="1" kern="0" dirty="0">
              <a:sym typeface="Wingdings" pitchFamily="2" charset="2"/>
            </a:endParaRPr>
          </a:p>
          <a:p>
            <a:pPr marL="342900" indent="-342900">
              <a:spcBef>
                <a:spcPct val="15000"/>
              </a:spcBef>
              <a:defRPr/>
            </a:pPr>
            <a:endParaRPr lang="en-US" sz="2000" b="1" kern="0" dirty="0">
              <a:sym typeface="Wingdings" pitchFamily="2" charset="2"/>
            </a:endParaRPr>
          </a:p>
          <a:p>
            <a:pPr marL="342900" indent="-342900">
              <a:spcBef>
                <a:spcPct val="15000"/>
              </a:spcBef>
              <a:defRPr/>
            </a:pPr>
            <a:r>
              <a:rPr lang="en-US" sz="2000" b="1" kern="0" dirty="0">
                <a:sym typeface="Wingdings" pitchFamily="2" charset="2"/>
              </a:rPr>
              <a:t> </a:t>
            </a:r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3938809" y="467271"/>
            <a:ext cx="6400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855293" y="1871991"/>
            <a:ext cx="71530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339794" y="548309"/>
            <a:ext cx="3427343" cy="622935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b="1" u="sng" kern="0" dirty="0">
              <a:latin typeface="Times New Roman" pitchFamily="18" charset="0"/>
            </a:endParaRPr>
          </a:p>
        </p:txBody>
      </p:sp>
      <p:sp>
        <p:nvSpPr>
          <p:cNvPr id="9224" name="Text Box 25"/>
          <p:cNvSpPr txBox="1">
            <a:spLocks noChangeArrowheads="1"/>
          </p:cNvSpPr>
          <p:nvPr/>
        </p:nvSpPr>
        <p:spPr bwMode="auto">
          <a:xfrm>
            <a:off x="511466" y="631549"/>
            <a:ext cx="32223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u="sng" dirty="0"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3" name="Text Box 43"/>
          <p:cNvSpPr txBox="1">
            <a:spLocks noChangeArrowheads="1"/>
          </p:cNvSpPr>
          <p:nvPr/>
        </p:nvSpPr>
        <p:spPr bwMode="auto">
          <a:xfrm>
            <a:off x="457200" y="1475582"/>
            <a:ext cx="31532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8" name="Text Box 34"/>
          <p:cNvSpPr txBox="1">
            <a:spLocks noChangeArrowheads="1"/>
          </p:cNvSpPr>
          <p:nvPr/>
        </p:nvSpPr>
        <p:spPr bwMode="auto">
          <a:xfrm>
            <a:off x="3733800" y="5654676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FF"/>
                </a:solidFill>
              </a:rPr>
              <a:t>Rượu</a:t>
            </a:r>
          </a:p>
        </p:txBody>
      </p:sp>
      <p:sp>
        <p:nvSpPr>
          <p:cNvPr id="9229" name="Text Box 35"/>
          <p:cNvSpPr txBox="1">
            <a:spLocks noChangeArrowheads="1"/>
          </p:cNvSpPr>
          <p:nvPr/>
        </p:nvSpPr>
        <p:spPr bwMode="auto">
          <a:xfrm>
            <a:off x="4876800" y="5640388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FF00"/>
                </a:solidFill>
              </a:rPr>
              <a:t>Dầu</a:t>
            </a:r>
          </a:p>
        </p:txBody>
      </p:sp>
      <p:sp>
        <p:nvSpPr>
          <p:cNvPr id="9230" name="Text Box 36"/>
          <p:cNvSpPr txBox="1">
            <a:spLocks noChangeArrowheads="1"/>
          </p:cNvSpPr>
          <p:nvPr/>
        </p:nvSpPr>
        <p:spPr bwMode="auto">
          <a:xfrm>
            <a:off x="5715000" y="564038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Nước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733801" y="2590800"/>
            <a:ext cx="2962275" cy="2876550"/>
            <a:chOff x="336" y="1386"/>
            <a:chExt cx="1866" cy="1812"/>
          </a:xfrm>
        </p:grpSpPr>
        <p:pic>
          <p:nvPicPr>
            <p:cNvPr id="9245" name="Picture 2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386"/>
              <a:ext cx="702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6" name="Picture 2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392"/>
              <a:ext cx="64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7" name="Picture 2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4" y="1386"/>
              <a:ext cx="708" cy="1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8" name="Oval 27"/>
            <p:cNvSpPr>
              <a:spLocks noChangeArrowheads="1"/>
            </p:cNvSpPr>
            <p:nvPr/>
          </p:nvSpPr>
          <p:spPr bwMode="auto">
            <a:xfrm>
              <a:off x="585" y="2850"/>
              <a:ext cx="240" cy="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en-US" altLang="en-US" b="1"/>
                <a:t>1</a:t>
              </a:r>
            </a:p>
          </p:txBody>
        </p:sp>
        <p:sp>
          <p:nvSpPr>
            <p:cNvPr id="9249" name="Oval 28"/>
            <p:cNvSpPr>
              <a:spLocks noChangeArrowheads="1"/>
            </p:cNvSpPr>
            <p:nvPr/>
          </p:nvSpPr>
          <p:spPr bwMode="auto">
            <a:xfrm>
              <a:off x="1728" y="2832"/>
              <a:ext cx="240" cy="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en-US" altLang="en-US" b="1"/>
                <a:t>3</a:t>
              </a:r>
            </a:p>
          </p:txBody>
        </p:sp>
        <p:sp>
          <p:nvSpPr>
            <p:cNvPr id="9250" name="Oval 29"/>
            <p:cNvSpPr>
              <a:spLocks noChangeArrowheads="1"/>
            </p:cNvSpPr>
            <p:nvPr/>
          </p:nvSpPr>
          <p:spPr bwMode="auto">
            <a:xfrm>
              <a:off x="1161" y="2832"/>
              <a:ext cx="240" cy="2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lang="en-US" altLang="en-US" b="1"/>
                <a:t>2</a:t>
              </a:r>
            </a:p>
          </p:txBody>
        </p:sp>
      </p:grpSp>
      <p:sp>
        <p:nvSpPr>
          <p:cNvPr id="9232" name="Rectangle 30" descr="Oak"/>
          <p:cNvSpPr>
            <a:spLocks noChangeArrowheads="1"/>
          </p:cNvSpPr>
          <p:nvPr/>
        </p:nvSpPr>
        <p:spPr bwMode="auto">
          <a:xfrm>
            <a:off x="3962400" y="5356226"/>
            <a:ext cx="6705600" cy="28416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MY" altLang="en-US"/>
          </a:p>
        </p:txBody>
      </p:sp>
      <p:pic>
        <p:nvPicPr>
          <p:cNvPr id="9233" name="Picture 4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3878264"/>
            <a:ext cx="39624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Freeform 10"/>
          <p:cNvSpPr>
            <a:spLocks/>
          </p:cNvSpPr>
          <p:nvPr/>
        </p:nvSpPr>
        <p:spPr bwMode="auto">
          <a:xfrm>
            <a:off x="9464675" y="3063875"/>
            <a:ext cx="266700" cy="1295400"/>
          </a:xfrm>
          <a:custGeom>
            <a:avLst/>
            <a:gdLst>
              <a:gd name="T0" fmla="*/ 2147483647 w 168"/>
              <a:gd name="T1" fmla="*/ 0 h 816"/>
              <a:gd name="T2" fmla="*/ 2147483647 w 168"/>
              <a:gd name="T3" fmla="*/ 2147483647 h 816"/>
              <a:gd name="T4" fmla="*/ 2147483647 w 168"/>
              <a:gd name="T5" fmla="*/ 2147483647 h 816"/>
              <a:gd name="T6" fmla="*/ 2147483647 w 168"/>
              <a:gd name="T7" fmla="*/ 2147483647 h 816"/>
              <a:gd name="T8" fmla="*/ 2147483647 w 168"/>
              <a:gd name="T9" fmla="*/ 2147483647 h 816"/>
              <a:gd name="T10" fmla="*/ 2147483647 w 168"/>
              <a:gd name="T11" fmla="*/ 2147483647 h 816"/>
              <a:gd name="T12" fmla="*/ 2147483647 w 168"/>
              <a:gd name="T13" fmla="*/ 2147483647 h 8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816"/>
              <a:gd name="T23" fmla="*/ 168 w 168"/>
              <a:gd name="T24" fmla="*/ 816 h 8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816">
                <a:moveTo>
                  <a:pt x="112" y="0"/>
                </a:moveTo>
                <a:cubicBezTo>
                  <a:pt x="68" y="56"/>
                  <a:pt x="24" y="112"/>
                  <a:pt x="16" y="144"/>
                </a:cubicBezTo>
                <a:cubicBezTo>
                  <a:pt x="8" y="176"/>
                  <a:pt x="64" y="168"/>
                  <a:pt x="64" y="192"/>
                </a:cubicBezTo>
                <a:cubicBezTo>
                  <a:pt x="64" y="216"/>
                  <a:pt x="0" y="248"/>
                  <a:pt x="16" y="288"/>
                </a:cubicBezTo>
                <a:cubicBezTo>
                  <a:pt x="32" y="328"/>
                  <a:pt x="152" y="368"/>
                  <a:pt x="160" y="432"/>
                </a:cubicBezTo>
                <a:cubicBezTo>
                  <a:pt x="168" y="496"/>
                  <a:pt x="72" y="608"/>
                  <a:pt x="64" y="672"/>
                </a:cubicBezTo>
                <a:cubicBezTo>
                  <a:pt x="56" y="736"/>
                  <a:pt x="104" y="792"/>
                  <a:pt x="112" y="816"/>
                </a:cubicBezTo>
              </a:path>
            </a:pathLst>
          </a:custGeom>
          <a:noFill/>
          <a:ln w="381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4" name="Freeform 11"/>
          <p:cNvSpPr>
            <a:spLocks/>
          </p:cNvSpPr>
          <p:nvPr/>
        </p:nvSpPr>
        <p:spPr bwMode="auto">
          <a:xfrm>
            <a:off x="8397875" y="2606675"/>
            <a:ext cx="342900" cy="1828800"/>
          </a:xfrm>
          <a:custGeom>
            <a:avLst/>
            <a:gdLst>
              <a:gd name="T0" fmla="*/ 2147483647 w 168"/>
              <a:gd name="T1" fmla="*/ 0 h 816"/>
              <a:gd name="T2" fmla="*/ 2147483647 w 168"/>
              <a:gd name="T3" fmla="*/ 2147483647 h 816"/>
              <a:gd name="T4" fmla="*/ 2147483647 w 168"/>
              <a:gd name="T5" fmla="*/ 2147483647 h 816"/>
              <a:gd name="T6" fmla="*/ 2147483647 w 168"/>
              <a:gd name="T7" fmla="*/ 2147483647 h 816"/>
              <a:gd name="T8" fmla="*/ 2147483647 w 168"/>
              <a:gd name="T9" fmla="*/ 2147483647 h 816"/>
              <a:gd name="T10" fmla="*/ 2147483647 w 168"/>
              <a:gd name="T11" fmla="*/ 2147483647 h 816"/>
              <a:gd name="T12" fmla="*/ 2147483647 w 168"/>
              <a:gd name="T13" fmla="*/ 2147483647 h 8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816"/>
              <a:gd name="T23" fmla="*/ 168 w 168"/>
              <a:gd name="T24" fmla="*/ 816 h 8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816">
                <a:moveTo>
                  <a:pt x="112" y="0"/>
                </a:moveTo>
                <a:cubicBezTo>
                  <a:pt x="68" y="56"/>
                  <a:pt x="24" y="112"/>
                  <a:pt x="16" y="144"/>
                </a:cubicBezTo>
                <a:cubicBezTo>
                  <a:pt x="8" y="176"/>
                  <a:pt x="64" y="168"/>
                  <a:pt x="64" y="192"/>
                </a:cubicBezTo>
                <a:cubicBezTo>
                  <a:pt x="64" y="216"/>
                  <a:pt x="0" y="248"/>
                  <a:pt x="16" y="288"/>
                </a:cubicBezTo>
                <a:cubicBezTo>
                  <a:pt x="32" y="328"/>
                  <a:pt x="152" y="368"/>
                  <a:pt x="160" y="432"/>
                </a:cubicBezTo>
                <a:cubicBezTo>
                  <a:pt x="168" y="496"/>
                  <a:pt x="72" y="608"/>
                  <a:pt x="64" y="672"/>
                </a:cubicBezTo>
                <a:cubicBezTo>
                  <a:pt x="56" y="736"/>
                  <a:pt x="104" y="792"/>
                  <a:pt x="112" y="816"/>
                </a:cubicBezTo>
              </a:path>
            </a:pathLst>
          </a:custGeom>
          <a:noFill/>
          <a:ln w="381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V="1">
            <a:off x="9631363" y="3687763"/>
            <a:ext cx="0" cy="762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13"/>
          <p:cNvSpPr>
            <a:spLocks noChangeShapeType="1"/>
          </p:cNvSpPr>
          <p:nvPr/>
        </p:nvSpPr>
        <p:spPr bwMode="auto">
          <a:xfrm flipV="1">
            <a:off x="8747125" y="3316288"/>
            <a:ext cx="0" cy="990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14"/>
          <p:cNvSpPr>
            <a:spLocks noChangeShapeType="1"/>
          </p:cNvSpPr>
          <p:nvPr/>
        </p:nvSpPr>
        <p:spPr bwMode="auto">
          <a:xfrm flipH="1" flipV="1">
            <a:off x="7818438" y="3063875"/>
            <a:ext cx="0" cy="1219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Freeform 22"/>
          <p:cNvSpPr>
            <a:spLocks/>
          </p:cNvSpPr>
          <p:nvPr/>
        </p:nvSpPr>
        <p:spPr bwMode="auto">
          <a:xfrm>
            <a:off x="7305675" y="2987675"/>
            <a:ext cx="266700" cy="1295400"/>
          </a:xfrm>
          <a:custGeom>
            <a:avLst/>
            <a:gdLst>
              <a:gd name="T0" fmla="*/ 2147483647 w 168"/>
              <a:gd name="T1" fmla="*/ 0 h 816"/>
              <a:gd name="T2" fmla="*/ 2147483647 w 168"/>
              <a:gd name="T3" fmla="*/ 2147483647 h 816"/>
              <a:gd name="T4" fmla="*/ 2147483647 w 168"/>
              <a:gd name="T5" fmla="*/ 2147483647 h 816"/>
              <a:gd name="T6" fmla="*/ 2147483647 w 168"/>
              <a:gd name="T7" fmla="*/ 2147483647 h 816"/>
              <a:gd name="T8" fmla="*/ 2147483647 w 168"/>
              <a:gd name="T9" fmla="*/ 2147483647 h 816"/>
              <a:gd name="T10" fmla="*/ 2147483647 w 168"/>
              <a:gd name="T11" fmla="*/ 2147483647 h 816"/>
              <a:gd name="T12" fmla="*/ 2147483647 w 168"/>
              <a:gd name="T13" fmla="*/ 2147483647 h 8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816"/>
              <a:gd name="T23" fmla="*/ 168 w 168"/>
              <a:gd name="T24" fmla="*/ 816 h 8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816">
                <a:moveTo>
                  <a:pt x="112" y="0"/>
                </a:moveTo>
                <a:cubicBezTo>
                  <a:pt x="68" y="56"/>
                  <a:pt x="24" y="112"/>
                  <a:pt x="16" y="144"/>
                </a:cubicBezTo>
                <a:cubicBezTo>
                  <a:pt x="8" y="176"/>
                  <a:pt x="64" y="168"/>
                  <a:pt x="64" y="192"/>
                </a:cubicBezTo>
                <a:cubicBezTo>
                  <a:pt x="64" y="216"/>
                  <a:pt x="0" y="248"/>
                  <a:pt x="16" y="288"/>
                </a:cubicBezTo>
                <a:cubicBezTo>
                  <a:pt x="32" y="328"/>
                  <a:pt x="152" y="368"/>
                  <a:pt x="160" y="432"/>
                </a:cubicBezTo>
                <a:cubicBezTo>
                  <a:pt x="168" y="496"/>
                  <a:pt x="72" y="608"/>
                  <a:pt x="64" y="672"/>
                </a:cubicBezTo>
                <a:cubicBezTo>
                  <a:pt x="56" y="736"/>
                  <a:pt x="104" y="792"/>
                  <a:pt x="112" y="816"/>
                </a:cubicBezTo>
              </a:path>
            </a:pathLst>
          </a:custGeom>
          <a:noFill/>
          <a:ln w="3810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40" name="Freeform 37"/>
          <p:cNvSpPr>
            <a:spLocks/>
          </p:cNvSpPr>
          <p:nvPr/>
        </p:nvSpPr>
        <p:spPr bwMode="auto">
          <a:xfrm>
            <a:off x="7226301" y="4740275"/>
            <a:ext cx="3000375" cy="609600"/>
          </a:xfrm>
          <a:custGeom>
            <a:avLst/>
            <a:gdLst>
              <a:gd name="T0" fmla="*/ 2147483647 w 1968"/>
              <a:gd name="T1" fmla="*/ 0 h 432"/>
              <a:gd name="T2" fmla="*/ 2147483647 w 1968"/>
              <a:gd name="T3" fmla="*/ 0 h 432"/>
              <a:gd name="T4" fmla="*/ 2147483647 w 1968"/>
              <a:gd name="T5" fmla="*/ 2147483647 h 432"/>
              <a:gd name="T6" fmla="*/ 2147483647 w 1968"/>
              <a:gd name="T7" fmla="*/ 2147483647 h 432"/>
              <a:gd name="T8" fmla="*/ 2147483647 w 1968"/>
              <a:gd name="T9" fmla="*/ 2147483647 h 432"/>
              <a:gd name="T10" fmla="*/ 0 w 1968"/>
              <a:gd name="T11" fmla="*/ 0 h 432"/>
              <a:gd name="T12" fmla="*/ 2147483647 w 1968"/>
              <a:gd name="T13" fmla="*/ 0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68"/>
              <a:gd name="T22" fmla="*/ 0 h 432"/>
              <a:gd name="T23" fmla="*/ 1968 w 1968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68" h="432">
                <a:moveTo>
                  <a:pt x="48" y="0"/>
                </a:moveTo>
                <a:lnTo>
                  <a:pt x="1968" y="0"/>
                </a:lnTo>
                <a:lnTo>
                  <a:pt x="1872" y="432"/>
                </a:lnTo>
                <a:lnTo>
                  <a:pt x="1824" y="432"/>
                </a:lnTo>
                <a:lnTo>
                  <a:pt x="96" y="432"/>
                </a:lnTo>
                <a:lnTo>
                  <a:pt x="0" y="0"/>
                </a:lnTo>
                <a:lnTo>
                  <a:pt x="48" y="0"/>
                </a:lnTo>
                <a:close/>
              </a:path>
            </a:pathLst>
          </a:custGeom>
          <a:solidFill>
            <a:srgbClr val="00FF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0" name="Freeform 39"/>
          <p:cNvSpPr>
            <a:spLocks/>
          </p:cNvSpPr>
          <p:nvPr/>
        </p:nvSpPr>
        <p:spPr bwMode="auto">
          <a:xfrm>
            <a:off x="7162800" y="4435475"/>
            <a:ext cx="3124200" cy="304800"/>
          </a:xfrm>
          <a:custGeom>
            <a:avLst/>
            <a:gdLst>
              <a:gd name="T0" fmla="*/ 0 w 1968"/>
              <a:gd name="T1" fmla="*/ 0 h 192"/>
              <a:gd name="T2" fmla="*/ 2147483647 w 1968"/>
              <a:gd name="T3" fmla="*/ 0 h 192"/>
              <a:gd name="T4" fmla="*/ 2147483647 w 1968"/>
              <a:gd name="T5" fmla="*/ 2147483647 h 192"/>
              <a:gd name="T6" fmla="*/ 2147483647 w 1968"/>
              <a:gd name="T7" fmla="*/ 2147483647 h 192"/>
              <a:gd name="T8" fmla="*/ 0 w 1968"/>
              <a:gd name="T9" fmla="*/ 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8"/>
              <a:gd name="T16" fmla="*/ 0 h 192"/>
              <a:gd name="T17" fmla="*/ 1968 w 1968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8" h="192">
                <a:moveTo>
                  <a:pt x="0" y="0"/>
                </a:moveTo>
                <a:lnTo>
                  <a:pt x="1968" y="0"/>
                </a:lnTo>
                <a:lnTo>
                  <a:pt x="1920" y="192"/>
                </a:lnTo>
                <a:lnTo>
                  <a:pt x="48" y="192"/>
                </a:lnTo>
                <a:lnTo>
                  <a:pt x="0" y="0"/>
                </a:lnTo>
                <a:close/>
              </a:path>
            </a:pathLst>
          </a:custGeom>
          <a:solidFill>
            <a:srgbClr val="00FF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42" name="Text Box 36"/>
          <p:cNvSpPr txBox="1">
            <a:spLocks noChangeArrowheads="1"/>
          </p:cNvSpPr>
          <p:nvPr/>
        </p:nvSpPr>
        <p:spPr bwMode="auto">
          <a:xfrm>
            <a:off x="9959784" y="2381212"/>
            <a:ext cx="13414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43" name="Line 37"/>
          <p:cNvSpPr>
            <a:spLocks noChangeShapeType="1"/>
          </p:cNvSpPr>
          <p:nvPr/>
        </p:nvSpPr>
        <p:spPr bwMode="auto">
          <a:xfrm flipH="1">
            <a:off x="10058400" y="3276600"/>
            <a:ext cx="228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7656 -0.09884 C 0.0927 -0.12106 0.11679 -0.13333 0.14179 -0.13333 C 0.17057 -0.13333 0.19349 -0.12106 0.20963 -0.09884 L 0.28671 0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-66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ntr" presetSubtype="5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8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5" grpId="0"/>
      <p:bldP spid="73" grpId="0"/>
      <p:bldP spid="93" grpId="0" animBg="1"/>
      <p:bldP spid="94" grpId="0" animBg="1"/>
      <p:bldP spid="98" grpId="0" animBg="1"/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2872693-53A9-3ED9-E258-F2523678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1" name="Text Box 7">
            <a:extLst>
              <a:ext uri="{FF2B5EF4-FFF2-40B4-BE49-F238E27FC236}">
                <a16:creationId xmlns:a16="http://schemas.microsoft.com/office/drawing/2014/main" id="{C460ABE2-51BB-6CD5-2E8C-8EC9220A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2584"/>
            <a:ext cx="9428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lỏng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...............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lên,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…………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34152" name="Text Box 8">
            <a:extLst>
              <a:ext uri="{FF2B5EF4-FFF2-40B4-BE49-F238E27FC236}">
                <a16:creationId xmlns:a16="http://schemas.microsoft.com/office/drawing/2014/main" id="{9AD6E49F-6B0F-94C7-F3B1-384BAC91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355406"/>
            <a:ext cx="9110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lỏng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sẽ 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nở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……………………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E00B4F1-DBE7-E759-E762-B1B950F97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182" y="770082"/>
            <a:ext cx="6588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Hoàn thành kết luận sau đây: 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497866-F6FA-280B-6E36-32F690B79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417" y="1909857"/>
            <a:ext cx="1159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1905EC4-2AD4-B847-582C-DEB077272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469" y="1960434"/>
            <a:ext cx="1159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634A098-C82B-3D1A-64D7-AB2EF8648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034" y="3232295"/>
            <a:ext cx="18486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18E49B94-2DE3-3C24-951E-4CB7CF3C96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9787" y="1909857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48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1" grpId="0"/>
      <p:bldP spid="13415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03583"/>
            <a:ext cx="10442713" cy="52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218EB-0FC0-F471-7CF1-FD6433FBC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0" name="AutoShape 14">
            <a:extLst>
              <a:ext uri="{FF2B5EF4-FFF2-40B4-BE49-F238E27FC236}">
                <a16:creationId xmlns:a16="http://schemas.microsoft.com/office/drawing/2014/main" id="{9A481346-D7C0-5D1D-63D0-E638C1490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040" y="514725"/>
            <a:ext cx="6410960" cy="2473740"/>
          </a:xfrm>
          <a:prstGeom prst="wedgeEllipseCallout">
            <a:avLst>
              <a:gd name="adj1" fmla="val -57849"/>
              <a:gd name="adj2" fmla="val 22587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đun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E901050E-E92C-D96C-3CED-2D8209BEF357}"/>
              </a:ext>
            </a:extLst>
          </p:cNvPr>
          <p:cNvGrpSpPr>
            <a:grpSpLocks/>
          </p:cNvGrpSpPr>
          <p:nvPr/>
        </p:nvGrpSpPr>
        <p:grpSpPr bwMode="auto">
          <a:xfrm>
            <a:off x="753152" y="2008470"/>
            <a:ext cx="2743200" cy="4495800"/>
            <a:chOff x="4752" y="1152"/>
            <a:chExt cx="1200" cy="2400"/>
          </a:xfrm>
        </p:grpSpPr>
        <p:sp>
          <p:nvSpPr>
            <p:cNvPr id="12296" name="AutoShape 37">
              <a:extLst>
                <a:ext uri="{FF2B5EF4-FFF2-40B4-BE49-F238E27FC236}">
                  <a16:creationId xmlns:a16="http://schemas.microsoft.com/office/drawing/2014/main" id="{08FE560E-6FCB-61CB-A94E-F3C0102A9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544"/>
              <a:ext cx="672" cy="1008"/>
            </a:xfrm>
            <a:prstGeom prst="can">
              <a:avLst>
                <a:gd name="adj" fmla="val 37500"/>
              </a:avLst>
            </a:prstGeom>
            <a:solidFill>
              <a:srgbClr val="488B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297" name="Rectangle 38">
              <a:extLst>
                <a:ext uri="{FF2B5EF4-FFF2-40B4-BE49-F238E27FC236}">
                  <a16:creationId xmlns:a16="http://schemas.microsoft.com/office/drawing/2014/main" id="{EAE544A4-4A13-DD06-741B-3E6C2C78D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3312"/>
              <a:ext cx="19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298" name="Oval 39">
              <a:extLst>
                <a:ext uri="{FF2B5EF4-FFF2-40B4-BE49-F238E27FC236}">
                  <a16:creationId xmlns:a16="http://schemas.microsoft.com/office/drawing/2014/main" id="{A7C2B5F4-63C6-5DAE-15E8-972147F5C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2592"/>
              <a:ext cx="528" cy="144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299" name="Rectangle 40">
              <a:extLst>
                <a:ext uri="{FF2B5EF4-FFF2-40B4-BE49-F238E27FC236}">
                  <a16:creationId xmlns:a16="http://schemas.microsoft.com/office/drawing/2014/main" id="{25A2BE08-127D-0410-81DA-B22985201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0" y="2592"/>
              <a:ext cx="144" cy="7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pic>
          <p:nvPicPr>
            <p:cNvPr id="12300" name="Picture 41" descr="Lua do clear">
              <a:extLst>
                <a:ext uri="{FF2B5EF4-FFF2-40B4-BE49-F238E27FC236}">
                  <a16:creationId xmlns:a16="http://schemas.microsoft.com/office/drawing/2014/main" id="{CAB92EC1-24CD-D6E8-8264-D0A1BB6814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920"/>
              <a:ext cx="1200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Rectangle 42">
              <a:extLst>
                <a:ext uri="{FF2B5EF4-FFF2-40B4-BE49-F238E27FC236}">
                  <a16:creationId xmlns:a16="http://schemas.microsoft.com/office/drawing/2014/main" id="{FCC54C98-9476-6416-0198-6F1315EA7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4" y="2602"/>
              <a:ext cx="144" cy="7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pic>
          <p:nvPicPr>
            <p:cNvPr id="12302" name="Picture 43" descr="Lua do clear">
              <a:extLst>
                <a:ext uri="{FF2B5EF4-FFF2-40B4-BE49-F238E27FC236}">
                  <a16:creationId xmlns:a16="http://schemas.microsoft.com/office/drawing/2014/main" id="{C5DC2B3E-16E3-AE87-75B7-71A8A53225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lum bright="46000" contras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1152"/>
              <a:ext cx="469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Oval 44">
              <a:extLst>
                <a:ext uri="{FF2B5EF4-FFF2-40B4-BE49-F238E27FC236}">
                  <a16:creationId xmlns:a16="http://schemas.microsoft.com/office/drawing/2014/main" id="{D821E06B-0BE8-8F2A-FF08-718E1CA86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" y="2486"/>
              <a:ext cx="674" cy="20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304" name="Arc 45">
              <a:extLst>
                <a:ext uri="{FF2B5EF4-FFF2-40B4-BE49-F238E27FC236}">
                  <a16:creationId xmlns:a16="http://schemas.microsoft.com/office/drawing/2014/main" id="{4764D4CE-872F-69AE-CF1D-DDCF979AF982}"/>
                </a:ext>
              </a:extLst>
            </p:cNvPr>
            <p:cNvSpPr>
              <a:spLocks/>
            </p:cNvSpPr>
            <p:nvPr/>
          </p:nvSpPr>
          <p:spPr bwMode="auto">
            <a:xfrm rot="21357995" flipH="1">
              <a:off x="4974" y="2086"/>
              <a:ext cx="282" cy="558"/>
            </a:xfrm>
            <a:custGeom>
              <a:avLst/>
              <a:gdLst>
                <a:gd name="T0" fmla="*/ 0 w 29491"/>
                <a:gd name="T1" fmla="*/ 0 h 21600"/>
                <a:gd name="T2" fmla="*/ 0 w 29491"/>
                <a:gd name="T3" fmla="*/ 0 h 21600"/>
                <a:gd name="T4" fmla="*/ 0 w 29491"/>
                <a:gd name="T5" fmla="*/ 0 h 21600"/>
                <a:gd name="T6" fmla="*/ 0 60000 65536"/>
                <a:gd name="T7" fmla="*/ 0 60000 65536"/>
                <a:gd name="T8" fmla="*/ 0 60000 65536"/>
                <a:gd name="T9" fmla="*/ 0 w 29491"/>
                <a:gd name="T10" fmla="*/ 0 h 21600"/>
                <a:gd name="T11" fmla="*/ 29491 w 294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91" h="21600" fill="none" extrusionOk="0">
                  <a:moveTo>
                    <a:pt x="0" y="1516"/>
                  </a:moveTo>
                  <a:cubicBezTo>
                    <a:pt x="2530" y="514"/>
                    <a:pt x="5228" y="-1"/>
                    <a:pt x="7950" y="0"/>
                  </a:cubicBezTo>
                  <a:cubicBezTo>
                    <a:pt x="19258" y="0"/>
                    <a:pt x="28652" y="8722"/>
                    <a:pt x="29490" y="20000"/>
                  </a:cubicBezTo>
                </a:path>
                <a:path w="29491" h="21600" stroke="0" extrusionOk="0">
                  <a:moveTo>
                    <a:pt x="0" y="1516"/>
                  </a:moveTo>
                  <a:cubicBezTo>
                    <a:pt x="2530" y="514"/>
                    <a:pt x="5228" y="-1"/>
                    <a:pt x="7950" y="0"/>
                  </a:cubicBezTo>
                  <a:cubicBezTo>
                    <a:pt x="19258" y="0"/>
                    <a:pt x="28652" y="8722"/>
                    <a:pt x="29490" y="20000"/>
                  </a:cubicBezTo>
                  <a:lnTo>
                    <a:pt x="7950" y="21600"/>
                  </a:lnTo>
                  <a:lnTo>
                    <a:pt x="0" y="151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Arc 46">
              <a:extLst>
                <a:ext uri="{FF2B5EF4-FFF2-40B4-BE49-F238E27FC236}">
                  <a16:creationId xmlns:a16="http://schemas.microsoft.com/office/drawing/2014/main" id="{19B495E2-AECB-A9AA-2F55-2E393FDCD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1" y="2083"/>
              <a:ext cx="158" cy="5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47">
              <a:extLst>
                <a:ext uri="{FF2B5EF4-FFF2-40B4-BE49-F238E27FC236}">
                  <a16:creationId xmlns:a16="http://schemas.microsoft.com/office/drawing/2014/main" id="{083F48A1-5890-814E-F8F6-B34E0BF31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4" y="2083"/>
              <a:ext cx="357" cy="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307" name="AutoShape 48">
              <a:extLst>
                <a:ext uri="{FF2B5EF4-FFF2-40B4-BE49-F238E27FC236}">
                  <a16:creationId xmlns:a16="http://schemas.microsoft.com/office/drawing/2014/main" id="{7C26F21C-922C-B989-6E1C-0777A2A969D1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154" y="1765"/>
              <a:ext cx="343" cy="456"/>
            </a:xfrm>
            <a:prstGeom prst="rightBracket">
              <a:avLst>
                <a:gd name="adj" fmla="val 11079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grpSp>
          <p:nvGrpSpPr>
            <p:cNvPr id="12308" name="Group 49">
              <a:extLst>
                <a:ext uri="{FF2B5EF4-FFF2-40B4-BE49-F238E27FC236}">
                  <a16:creationId xmlns:a16="http://schemas.microsoft.com/office/drawing/2014/main" id="{97DC460A-04DD-125F-66D5-2ACE99CEFC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0" y="2169"/>
              <a:ext cx="198" cy="282"/>
              <a:chOff x="2448" y="2736"/>
              <a:chExt cx="432" cy="384"/>
            </a:xfrm>
          </p:grpSpPr>
          <p:sp>
            <p:nvSpPr>
              <p:cNvPr id="12311" name="Freeform 50">
                <a:extLst>
                  <a:ext uri="{FF2B5EF4-FFF2-40B4-BE49-F238E27FC236}">
                    <a16:creationId xmlns:a16="http://schemas.microsoft.com/office/drawing/2014/main" id="{72AC5EE0-FE5F-F8BD-FF5E-5463B9441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784"/>
                <a:ext cx="336" cy="192"/>
              </a:xfrm>
              <a:custGeom>
                <a:avLst/>
                <a:gdLst>
                  <a:gd name="T0" fmla="*/ 0 w 336"/>
                  <a:gd name="T1" fmla="*/ 192 h 192"/>
                  <a:gd name="T2" fmla="*/ 192 w 336"/>
                  <a:gd name="T3" fmla="*/ 144 h 192"/>
                  <a:gd name="T4" fmla="*/ 336 w 336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92"/>
                  <a:gd name="T11" fmla="*/ 336 w 336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92">
                    <a:moveTo>
                      <a:pt x="0" y="192"/>
                    </a:moveTo>
                    <a:cubicBezTo>
                      <a:pt x="68" y="184"/>
                      <a:pt x="136" y="176"/>
                      <a:pt x="192" y="144"/>
                    </a:cubicBezTo>
                    <a:cubicBezTo>
                      <a:pt x="248" y="112"/>
                      <a:pt x="292" y="56"/>
                      <a:pt x="33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2" name="Freeform 51">
                <a:extLst>
                  <a:ext uri="{FF2B5EF4-FFF2-40B4-BE49-F238E27FC236}">
                    <a16:creationId xmlns:a16="http://schemas.microsoft.com/office/drawing/2014/main" id="{50D6319B-95B2-0224-7CE6-EAA45931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2736"/>
                <a:ext cx="384" cy="384"/>
              </a:xfrm>
              <a:custGeom>
                <a:avLst/>
                <a:gdLst>
                  <a:gd name="T0" fmla="*/ 0 w 384"/>
                  <a:gd name="T1" fmla="*/ 384 h 384"/>
                  <a:gd name="T2" fmla="*/ 240 w 384"/>
                  <a:gd name="T3" fmla="*/ 288 h 384"/>
                  <a:gd name="T4" fmla="*/ 384 w 384"/>
                  <a:gd name="T5" fmla="*/ 0 h 38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384"/>
                  <a:gd name="T11" fmla="*/ 384 w 384"/>
                  <a:gd name="T12" fmla="*/ 384 h 3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384">
                    <a:moveTo>
                      <a:pt x="0" y="384"/>
                    </a:moveTo>
                    <a:cubicBezTo>
                      <a:pt x="88" y="368"/>
                      <a:pt x="176" y="352"/>
                      <a:pt x="240" y="288"/>
                    </a:cubicBezTo>
                    <a:cubicBezTo>
                      <a:pt x="304" y="224"/>
                      <a:pt x="360" y="48"/>
                      <a:pt x="38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3" name="Freeform 52">
                <a:extLst>
                  <a:ext uri="{FF2B5EF4-FFF2-40B4-BE49-F238E27FC236}">
                    <a16:creationId xmlns:a16="http://schemas.microsoft.com/office/drawing/2014/main" id="{1DA406BA-DF96-B064-1973-99D556D00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2736"/>
                <a:ext cx="96" cy="48"/>
              </a:xfrm>
              <a:custGeom>
                <a:avLst/>
                <a:gdLst>
                  <a:gd name="T0" fmla="*/ 0 w 96"/>
                  <a:gd name="T1" fmla="*/ 48 h 48"/>
                  <a:gd name="T2" fmla="*/ 96 w 96"/>
                  <a:gd name="T3" fmla="*/ 0 h 48"/>
                  <a:gd name="T4" fmla="*/ 0 60000 65536"/>
                  <a:gd name="T5" fmla="*/ 0 60000 65536"/>
                  <a:gd name="T6" fmla="*/ 0 w 96"/>
                  <a:gd name="T7" fmla="*/ 0 h 48"/>
                  <a:gd name="T8" fmla="*/ 96 w 96"/>
                  <a:gd name="T9" fmla="*/ 48 h 4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96" h="48">
                    <a:moveTo>
                      <a:pt x="0" y="48"/>
                    </a:moveTo>
                    <a:cubicBezTo>
                      <a:pt x="40" y="28"/>
                      <a:pt x="80" y="8"/>
                      <a:pt x="96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9" name="Oval 53">
              <a:extLst>
                <a:ext uri="{FF2B5EF4-FFF2-40B4-BE49-F238E27FC236}">
                  <a16:creationId xmlns:a16="http://schemas.microsoft.com/office/drawing/2014/main" id="{0D0E14D3-731D-B623-98E0-7D473D9CF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" y="2019"/>
              <a:ext cx="357" cy="12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12310" name="Oval 54">
              <a:extLst>
                <a:ext uri="{FF2B5EF4-FFF2-40B4-BE49-F238E27FC236}">
                  <a16:creationId xmlns:a16="http://schemas.microsoft.com/office/drawing/2014/main" id="{33626EC9-3C6C-2496-E104-0CAFD1759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003"/>
              <a:ext cx="64" cy="4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  <p:sp>
        <p:nvSpPr>
          <p:cNvPr id="24631" name="Freeform 55">
            <a:extLst>
              <a:ext uri="{FF2B5EF4-FFF2-40B4-BE49-F238E27FC236}">
                <a16:creationId xmlns:a16="http://schemas.microsoft.com/office/drawing/2014/main" id="{E499B24D-1992-B5A5-DED7-0790400F9EEF}"/>
              </a:ext>
            </a:extLst>
          </p:cNvPr>
          <p:cNvSpPr>
            <a:spLocks/>
          </p:cNvSpPr>
          <p:nvPr/>
        </p:nvSpPr>
        <p:spPr bwMode="auto">
          <a:xfrm>
            <a:off x="3142883" y="3903405"/>
            <a:ext cx="262396" cy="1219200"/>
          </a:xfrm>
          <a:custGeom>
            <a:avLst/>
            <a:gdLst>
              <a:gd name="T0" fmla="*/ 2147483646 w 393"/>
              <a:gd name="T1" fmla="*/ 0 h 793"/>
              <a:gd name="T2" fmla="*/ 2147483646 w 393"/>
              <a:gd name="T3" fmla="*/ 2147483646 h 793"/>
              <a:gd name="T4" fmla="*/ 2147483646 w 393"/>
              <a:gd name="T5" fmla="*/ 2147483646 h 793"/>
              <a:gd name="T6" fmla="*/ 2147483646 w 393"/>
              <a:gd name="T7" fmla="*/ 2147483646 h 793"/>
              <a:gd name="T8" fmla="*/ 2147483646 w 393"/>
              <a:gd name="T9" fmla="*/ 2147483646 h 793"/>
              <a:gd name="T10" fmla="*/ 2147483646 w 393"/>
              <a:gd name="T11" fmla="*/ 2147483646 h 793"/>
              <a:gd name="T12" fmla="*/ 2147483646 w 393"/>
              <a:gd name="T13" fmla="*/ 2147483646 h 793"/>
              <a:gd name="T14" fmla="*/ 2147483646 w 393"/>
              <a:gd name="T15" fmla="*/ 2147483646 h 793"/>
              <a:gd name="T16" fmla="*/ 2147483646 w 393"/>
              <a:gd name="T17" fmla="*/ 2147483646 h 793"/>
              <a:gd name="T18" fmla="*/ 2147483646 w 393"/>
              <a:gd name="T19" fmla="*/ 2147483646 h 793"/>
              <a:gd name="T20" fmla="*/ 2147483646 w 393"/>
              <a:gd name="T21" fmla="*/ 2147483646 h 793"/>
              <a:gd name="T22" fmla="*/ 0 w 393"/>
              <a:gd name="T23" fmla="*/ 2147483646 h 793"/>
              <a:gd name="T24" fmla="*/ 2147483646 w 393"/>
              <a:gd name="T25" fmla="*/ 0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3"/>
              <a:gd name="T40" fmla="*/ 0 h 793"/>
              <a:gd name="T41" fmla="*/ 393 w 393"/>
              <a:gd name="T42" fmla="*/ 793 h 7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3" h="793">
                <a:moveTo>
                  <a:pt x="3" y="0"/>
                </a:moveTo>
                <a:lnTo>
                  <a:pt x="297" y="5"/>
                </a:lnTo>
                <a:lnTo>
                  <a:pt x="329" y="25"/>
                </a:lnTo>
                <a:lnTo>
                  <a:pt x="333" y="161"/>
                </a:lnTo>
                <a:lnTo>
                  <a:pt x="333" y="193"/>
                </a:lnTo>
                <a:lnTo>
                  <a:pt x="393" y="789"/>
                </a:lnTo>
                <a:lnTo>
                  <a:pt x="277" y="793"/>
                </a:lnTo>
                <a:lnTo>
                  <a:pt x="293" y="193"/>
                </a:lnTo>
                <a:lnTo>
                  <a:pt x="288" y="183"/>
                </a:lnTo>
                <a:lnTo>
                  <a:pt x="294" y="126"/>
                </a:lnTo>
                <a:lnTo>
                  <a:pt x="258" y="60"/>
                </a:lnTo>
                <a:lnTo>
                  <a:pt x="0" y="57"/>
                </a:lnTo>
                <a:lnTo>
                  <a:pt x="3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Content Placeholder 9">
            <a:extLst>
              <a:ext uri="{FF2B5EF4-FFF2-40B4-BE49-F238E27FC236}">
                <a16:creationId xmlns:a16="http://schemas.microsoft.com/office/drawing/2014/main" id="{F98D9C7F-1C66-D0C5-C3AC-FFE056864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8" y="172762"/>
            <a:ext cx="4685758" cy="279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7218" y="3642862"/>
            <a:ext cx="69790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+mj-lt"/>
              </a:rPr>
              <a:t>Khi đun nước, ta không nên đổ nước thật đầy ấm vì khi sôi, nước sẽ nở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thể tích cũng tăng lên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dẫn đến nước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vi-VN" sz="2800">
                <a:solidFill>
                  <a:srgbClr val="0070C0"/>
                </a:solidFill>
                <a:latin typeface="+mj-lt"/>
              </a:rPr>
              <a:t> sẽ tràn </a:t>
            </a:r>
            <a:r>
              <a:rPr lang="vi-VN" sz="2800" dirty="0">
                <a:solidFill>
                  <a:srgbClr val="0070C0"/>
                </a:solidFill>
                <a:latin typeface="+mj-lt"/>
              </a:rPr>
              <a:t>ra ngoài.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1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 animBg="1"/>
      <p:bldP spid="24631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D3D6640F-3A46-7498-AF57-35AAA641C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" y="63500"/>
            <a:ext cx="9707880" cy="838200"/>
          </a:xfrm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SỰ NỞ VÌ NHIỆT CỦA CHẤT KHÍ</a:t>
            </a:r>
            <a:endParaRPr lang="en-US" altLang="en-US" sz="3200" b="1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61DB0EB-3750-EF4E-76A1-4ACCFB09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648" y="921964"/>
            <a:ext cx="1875171" cy="3811683"/>
          </a:xfrm>
          <a:prstGeom prst="rect">
            <a:avLst/>
          </a:prstGeom>
          <a:gradFill rotWithShape="1">
            <a:gsLst>
              <a:gs pos="0">
                <a:srgbClr val="6699FF">
                  <a:alpha val="49001"/>
                </a:srgbClr>
              </a:gs>
              <a:gs pos="50000">
                <a:schemeClr val="bg1"/>
              </a:gs>
              <a:gs pos="100000">
                <a:srgbClr val="6699FF">
                  <a:alpha val="49001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 b="1">
              <a:latin typeface="Arial" charset="0"/>
            </a:endParaRPr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8445DA27-2AFC-6B29-61FA-2400356B8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4789" y="2667000"/>
            <a:ext cx="1587" cy="1206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4" name="Group 4">
            <a:extLst>
              <a:ext uri="{FF2B5EF4-FFF2-40B4-BE49-F238E27FC236}">
                <a16:creationId xmlns:a16="http://schemas.microsoft.com/office/drawing/2014/main" id="{D3BC72C0-CA30-B752-34F9-985B90734678}"/>
              </a:ext>
            </a:extLst>
          </p:cNvPr>
          <p:cNvGrpSpPr>
            <a:grpSpLocks/>
          </p:cNvGrpSpPr>
          <p:nvPr/>
        </p:nvGrpSpPr>
        <p:grpSpPr bwMode="auto">
          <a:xfrm>
            <a:off x="8308976" y="1143001"/>
            <a:ext cx="1444625" cy="3268663"/>
            <a:chOff x="1824" y="704"/>
            <a:chExt cx="690" cy="2182"/>
          </a:xfrm>
        </p:grpSpPr>
        <p:pic>
          <p:nvPicPr>
            <p:cNvPr id="23565" name="Picture 5">
              <a:extLst>
                <a:ext uri="{FF2B5EF4-FFF2-40B4-BE49-F238E27FC236}">
                  <a16:creationId xmlns:a16="http://schemas.microsoft.com/office/drawing/2014/main" id="{AE3BD3E5-91CB-02D0-0AF5-84EB43978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" y="704"/>
              <a:ext cx="31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6">
              <a:extLst>
                <a:ext uri="{FF2B5EF4-FFF2-40B4-BE49-F238E27FC236}">
                  <a16:creationId xmlns:a16="http://schemas.microsoft.com/office/drawing/2014/main" id="{B553AE8A-53BC-D54E-898F-59458236B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76"/>
              <a:ext cx="690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3" name="Picture 11" descr="ban tay1">
            <a:extLst>
              <a:ext uri="{FF2B5EF4-FFF2-40B4-BE49-F238E27FC236}">
                <a16:creationId xmlns:a16="http://schemas.microsoft.com/office/drawing/2014/main" id="{AC8D5D05-1BD5-FEA8-5079-4B84F90D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564188"/>
            <a:ext cx="7667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ban tay1">
            <a:extLst>
              <a:ext uri="{FF2B5EF4-FFF2-40B4-BE49-F238E27FC236}">
                <a16:creationId xmlns:a16="http://schemas.microsoft.com/office/drawing/2014/main" id="{67BFE97B-7C66-F971-4D9B-F0FE90D0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5562600"/>
            <a:ext cx="766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402739-E72E-4873-745A-4550A48FFB1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35312" y="921964"/>
            <a:ext cx="72263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29.6</a:t>
            </a:r>
          </a:p>
          <a:p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Nhúng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ngón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0EA5D-C08C-62BC-B26A-79FEF6BF5862}"/>
              </a:ext>
            </a:extLst>
          </p:cNvPr>
          <p:cNvSpPr txBox="1"/>
          <p:nvPr/>
        </p:nvSpPr>
        <p:spPr>
          <a:xfrm>
            <a:off x="735312" y="5343519"/>
            <a:ext cx="7016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sát, mô tả và giải thích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xảy ra với giọt nước màu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xoa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rồi áp chặt vào bình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cầu?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666 L 0.00989 -0.2324 C 0.00295 -0.21458 -0.00018 -0.18819 -0.00018 -0.16041 C -0.00018 -0.12893 0.00295 -0.10324 0.00989 -0.08611 L 0.04149 -4.44444E-6 " pathEditMode="relative" rAng="0" ptsTypes="FffFF">
                                      <p:cBhvr>
                                        <p:cTn id="32" dur="2000" spd="-100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58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-0.32777 L 0.01979 -0.24074 C 0.02813 -0.22222 0.03316 -0.19467 0.03316 -0.16597 C 0.03316 -0.13333 0.02813 -0.10694 0.01979 -0.08842 L -0.01684 -4.44444E-6 " pathEditMode="relative" rAng="0" ptsTypes="FffFF">
                                      <p:cBhvr>
                                        <p:cTn id="34" dur="2000" spd="-100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232 L -0.00157 -0.10879 " pathEditMode="relative" ptsTypes="AA">
                                      <p:cBhvr>
                                        <p:cTn id="37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33333 L -0.02483 -0.24398 C -0.03056 -0.22523 -0.03351 -0.19722 -0.03351 -0.16805 C -0.03351 -0.13472 -0.03056 -0.1081 -0.02483 -0.08935 L 3.05556E-6 -4.44444E-6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1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33333 L 0.03681 -0.24398 C 0.04531 -0.22523 0.04983 -0.19722 0.04983 -0.16805 C 0.04983 -0.13472 0.04531 -0.1081 0.03681 -0.08935 L -2.77778E-7 -4.44444E-6 " pathEditMode="relative" rAng="0" ptsTypes="FffFF">
                                      <p:cBhvr>
                                        <p:cTn id="43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10879 L -0.00157 0.0134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94F24-1651-0F27-CCDA-236677CEC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22B9CBD7-4C03-7858-1FD8-FBF52F269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" y="63500"/>
            <a:ext cx="9707880" cy="838200"/>
          </a:xfrm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SỰ NỞ VÌ NHIỆT CỦA CHẤT KHÍ</a:t>
            </a:r>
            <a:endParaRPr lang="en-US" altLang="en-US" sz="3200" b="1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15B72CE-52DC-2444-3971-2EB2F10BF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648" y="921964"/>
            <a:ext cx="1875171" cy="3811683"/>
          </a:xfrm>
          <a:prstGeom prst="rect">
            <a:avLst/>
          </a:prstGeom>
          <a:gradFill rotWithShape="1">
            <a:gsLst>
              <a:gs pos="0">
                <a:srgbClr val="6699FF">
                  <a:alpha val="49001"/>
                </a:srgbClr>
              </a:gs>
              <a:gs pos="50000">
                <a:schemeClr val="bg1"/>
              </a:gs>
              <a:gs pos="100000">
                <a:srgbClr val="6699FF">
                  <a:alpha val="49001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 b="1">
              <a:latin typeface="Arial" charset="0"/>
            </a:endParaRPr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4B37F9EB-0FB3-4B52-A6CC-282CC47C8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4789" y="2667000"/>
            <a:ext cx="1587" cy="1206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4" name="Group 4">
            <a:extLst>
              <a:ext uri="{FF2B5EF4-FFF2-40B4-BE49-F238E27FC236}">
                <a16:creationId xmlns:a16="http://schemas.microsoft.com/office/drawing/2014/main" id="{B9D46467-5C46-6BDF-0FE4-FE9E5FF56062}"/>
              </a:ext>
            </a:extLst>
          </p:cNvPr>
          <p:cNvGrpSpPr>
            <a:grpSpLocks/>
          </p:cNvGrpSpPr>
          <p:nvPr/>
        </p:nvGrpSpPr>
        <p:grpSpPr bwMode="auto">
          <a:xfrm>
            <a:off x="8308976" y="1143001"/>
            <a:ext cx="1444625" cy="3268663"/>
            <a:chOff x="1824" y="704"/>
            <a:chExt cx="690" cy="2182"/>
          </a:xfrm>
        </p:grpSpPr>
        <p:pic>
          <p:nvPicPr>
            <p:cNvPr id="23565" name="Picture 5">
              <a:extLst>
                <a:ext uri="{FF2B5EF4-FFF2-40B4-BE49-F238E27FC236}">
                  <a16:creationId xmlns:a16="http://schemas.microsoft.com/office/drawing/2014/main" id="{E161B26D-6C96-036A-B905-05DF19576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" y="704"/>
              <a:ext cx="31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6">
              <a:extLst>
                <a:ext uri="{FF2B5EF4-FFF2-40B4-BE49-F238E27FC236}">
                  <a16:creationId xmlns:a16="http://schemas.microsoft.com/office/drawing/2014/main" id="{CD4EFC5E-497A-9902-9619-8161296DF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76"/>
              <a:ext cx="690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3" name="Picture 11" descr="ban tay1">
            <a:extLst>
              <a:ext uri="{FF2B5EF4-FFF2-40B4-BE49-F238E27FC236}">
                <a16:creationId xmlns:a16="http://schemas.microsoft.com/office/drawing/2014/main" id="{144EC18D-7B5F-2839-58D1-3573EB36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564188"/>
            <a:ext cx="7667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ban tay1">
            <a:extLst>
              <a:ext uri="{FF2B5EF4-FFF2-40B4-BE49-F238E27FC236}">
                <a16:creationId xmlns:a16="http://schemas.microsoft.com/office/drawing/2014/main" id="{A40ED9B1-4D98-B5A5-2105-9E8FB2C0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5562600"/>
            <a:ext cx="766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194CC-9C36-F41C-3DD7-5F304F511053}"/>
              </a:ext>
            </a:extLst>
          </p:cNvPr>
          <p:cNvSpPr txBox="1"/>
          <p:nvPr/>
        </p:nvSpPr>
        <p:spPr>
          <a:xfrm>
            <a:off x="715226" y="1143001"/>
            <a:ext cx="7016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sát, mô tả và giải thích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xảy ra với giọt nước màu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xoa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rồi áp chặt vào bình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cầu?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" name="AutoShape 16">
            <a:extLst>
              <a:ext uri="{FF2B5EF4-FFF2-40B4-BE49-F238E27FC236}">
                <a16:creationId xmlns:a16="http://schemas.microsoft.com/office/drawing/2014/main" id="{3B69A3DB-7B1C-D637-125E-2E31F3ADC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396" y="3027000"/>
            <a:ext cx="1295400" cy="381000"/>
          </a:xfrm>
          <a:prstGeom prst="notchedRightArrow">
            <a:avLst>
              <a:gd name="adj1" fmla="val 50000"/>
              <a:gd name="adj2" fmla="val 85000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A629344B-9872-07B9-9904-446E8F73A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399" y="2938704"/>
            <a:ext cx="323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Giọt nước màu đi lên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C75BBA2-F45C-E32A-4579-60865511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304" y="3872632"/>
            <a:ext cx="6588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Hoàn thành kết luận sau đây: 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41D8ADE-6C0D-8757-5C32-BFC52ED1F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0" y="4824696"/>
            <a:ext cx="9428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...............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lên,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…………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761A56-6637-730A-D741-8CB346A00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991" y="4670428"/>
            <a:ext cx="1159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725B371-78A7-7A48-CC07-3CB1B2F0E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060" y="4679385"/>
            <a:ext cx="1159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co lại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90765D5-B2EE-F424-73C6-6813B9D9E4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1141" y="4427712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6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666 L 0.00989 -0.2324 C 0.00295 -0.21458 -0.00018 -0.18819 -0.00018 -0.16041 C -0.00018 -0.12893 0.00295 -0.10324 0.00989 -0.08611 L 0.04149 -4.44444E-6 " pathEditMode="relative" rAng="0" ptsTypes="FffFF">
                                      <p:cBhvr>
                                        <p:cTn id="14" dur="2000" spd="-100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5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-0.32777 L 0.01979 -0.24074 C 0.02813 -0.22222 0.03316 -0.19467 0.03316 -0.16597 C 0.03316 -0.13333 0.02813 -0.10694 0.01979 -0.08842 L -0.01684 -4.44444E-6 " pathEditMode="relative" rAng="0" ptsTypes="FffFF">
                                      <p:cBhvr>
                                        <p:cTn id="16" dur="2000" spd="-100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232 L -0.00157 -0.10879 " pathEditMode="relative" ptsTypes="AA">
                                      <p:cBhvr>
                                        <p:cTn id="19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33333 L -0.02483 -0.24398 C -0.03056 -0.22523 -0.03351 -0.19722 -0.03351 -0.16805 C -0.03351 -0.13472 -0.03056 -0.1081 -0.02483 -0.08935 L 3.05556E-6 -4.44444E-6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1666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33333 L 0.03681 -0.24398 C 0.04531 -0.22523 0.04983 -0.19722 0.04983 -0.16805 C 0.04983 -0.13472 0.04531 -0.1081 0.03681 -0.08935 L -2.77778E-7 -4.44444E-6 " pathEditMode="relative" rAng="0" ptsTypes="FffFF">
                                      <p:cBhvr>
                                        <p:cTn id="25" dur="2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10879 L -0.00157 0.0134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" grpId="0"/>
      <p:bldP spid="3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1524001" y="40206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342168" y="209906"/>
            <a:ext cx="11545031" cy="104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29.1.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1000 cm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BCDF0DD-14DD-5B20-0529-78D324CE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96" y="1756704"/>
            <a:ext cx="7768824" cy="4225664"/>
          </a:xfrm>
          <a:prstGeom prst="rect">
            <a:avLst/>
          </a:prstGeom>
        </p:spPr>
      </p:pic>
      <p:sp>
        <p:nvSpPr>
          <p:cNvPr id="2" name="AutoShape 14">
            <a:extLst>
              <a:ext uri="{FF2B5EF4-FFF2-40B4-BE49-F238E27FC236}">
                <a16:creationId xmlns:a16="http://schemas.microsoft.com/office/drawing/2014/main" id="{82661529-C12B-090E-0DA9-34CA16CAB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8080" y="875632"/>
            <a:ext cx="3828469" cy="4499007"/>
          </a:xfrm>
          <a:prstGeom prst="wedgeEllipseCallout">
            <a:avLst>
              <a:gd name="adj1" fmla="val -57849"/>
              <a:gd name="adj2" fmla="val 22587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 sao nói chất khí nở vì nhiệt nhiều hơn chất lỏng?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530748A-5025-64D5-6033-DA01B1F77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1" name="Text Box 7">
            <a:extLst>
              <a:ext uri="{FF2B5EF4-FFF2-40B4-BE49-F238E27FC236}">
                <a16:creationId xmlns:a16="http://schemas.microsoft.com/office/drawing/2014/main" id="{840D38DC-7B26-E18F-F2CE-6A7E8B90D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2584"/>
            <a:ext cx="94289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Chất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nở vì nhiệt  …................ chất lỏng; chất lỏng nở vì </a:t>
            </a:r>
          </a:p>
          <a:p>
            <a:pPr algn="just"/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nhiệt  …………… chất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4152" name="Text Box 8">
            <a:extLst>
              <a:ext uri="{FF2B5EF4-FFF2-40B4-BE49-F238E27FC236}">
                <a16:creationId xmlns:a16="http://schemas.microsoft.com/office/drawing/2014/main" id="{FDFE73C2-DF08-E216-D85D-9369A6826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924610"/>
            <a:ext cx="9110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lỏng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70C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sẽ </a:t>
            </a: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</a:rPr>
              <a:t>nở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……………………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39F056F-689A-E1C1-3C92-6974DD4E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182" y="770082"/>
            <a:ext cx="6588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Hoàn thành kết luận sau đây: 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BAB106D-D653-1987-B768-5BE3BAFF3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691" y="1957322"/>
            <a:ext cx="1851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nhiều hơn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968B4C0-C10A-7C1E-BCFD-84E3E1422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74" y="3812140"/>
            <a:ext cx="2404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6CF88AE9-D00F-D10D-E6B1-B63FC96EA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9787" y="1909857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E1AD4827-B0EC-8C70-CE94-44FED8C87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811" y="2776449"/>
            <a:ext cx="1851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nhiều hơn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40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1" grpId="0"/>
      <p:bldP spid="13415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Nhóm 45">
            <a:extLst>
              <a:ext uri="{FF2B5EF4-FFF2-40B4-BE49-F238E27FC236}">
                <a16:creationId xmlns:a16="http://schemas.microsoft.com/office/drawing/2014/main" id="{CF075CAA-D5C1-4C1B-8C07-30847482281C}"/>
              </a:ext>
            </a:extLst>
          </p:cNvPr>
          <p:cNvGrpSpPr/>
          <p:nvPr/>
        </p:nvGrpSpPr>
        <p:grpSpPr>
          <a:xfrm>
            <a:off x="0" y="-1063232"/>
            <a:ext cx="4337888" cy="5855475"/>
            <a:chOff x="571507" y="1"/>
            <a:chExt cx="3090075" cy="6459887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AB1BB053-327A-408C-9A52-C3EEEE958526}"/>
                </a:ext>
              </a:extLst>
            </p:cNvPr>
            <p:cNvGrpSpPr/>
            <p:nvPr/>
          </p:nvGrpSpPr>
          <p:grpSpPr>
            <a:xfrm>
              <a:off x="571507" y="1852818"/>
              <a:ext cx="3090075" cy="4607070"/>
              <a:chOff x="571507" y="1852818"/>
              <a:chExt cx="3090075" cy="4607070"/>
            </a:xfrm>
          </p:grpSpPr>
          <p:sp>
            <p:nvSpPr>
              <p:cNvPr id="19" name="Hình chữ nhật 18">
                <a:extLst>
                  <a:ext uri="{FF2B5EF4-FFF2-40B4-BE49-F238E27FC236}">
                    <a16:creationId xmlns:a16="http://schemas.microsoft.com/office/drawing/2014/main" id="{04576A73-F508-449A-9485-5BAB6E92C5C3}"/>
                  </a:ext>
                </a:extLst>
              </p:cNvPr>
              <p:cNvSpPr/>
              <p:nvPr/>
            </p:nvSpPr>
            <p:spPr>
              <a:xfrm rot="21423101">
                <a:off x="1679242" y="1852818"/>
                <a:ext cx="1982340" cy="4559107"/>
              </a:xfrm>
              <a:prstGeom prst="rect">
                <a:avLst/>
              </a:prstGeom>
              <a:solidFill>
                <a:schemeClr val="tx1"/>
              </a:solidFill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Z"/>
              </a:p>
            </p:txBody>
          </p:sp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id="{A50D1C13-638B-49CB-B990-EC1418609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1507" y="1978940"/>
                <a:ext cx="2834886" cy="448094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CF7DBC5-B18D-4F20-86B5-53C88F664428}"/>
                </a:ext>
              </a:extLst>
            </p:cNvPr>
            <p:cNvGrpSpPr/>
            <p:nvPr/>
          </p:nvGrpSpPr>
          <p:grpSpPr>
            <a:xfrm>
              <a:off x="1590665" y="1"/>
              <a:ext cx="1034205" cy="2262204"/>
              <a:chOff x="1590665" y="123986"/>
              <a:chExt cx="1034205" cy="2107221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CD05A37B-1284-4CC7-A3B8-C8BCE5606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</p:spPr>
          </p:pic>
          <p:cxnSp>
            <p:nvCxnSpPr>
              <p:cNvPr id="5" name="Đường nối Thẳng 4">
                <a:extLst>
                  <a:ext uri="{FF2B5EF4-FFF2-40B4-BE49-F238E27FC236}">
                    <a16:creationId xmlns:a16="http://schemas.microsoft.com/office/drawing/2014/main" id="{0488B219-EE9A-4559-862B-6AD7838AE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7768" y="123986"/>
                <a:ext cx="0" cy="11778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8B8A86F-760E-4684-BF47-B3B974D05439}"/>
              </a:ext>
            </a:extLst>
          </p:cNvPr>
          <p:cNvGrpSpPr/>
          <p:nvPr/>
        </p:nvGrpSpPr>
        <p:grpSpPr>
          <a:xfrm>
            <a:off x="4167261" y="403983"/>
            <a:ext cx="4357765" cy="5247606"/>
            <a:chOff x="8363368" y="435714"/>
            <a:chExt cx="3182912" cy="6133912"/>
          </a:xfrm>
        </p:grpSpPr>
        <p:sp>
          <p:nvSpPr>
            <p:cNvPr id="43" name="Hình chữ nhật 42">
              <a:extLst>
                <a:ext uri="{FF2B5EF4-FFF2-40B4-BE49-F238E27FC236}">
                  <a16:creationId xmlns:a16="http://schemas.microsoft.com/office/drawing/2014/main" id="{027AA0AB-6EB5-4F9C-AFA1-0ABFC1F08918}"/>
                </a:ext>
              </a:extLst>
            </p:cNvPr>
            <p:cNvSpPr/>
            <p:nvPr/>
          </p:nvSpPr>
          <p:spPr>
            <a:xfrm rot="21423101">
              <a:off x="9446698" y="1939860"/>
              <a:ext cx="2099582" cy="4559107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20C1780A-4DF9-4D46-8763-985864E99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3368" y="1978940"/>
              <a:ext cx="2944623" cy="4590686"/>
            </a:xfrm>
            <a:prstGeom prst="rect">
              <a:avLst/>
            </a:prstGeom>
          </p:spPr>
        </p:pic>
        <p:grpSp>
          <p:nvGrpSpPr>
            <p:cNvPr id="40" name="Nhóm 39">
              <a:extLst>
                <a:ext uri="{FF2B5EF4-FFF2-40B4-BE49-F238E27FC236}">
                  <a16:creationId xmlns:a16="http://schemas.microsoft.com/office/drawing/2014/main" id="{47B29169-66D9-40D9-896A-71092FF1473B}"/>
                </a:ext>
              </a:extLst>
            </p:cNvPr>
            <p:cNvGrpSpPr/>
            <p:nvPr/>
          </p:nvGrpSpPr>
          <p:grpSpPr>
            <a:xfrm>
              <a:off x="9318576" y="435714"/>
              <a:ext cx="1034205" cy="1826491"/>
              <a:chOff x="1590665" y="557937"/>
              <a:chExt cx="1034205" cy="1673270"/>
            </a:xfrm>
          </p:grpSpPr>
          <p:pic>
            <p:nvPicPr>
              <p:cNvPr id="41" name="Hình ảnh 40">
                <a:extLst>
                  <a:ext uri="{FF2B5EF4-FFF2-40B4-BE49-F238E27FC236}">
                    <a16:creationId xmlns:a16="http://schemas.microsoft.com/office/drawing/2014/main" id="{487480B6-299F-42AC-8405-1237B743E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</p:spPr>
          </p:pic>
          <p:cxnSp>
            <p:nvCxnSpPr>
              <p:cNvPr id="42" name="Đường nối Thẳng 41">
                <a:extLst>
                  <a:ext uri="{FF2B5EF4-FFF2-40B4-BE49-F238E27FC236}">
                    <a16:creationId xmlns:a16="http://schemas.microsoft.com/office/drawing/2014/main" id="{7F53709F-979C-453D-821D-FDFDF5E86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5826" y="557937"/>
                <a:ext cx="0" cy="11778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-8587" y="1216771"/>
            <a:ext cx="3856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2400" b="1" dirty="0">
              <a:latin typeface="+mj-lt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Sự nở vì nhiệt của chất rắn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- Các chất rắn nở ra khi nóng lên và co lại khi lạnh đi.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- Các chất rắn khác nhau nở vì nhiệt khác nhau.</a:t>
            </a:r>
          </a:p>
        </p:txBody>
      </p:sp>
      <p:grpSp>
        <p:nvGrpSpPr>
          <p:cNvPr id="6" name="Nhóm 43">
            <a:extLst>
              <a:ext uri="{FF2B5EF4-FFF2-40B4-BE49-F238E27FC236}">
                <a16:creationId xmlns:a16="http://schemas.microsoft.com/office/drawing/2014/main" id="{F919DB7B-8EE1-8316-F1CE-F8DEA2949B55}"/>
              </a:ext>
            </a:extLst>
          </p:cNvPr>
          <p:cNvGrpSpPr/>
          <p:nvPr/>
        </p:nvGrpSpPr>
        <p:grpSpPr>
          <a:xfrm>
            <a:off x="8207369" y="1393133"/>
            <a:ext cx="4375570" cy="5247606"/>
            <a:chOff x="8363368" y="435714"/>
            <a:chExt cx="3182912" cy="6133912"/>
          </a:xfrm>
        </p:grpSpPr>
        <p:sp>
          <p:nvSpPr>
            <p:cNvPr id="7" name="Hình chữ nhật 42">
              <a:extLst>
                <a:ext uri="{FF2B5EF4-FFF2-40B4-BE49-F238E27FC236}">
                  <a16:creationId xmlns:a16="http://schemas.microsoft.com/office/drawing/2014/main" id="{026D8328-C41F-DB6E-BAA3-9E853AAB78EB}"/>
                </a:ext>
              </a:extLst>
            </p:cNvPr>
            <p:cNvSpPr/>
            <p:nvPr/>
          </p:nvSpPr>
          <p:spPr>
            <a:xfrm rot="21423101">
              <a:off x="9446698" y="1939860"/>
              <a:ext cx="2099582" cy="4559107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Z"/>
            </a:p>
          </p:txBody>
        </p:sp>
        <p:pic>
          <p:nvPicPr>
            <p:cNvPr id="8" name="Hình ảnh 35">
              <a:extLst>
                <a:ext uri="{FF2B5EF4-FFF2-40B4-BE49-F238E27FC236}">
                  <a16:creationId xmlns:a16="http://schemas.microsoft.com/office/drawing/2014/main" id="{06640BA8-1B04-4932-0D96-D2DE6210F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63368" y="1978940"/>
              <a:ext cx="2944623" cy="4590686"/>
            </a:xfrm>
            <a:prstGeom prst="rect">
              <a:avLst/>
            </a:prstGeom>
          </p:spPr>
        </p:pic>
        <p:grpSp>
          <p:nvGrpSpPr>
            <p:cNvPr id="9" name="Nhóm 39">
              <a:extLst>
                <a:ext uri="{FF2B5EF4-FFF2-40B4-BE49-F238E27FC236}">
                  <a16:creationId xmlns:a16="http://schemas.microsoft.com/office/drawing/2014/main" id="{9023282A-9F3F-7DF7-DF93-909FA1741E1B}"/>
                </a:ext>
              </a:extLst>
            </p:cNvPr>
            <p:cNvGrpSpPr/>
            <p:nvPr/>
          </p:nvGrpSpPr>
          <p:grpSpPr>
            <a:xfrm>
              <a:off x="9318576" y="435714"/>
              <a:ext cx="1034205" cy="1826491"/>
              <a:chOff x="1590665" y="557937"/>
              <a:chExt cx="1034205" cy="1673270"/>
            </a:xfrm>
          </p:grpSpPr>
          <p:pic>
            <p:nvPicPr>
              <p:cNvPr id="10" name="Hình ảnh 40">
                <a:extLst>
                  <a:ext uri="{FF2B5EF4-FFF2-40B4-BE49-F238E27FC236}">
                    <a16:creationId xmlns:a16="http://schemas.microsoft.com/office/drawing/2014/main" id="{DB55A3E8-579A-46F0-E0D5-4314A5896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0665" y="1240413"/>
                <a:ext cx="1034205" cy="990794"/>
              </a:xfrm>
              <a:prstGeom prst="rect">
                <a:avLst/>
              </a:prstGeom>
            </p:spPr>
          </p:pic>
          <p:cxnSp>
            <p:nvCxnSpPr>
              <p:cNvPr id="11" name="Đường nối Thẳng 41">
                <a:extLst>
                  <a:ext uri="{FF2B5EF4-FFF2-40B4-BE49-F238E27FC236}">
                    <a16:creationId xmlns:a16="http://schemas.microsoft.com/office/drawing/2014/main" id="{93B91889-71D4-4B70-1447-8985FA0B0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5826" y="557937"/>
                <a:ext cx="0" cy="117787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C3E7CB-92EB-B74B-E261-8BEA7DA7E883}"/>
              </a:ext>
            </a:extLst>
          </p:cNvPr>
          <p:cNvSpPr txBox="1"/>
          <p:nvPr/>
        </p:nvSpPr>
        <p:spPr>
          <a:xfrm>
            <a:off x="4210865" y="2028163"/>
            <a:ext cx="3856383" cy="3278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3200" b="1" dirty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33CC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DF5F3-292C-2375-4689-5B5D5C296F93}"/>
              </a:ext>
            </a:extLst>
          </p:cNvPr>
          <p:cNvSpPr txBox="1"/>
          <p:nvPr/>
        </p:nvSpPr>
        <p:spPr>
          <a:xfrm>
            <a:off x="8218180" y="2877539"/>
            <a:ext cx="3856383" cy="3648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vi-VN" sz="3200" b="1" dirty="0">
              <a:latin typeface="+mj-lt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7596304" y="-104947"/>
            <a:ext cx="5232671" cy="2807121"/>
          </a:xfrm>
          <a:prstGeom prst="wedgeEllipseCallout">
            <a:avLst>
              <a:gd name="adj1" fmla="val -47505"/>
              <a:gd name="adj2" fmla="val 75569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5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1676400" y="2062744"/>
            <a:ext cx="9428922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609561" y="1512502"/>
            <a:ext cx="4972878" cy="2920722"/>
          </a:xfrm>
          <a:prstGeom prst="wedgeEllipseCallout">
            <a:avLst>
              <a:gd name="adj1" fmla="val -25644"/>
              <a:gd name="adj2" fmla="val 44610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25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669236"/>
            <a:ext cx="5035826" cy="338593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130864" y="1159565"/>
            <a:ext cx="4878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43" y="4233023"/>
            <a:ext cx="5287617" cy="2346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352" y="5204243"/>
            <a:ext cx="443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6453807" y="4381881"/>
            <a:ext cx="2968487" cy="20484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9056"/>
              </p:ext>
            </p:extLst>
          </p:nvPr>
        </p:nvGraphicFramePr>
        <p:xfrm>
          <a:off x="3223419" y="2934493"/>
          <a:ext cx="5745162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916918" imgH="1712357" progId="CorelDRAW.Graphic.11">
                  <p:embed/>
                </p:oleObj>
              </mc:Choice>
              <mc:Fallback>
                <p:oleObj name="CorelDRAW" r:id="rId3" imgW="3916918" imgH="1712357" progId="CorelDRAW.Graphic.11">
                  <p:embed/>
                  <p:pic>
                    <p:nvPicPr>
                      <p:cNvPr id="1198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3419" y="2934493"/>
                        <a:ext cx="5745162" cy="251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1" name="Oval 3"/>
          <p:cNvSpPr>
            <a:spLocks noChangeArrowheads="1"/>
          </p:cNvSpPr>
          <p:nvPr/>
        </p:nvSpPr>
        <p:spPr bwMode="auto">
          <a:xfrm>
            <a:off x="8067675" y="3419475"/>
            <a:ext cx="590550" cy="59055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66">
                  <a:alpha val="85001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19812" name="Oval 4"/>
          <p:cNvSpPr>
            <a:spLocks noChangeArrowheads="1"/>
          </p:cNvSpPr>
          <p:nvPr/>
        </p:nvSpPr>
        <p:spPr bwMode="auto">
          <a:xfrm>
            <a:off x="8210550" y="3562350"/>
            <a:ext cx="304800" cy="3048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19813" name="Rectangle 5"/>
          <p:cNvSpPr>
            <a:spLocks noRot="1" noChangeArrowheads="1"/>
          </p:cNvSpPr>
          <p:nvPr/>
        </p:nvSpPr>
        <p:spPr bwMode="auto">
          <a:xfrm>
            <a:off x="-163444" y="1159565"/>
            <a:ext cx="120904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Băng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kép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rơle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đóng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ngắt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mạch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119814" name="Object 6"/>
          <p:cNvGraphicFramePr>
            <a:graphicFrameLocks noChangeAspect="1"/>
          </p:cNvGraphicFramePr>
          <p:nvPr/>
        </p:nvGraphicFramePr>
        <p:xfrm>
          <a:off x="7085014" y="4191000"/>
          <a:ext cx="1068387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589121" imgH="41434" progId="CorelDRAW.Graphic.11">
                  <p:embed/>
                </p:oleObj>
              </mc:Choice>
              <mc:Fallback>
                <p:oleObj name="CorelDRAW" r:id="rId5" imgW="589121" imgH="41434" progId="CorelDRAW.Graphic.11">
                  <p:embed/>
                  <p:pic>
                    <p:nvPicPr>
                      <p:cNvPr id="1198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4" y="4191000"/>
                        <a:ext cx="1068387" cy="10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7"/>
          <p:cNvGraphicFramePr>
            <a:graphicFrameLocks noChangeAspect="1"/>
          </p:cNvGraphicFramePr>
          <p:nvPr/>
        </p:nvGraphicFramePr>
        <p:xfrm>
          <a:off x="7085013" y="4191000"/>
          <a:ext cx="10668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589359" imgH="121444" progId="CorelDRAW.Graphic.11">
                  <p:embed/>
                </p:oleObj>
              </mc:Choice>
              <mc:Fallback>
                <p:oleObj name="CorelDRAW" r:id="rId7" imgW="589359" imgH="121444" progId="CorelDRAW.Graphic.11">
                  <p:embed/>
                  <p:pic>
                    <p:nvPicPr>
                      <p:cNvPr id="1198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3" y="4191000"/>
                        <a:ext cx="1066800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8915400" y="4114800"/>
            <a:ext cx="1752600" cy="762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7" name="Oval 9"/>
          <p:cNvSpPr>
            <a:spLocks noChangeArrowheads="1"/>
          </p:cNvSpPr>
          <p:nvPr/>
        </p:nvSpPr>
        <p:spPr bwMode="auto">
          <a:xfrm>
            <a:off x="8204200" y="3562350"/>
            <a:ext cx="304800" cy="304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787400" y="3349866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393700" y="505514"/>
            <a:ext cx="518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dụng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D06B800-ED52-043C-8751-43BAE2E12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28" y="81929"/>
            <a:ext cx="103893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vi-VN" sz="3200" b="1">
                <a:solidFill>
                  <a:srgbClr val="FF3300"/>
                </a:solidFill>
                <a:latin typeface="Times New Roman" pitchFamily="18" charset="0"/>
              </a:rPr>
              <a:t>IV. CÔNG DỤNG VÀ TÁC HẠI CỦA </a:t>
            </a:r>
            <a:r>
              <a:rPr lang="en-US" sz="3200" b="1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SỰ NỞ VÌ NHIỆT</a:t>
            </a:r>
          </a:p>
        </p:txBody>
      </p:sp>
    </p:spTree>
    <p:extLst>
      <p:ext uri="{BB962C8B-B14F-4D97-AF65-F5344CB8AC3E}">
        <p14:creationId xmlns:p14="http://schemas.microsoft.com/office/powerpoint/2010/main" val="11319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nimBg="1"/>
      <p:bldP spid="119812" grpId="0" animBg="1"/>
      <p:bldP spid="1198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3" name="Group 3"/>
          <p:cNvGrpSpPr>
            <a:grpSpLocks/>
          </p:cNvGrpSpPr>
          <p:nvPr/>
        </p:nvGrpSpPr>
        <p:grpSpPr bwMode="auto">
          <a:xfrm rot="21036505" flipV="1">
            <a:off x="-1035118" y="-480380"/>
            <a:ext cx="8964613" cy="5718175"/>
            <a:chOff x="1488" y="1920"/>
            <a:chExt cx="2880" cy="2880"/>
          </a:xfrm>
        </p:grpSpPr>
        <p:sp>
          <p:nvSpPr>
            <p:cNvPr id="117764" name="AutoShape 4"/>
            <p:cNvSpPr>
              <a:spLocks noChangeArrowheads="1"/>
            </p:cNvSpPr>
            <p:nvPr/>
          </p:nvSpPr>
          <p:spPr bwMode="auto">
            <a:xfrm>
              <a:off x="1488" y="1920"/>
              <a:ext cx="2880" cy="2880"/>
            </a:xfrm>
            <a:custGeom>
              <a:avLst/>
              <a:gdLst>
                <a:gd name="G0" fmla="+- 9813 0 0"/>
                <a:gd name="G1" fmla="+- -9042247 0 0"/>
                <a:gd name="G2" fmla="+- 0 0 -9042247"/>
                <a:gd name="T0" fmla="*/ 0 256 1"/>
                <a:gd name="T1" fmla="*/ 180 256 1"/>
                <a:gd name="G3" fmla="+- -9042247 T0 T1"/>
                <a:gd name="T2" fmla="*/ 0 256 1"/>
                <a:gd name="T3" fmla="*/ 90 256 1"/>
                <a:gd name="G4" fmla="+- -9042247 T2 T3"/>
                <a:gd name="G5" fmla="*/ G4 2 1"/>
                <a:gd name="T4" fmla="*/ 90 256 1"/>
                <a:gd name="T5" fmla="*/ 0 256 1"/>
                <a:gd name="G6" fmla="+- -9042247 T4 T5"/>
                <a:gd name="G7" fmla="*/ G6 2 1"/>
                <a:gd name="G8" fmla="abs -904224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13"/>
                <a:gd name="G18" fmla="*/ 9813 1 2"/>
                <a:gd name="G19" fmla="+- G18 5400 0"/>
                <a:gd name="G20" fmla="cos G19 -9042247"/>
                <a:gd name="G21" fmla="sin G19 -9042247"/>
                <a:gd name="G22" fmla="+- G20 10800 0"/>
                <a:gd name="G23" fmla="+- G21 10800 0"/>
                <a:gd name="G24" fmla="+- 10800 0 G20"/>
                <a:gd name="G25" fmla="+- 9813 10800 0"/>
                <a:gd name="G26" fmla="?: G9 G17 G25"/>
                <a:gd name="G27" fmla="?: G9 0 21600"/>
                <a:gd name="G28" fmla="cos 10800 -9042247"/>
                <a:gd name="G29" fmla="sin 10800 -9042247"/>
                <a:gd name="G30" fmla="sin 9813 -9042247"/>
                <a:gd name="G31" fmla="+- G28 10800 0"/>
                <a:gd name="G32" fmla="+- G29 10800 0"/>
                <a:gd name="G33" fmla="+- G30 10800 0"/>
                <a:gd name="G34" fmla="?: G4 0 G31"/>
                <a:gd name="G35" fmla="?: -9042247 G34 0"/>
                <a:gd name="G36" fmla="?: G6 G35 G31"/>
                <a:gd name="G37" fmla="+- 21600 0 G36"/>
                <a:gd name="G38" fmla="?: G4 0 G33"/>
                <a:gd name="G39" fmla="?: -904224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43 w 21600"/>
                <a:gd name="T15" fmla="*/ 3899 h 21600"/>
                <a:gd name="T16" fmla="*/ 10800 w 21600"/>
                <a:gd name="T17" fmla="*/ 987 h 21600"/>
                <a:gd name="T18" fmla="*/ 18457 w 21600"/>
                <a:gd name="T19" fmla="*/ 389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510" y="4230"/>
                  </a:moveTo>
                  <a:cubicBezTo>
                    <a:pt x="5371" y="2165"/>
                    <a:pt x="8020" y="986"/>
                    <a:pt x="10800" y="987"/>
                  </a:cubicBezTo>
                  <a:cubicBezTo>
                    <a:pt x="13579" y="987"/>
                    <a:pt x="16228" y="2165"/>
                    <a:pt x="18089" y="4230"/>
                  </a:cubicBezTo>
                  <a:lnTo>
                    <a:pt x="18822" y="3569"/>
                  </a:lnTo>
                  <a:cubicBezTo>
                    <a:pt x="16774" y="1297"/>
                    <a:pt x="13859" y="-1"/>
                    <a:pt x="10799" y="0"/>
                  </a:cubicBezTo>
                  <a:cubicBezTo>
                    <a:pt x="7740" y="0"/>
                    <a:pt x="4825" y="1297"/>
                    <a:pt x="2777" y="3569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5" name="AutoShape 5"/>
            <p:cNvSpPr>
              <a:spLocks noChangeArrowheads="1"/>
            </p:cNvSpPr>
            <p:nvPr/>
          </p:nvSpPr>
          <p:spPr bwMode="auto">
            <a:xfrm>
              <a:off x="1616" y="2048"/>
              <a:ext cx="2624" cy="2624"/>
            </a:xfrm>
            <a:custGeom>
              <a:avLst/>
              <a:gdLst>
                <a:gd name="G0" fmla="+- 9813 0 0"/>
                <a:gd name="G1" fmla="+- -9042247 0 0"/>
                <a:gd name="G2" fmla="+- 0 0 -9042247"/>
                <a:gd name="T0" fmla="*/ 0 256 1"/>
                <a:gd name="T1" fmla="*/ 180 256 1"/>
                <a:gd name="G3" fmla="+- -9042247 T0 T1"/>
                <a:gd name="T2" fmla="*/ 0 256 1"/>
                <a:gd name="T3" fmla="*/ 90 256 1"/>
                <a:gd name="G4" fmla="+- -9042247 T2 T3"/>
                <a:gd name="G5" fmla="*/ G4 2 1"/>
                <a:gd name="T4" fmla="*/ 90 256 1"/>
                <a:gd name="T5" fmla="*/ 0 256 1"/>
                <a:gd name="G6" fmla="+- -9042247 T4 T5"/>
                <a:gd name="G7" fmla="*/ G6 2 1"/>
                <a:gd name="G8" fmla="abs -904224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813"/>
                <a:gd name="G18" fmla="*/ 9813 1 2"/>
                <a:gd name="G19" fmla="+- G18 5400 0"/>
                <a:gd name="G20" fmla="cos G19 -9042247"/>
                <a:gd name="G21" fmla="sin G19 -9042247"/>
                <a:gd name="G22" fmla="+- G20 10800 0"/>
                <a:gd name="G23" fmla="+- G21 10800 0"/>
                <a:gd name="G24" fmla="+- 10800 0 G20"/>
                <a:gd name="G25" fmla="+- 9813 10800 0"/>
                <a:gd name="G26" fmla="?: G9 G17 G25"/>
                <a:gd name="G27" fmla="?: G9 0 21600"/>
                <a:gd name="G28" fmla="cos 10800 -9042247"/>
                <a:gd name="G29" fmla="sin 10800 -9042247"/>
                <a:gd name="G30" fmla="sin 9813 -9042247"/>
                <a:gd name="G31" fmla="+- G28 10800 0"/>
                <a:gd name="G32" fmla="+- G29 10800 0"/>
                <a:gd name="G33" fmla="+- G30 10800 0"/>
                <a:gd name="G34" fmla="?: G4 0 G31"/>
                <a:gd name="G35" fmla="?: -9042247 G34 0"/>
                <a:gd name="G36" fmla="?: G6 G35 G31"/>
                <a:gd name="G37" fmla="+- 21600 0 G36"/>
                <a:gd name="G38" fmla="?: G4 0 G33"/>
                <a:gd name="G39" fmla="?: -904224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43 w 21600"/>
                <a:gd name="T15" fmla="*/ 3899 h 21600"/>
                <a:gd name="T16" fmla="*/ 10800 w 21600"/>
                <a:gd name="T17" fmla="*/ 987 h 21600"/>
                <a:gd name="T18" fmla="*/ 18457 w 21600"/>
                <a:gd name="T19" fmla="*/ 389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510" y="4230"/>
                  </a:moveTo>
                  <a:cubicBezTo>
                    <a:pt x="5371" y="2165"/>
                    <a:pt x="8020" y="986"/>
                    <a:pt x="10800" y="987"/>
                  </a:cubicBezTo>
                  <a:cubicBezTo>
                    <a:pt x="13579" y="987"/>
                    <a:pt x="16228" y="2165"/>
                    <a:pt x="18089" y="4230"/>
                  </a:cubicBezTo>
                  <a:lnTo>
                    <a:pt x="18822" y="3569"/>
                  </a:lnTo>
                  <a:cubicBezTo>
                    <a:pt x="16774" y="1297"/>
                    <a:pt x="13859" y="-1"/>
                    <a:pt x="10799" y="0"/>
                  </a:cubicBezTo>
                  <a:cubicBezTo>
                    <a:pt x="7740" y="0"/>
                    <a:pt x="4825" y="1297"/>
                    <a:pt x="2777" y="3569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2462213" y="5026026"/>
            <a:ext cx="4648200" cy="485775"/>
            <a:chOff x="864" y="2880"/>
            <a:chExt cx="3132" cy="288"/>
          </a:xfrm>
        </p:grpSpPr>
        <p:sp>
          <p:nvSpPr>
            <p:cNvPr id="117767" name="Rectangle 7"/>
            <p:cNvSpPr>
              <a:spLocks noChangeArrowheads="1"/>
            </p:cNvSpPr>
            <p:nvPr/>
          </p:nvSpPr>
          <p:spPr bwMode="auto">
            <a:xfrm>
              <a:off x="864" y="2880"/>
              <a:ext cx="3132" cy="14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68" name="Rectangle 8"/>
            <p:cNvSpPr>
              <a:spLocks noChangeArrowheads="1"/>
            </p:cNvSpPr>
            <p:nvPr/>
          </p:nvSpPr>
          <p:spPr bwMode="auto">
            <a:xfrm>
              <a:off x="864" y="3024"/>
              <a:ext cx="3132" cy="14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69" name="Rectangle 9" descr="Granite"/>
          <p:cNvSpPr>
            <a:spLocks noChangeArrowheads="1"/>
          </p:cNvSpPr>
          <p:nvPr/>
        </p:nvSpPr>
        <p:spPr bwMode="auto">
          <a:xfrm>
            <a:off x="6383339" y="5503864"/>
            <a:ext cx="3514725" cy="4270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0" name="Rectangle 10" descr="Cork"/>
          <p:cNvSpPr>
            <a:spLocks noChangeArrowheads="1"/>
          </p:cNvSpPr>
          <p:nvPr/>
        </p:nvSpPr>
        <p:spPr bwMode="auto">
          <a:xfrm>
            <a:off x="1562100" y="4187825"/>
            <a:ext cx="2247900" cy="2133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1" name="Rectangle 11" descr="Cork"/>
          <p:cNvSpPr>
            <a:spLocks noChangeArrowheads="1"/>
          </p:cNvSpPr>
          <p:nvPr/>
        </p:nvSpPr>
        <p:spPr bwMode="auto">
          <a:xfrm>
            <a:off x="9067800" y="4187825"/>
            <a:ext cx="1562100" cy="2133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127000" y="0"/>
            <a:ext cx="11874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kép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2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7EEA415-F84F-18F8-6972-1A58C67EF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ED83BB08-DC09-3EBD-8D31-4FB5B1DEF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5182" y="770082"/>
            <a:ext cx="6588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Kết luận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E4248ED-BDD3-D4A6-8156-00F5D887C5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9787" y="1909857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15967-2ED4-CFD6-B065-3B31815B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80" y="1416413"/>
            <a:ext cx="10139680" cy="49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68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bài 29 - 2">
            <a:hlinkClick r:id="" action="ppaction://media"/>
            <a:extLst>
              <a:ext uri="{FF2B5EF4-FFF2-40B4-BE49-F238E27FC236}">
                <a16:creationId xmlns:a16="http://schemas.microsoft.com/office/drawing/2014/main" id="{E3394ADA-E9C4-931E-A698-60286C86A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051" y="1346200"/>
            <a:ext cx="11738114" cy="5363074"/>
          </a:xfrm>
          <a:prstGeom prst="rect">
            <a:avLst/>
          </a:prstGeom>
        </p:spPr>
      </p:pic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8066808" y="11202"/>
            <a:ext cx="4125192" cy="1606201"/>
          </a:xfrm>
          <a:prstGeom prst="wedgeEllipseCallout">
            <a:avLst>
              <a:gd name="adj1" fmla="val -47505"/>
              <a:gd name="adj2" fmla="val 75569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669236"/>
            <a:ext cx="5035826" cy="338593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496622" y="345874"/>
            <a:ext cx="4878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43" y="4233023"/>
            <a:ext cx="5287617" cy="2346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352" y="5204243"/>
            <a:ext cx="443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solidFill>
                  <a:srgbClr val="5B05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/>
          <p:cNvSpPr/>
          <p:nvPr/>
        </p:nvSpPr>
        <p:spPr>
          <a:xfrm>
            <a:off x="6453807" y="4381881"/>
            <a:ext cx="2968487" cy="20484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283264" y="1311965"/>
            <a:ext cx="48784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3814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070"/>
            <a:ext cx="12192000" cy="17065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 ĐẦU CÁC THANH RAY PHẢI CÓ KHE HỞ</a:t>
            </a:r>
          </a:p>
        </p:txBody>
      </p:sp>
      <p:pic>
        <p:nvPicPr>
          <p:cNvPr id="188420" name="Picture 4" descr="Su no vi nhi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39243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1" name="Picture 5" descr="Vat%20Ly%206%20SGK%20hinh%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1"/>
            <a:ext cx="4648200" cy="34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030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669236"/>
            <a:ext cx="5035826" cy="338593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130864" y="1159565"/>
            <a:ext cx="48784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giãn nở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ray.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40" y="4233023"/>
            <a:ext cx="4800820" cy="23461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53807" y="4381881"/>
            <a:ext cx="2968487" cy="20484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0864" y="4206553"/>
            <a:ext cx="6096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tabLst>
                <a:tab pos="4120515" algn="l"/>
              </a:tabLst>
            </a:pP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giãn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20515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4120515" algn="l"/>
              </a:tabLst>
            </a:pP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8969" y="608703"/>
            <a:ext cx="7874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739635" y="299359"/>
            <a:ext cx="4878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744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385384"/>
              </p:ext>
            </p:extLst>
          </p:nvPr>
        </p:nvGraphicFramePr>
        <p:xfrm>
          <a:off x="2759075" y="3111501"/>
          <a:ext cx="678180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620578" imgH="1146334" progId="CorelDRAW.Graphic.11">
                  <p:embed/>
                </p:oleObj>
              </mc:Choice>
              <mc:Fallback>
                <p:oleObj name="CorelDRAW" r:id="rId3" imgW="4620578" imgH="1146334" progId="CorelDRAW.Graphic.11">
                  <p:embed/>
                  <p:pic>
                    <p:nvPicPr>
                      <p:cNvPr id="1648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075" y="3111501"/>
                        <a:ext cx="678180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875170"/>
              </p:ext>
            </p:extLst>
          </p:nvPr>
        </p:nvGraphicFramePr>
        <p:xfrm>
          <a:off x="2786063" y="3111501"/>
          <a:ext cx="652621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4620578" imgH="1146334" progId="CorelDRAW.Graphic.11">
                  <p:embed/>
                </p:oleObj>
              </mc:Choice>
              <mc:Fallback>
                <p:oleObj name="CorelDRAW" r:id="rId5" imgW="4620578" imgH="1146334" progId="CorelDRAW.Graphic.11">
                  <p:embed/>
                  <p:pic>
                    <p:nvPicPr>
                      <p:cNvPr id="1648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63" y="3111501"/>
                        <a:ext cx="6526212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0" name="Rectangle 6"/>
          <p:cNvSpPr>
            <a:spLocks noRot="1" noChangeArrowheads="1"/>
          </p:cNvSpPr>
          <p:nvPr/>
        </p:nvSpPr>
        <p:spPr bwMode="auto">
          <a:xfrm>
            <a:off x="0" y="76200"/>
            <a:ext cx="12090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Khắc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nở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Đề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phòng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sự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nở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vì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nhiệt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: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Khi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trời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nóng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chiều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dài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của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cầu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tăng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sym typeface="Euclid Symbol" pitchFamily="18" charset="2"/>
              </a:rPr>
              <a:t>lên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sym typeface="Euclid Symbol" pitchFamily="18" charset="2"/>
            </a:endParaRPr>
          </a:p>
        </p:txBody>
      </p:sp>
      <p:graphicFrame>
        <p:nvGraphicFramePr>
          <p:cNvPr id="1648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507416"/>
              </p:ext>
            </p:extLst>
          </p:nvPr>
        </p:nvGraphicFramePr>
        <p:xfrm>
          <a:off x="2273300" y="4167188"/>
          <a:ext cx="8458200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8888040" imgH="2440080" progId="CorelDRAW.Graphic.11">
                  <p:embed/>
                </p:oleObj>
              </mc:Choice>
              <mc:Fallback>
                <p:oleObj name="CorelDRAW" r:id="rId6" imgW="8888040" imgH="2440080" progId="CorelDRAW.Graphic.11">
                  <p:embed/>
                  <p:pic>
                    <p:nvPicPr>
                      <p:cNvPr id="1648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4167188"/>
                        <a:ext cx="8458200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8382000" y="6019800"/>
            <a:ext cx="4191000" cy="1143000"/>
          </a:xfrm>
          <a:prstGeom prst="rect">
            <a:avLst/>
          </a:prstGeom>
          <a:gradFill rotWithShape="1">
            <a:gsLst>
              <a:gs pos="0">
                <a:schemeClr val="bg2">
                  <a:alpha val="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3" name="Rectangle 9" descr="Horizontal brick"/>
          <p:cNvSpPr>
            <a:spLocks noChangeArrowheads="1"/>
          </p:cNvSpPr>
          <p:nvPr/>
        </p:nvSpPr>
        <p:spPr bwMode="auto">
          <a:xfrm>
            <a:off x="3035300" y="4749800"/>
            <a:ext cx="990600" cy="1828800"/>
          </a:xfrm>
          <a:prstGeom prst="rect">
            <a:avLst/>
          </a:prstGeom>
          <a:pattFill prst="horzBrick">
            <a:fgClr>
              <a:srgbClr val="FF0000"/>
            </a:fgClr>
            <a:bgClr>
              <a:srgbClr val="FF66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4" name="Rectangle 10" descr="Horizontal brick"/>
          <p:cNvSpPr>
            <a:spLocks noChangeArrowheads="1"/>
          </p:cNvSpPr>
          <p:nvPr/>
        </p:nvSpPr>
        <p:spPr bwMode="auto">
          <a:xfrm>
            <a:off x="8121650" y="4749800"/>
            <a:ext cx="990600" cy="1828800"/>
          </a:xfrm>
          <a:prstGeom prst="rect">
            <a:avLst/>
          </a:prstGeom>
          <a:pattFill prst="horzBrick">
            <a:fgClr>
              <a:srgbClr val="FF0000"/>
            </a:fgClr>
            <a:bgClr>
              <a:srgbClr val="FF66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5" name="Rectangle 11" descr="Brown marble"/>
          <p:cNvSpPr>
            <a:spLocks noChangeArrowheads="1"/>
          </p:cNvSpPr>
          <p:nvPr/>
        </p:nvSpPr>
        <p:spPr bwMode="auto">
          <a:xfrm>
            <a:off x="9064626" y="4111625"/>
            <a:ext cx="1666875" cy="24384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6" name="Rectangle 12" descr="Brown marble"/>
          <p:cNvSpPr>
            <a:spLocks noChangeArrowheads="1"/>
          </p:cNvSpPr>
          <p:nvPr/>
        </p:nvSpPr>
        <p:spPr bwMode="auto">
          <a:xfrm>
            <a:off x="1377951" y="4111625"/>
            <a:ext cx="1666875" cy="24384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158750" y="2259023"/>
            <a:ext cx="117729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Đầu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cầu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sắt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phải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đặt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gối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đỡ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xê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dịch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được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lăn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09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92084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648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648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2" grpId="0" animBg="1"/>
      <p:bldP spid="1648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763000" cy="838200"/>
          </a:xfrm>
        </p:spPr>
        <p:txBody>
          <a:bodyPr>
            <a:noAutofit/>
          </a:bodyPr>
          <a:lstStyle/>
          <a:p>
            <a:pPr algn="just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6915" name="Picture 3" descr="Su no vi nhie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1066800"/>
            <a:ext cx="9817100" cy="55011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797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1803401"/>
            <a:ext cx="6280984" cy="212365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8800" b="1" dirty="0">
              <a:solidFill>
                <a:prstClr val="black"/>
              </a:solidFill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est No Text Intro Template Free Download #109">
            <a:hlinkClick r:id="" action="ppaction://media"/>
            <a:extLst>
              <a:ext uri="{FF2B5EF4-FFF2-40B4-BE49-F238E27FC236}">
                <a16:creationId xmlns:a16="http://schemas.microsoft.com/office/drawing/2014/main" id="{14CEEEC4-0FBA-440A-91F5-E1CDB4D49E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7" y="4093"/>
            <a:ext cx="12184723" cy="685390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1FE659C-DA59-459E-9CC6-77663B726515}"/>
              </a:ext>
            </a:extLst>
          </p:cNvPr>
          <p:cNvSpPr/>
          <p:nvPr/>
        </p:nvSpPr>
        <p:spPr>
          <a:xfrm>
            <a:off x="1355956" y="1681040"/>
            <a:ext cx="87620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SỰ NỞ VÌ NHIỆT</a:t>
            </a:r>
            <a:endParaRPr kumimoji="0" lang="en-BZ" sz="9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DE80D66-5773-475A-9FA2-5034436C5B44}"/>
              </a:ext>
            </a:extLst>
          </p:cNvPr>
          <p:cNvSpPr/>
          <p:nvPr/>
        </p:nvSpPr>
        <p:spPr>
          <a:xfrm>
            <a:off x="8060480" y="866982"/>
            <a:ext cx="1847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251E3B9-C4BF-4485-88AA-503B4F68536A}"/>
              </a:ext>
            </a:extLst>
          </p:cNvPr>
          <p:cNvSpPr/>
          <p:nvPr/>
        </p:nvSpPr>
        <p:spPr>
          <a:xfrm>
            <a:off x="1477945" y="1669319"/>
            <a:ext cx="38013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Calibri" panose="020F0502020204030204"/>
              </a:rPr>
              <a:t>SỰ NỞ</a:t>
            </a:r>
            <a:endParaRPr kumimoji="0" lang="vi-VN" sz="9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Hình chữ nhật 31">
            <a:extLst>
              <a:ext uri="{FF2B5EF4-FFF2-40B4-BE49-F238E27FC236}">
                <a16:creationId xmlns:a16="http://schemas.microsoft.com/office/drawing/2014/main" id="{B0090750-B382-44AA-9342-9CDF3526191A}"/>
              </a:ext>
            </a:extLst>
          </p:cNvPr>
          <p:cNvSpPr/>
          <p:nvPr/>
        </p:nvSpPr>
        <p:spPr>
          <a:xfrm>
            <a:off x="4111643" y="1681040"/>
            <a:ext cx="69726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Calibri" pitchFamily="34" charset="0"/>
                <a:cs typeface="Calibri" pitchFamily="34" charset="0"/>
              </a:rPr>
              <a:t>VÌ NHIỆT</a:t>
            </a:r>
            <a:endParaRPr kumimoji="0" lang="vi-VN" sz="9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05074-2C38-FEC1-56E4-6A89E39B8B8E}"/>
              </a:ext>
            </a:extLst>
          </p:cNvPr>
          <p:cNvSpPr txBox="1"/>
          <p:nvPr/>
        </p:nvSpPr>
        <p:spPr>
          <a:xfrm>
            <a:off x="3862149" y="234490"/>
            <a:ext cx="352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967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20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11094"/>
            <a:ext cx="8458200" cy="4241796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84" y="4579619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00" y="2554349"/>
            <a:ext cx="7315200" cy="954105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332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altLang="en-US" sz="48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just" defTabSz="457167">
              <a:defRPr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quẹt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quẹt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80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93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863016" y="2108201"/>
            <a:ext cx="6280984" cy="21592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3F8191-1BC5-42D2-968C-5D79ADA0C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1" y="4706833"/>
            <a:ext cx="3025100" cy="26889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24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540000" y="2006600"/>
            <a:ext cx="6776280" cy="175721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.............., ………….., …………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642713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9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153249"/>
            <a:ext cx="6280984" cy="212365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ray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96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03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261349" cy="4833324"/>
            <a:chOff x="1695451" y="40964"/>
            <a:chExt cx="826135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26135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băng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kép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kim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nở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nhiệt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sắt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). Khi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nóng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băng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kép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36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BZ" sz="7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863016" y="2006601"/>
            <a:ext cx="6280984" cy="2308322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vỉa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BZ" sz="80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94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540000" y="2028620"/>
            <a:ext cx="7010400" cy="193899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BZ" sz="8000" b="1" dirty="0">
              <a:solidFill>
                <a:prstClr val="black"/>
              </a:solidFill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78364" y="5182381"/>
            <a:ext cx="1487272" cy="1242689"/>
            <a:chOff x="7633773" y="3886786"/>
            <a:chExt cx="1115454" cy="932017"/>
          </a:xfrm>
        </p:grpSpPr>
        <p:sp>
          <p:nvSpPr>
            <p:cNvPr id="37" name="Flowchart: Connector 36"/>
            <p:cNvSpPr/>
            <p:nvPr/>
          </p:nvSpPr>
          <p:spPr>
            <a:xfrm>
              <a:off x="7633773" y="3906096"/>
              <a:ext cx="11154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19550"/>
              <a:ext cx="838200" cy="685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21574" y="3886786"/>
              <a:ext cx="939852" cy="923330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18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406400" y="1092201"/>
            <a:ext cx="11582400" cy="964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30000"/>
              </a:lnSpc>
              <a:buAutoNum type="arabicPeriod"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Để tránh tác hại của sự dãn nở vì nhiệt.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ga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quẹt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lnSpc>
                <a:spcPct val="130000"/>
              </a:lnSpc>
              <a:buAutoNum type="arabicPeriod"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/>
          <a:p>
            <a:fld id="{DD010BDA-AB16-45CD-83EB-9DBD38C78A9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3011" name="Picture 4" descr="Hinh nen 119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0"/>
            <a:ext cx="11915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4267200" y="38396"/>
            <a:ext cx="4495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HƯỚNG DẪN VỀ NHÀ: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800736" y="720062"/>
            <a:ext cx="10972800" cy="593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nl-NL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1. Học bài :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Sự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truyền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nhiệt</a:t>
            </a:r>
            <a:endParaRPr lang="en-US" altLang="ko-KR" sz="4267" b="1" dirty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2. Chuẩn bị bài :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Khái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quát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về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cơ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thể</a:t>
            </a:r>
            <a:r>
              <a:rPr lang="en-US" altLang="ko-KR" sz="4267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 </a:t>
            </a:r>
            <a:r>
              <a:rPr lang="en-US" altLang="ko-KR" sz="4267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người</a:t>
            </a:r>
            <a:endParaRPr lang="en-US" altLang="ko-KR" sz="4267" b="1" dirty="0">
              <a:solidFill>
                <a:srgbClr val="0000FF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  <a:p>
            <a:r>
              <a:rPr lang="en-US" sz="4267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endParaRPr lang="ko-KR" altLang="en-US" sz="3200" b="1" dirty="0">
              <a:solidFill>
                <a:srgbClr val="0000CC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2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2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723095D-729D-467C-BD4A-29D19A58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0" y="-1556820"/>
            <a:ext cx="1475238" cy="10345325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B6B1F0A-DE5B-41FE-BA76-42FCC28E2DB2}"/>
              </a:ext>
            </a:extLst>
          </p:cNvPr>
          <p:cNvGrpSpPr/>
          <p:nvPr/>
        </p:nvGrpSpPr>
        <p:grpSpPr>
          <a:xfrm>
            <a:off x="5495820" y="951429"/>
            <a:ext cx="6979697" cy="1879179"/>
            <a:chOff x="5495820" y="951429"/>
            <a:chExt cx="6979697" cy="1879179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EB9A88C3-C4F3-4215-A51A-8BDD8D415629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AE79B5CA-5442-43F4-AC8E-BDD32392F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2BC6DFF8-5663-44AC-8952-6FCEC7A44C0E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000" b="1" dirty="0">
                    <a:solidFill>
                      <a:schemeClr val="tx1"/>
                    </a:solidFill>
                  </a:rPr>
                  <a:t>SỰ NỞ VÌ NHIỆT CỦA CHẤT RẮN, LỎNG, KHÍ</a:t>
                </a:r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0538EEEE-281F-40AB-B52A-AB78C87C8C9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D485AAF-8055-4CD4-B8E7-DAFE3CC9A476}"/>
              </a:ext>
            </a:extLst>
          </p:cNvPr>
          <p:cNvGrpSpPr/>
          <p:nvPr/>
        </p:nvGrpSpPr>
        <p:grpSpPr>
          <a:xfrm>
            <a:off x="-504569" y="2830608"/>
            <a:ext cx="6913463" cy="1879179"/>
            <a:chOff x="-274714" y="2191774"/>
            <a:chExt cx="6913463" cy="187917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191774"/>
              <a:ext cx="6913463" cy="1879179"/>
              <a:chOff x="5555671" y="1671145"/>
              <a:chExt cx="6913463" cy="1460794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8A8EE740-56A8-4246-AD3F-0779C4602A4B}"/>
                  </a:ext>
                </a:extLst>
              </p:cNvPr>
              <p:cNvSpPr/>
              <p:nvPr/>
            </p:nvSpPr>
            <p:spPr>
              <a:xfrm>
                <a:off x="6459652" y="1671145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ỨNG DỤNG VÀ TÁC HẠI CỦA SỰ NỞ VÌ NHIỆT</a:t>
                </a:r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48251DC4-0102-4AA5-9A62-0EEFDC50632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36" name="Nhóm 30">
            <a:extLst>
              <a:ext uri="{FF2B5EF4-FFF2-40B4-BE49-F238E27FC236}">
                <a16:creationId xmlns:a16="http://schemas.microsoft.com/office/drawing/2014/main" id="{C6FA70A0-C5B8-4087-9AEA-21E15CEBD1DD}"/>
              </a:ext>
            </a:extLst>
          </p:cNvPr>
          <p:cNvGrpSpPr/>
          <p:nvPr/>
        </p:nvGrpSpPr>
        <p:grpSpPr>
          <a:xfrm>
            <a:off x="5602056" y="4709787"/>
            <a:ext cx="6979697" cy="1879179"/>
            <a:chOff x="5535822" y="3467117"/>
            <a:chExt cx="6979697" cy="1879179"/>
          </a:xfrm>
        </p:grpSpPr>
        <p:grpSp>
          <p:nvGrpSpPr>
            <p:cNvPr id="37" name="Nhóm 17">
              <a:extLst>
                <a:ext uri="{FF2B5EF4-FFF2-40B4-BE49-F238E27FC236}">
                  <a16:creationId xmlns:a16="http://schemas.microsoft.com/office/drawing/2014/main" id="{B237AC3D-6C54-4B5F-B271-0C6711392720}"/>
                </a:ext>
              </a:extLst>
            </p:cNvPr>
            <p:cNvGrpSpPr/>
            <p:nvPr/>
          </p:nvGrpSpPr>
          <p:grpSpPr>
            <a:xfrm>
              <a:off x="5535822" y="3467117"/>
              <a:ext cx="6979697" cy="1879179"/>
              <a:chOff x="5489437" y="1671145"/>
              <a:chExt cx="6979697" cy="1460794"/>
            </a:xfrm>
          </p:grpSpPr>
          <p:pic>
            <p:nvPicPr>
              <p:cNvPr id="39" name="Hình ảnh 18">
                <a:extLst>
                  <a:ext uri="{FF2B5EF4-FFF2-40B4-BE49-F238E27FC236}">
                    <a16:creationId xmlns:a16="http://schemas.microsoft.com/office/drawing/2014/main" id="{54E7155F-B819-4B94-8047-EEDDD95BD6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40" name="Hình tự do: Hình 19">
                <a:extLst>
                  <a:ext uri="{FF2B5EF4-FFF2-40B4-BE49-F238E27FC236}">
                    <a16:creationId xmlns:a16="http://schemas.microsoft.com/office/drawing/2014/main" id="{4C4C14AA-97D8-41C2-8055-149E097AF20B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LUYỆN TẬP VÀ VẬN DỤNG</a:t>
                </a:r>
                <a:endParaRPr lang="en-BZ" sz="24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8" name="Hình ảnh 25">
              <a:extLst>
                <a:ext uri="{FF2B5EF4-FFF2-40B4-BE49-F238E27FC236}">
                  <a16:creationId xmlns:a16="http://schemas.microsoft.com/office/drawing/2014/main" id="{97346B12-CDAD-47DC-B2E7-E20F8DF1493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0028" y="3723602"/>
              <a:ext cx="694807" cy="709177"/>
            </a:xfrm>
            <a:prstGeom prst="rect">
              <a:avLst/>
            </a:prstGeom>
            <a:solidFill>
              <a:srgbClr val="7030A0"/>
            </a:solidFill>
          </p:spPr>
        </p:pic>
      </p:grpSp>
    </p:spTree>
    <p:extLst>
      <p:ext uri="{BB962C8B-B14F-4D97-AF65-F5344CB8AC3E}">
        <p14:creationId xmlns:p14="http://schemas.microsoft.com/office/powerpoint/2010/main" val="39365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059555" y="1066800"/>
            <a:ext cx="588065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i="1" dirty="0">
                <a:solidFill>
                  <a:srgbClr val="80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Epphen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320m, do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Epphen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1889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Mars, ở Paris (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9" descr="eiffel-tower-da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1066800"/>
            <a:ext cx="35226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706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70104" y="1066799"/>
            <a:ext cx="5479774" cy="54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i="1" dirty="0">
                <a:solidFill>
                  <a:srgbClr val="800000"/>
                </a:solidFill>
              </a:rPr>
              <a:t>      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01/01/1890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01/07/1890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6,75 inch (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cm).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9" descr="eiffel-tower-da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1066800"/>
            <a:ext cx="35226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439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3"/>
          <p:cNvSpPr>
            <a:spLocks noGrp="1"/>
          </p:cNvSpPr>
          <p:nvPr>
            <p:ph idx="1"/>
          </p:nvPr>
        </p:nvSpPr>
        <p:spPr>
          <a:xfrm>
            <a:off x="1356554" y="1792357"/>
            <a:ext cx="8229600" cy="3394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2C44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29.1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cồn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cồn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SỰ NỞ VÌ NHIỆT CỦA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RẮN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889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nở vì nhiệt của chất rắn - Thí nghiệm sự nở dài">
            <a:hlinkClick r:id="" action="ppaction://media"/>
            <a:extLst>
              <a:ext uri="{FF2B5EF4-FFF2-40B4-BE49-F238E27FC236}">
                <a16:creationId xmlns:a16="http://schemas.microsoft.com/office/drawing/2014/main" id="{9642FB4A-A503-C307-65AE-413FB4116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774" y="245152"/>
            <a:ext cx="9487452" cy="57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7.494"/>
  <p:tag name="TIMING" val="|27.184|7.551|11.199|1.313"/>
  <p:tag name="ISPRING_CUSTOM_TIMING_USED" val="1"/>
  <p:tag name="ISPRING_SLIDE_ID_2" val="{028D832D-FCC8-4A25-899F-1140020E0B5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2445</Words>
  <Application>Microsoft Office PowerPoint</Application>
  <PresentationFormat>Widescreen</PresentationFormat>
  <Paragraphs>375</Paragraphs>
  <Slides>49</Slides>
  <Notes>6</Notes>
  <HiddenSlides>0</HiddenSlides>
  <MMClips>22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VNI-Times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SỰ NỞ VÌ NHIỆT CỦA CHẤT RẮN</vt:lpstr>
      <vt:lpstr>PowerPoint Presentation</vt:lpstr>
      <vt:lpstr>PowerPoint Presentation</vt:lpstr>
      <vt:lpstr>PowerPoint Presentation</vt:lpstr>
      <vt:lpstr>I. SỰ NỞ VÌ NHIỆT CỦA CHẤT RẮN</vt:lpstr>
      <vt:lpstr>PowerPoint Presentation</vt:lpstr>
      <vt:lpstr>PowerPoint Presentation</vt:lpstr>
      <vt:lpstr>PowerPoint Presentation</vt:lpstr>
      <vt:lpstr>PowerPoint Presentation</vt:lpstr>
      <vt:lpstr>II. SỰ NỞ VÌ NHIỆT CỦA CHẤT LỎNG</vt:lpstr>
      <vt:lpstr>BÀI 19. SỰ NỞ VÌ NHIỆT CỦA CHẤT LỎNG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SỰ NỞ VÌ NHIỆT CỦA CHẤT KHÍ</vt:lpstr>
      <vt:lpstr>III. SỰ NỞ VÌ NHIỆT CỦA CHẤT KHÍ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GIỮA ĐẦU CÁC THANH RAY PHẢI CÓ KHE HỞ</vt:lpstr>
      <vt:lpstr>PowerPoint Presentation</vt:lpstr>
      <vt:lpstr>PowerPoint Presentation</vt:lpstr>
      <vt:lpstr>Có khoảng cách giữa các nhịp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Huyen Sam</cp:lastModifiedBy>
  <cp:revision>69</cp:revision>
  <dcterms:created xsi:type="dcterms:W3CDTF">2019-07-24T10:08:16Z</dcterms:created>
  <dcterms:modified xsi:type="dcterms:W3CDTF">2026-04-28T03:34:59Z</dcterms:modified>
</cp:coreProperties>
</file>